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5" r:id="rId2"/>
    <p:sldMasterId id="2147483671" r:id="rId3"/>
  </p:sldMasterIdLst>
  <p:notesMasterIdLst>
    <p:notesMasterId r:id="rId30"/>
  </p:notesMasterIdLst>
  <p:sldIdLst>
    <p:sldId id="256" r:id="rId4"/>
    <p:sldId id="262" r:id="rId5"/>
    <p:sldId id="264" r:id="rId6"/>
    <p:sldId id="265" r:id="rId7"/>
    <p:sldId id="266" r:id="rId8"/>
    <p:sldId id="282" r:id="rId9"/>
    <p:sldId id="292" r:id="rId10"/>
    <p:sldId id="268" r:id="rId11"/>
    <p:sldId id="269" r:id="rId12"/>
    <p:sldId id="270" r:id="rId13"/>
    <p:sldId id="271" r:id="rId14"/>
    <p:sldId id="272" r:id="rId15"/>
    <p:sldId id="280" r:id="rId16"/>
    <p:sldId id="273" r:id="rId17"/>
    <p:sldId id="281" r:id="rId18"/>
    <p:sldId id="274" r:id="rId19"/>
    <p:sldId id="288" r:id="rId20"/>
    <p:sldId id="287" r:id="rId21"/>
    <p:sldId id="275" r:id="rId22"/>
    <p:sldId id="277" r:id="rId23"/>
    <p:sldId id="293" r:id="rId24"/>
    <p:sldId id="290" r:id="rId25"/>
    <p:sldId id="291" r:id="rId26"/>
    <p:sldId id="284" r:id="rId27"/>
    <p:sldId id="279" r:id="rId28"/>
    <p:sldId id="258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CC"/>
    <a:srgbClr val="EEEEEE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11" autoAdjust="0"/>
    <p:restoredTop sz="94680" autoAdjust="0"/>
  </p:normalViewPr>
  <p:slideViewPr>
    <p:cSldViewPr>
      <p:cViewPr varScale="1">
        <p:scale>
          <a:sx n="86" d="100"/>
          <a:sy n="86" d="100"/>
        </p:scale>
        <p:origin x="-128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46085125" cy="4608512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0EBD4C-DAF9-4E72-A1A4-1160C8AA0ED9}" type="datetimeFigureOut">
              <a:rPr lang="nl-BE" smtClean="0"/>
              <a:pPr/>
              <a:t>14/05/2010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1253A1-6239-4477-A3B0-2072521666AE}" type="slidenum">
              <a:rPr lang="nl-BE" smtClean="0"/>
              <a:pPr/>
              <a:t>‹#›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206500"/>
            <a:ext cx="9144000" cy="111125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outerShdw blurRad="38100" dist="381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1026" name="Picture 2" descr="D:\CODEMODE\_Seminars\Slide templates\qframeLogo2k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584200"/>
            <a:ext cx="6178550" cy="2150215"/>
          </a:xfrm>
          <a:prstGeom prst="rect">
            <a:avLst/>
          </a:prstGeom>
          <a:noFill/>
        </p:spPr>
      </p:pic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215900" y="3162300"/>
            <a:ext cx="8756650" cy="571499"/>
          </a:xfrm>
        </p:spPr>
        <p:txBody>
          <a:bodyPr>
            <a:no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>
            <a:lvl1pPr>
              <a:defRPr sz="4000" b="1" cap="none" spc="0">
                <a:ln w="0"/>
                <a:gradFill flip="none">
                  <a:gsLst>
                    <a:gs pos="0">
                      <a:srgbClr val="FF0000"/>
                    </a:gs>
                    <a:gs pos="49000">
                      <a:srgbClr val="C00000"/>
                    </a:gs>
                    <a:gs pos="50000">
                      <a:srgbClr val="C00000"/>
                    </a:gs>
                    <a:gs pos="92000">
                      <a:srgbClr val="C00000"/>
                    </a:gs>
                    <a:gs pos="100000">
                      <a:srgbClr val="C00000"/>
                    </a:gs>
                  </a:gsLst>
                  <a:lin ang="5400000"/>
                </a:gradFill>
                <a:effectLst/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15900" y="4006850"/>
            <a:ext cx="8756650" cy="533400"/>
          </a:xfrm>
        </p:spPr>
        <p:txBody>
          <a:bodyPr vert="horz" lIns="91440" tIns="45720" rIns="91440" bIns="45720" rtlCol="0" anchor="ctr">
            <a:norm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>
            <a:lvl1pPr marL="0" indent="0" algn="ctr" defTabSz="914400" rtl="0" eaLnBrk="1" latinLnBrk="0" hangingPunct="1">
              <a:spcBef>
                <a:spcPct val="0"/>
              </a:spcBef>
              <a:buNone/>
              <a:defRPr lang="en-US" sz="3200" b="0" i="1" kern="1200" cap="none" spc="0" dirty="0">
                <a:ln w="0"/>
                <a:gradFill flip="none">
                  <a:gsLst>
                    <a:gs pos="0">
                      <a:srgbClr val="FF0000"/>
                    </a:gs>
                    <a:gs pos="49000">
                      <a:srgbClr val="C00000"/>
                    </a:gs>
                    <a:gs pos="50000">
                      <a:srgbClr val="C00000"/>
                    </a:gs>
                    <a:gs pos="92000">
                      <a:srgbClr val="C00000"/>
                    </a:gs>
                    <a:gs pos="100000">
                      <a:srgbClr val="C00000"/>
                    </a:gs>
                  </a:gsLst>
                  <a:lin ang="5400000"/>
                </a:gradFill>
                <a:effectLst/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206500"/>
            <a:ext cx="9144000" cy="1111250"/>
          </a:xfrm>
          <a:prstGeom prst="rect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1026" name="Picture 2" descr="D:\CODEMODE\_Seminars\Slide templates\qframeLogo2k.png"/>
          <p:cNvPicPr>
            <a:picLocks noChangeAspect="1" noChangeArrowheads="1"/>
          </p:cNvPicPr>
          <p:nvPr userDrawn="1"/>
        </p:nvPicPr>
        <p:blipFill>
          <a:blip r:embed="rId2" cstate="print">
            <a:grayscl/>
          </a:blip>
          <a:srcRect/>
          <a:stretch>
            <a:fillRect/>
          </a:stretch>
        </p:blipFill>
        <p:spPr bwMode="auto">
          <a:xfrm>
            <a:off x="1371600" y="584200"/>
            <a:ext cx="6178550" cy="2150215"/>
          </a:xfrm>
          <a:prstGeom prst="rect">
            <a:avLst/>
          </a:prstGeom>
          <a:noFill/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215900" y="3162300"/>
            <a:ext cx="8756650" cy="571499"/>
          </a:xfrm>
        </p:spPr>
        <p:txBody>
          <a:bodyPr>
            <a:no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>
            <a:lvl1pPr>
              <a:defRPr sz="4000" b="1" cap="none" spc="0">
                <a:ln w="0"/>
                <a:gradFill flip="none">
                  <a:gsLst>
                    <a:gs pos="0">
                      <a:schemeClr val="bg1">
                        <a:lumMod val="75000"/>
                      </a:schemeClr>
                    </a:gs>
                    <a:gs pos="49000">
                      <a:schemeClr val="tx1">
                        <a:lumMod val="50000"/>
                        <a:lumOff val="50000"/>
                      </a:schemeClr>
                    </a:gs>
                    <a:gs pos="50000">
                      <a:schemeClr val="tx1">
                        <a:lumMod val="50000"/>
                        <a:lumOff val="50000"/>
                      </a:schemeClr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/>
                </a:gradFill>
                <a:effectLst/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15900" y="4006850"/>
            <a:ext cx="8756650" cy="533400"/>
          </a:xfrm>
        </p:spPr>
        <p:txBody>
          <a:bodyPr vert="horz" lIns="91440" tIns="45720" rIns="91440" bIns="45720" rtlCol="0" anchor="ctr">
            <a:norm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>
            <a:lvl1pPr marL="0" indent="0" algn="ctr" defTabSz="914400" rtl="0" eaLnBrk="1" latinLnBrk="0" hangingPunct="1">
              <a:spcBef>
                <a:spcPct val="0"/>
              </a:spcBef>
              <a:buNone/>
              <a:defRPr lang="en-US" sz="3200" b="0" i="1" kern="1200" cap="none" spc="0" dirty="0">
                <a:ln w="0"/>
                <a:gradFill flip="none">
                  <a:gsLst>
                    <a:gs pos="0">
                      <a:schemeClr val="bg1">
                        <a:lumMod val="75000"/>
                      </a:schemeClr>
                    </a:gs>
                    <a:gs pos="49000">
                      <a:schemeClr val="tx1">
                        <a:lumMod val="50000"/>
                        <a:lumOff val="50000"/>
                      </a:schemeClr>
                    </a:gs>
                    <a:gs pos="50000">
                      <a:schemeClr val="tx1">
                        <a:lumMod val="50000"/>
                        <a:lumOff val="50000"/>
                      </a:schemeClr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/>
                </a:gradFill>
                <a:effectLst/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6451600"/>
            <a:ext cx="9144000" cy="266700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181600"/>
          </a:xfrm>
          <a:noFill/>
          <a:effectLst/>
        </p:spPr>
        <p:txBody>
          <a:bodyPr/>
          <a:lstStyle>
            <a:lvl1pPr>
              <a:defRPr sz="28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defRPr sz="2400"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defRPr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defRPr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defRPr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94100" y="57150"/>
            <a:ext cx="5334000" cy="304800"/>
          </a:xfrm>
        </p:spPr>
        <p:txBody>
          <a:bodyPr/>
          <a:lstStyle>
            <a:lvl1pPr algn="r"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49D4B068-5DB2-4F94-852C-A936006CB2B7}" type="datetime2">
              <a:rPr lang="nl-BE" smtClean="0"/>
              <a:pPr/>
              <a:t>vrijdag 14 mei 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" y="6400800"/>
            <a:ext cx="6553200" cy="365125"/>
          </a:xfrm>
        </p:spPr>
        <p:txBody>
          <a:bodyPr/>
          <a:lstStyle>
            <a:lvl1pPr algn="l"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81800" y="6400800"/>
            <a:ext cx="2133600" cy="365125"/>
          </a:xfrm>
        </p:spPr>
        <p:txBody>
          <a:bodyPr/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361950"/>
            <a:ext cx="9144000" cy="577850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5200" y="406400"/>
            <a:ext cx="5422900" cy="488950"/>
          </a:xfrm>
        </p:spPr>
        <p:txBody>
          <a:bodyPr>
            <a:normAutofit/>
          </a:bodyPr>
          <a:lstStyle>
            <a:lvl1pPr algn="r">
              <a:defRPr sz="28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1" name="Picture 2" descr="D:\CODEMODE\_Seminars\Slide templates\qframeLogo2k.png"/>
          <p:cNvPicPr>
            <a:picLocks noChangeAspect="1" noChangeArrowheads="1"/>
          </p:cNvPicPr>
          <p:nvPr userDrawn="1"/>
        </p:nvPicPr>
        <p:blipFill>
          <a:blip r:embed="rId2" cstate="print">
            <a:grayscl/>
          </a:blip>
          <a:srcRect/>
          <a:stretch>
            <a:fillRect/>
          </a:stretch>
        </p:blipFill>
        <p:spPr bwMode="auto">
          <a:xfrm>
            <a:off x="127000" y="6350"/>
            <a:ext cx="3371849" cy="1173447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1206500"/>
            <a:ext cx="9144000" cy="1111250"/>
          </a:xfrm>
          <a:prstGeom prst="rect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2050" name="Picture 2" descr="D:\CODEMODE\_Seminars\Slide templates\afbeeldingen\PptTemplate_01.png"/>
          <p:cNvPicPr>
            <a:picLocks noChangeAspect="1" noChangeArrowheads="1"/>
          </p:cNvPicPr>
          <p:nvPr userDrawn="1"/>
        </p:nvPicPr>
        <p:blipFill>
          <a:blip r:embed="rId2" cstate="print">
            <a:grayscl/>
          </a:blip>
          <a:srcRect/>
          <a:stretch>
            <a:fillRect/>
          </a:stretch>
        </p:blipFill>
        <p:spPr bwMode="auto">
          <a:xfrm>
            <a:off x="1816100" y="539750"/>
            <a:ext cx="5511800" cy="2240623"/>
          </a:xfrm>
          <a:prstGeom prst="rect">
            <a:avLst/>
          </a:prstGeom>
          <a:noFill/>
        </p:spPr>
      </p:pic>
    </p:spTree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206500"/>
            <a:ext cx="9144000" cy="1111250"/>
          </a:xfrm>
          <a:prstGeom prst="rect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3074" name="Picture 2" descr="D:\CODEMODE\_Seminars\Slide templates\afbeeldingen\PptTemplate_01.png"/>
          <p:cNvPicPr>
            <a:picLocks noChangeAspect="1" noChangeArrowheads="1"/>
          </p:cNvPicPr>
          <p:nvPr userDrawn="1"/>
        </p:nvPicPr>
        <p:blipFill>
          <a:blip r:embed="rId2" cstate="print">
            <a:grayscl/>
          </a:blip>
          <a:srcRect/>
          <a:stretch>
            <a:fillRect/>
          </a:stretch>
        </p:blipFill>
        <p:spPr bwMode="auto">
          <a:xfrm>
            <a:off x="1149350" y="539750"/>
            <a:ext cx="7378700" cy="2349791"/>
          </a:xfrm>
          <a:prstGeom prst="rect">
            <a:avLst/>
          </a:prstGeom>
          <a:noFill/>
        </p:spPr>
      </p:pic>
    </p:spTree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6451600"/>
            <a:ext cx="9144000" cy="266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38100" dist="381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181600"/>
          </a:xfrm>
          <a:noFill/>
          <a:effectLst/>
        </p:spPr>
        <p:txBody>
          <a:bodyPr/>
          <a:lstStyle>
            <a:lvl1pPr>
              <a:defRPr sz="28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defRPr sz="2400"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defRPr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defRPr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defRPr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94100" y="57150"/>
            <a:ext cx="5334000" cy="304800"/>
          </a:xfrm>
        </p:spPr>
        <p:txBody>
          <a:bodyPr/>
          <a:lstStyle>
            <a:lvl1pPr algn="r">
              <a:defRPr sz="1600" b="0">
                <a:solidFill>
                  <a:srgbClr val="C00000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DBF0DA3E-2D0E-44FA-B999-D46FE1732693}" type="datetime2">
              <a:rPr lang="nl-BE" smtClean="0"/>
              <a:pPr/>
              <a:t>vrijdag 14 mei 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" y="6400800"/>
            <a:ext cx="6553200" cy="365125"/>
          </a:xfrm>
        </p:spPr>
        <p:txBody>
          <a:bodyPr/>
          <a:lstStyle>
            <a:lvl1pPr algn="l">
              <a:defRPr sz="1600">
                <a:solidFill>
                  <a:srgbClr val="C00000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81800" y="6400800"/>
            <a:ext cx="2133600" cy="365125"/>
          </a:xfrm>
        </p:spPr>
        <p:txBody>
          <a:bodyPr/>
          <a:lstStyle>
            <a:lvl1pPr>
              <a:defRPr sz="1600">
                <a:solidFill>
                  <a:srgbClr val="C00000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361950"/>
            <a:ext cx="9144000" cy="5778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38100" dist="381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5200" y="406400"/>
            <a:ext cx="5422900" cy="488950"/>
          </a:xfrm>
        </p:spPr>
        <p:txBody>
          <a:bodyPr>
            <a:normAutofit/>
          </a:bodyPr>
          <a:lstStyle>
            <a:lvl1pPr algn="r">
              <a:defRPr sz="28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1" name="Picture 2" descr="D:\CODEMODE\_Seminars\Slide templates\qframeLogo2k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7000" y="6350"/>
            <a:ext cx="3371849" cy="1173447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1206500"/>
            <a:ext cx="9144000" cy="111125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outerShdw blurRad="38100" dist="381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2050" name="Picture 2" descr="D:\CODEMODE\_Seminars\Slide templates\afbeeldingen\PptTemplate_01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16100" y="539750"/>
            <a:ext cx="5511800" cy="2240623"/>
          </a:xfrm>
          <a:prstGeom prst="rect">
            <a:avLst/>
          </a:prstGeom>
          <a:noFill/>
        </p:spPr>
      </p:pic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593850" y="3028950"/>
            <a:ext cx="6134100" cy="3022600"/>
          </a:xfrm>
        </p:spPr>
        <p:txBody>
          <a:bodyPr>
            <a:noAutofit/>
          </a:bodyPr>
          <a:lstStyle>
            <a:lvl1pPr algn="ctr">
              <a:buNone/>
              <a:defRPr sz="2400" i="1"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 smtClean="0"/>
              <a:t>Click to edit Demo description</a:t>
            </a:r>
            <a:endParaRPr lang="nl-BE" dirty="0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206500"/>
            <a:ext cx="9144000" cy="111125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outerShdw blurRad="38100" dist="381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3074" name="Picture 2" descr="D:\CODEMODE\_Seminars\Slide templates\afbeeldingen\PptTemplate_01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9350" y="539750"/>
            <a:ext cx="7378700" cy="2349791"/>
          </a:xfrm>
          <a:prstGeom prst="rect">
            <a:avLst/>
          </a:prstGeom>
          <a:noFill/>
        </p:spPr>
      </p:pic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206500"/>
            <a:ext cx="9144000" cy="111125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outerShdw blurRad="38100" dist="381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15900" y="3162300"/>
            <a:ext cx="8756650" cy="571499"/>
          </a:xfrm>
        </p:spPr>
        <p:txBody>
          <a:bodyPr>
            <a:no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>
            <a:lvl1pPr>
              <a:defRPr sz="4000" b="1" cap="none" spc="0">
                <a:ln w="0"/>
                <a:gradFill flip="none">
                  <a:gsLst>
                    <a:gs pos="0">
                      <a:srgbClr val="FF0000"/>
                    </a:gs>
                    <a:gs pos="49000">
                      <a:srgbClr val="C00000"/>
                    </a:gs>
                    <a:gs pos="50000">
                      <a:srgbClr val="C00000"/>
                    </a:gs>
                    <a:gs pos="92000">
                      <a:srgbClr val="C00000"/>
                    </a:gs>
                    <a:gs pos="100000">
                      <a:srgbClr val="C00000"/>
                    </a:gs>
                  </a:gsLst>
                  <a:lin ang="5400000"/>
                </a:gradFill>
                <a:effectLst/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15900" y="4006850"/>
            <a:ext cx="8756650" cy="533400"/>
          </a:xfrm>
        </p:spPr>
        <p:txBody>
          <a:bodyPr vert="horz" lIns="91440" tIns="45720" rIns="91440" bIns="45720" rtlCol="0" anchor="ctr">
            <a:norm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>
            <a:lvl1pPr marL="0" indent="0" algn="ctr" defTabSz="914400" rtl="0" eaLnBrk="1" latinLnBrk="0" hangingPunct="1">
              <a:spcBef>
                <a:spcPct val="0"/>
              </a:spcBef>
              <a:buNone/>
              <a:defRPr lang="en-US" sz="3200" b="0" i="1" kern="1200" cap="none" spc="0" dirty="0">
                <a:ln w="0"/>
                <a:gradFill flip="none">
                  <a:gsLst>
                    <a:gs pos="0">
                      <a:srgbClr val="FF0000"/>
                    </a:gs>
                    <a:gs pos="49000">
                      <a:srgbClr val="C00000"/>
                    </a:gs>
                    <a:gs pos="50000">
                      <a:srgbClr val="C00000"/>
                    </a:gs>
                    <a:gs pos="92000">
                      <a:srgbClr val="C00000"/>
                    </a:gs>
                    <a:gs pos="100000">
                      <a:srgbClr val="C00000"/>
                    </a:gs>
                  </a:gsLst>
                  <a:lin ang="5400000"/>
                </a:gradFill>
                <a:effectLst/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1026" name="Picture 2" descr="D:\CODEMODE\_Seminars\Slide templates\qframeLogo2k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584200"/>
            <a:ext cx="6178550" cy="2150215"/>
          </a:xfrm>
          <a:prstGeom prst="rect">
            <a:avLst/>
          </a:prstGeom>
          <a:noFill/>
        </p:spPr>
      </p:pic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6451600"/>
            <a:ext cx="9144000" cy="266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38100" dist="381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181600"/>
          </a:xfrm>
          <a:noFill/>
          <a:effectLst/>
        </p:spPr>
        <p:txBody>
          <a:bodyPr/>
          <a:lstStyle>
            <a:lvl1pPr>
              <a:defRPr sz="28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defRPr sz="2400"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defRPr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defRPr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defRPr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94100" y="57150"/>
            <a:ext cx="5334000" cy="304800"/>
          </a:xfrm>
        </p:spPr>
        <p:txBody>
          <a:bodyPr/>
          <a:lstStyle>
            <a:lvl1pPr algn="r">
              <a:defRPr sz="1600" b="0">
                <a:solidFill>
                  <a:srgbClr val="C00000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AE170C05-1033-4547-8049-80A9DE708827}" type="datetime2">
              <a:rPr lang="nl-BE" smtClean="0"/>
              <a:pPr/>
              <a:t>vrijdag 14 mei 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" y="6400800"/>
            <a:ext cx="6553200" cy="365125"/>
          </a:xfrm>
        </p:spPr>
        <p:txBody>
          <a:bodyPr/>
          <a:lstStyle>
            <a:lvl1pPr algn="l">
              <a:defRPr sz="1600">
                <a:solidFill>
                  <a:srgbClr val="C00000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81800" y="6400800"/>
            <a:ext cx="2133600" cy="365125"/>
          </a:xfrm>
        </p:spPr>
        <p:txBody>
          <a:bodyPr/>
          <a:lstStyle>
            <a:lvl1pPr>
              <a:defRPr sz="1600">
                <a:solidFill>
                  <a:srgbClr val="C00000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361950"/>
            <a:ext cx="9144000" cy="5778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38100" dist="381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5200" y="406400"/>
            <a:ext cx="5422900" cy="488950"/>
          </a:xfrm>
        </p:spPr>
        <p:txBody>
          <a:bodyPr>
            <a:normAutofit/>
          </a:bodyPr>
          <a:lstStyle>
            <a:lvl1pPr algn="r">
              <a:defRPr sz="28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1" name="Picture 2" descr="D:\CODEMODE\_Seminars\Slide templates\qframeLogo2k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7000" y="6350"/>
            <a:ext cx="3371849" cy="1173447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1206500"/>
            <a:ext cx="9144000" cy="111125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outerShdw blurRad="38100" dist="381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2050" name="Picture 2" descr="D:\CODEMODE\_Seminars\Slide templates\afbeeldingen\PptTemplate_01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16100" y="539750"/>
            <a:ext cx="5511800" cy="2240623"/>
          </a:xfrm>
          <a:prstGeom prst="rect">
            <a:avLst/>
          </a:prstGeom>
          <a:noFill/>
        </p:spPr>
      </p:pic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206500"/>
            <a:ext cx="9144000" cy="111125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outerShdw blurRad="38100" dist="381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3074" name="Picture 2" descr="D:\CODEMODE\_Seminars\Slide templates\afbeeldingen\PptTemplate_01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9350" y="539750"/>
            <a:ext cx="7378700" cy="2349791"/>
          </a:xfrm>
          <a:prstGeom prst="rect">
            <a:avLst/>
          </a:prstGeom>
          <a:noFill/>
        </p:spPr>
      </p:pic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CCCC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03C47FF0-850A-426D-8B6B-B6C8BFE71E7B}" type="datetime2">
              <a:rPr lang="nl-BE" smtClean="0"/>
              <a:pPr/>
              <a:t>vrijdag 14 mei 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62" r:id="rId4"/>
    <p:sldLayoutId id="2147483655" r:id="rId5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6FF119F0-C64C-4181-A30E-739E124DE025}" type="datetime2">
              <a:rPr lang="nl-BE" smtClean="0"/>
              <a:pPr/>
              <a:t>vrijdag 14 mei 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70442FA1-F9D9-4968-8379-3B18954BD382}" type="datetime2">
              <a:rPr lang="nl-BE" smtClean="0"/>
              <a:pPr/>
              <a:t>vrijdag 14 mei 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://msdn.microsoft.com/en-us/library/bb399572(v=VS.100).aspx" TargetMode="External"/><Relationship Id="rId3" Type="http://schemas.openxmlformats.org/officeDocument/2006/relationships/hyperlink" Target="http://blogs.msdn.com/efdesign/default.aspx" TargetMode="External"/><Relationship Id="rId7" Type="http://schemas.openxmlformats.org/officeDocument/2006/relationships/hyperlink" Target="http://thedatafarm.com/blog/" TargetMode="External"/><Relationship Id="rId2" Type="http://schemas.openxmlformats.org/officeDocument/2006/relationships/hyperlink" Target="http://rlacovara.blogspot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visualstudiogallery.msdn.microsoft.com/en-us/23df0450-5677-4926-96cc-173d02752313" TargetMode="External"/><Relationship Id="rId5" Type="http://schemas.openxmlformats.org/officeDocument/2006/relationships/hyperlink" Target="http://msdn.microsoft.com/en-us/data/default.aspx" TargetMode="External"/><Relationship Id="rId4" Type="http://schemas.openxmlformats.org/officeDocument/2006/relationships/hyperlink" Target="http://blogs.msdn.com/adonet/default.aspx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>
                <a:effectLst/>
              </a:rPr>
              <a:t>Entity Framework 4.0</a:t>
            </a:r>
            <a:endParaRPr lang="nl-BE" dirty="0">
              <a:effectLst/>
            </a:endParaRP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nl-BE" dirty="0" smtClean="0"/>
              <a:t>Introduction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Entity Types</a:t>
            </a:r>
          </a:p>
          <a:p>
            <a:pPr lvl="1"/>
            <a:r>
              <a:rPr lang="nl-BE" dirty="0" smtClean="0"/>
              <a:t>Self-Tracking Entities</a:t>
            </a:r>
          </a:p>
          <a:p>
            <a:pPr lvl="1">
              <a:buNone/>
            </a:pPr>
            <a:r>
              <a:rPr lang="en-US" dirty="0" smtClean="0"/>
              <a:t>Transfer entities </a:t>
            </a:r>
            <a:r>
              <a:rPr lang="en-US" dirty="0" smtClean="0"/>
              <a:t>where </a:t>
            </a:r>
            <a:r>
              <a:rPr lang="en-US" dirty="0" smtClean="0"/>
              <a:t>context isn’t available.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r>
              <a:rPr lang="en-US" dirty="0" smtClean="0"/>
              <a:t>Do not depend on the Entity Framework</a:t>
            </a:r>
            <a:endParaRPr lang="nl-BE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0DA3E-2D0E-44FA-B999-D46FE1732693}" type="datetime2">
              <a:rPr lang="nl-BE" smtClean="0"/>
              <a:pPr/>
              <a:t>vrijdag 14 mei 2010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 smtClean="0"/>
              <a:t>Introduction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Whats new in EF 4.0?</a:t>
            </a:r>
          </a:p>
          <a:p>
            <a:pPr lvl="1"/>
            <a:r>
              <a:rPr lang="nl-BE" dirty="0" smtClean="0"/>
              <a:t>Model-First Development</a:t>
            </a:r>
          </a:p>
          <a:p>
            <a:pPr lvl="1"/>
            <a:r>
              <a:rPr lang="nl-BE" dirty="0" smtClean="0"/>
              <a:t>T4 Code-Generation</a:t>
            </a:r>
          </a:p>
          <a:p>
            <a:pPr lvl="1"/>
            <a:r>
              <a:rPr lang="nl-BE" dirty="0" smtClean="0"/>
              <a:t>Complex types</a:t>
            </a:r>
          </a:p>
          <a:p>
            <a:pPr lvl="1"/>
            <a:r>
              <a:rPr lang="nl-BE" dirty="0" smtClean="0"/>
              <a:t>Pluralization</a:t>
            </a:r>
          </a:p>
          <a:p>
            <a:pPr lvl="1"/>
            <a:r>
              <a:rPr lang="nl-BE" dirty="0" smtClean="0"/>
              <a:t>POCO</a:t>
            </a:r>
          </a:p>
          <a:p>
            <a:pPr lvl="1"/>
            <a:r>
              <a:rPr lang="nl-BE" dirty="0" smtClean="0"/>
              <a:t>Self-Tracking Entities</a:t>
            </a:r>
          </a:p>
          <a:p>
            <a:pPr lvl="1"/>
            <a:r>
              <a:rPr lang="nl-BE" dirty="0" smtClean="0"/>
              <a:t>Foreign Key Associations</a:t>
            </a:r>
          </a:p>
          <a:p>
            <a:pPr lvl="1"/>
            <a:r>
              <a:rPr lang="nl-BE" dirty="0" smtClean="0"/>
              <a:t>Lazy Loading</a:t>
            </a:r>
          </a:p>
          <a:p>
            <a:pPr lvl="1"/>
            <a:r>
              <a:rPr lang="nl-BE" dirty="0" smtClean="0"/>
              <a:t>SQL Improvements</a:t>
            </a:r>
            <a:endParaRPr lang="nl-B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0DA3E-2D0E-44FA-B999-D46FE1732693}" type="datetime2">
              <a:rPr lang="nl-BE" smtClean="0"/>
              <a:pPr/>
              <a:t>vrijdag 14 mei 2010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 smtClean="0"/>
              <a:t>Introduction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0DA3E-2D0E-44FA-B999-D46FE1732693}" type="datetime2">
              <a:rPr lang="nl-BE" smtClean="0"/>
              <a:pPr/>
              <a:t>vrijdag 14 mei 2010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 smtClean="0"/>
              <a:t>Introduction</a:t>
            </a:r>
            <a:endParaRPr lang="nl-BE" dirty="0"/>
          </a:p>
        </p:txBody>
      </p:sp>
      <p:sp>
        <p:nvSpPr>
          <p:cNvPr id="7" name="Rectangle 6"/>
          <p:cNvSpPr/>
          <p:nvPr/>
        </p:nvSpPr>
        <p:spPr>
          <a:xfrm>
            <a:off x="0" y="3073400"/>
            <a:ext cx="9144000" cy="83099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nl-BE" sz="4800" b="1" dirty="0" smtClean="0">
                <a:ln w="0"/>
                <a:gradFill flip="none">
                  <a:gsLst>
                    <a:gs pos="0">
                      <a:srgbClr val="FF0000"/>
                    </a:gs>
                    <a:gs pos="49000">
                      <a:srgbClr val="C00000"/>
                    </a:gs>
                    <a:gs pos="50000">
                      <a:srgbClr val="C00000"/>
                    </a:gs>
                    <a:gs pos="92000">
                      <a:srgbClr val="C00000"/>
                    </a:gs>
                    <a:gs pos="100000">
                      <a:srgbClr val="C00000"/>
                    </a:gs>
                  </a:gsLst>
                  <a:lin ang="5400000"/>
                </a:gradFill>
                <a:latin typeface="Verdana" pitchFamily="34" charset="0"/>
                <a:ea typeface="Verdana" pitchFamily="34" charset="0"/>
                <a:cs typeface="Verdana" pitchFamily="34" charset="0"/>
              </a:rPr>
              <a:t>Quick Demo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0DA3E-2D0E-44FA-B999-D46FE1732693}" type="datetime2">
              <a:rPr lang="nl-BE" smtClean="0"/>
              <a:pPr/>
              <a:t>vrijdag 14 mei 2010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 smtClean="0"/>
              <a:t>QWars</a:t>
            </a:r>
            <a:endParaRPr lang="nl-BE" dirty="0"/>
          </a:p>
        </p:txBody>
      </p:sp>
      <p:sp>
        <p:nvSpPr>
          <p:cNvPr id="7" name="Rectangle 6"/>
          <p:cNvSpPr/>
          <p:nvPr/>
        </p:nvSpPr>
        <p:spPr>
          <a:xfrm>
            <a:off x="0" y="3073400"/>
            <a:ext cx="9144000" cy="83099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nl-BE" sz="4800" b="1" dirty="0" smtClean="0">
                <a:ln w="0"/>
                <a:gradFill flip="none">
                  <a:gsLst>
                    <a:gs pos="0">
                      <a:srgbClr val="FF0000"/>
                    </a:gs>
                    <a:gs pos="49000">
                      <a:srgbClr val="C00000"/>
                    </a:gs>
                    <a:gs pos="50000">
                      <a:srgbClr val="C00000"/>
                    </a:gs>
                    <a:gs pos="92000">
                      <a:srgbClr val="C00000"/>
                    </a:gs>
                    <a:gs pos="100000">
                      <a:srgbClr val="C00000"/>
                    </a:gs>
                  </a:gsLst>
                  <a:lin ang="5400000"/>
                </a:gradFill>
                <a:latin typeface="Verdana" pitchFamily="34" charset="0"/>
                <a:ea typeface="Verdana" pitchFamily="34" charset="0"/>
                <a:cs typeface="Verdana" pitchFamily="34" charset="0"/>
              </a:rPr>
              <a:t>QWars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Used technologies</a:t>
            </a:r>
          </a:p>
          <a:p>
            <a:pPr lvl="1"/>
            <a:r>
              <a:rPr lang="nl-BE" dirty="0" smtClean="0"/>
              <a:t>WPF 4 &amp; Prism</a:t>
            </a:r>
          </a:p>
          <a:p>
            <a:pPr lvl="1"/>
            <a:r>
              <a:rPr lang="nl-BE" dirty="0" smtClean="0"/>
              <a:t>SQL Server 2008 (existing database)</a:t>
            </a:r>
          </a:p>
          <a:p>
            <a:pPr lvl="1"/>
            <a:r>
              <a:rPr lang="nl-BE" dirty="0" smtClean="0"/>
              <a:t>Entity Framework 4</a:t>
            </a:r>
          </a:p>
          <a:p>
            <a:pPr lvl="1"/>
            <a:r>
              <a:rPr lang="nl-BE" dirty="0" smtClean="0"/>
              <a:t>Linq 2 Entities &amp; Stored procedures</a:t>
            </a:r>
            <a:endParaRPr lang="nl-B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0DA3E-2D0E-44FA-B999-D46FE1732693}" type="datetime2">
              <a:rPr lang="nl-BE" smtClean="0"/>
              <a:pPr/>
              <a:t>vrijdag 14 mei 2010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 smtClean="0"/>
              <a:t>Qwars - Setup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Setup QWars EDM</a:t>
            </a:r>
          </a:p>
          <a:p>
            <a:pPr lvl="1"/>
            <a:r>
              <a:rPr lang="nl-BE" dirty="0" smtClean="0"/>
              <a:t>Model generated from database</a:t>
            </a:r>
          </a:p>
          <a:p>
            <a:pPr lvl="1"/>
            <a:r>
              <a:rPr lang="nl-BE" dirty="0" smtClean="0"/>
              <a:t>Associations &amp; Polymorphism</a:t>
            </a:r>
          </a:p>
          <a:p>
            <a:pPr lvl="1"/>
            <a:r>
              <a:rPr lang="nl-BE" dirty="0" smtClean="0"/>
              <a:t>No code generation (POCO’s)</a:t>
            </a:r>
            <a:endParaRPr lang="nl-B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0DA3E-2D0E-44FA-B999-D46FE1732693}" type="datetime2">
              <a:rPr lang="nl-BE" smtClean="0"/>
              <a:pPr/>
              <a:t>vrijdag 14 mei 2010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 smtClean="0"/>
              <a:t>Qwars - Setup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Create</a:t>
            </a:r>
          </a:p>
          <a:p>
            <a:pPr lvl="1"/>
            <a:r>
              <a:rPr lang="nl-BE" dirty="0" smtClean="0"/>
              <a:t>Add object to ObjectContext</a:t>
            </a:r>
          </a:p>
          <a:p>
            <a:pPr lvl="1"/>
            <a:endParaRPr lang="nl-BE" dirty="0" smtClean="0"/>
          </a:p>
          <a:p>
            <a:r>
              <a:rPr lang="nl-BE" dirty="0" smtClean="0"/>
              <a:t>Read</a:t>
            </a:r>
          </a:p>
          <a:p>
            <a:pPr lvl="1"/>
            <a:r>
              <a:rPr lang="nl-BE" dirty="0" smtClean="0"/>
              <a:t>Use Linq or EntitySQL to query</a:t>
            </a:r>
          </a:p>
          <a:p>
            <a:pPr lvl="1"/>
            <a:endParaRPr lang="nl-BE" dirty="0" smtClean="0"/>
          </a:p>
          <a:p>
            <a:r>
              <a:rPr lang="nl-BE" dirty="0" smtClean="0"/>
              <a:t>Update</a:t>
            </a:r>
          </a:p>
          <a:p>
            <a:pPr lvl="1"/>
            <a:r>
              <a:rPr lang="nl-BE" dirty="0" smtClean="0"/>
              <a:t>Changes are tracked on ObjectContext</a:t>
            </a:r>
          </a:p>
          <a:p>
            <a:pPr lvl="1"/>
            <a:r>
              <a:rPr lang="nl-BE" dirty="0" smtClean="0"/>
              <a:t>No tracking when objects are Detached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0DA3E-2D0E-44FA-B999-D46FE1732693}" type="datetime2">
              <a:rPr lang="nl-BE" smtClean="0"/>
              <a:pPr/>
              <a:t>vrijdag 14 mei 2010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 smtClean="0"/>
              <a:t>Qwars - CRUD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Delete</a:t>
            </a:r>
          </a:p>
          <a:p>
            <a:pPr lvl="1"/>
            <a:r>
              <a:rPr lang="nl-BE" dirty="0" smtClean="0"/>
              <a:t>Call DeleteObject on ObjectContext</a:t>
            </a:r>
          </a:p>
          <a:p>
            <a:pPr lvl="1"/>
            <a:r>
              <a:rPr lang="nl-BE" dirty="0" smtClean="0"/>
              <a:t>OnDelete Action = “Cascade”</a:t>
            </a:r>
          </a:p>
          <a:p>
            <a:pPr lvl="1"/>
            <a:r>
              <a:rPr lang="nl-BE" dirty="0" smtClean="0"/>
              <a:t>Only deletes dependents already in memory</a:t>
            </a:r>
          </a:p>
          <a:p>
            <a:endParaRPr lang="nl-BE" dirty="0" smtClean="0"/>
          </a:p>
          <a:p>
            <a:r>
              <a:rPr lang="nl-BE" dirty="0" smtClean="0"/>
              <a:t>Stored procedures</a:t>
            </a:r>
          </a:p>
          <a:p>
            <a:pPr lvl="1"/>
            <a:r>
              <a:rPr lang="nl-BE" dirty="0" smtClean="0"/>
              <a:t>Function to storage model</a:t>
            </a:r>
          </a:p>
          <a:p>
            <a:pPr lvl="1"/>
            <a:r>
              <a:rPr lang="nl-BE" dirty="0" smtClean="0"/>
              <a:t>FunctionImport to conceptual model</a:t>
            </a:r>
          </a:p>
          <a:p>
            <a:pPr lvl="1"/>
            <a:r>
              <a:rPr lang="nl-BE" dirty="0" smtClean="0"/>
              <a:t>FunctionImportMapping to mapping</a:t>
            </a:r>
            <a:endParaRPr lang="nl-B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0DA3E-2D0E-44FA-B999-D46FE1732693}" type="datetime2">
              <a:rPr lang="nl-BE" smtClean="0"/>
              <a:pPr/>
              <a:t>vrijdag 14 mei 2010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 smtClean="0"/>
              <a:t>Qwars - CRUD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BE" dirty="0" smtClean="0"/>
              <a:t>Saving &amp; Concurrency</a:t>
            </a:r>
          </a:p>
          <a:p>
            <a:pPr lvl="1"/>
            <a:r>
              <a:rPr lang="nl-BE" dirty="0" smtClean="0"/>
              <a:t>Optimistic concurrency model (default)</a:t>
            </a:r>
          </a:p>
          <a:p>
            <a:pPr lvl="2"/>
            <a:r>
              <a:rPr lang="nl-BE" dirty="0" smtClean="0"/>
              <a:t>No locks are held</a:t>
            </a:r>
          </a:p>
          <a:p>
            <a:pPr lvl="2"/>
            <a:r>
              <a:rPr lang="nl-BE" dirty="0" smtClean="0"/>
              <a:t>No concurrency checks on save</a:t>
            </a:r>
          </a:p>
          <a:p>
            <a:pPr lvl="2"/>
            <a:r>
              <a:rPr lang="nl-BE" dirty="0" smtClean="0"/>
              <a:t>Throws UpdateException </a:t>
            </a:r>
          </a:p>
          <a:p>
            <a:pPr lvl="2"/>
            <a:endParaRPr lang="nl-BE" dirty="0" smtClean="0"/>
          </a:p>
          <a:p>
            <a:pPr lvl="1"/>
            <a:r>
              <a:rPr lang="nl-BE" dirty="0" smtClean="0"/>
              <a:t>For concurrency checks </a:t>
            </a:r>
          </a:p>
          <a:p>
            <a:pPr lvl="2"/>
            <a:r>
              <a:rPr lang="nl-BE" dirty="0" smtClean="0"/>
              <a:t>ConcurrencyMode = Fixed on property</a:t>
            </a:r>
          </a:p>
          <a:p>
            <a:pPr lvl="2"/>
            <a:r>
              <a:rPr lang="nl-BE" dirty="0" smtClean="0"/>
              <a:t>Call Refresh(RefreshMode)</a:t>
            </a:r>
          </a:p>
          <a:p>
            <a:pPr lvl="3">
              <a:buNone/>
            </a:pPr>
            <a:r>
              <a:rPr lang="nl-BE" dirty="0" smtClean="0"/>
              <a:t>StoreWins (overwrite ALL data in cache from DB)</a:t>
            </a:r>
          </a:p>
          <a:p>
            <a:pPr lvl="3">
              <a:buNone/>
            </a:pPr>
            <a:r>
              <a:rPr lang="nl-BE" dirty="0" smtClean="0"/>
              <a:t>ClientWins (replaces original values with data from DB)</a:t>
            </a:r>
          </a:p>
          <a:p>
            <a:pPr lvl="2"/>
            <a:r>
              <a:rPr lang="nl-BE" dirty="0" smtClean="0"/>
              <a:t>Throws OptimisticConcurrencyException</a:t>
            </a:r>
            <a:endParaRPr lang="nl-B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0DA3E-2D0E-44FA-B999-D46FE1732693}" type="datetime2">
              <a:rPr lang="nl-BE" smtClean="0"/>
              <a:pPr/>
              <a:t>vrijdag 14 mei 2010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 smtClean="0"/>
              <a:t>Qwars - CRUD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Lazy Loading</a:t>
            </a:r>
          </a:p>
          <a:p>
            <a:pPr lvl="1"/>
            <a:r>
              <a:rPr lang="nl-BE" dirty="0" smtClean="0"/>
              <a:t>Set LazyLoadingEnabled to true (default)</a:t>
            </a:r>
          </a:p>
          <a:p>
            <a:pPr lvl="1"/>
            <a:endParaRPr lang="nl-BE" dirty="0" smtClean="0"/>
          </a:p>
          <a:p>
            <a:r>
              <a:rPr lang="nl-BE" dirty="0" smtClean="0"/>
              <a:t>Eager Loading</a:t>
            </a:r>
          </a:p>
          <a:p>
            <a:pPr lvl="1"/>
            <a:r>
              <a:rPr lang="nl-BE" dirty="0" smtClean="0"/>
              <a:t>.Include(“xxx”) on Objectset</a:t>
            </a:r>
          </a:p>
          <a:p>
            <a:pPr lvl="1"/>
            <a:endParaRPr lang="nl-BE" dirty="0" smtClean="0"/>
          </a:p>
          <a:p>
            <a:r>
              <a:rPr lang="nl-BE" dirty="0" smtClean="0"/>
              <a:t>Explicit Loading</a:t>
            </a:r>
          </a:p>
          <a:p>
            <a:pPr lvl="1"/>
            <a:r>
              <a:rPr lang="nl-BE" dirty="0" smtClean="0"/>
              <a:t>.Load() on EntityCollection</a:t>
            </a:r>
            <a:endParaRPr lang="nl-B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0DA3E-2D0E-44FA-B999-D46FE1732693}" type="datetime2">
              <a:rPr lang="nl-BE" smtClean="0"/>
              <a:pPr/>
              <a:t>vrijdag 14 mei 2010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 smtClean="0"/>
              <a:t>Qwars – Lazy Loading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What?</a:t>
            </a:r>
          </a:p>
          <a:p>
            <a:pPr lvl="1">
              <a:buNone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ORM framework for .NET</a:t>
            </a:r>
          </a:p>
          <a:p>
            <a:r>
              <a:rPr lang="en-US" dirty="0" smtClean="0"/>
              <a:t>How?</a:t>
            </a:r>
            <a:endParaRPr lang="nl-B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0DA3E-2D0E-44FA-B999-D46FE1732693}" type="datetime2">
              <a:rPr lang="nl-BE" smtClean="0"/>
              <a:pPr/>
              <a:t>vrijdag 14 mei 2010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 smtClean="0"/>
              <a:t>Introduction</a:t>
            </a:r>
            <a:endParaRPr lang="nl-BE" dirty="0"/>
          </a:p>
        </p:txBody>
      </p:sp>
      <p:pic>
        <p:nvPicPr>
          <p:cNvPr id="7" name="Picture 6" descr="http://www.scip.be/ImagesScreenshots/ArticleEF%20-%20EF%20Diagram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49450" y="2139950"/>
            <a:ext cx="1871980" cy="4088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ObjectContext caching</a:t>
            </a:r>
          </a:p>
          <a:p>
            <a:pPr lvl="1"/>
            <a:r>
              <a:rPr lang="nl-BE" dirty="0" smtClean="0"/>
              <a:t>Container for In-memory objects</a:t>
            </a:r>
          </a:p>
          <a:p>
            <a:pPr lvl="1"/>
            <a:r>
              <a:rPr lang="nl-BE" dirty="0" smtClean="0"/>
              <a:t>Only 1 instance of object in cache</a:t>
            </a:r>
          </a:p>
          <a:p>
            <a:pPr lvl="1"/>
            <a:r>
              <a:rPr lang="nl-BE" dirty="0" smtClean="0"/>
              <a:t>MergeOption on ObjectSet</a:t>
            </a:r>
          </a:p>
          <a:p>
            <a:pPr lvl="1"/>
            <a:r>
              <a:rPr lang="nl-BE" dirty="0" smtClean="0"/>
              <a:t>Call GetObjectById</a:t>
            </a:r>
          </a:p>
          <a:p>
            <a:pPr lvl="1"/>
            <a:endParaRPr lang="nl-BE" dirty="0" smtClean="0"/>
          </a:p>
          <a:p>
            <a:r>
              <a:rPr lang="nl-BE" dirty="0" smtClean="0"/>
              <a:t>Pre-Compiled Linq Queries</a:t>
            </a:r>
          </a:p>
          <a:p>
            <a:endParaRPr lang="nl-BE" dirty="0" smtClean="0"/>
          </a:p>
          <a:p>
            <a:r>
              <a:rPr lang="nl-BE" dirty="0" smtClean="0"/>
              <a:t>Pre-Generated EF View</a:t>
            </a:r>
          </a:p>
          <a:p>
            <a:pPr lvl="1"/>
            <a:r>
              <a:rPr lang="nl-BE" dirty="0" smtClean="0"/>
              <a:t>Reduces startup time</a:t>
            </a:r>
          </a:p>
          <a:p>
            <a:pPr lvl="1"/>
            <a:r>
              <a:rPr lang="nl-BE" dirty="0" smtClean="0"/>
              <a:t>Generate with EdmGen.exe</a:t>
            </a:r>
            <a:endParaRPr lang="nl-B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0DA3E-2D0E-44FA-B999-D46FE1732693}" type="datetime2">
              <a:rPr lang="nl-BE" smtClean="0"/>
              <a:pPr/>
              <a:t>vrijdag 14 mei 2010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 smtClean="0"/>
              <a:t>Qwars - EF Performance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0DA3E-2D0E-44FA-B999-D46FE1732693}" type="datetime2">
              <a:rPr lang="nl-BE" smtClean="0"/>
              <a:pPr/>
              <a:t>vrijdag 14 mei 2010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 smtClean="0"/>
              <a:t>QWars</a:t>
            </a:r>
            <a:endParaRPr lang="nl-BE" dirty="0"/>
          </a:p>
        </p:txBody>
      </p:sp>
      <p:sp>
        <p:nvSpPr>
          <p:cNvPr id="7" name="Rectangle 6"/>
          <p:cNvSpPr/>
          <p:nvPr/>
        </p:nvSpPr>
        <p:spPr>
          <a:xfrm>
            <a:off x="0" y="3073400"/>
            <a:ext cx="9144000" cy="83099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nl-BE" sz="4800" b="1" dirty="0" smtClean="0">
                <a:ln w="0"/>
                <a:gradFill flip="none">
                  <a:gsLst>
                    <a:gs pos="0">
                      <a:srgbClr val="FF0000"/>
                    </a:gs>
                    <a:gs pos="49000">
                      <a:srgbClr val="C00000"/>
                    </a:gs>
                    <a:gs pos="50000">
                      <a:srgbClr val="C00000"/>
                    </a:gs>
                    <a:gs pos="92000">
                      <a:srgbClr val="C00000"/>
                    </a:gs>
                    <a:gs pos="100000">
                      <a:srgbClr val="C00000"/>
                    </a:gs>
                  </a:gsLst>
                  <a:lin ang="5400000"/>
                </a:gradFill>
                <a:latin typeface="Verdana" pitchFamily="34" charset="0"/>
                <a:ea typeface="Verdana" pitchFamily="34" charset="0"/>
                <a:cs typeface="Verdana" pitchFamily="34" charset="0"/>
              </a:rPr>
              <a:t>QWars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3917950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nl-BE" sz="3200" b="1" dirty="0" smtClean="0">
                <a:ln w="0"/>
                <a:gradFill flip="none">
                  <a:gsLst>
                    <a:gs pos="0">
                      <a:srgbClr val="FF0000"/>
                    </a:gs>
                    <a:gs pos="49000">
                      <a:srgbClr val="C00000"/>
                    </a:gs>
                    <a:gs pos="50000">
                      <a:srgbClr val="C00000"/>
                    </a:gs>
                    <a:gs pos="92000">
                      <a:srgbClr val="C00000"/>
                    </a:gs>
                    <a:gs pos="100000">
                      <a:srgbClr val="C00000"/>
                    </a:gs>
                  </a:gsLst>
                  <a:lin ang="5400000"/>
                </a:gradFill>
                <a:latin typeface="Verdana" pitchFamily="34" charset="0"/>
                <a:ea typeface="Verdana" pitchFamily="34" charset="0"/>
                <a:cs typeface="Verdana" pitchFamily="34" charset="0"/>
              </a:rPr>
              <a:t>Let’s get it started ...</a:t>
            </a:r>
            <a:endParaRPr lang="nl-BE" sz="3200" b="1" dirty="0" smtClean="0">
              <a:ln w="0"/>
              <a:gradFill flip="none">
                <a:gsLst>
                  <a:gs pos="0">
                    <a:srgbClr val="FF0000"/>
                  </a:gs>
                  <a:gs pos="49000">
                    <a:srgbClr val="C00000"/>
                  </a:gs>
                  <a:gs pos="50000">
                    <a:srgbClr val="C00000"/>
                  </a:gs>
                  <a:gs pos="92000">
                    <a:srgbClr val="C00000"/>
                  </a:gs>
                  <a:gs pos="100000">
                    <a:srgbClr val="C00000"/>
                  </a:gs>
                </a:gsLst>
                <a:lin ang="5400000"/>
              </a:gra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0DA3E-2D0E-44FA-B999-D46FE1732693}" type="datetime2">
              <a:rPr lang="nl-BE" smtClean="0"/>
              <a:pPr/>
              <a:t>vrijdag 14 mei 2010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nl-BE" dirty="0"/>
          </a:p>
        </p:txBody>
      </p:sp>
      <p:sp>
        <p:nvSpPr>
          <p:cNvPr id="7" name="Rectangle 6"/>
          <p:cNvSpPr/>
          <p:nvPr/>
        </p:nvSpPr>
        <p:spPr>
          <a:xfrm>
            <a:off x="0" y="3073400"/>
            <a:ext cx="9144000" cy="83099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nl-BE" sz="4800" b="1" dirty="0" smtClean="0">
                <a:ln w="0"/>
                <a:gradFill flip="none">
                  <a:gsLst>
                    <a:gs pos="0">
                      <a:srgbClr val="FF0000"/>
                    </a:gs>
                    <a:gs pos="49000">
                      <a:srgbClr val="C00000"/>
                    </a:gs>
                    <a:gs pos="50000">
                      <a:srgbClr val="C00000"/>
                    </a:gs>
                    <a:gs pos="92000">
                      <a:srgbClr val="C00000"/>
                    </a:gs>
                    <a:gs pos="100000">
                      <a:srgbClr val="C00000"/>
                    </a:gs>
                  </a:gsLst>
                  <a:lin ang="5400000"/>
                </a:gradFill>
                <a:latin typeface="Verdana" pitchFamily="34" charset="0"/>
                <a:ea typeface="Verdana" pitchFamily="34" charset="0"/>
                <a:cs typeface="Verdana" pitchFamily="34" charset="0"/>
              </a:rPr>
              <a:t>Evaluation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Pro’s</a:t>
            </a:r>
          </a:p>
          <a:p>
            <a:pPr lvl="1"/>
            <a:r>
              <a:rPr lang="nl-BE" dirty="0" smtClean="0"/>
              <a:t>It’s from Microsoft</a:t>
            </a:r>
          </a:p>
          <a:p>
            <a:pPr lvl="1"/>
            <a:r>
              <a:rPr lang="nl-BE" dirty="0" smtClean="0"/>
              <a:t>Visual Studio Integration (designer)</a:t>
            </a:r>
          </a:p>
          <a:p>
            <a:pPr lvl="1"/>
            <a:r>
              <a:rPr lang="nl-BE" dirty="0" smtClean="0"/>
              <a:t>RAD</a:t>
            </a:r>
          </a:p>
          <a:p>
            <a:pPr lvl="1"/>
            <a:r>
              <a:rPr lang="nl-BE" dirty="0" smtClean="0"/>
              <a:t>Linq 2 Entities</a:t>
            </a:r>
          </a:p>
          <a:p>
            <a:r>
              <a:rPr lang="nl-BE" dirty="0" smtClean="0"/>
              <a:t>Contra’s</a:t>
            </a:r>
          </a:p>
          <a:p>
            <a:pPr lvl="1"/>
            <a:r>
              <a:rPr lang="nl-BE" dirty="0" smtClean="0"/>
              <a:t>3 mapping models</a:t>
            </a:r>
          </a:p>
          <a:p>
            <a:pPr lvl="1"/>
            <a:r>
              <a:rPr lang="nl-BE" dirty="0" smtClean="0"/>
              <a:t>Not as mature as Nhibernate</a:t>
            </a:r>
          </a:p>
          <a:p>
            <a:pPr lvl="1"/>
            <a:r>
              <a:rPr lang="nl-BE" dirty="0" smtClean="0"/>
              <a:t>Not much control over fetching strategies</a:t>
            </a:r>
          </a:p>
          <a:p>
            <a:pPr lvl="1"/>
            <a:r>
              <a:rPr lang="nl-BE" dirty="0" smtClean="0"/>
              <a:t>Performance?</a:t>
            </a:r>
          </a:p>
          <a:p>
            <a:pPr lvl="1"/>
            <a:endParaRPr lang="nl-BE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0DA3E-2D0E-44FA-B999-D46FE1732693}" type="datetime2">
              <a:rPr lang="nl-BE" smtClean="0"/>
              <a:pPr/>
              <a:t>vrijdag 14 mei 2010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 smtClean="0"/>
              <a:t>Evaluation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0DA3E-2D0E-44FA-B999-D46FE1732693}" type="datetime2">
              <a:rPr lang="nl-BE" smtClean="0"/>
              <a:pPr/>
              <a:t>vrijdag 14 mei 2010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nl-BE" dirty="0"/>
          </a:p>
        </p:txBody>
      </p:sp>
      <p:sp>
        <p:nvSpPr>
          <p:cNvPr id="7" name="Rectangle 6"/>
          <p:cNvSpPr/>
          <p:nvPr/>
        </p:nvSpPr>
        <p:spPr>
          <a:xfrm>
            <a:off x="0" y="3073400"/>
            <a:ext cx="9144000" cy="83099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nl-BE" sz="4800" b="1" dirty="0" smtClean="0">
                <a:ln w="0"/>
                <a:gradFill flip="none">
                  <a:gsLst>
                    <a:gs pos="0">
                      <a:srgbClr val="FF0000"/>
                    </a:gs>
                    <a:gs pos="49000">
                      <a:srgbClr val="C00000"/>
                    </a:gs>
                    <a:gs pos="50000">
                      <a:srgbClr val="C00000"/>
                    </a:gs>
                    <a:gs pos="92000">
                      <a:srgbClr val="C00000"/>
                    </a:gs>
                    <a:gs pos="100000">
                      <a:srgbClr val="C00000"/>
                    </a:gs>
                  </a:gsLst>
                  <a:lin ang="5400000"/>
                </a:gradFill>
                <a:latin typeface="Verdana" pitchFamily="34" charset="0"/>
                <a:ea typeface="Verdana" pitchFamily="34" charset="0"/>
                <a:cs typeface="Verdana" pitchFamily="34" charset="0"/>
              </a:rPr>
              <a:t>Resources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 smtClean="0">
                <a:hlinkClick r:id="rId2"/>
              </a:rPr>
              <a:t>The angry .NET Developer</a:t>
            </a:r>
            <a:endParaRPr lang="nl-BE" dirty="0" smtClean="0"/>
          </a:p>
          <a:p>
            <a:r>
              <a:rPr lang="nl-BE" dirty="0" smtClean="0">
                <a:hlinkClick r:id="rId3"/>
              </a:rPr>
              <a:t>EF Design Blog</a:t>
            </a:r>
            <a:endParaRPr lang="nl-BE" dirty="0" smtClean="0"/>
          </a:p>
          <a:p>
            <a:r>
              <a:rPr lang="nl-BE" dirty="0" smtClean="0">
                <a:hlinkClick r:id="rId4"/>
              </a:rPr>
              <a:t>ADO.Net Team Blog</a:t>
            </a:r>
            <a:endParaRPr lang="nl-BE" dirty="0" smtClean="0"/>
          </a:p>
          <a:p>
            <a:r>
              <a:rPr lang="nl-BE" dirty="0" smtClean="0">
                <a:hlinkClick r:id="rId5"/>
              </a:rPr>
              <a:t>Data Developer Center</a:t>
            </a:r>
            <a:endParaRPr lang="nl-BE" dirty="0" smtClean="0"/>
          </a:p>
          <a:p>
            <a:r>
              <a:rPr lang="nl-BE" dirty="0" smtClean="0">
                <a:hlinkClick r:id="rId6"/>
              </a:rPr>
              <a:t>Visual Studio Gallery</a:t>
            </a:r>
            <a:endParaRPr lang="nl-BE" dirty="0" smtClean="0"/>
          </a:p>
          <a:p>
            <a:r>
              <a:rPr lang="nl-BE" dirty="0" smtClean="0">
                <a:hlinkClick r:id="rId7"/>
              </a:rPr>
              <a:t>The Datafarm</a:t>
            </a:r>
            <a:endParaRPr lang="nl-BE" dirty="0" smtClean="0"/>
          </a:p>
          <a:p>
            <a:r>
              <a:rPr lang="nl-BE" dirty="0" smtClean="0">
                <a:hlinkClick r:id="rId8"/>
              </a:rPr>
              <a:t>MSDN</a:t>
            </a:r>
            <a:endParaRPr lang="nl-BE" dirty="0" smtClean="0"/>
          </a:p>
          <a:p>
            <a:endParaRPr lang="nl-B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0DA3E-2D0E-44FA-B999-D46FE1732693}" type="datetime2">
              <a:rPr lang="nl-BE" smtClean="0"/>
              <a:pPr/>
              <a:t>vrijdag 14 mei 2010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 smtClean="0"/>
              <a:t>References</a:t>
            </a:r>
            <a:endParaRPr lang="nl-BE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Entity Data Model</a:t>
            </a:r>
            <a:endParaRPr lang="nl-B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0DA3E-2D0E-44FA-B999-D46FE1732693}" type="datetime2">
              <a:rPr lang="nl-BE" smtClean="0"/>
              <a:pPr/>
              <a:t>vrijdag 14 mei 2010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 smtClean="0"/>
              <a:t>Introduction</a:t>
            </a:r>
            <a:endParaRPr lang="nl-BE" dirty="0"/>
          </a:p>
        </p:txBody>
      </p:sp>
      <p:grpSp>
        <p:nvGrpSpPr>
          <p:cNvPr id="22" name="Group 21"/>
          <p:cNvGrpSpPr/>
          <p:nvPr/>
        </p:nvGrpSpPr>
        <p:grpSpPr>
          <a:xfrm>
            <a:off x="712786" y="1951037"/>
            <a:ext cx="7859714" cy="4100513"/>
            <a:chOff x="712787" y="1862137"/>
            <a:chExt cx="4891088" cy="2682875"/>
          </a:xfrm>
        </p:grpSpPr>
        <p:sp>
          <p:nvSpPr>
            <p:cNvPr id="2050" name="AutoShape 2"/>
            <p:cNvSpPr>
              <a:spLocks noChangeArrowheads="1"/>
            </p:cNvSpPr>
            <p:nvPr/>
          </p:nvSpPr>
          <p:spPr bwMode="auto">
            <a:xfrm>
              <a:off x="712787" y="1865312"/>
              <a:ext cx="569913" cy="293688"/>
            </a:xfrm>
            <a:prstGeom prst="flowChartPunchedCard">
              <a:avLst/>
            </a:prstGeom>
            <a:solidFill>
              <a:srgbClr val="9BBB59"/>
            </a:solidFill>
            <a:ln w="19050">
              <a:solidFill>
                <a:srgbClr val="5A5A5A"/>
              </a:solidFill>
              <a:miter lim="800000"/>
              <a:headEnd/>
              <a:tailEnd/>
            </a:ln>
            <a:effectLst>
              <a:outerShdw sy="50000" kx="2453608" rotWithShape="0">
                <a:srgbClr val="4E6128">
                  <a:alpha val="50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nl-BE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.CDSL</a:t>
              </a:r>
              <a:endParaRPr kumimoji="0" lang="nl-BE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51" name="AutoShape 3"/>
            <p:cNvSpPr>
              <a:spLocks noChangeArrowheads="1"/>
            </p:cNvSpPr>
            <p:nvPr/>
          </p:nvSpPr>
          <p:spPr bwMode="auto">
            <a:xfrm>
              <a:off x="712787" y="2673350"/>
              <a:ext cx="569913" cy="311150"/>
            </a:xfrm>
            <a:prstGeom prst="flowChartPunchedCard">
              <a:avLst/>
            </a:prstGeom>
            <a:solidFill>
              <a:srgbClr val="C0504D"/>
            </a:solidFill>
            <a:ln w="19050">
              <a:solidFill>
                <a:srgbClr val="5A5A5A"/>
              </a:solidFill>
              <a:miter lim="800000"/>
              <a:headEnd/>
              <a:tailEnd/>
            </a:ln>
            <a:effectLst>
              <a:outerShdw sy="50000" kx="2453608" rotWithShape="0">
                <a:srgbClr val="622423">
                  <a:alpha val="50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nl-BE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.MSL</a:t>
              </a:r>
              <a:endParaRPr kumimoji="0" lang="nl-BE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52" name="AutoShape 4"/>
            <p:cNvSpPr>
              <a:spLocks noChangeArrowheads="1"/>
            </p:cNvSpPr>
            <p:nvPr/>
          </p:nvSpPr>
          <p:spPr bwMode="auto">
            <a:xfrm>
              <a:off x="712787" y="3508375"/>
              <a:ext cx="569913" cy="309562"/>
            </a:xfrm>
            <a:prstGeom prst="flowChartPunchedCard">
              <a:avLst/>
            </a:prstGeom>
            <a:solidFill>
              <a:srgbClr val="4BACC6"/>
            </a:solidFill>
            <a:ln w="19050">
              <a:solidFill>
                <a:srgbClr val="5A5A5A"/>
              </a:solidFill>
              <a:miter lim="800000"/>
              <a:headEnd/>
              <a:tailEnd/>
            </a:ln>
            <a:effectLst>
              <a:outerShdw sy="50000" kx="2453608" rotWithShape="0">
                <a:srgbClr val="205867">
                  <a:alpha val="50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nl-BE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.SSDSL</a:t>
              </a:r>
              <a:endParaRPr kumimoji="0" lang="nl-BE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53" name="AutoShape 5"/>
            <p:cNvSpPr>
              <a:spLocks noChangeArrowheads="1"/>
            </p:cNvSpPr>
            <p:nvPr/>
          </p:nvSpPr>
          <p:spPr bwMode="auto">
            <a:xfrm>
              <a:off x="1593850" y="1865312"/>
              <a:ext cx="1397000" cy="293688"/>
            </a:xfrm>
            <a:prstGeom prst="roundRect">
              <a:avLst>
                <a:gd name="adj" fmla="val 16667"/>
              </a:avLst>
            </a:prstGeom>
            <a:solidFill>
              <a:srgbClr val="9BBB59"/>
            </a:solidFill>
            <a:ln w="19050">
              <a:solidFill>
                <a:srgbClr val="5A5A5A"/>
              </a:solidFill>
              <a:round/>
              <a:headEnd/>
              <a:tailEnd/>
            </a:ln>
            <a:effectLst>
              <a:outerShdw sy="50000" kx="2453608" rotWithShape="0">
                <a:srgbClr val="4E6128">
                  <a:alpha val="50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nl-BE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Conseptual Model</a:t>
              </a:r>
              <a:endParaRPr kumimoji="0" lang="nl-BE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54" name="AutoShape 6"/>
            <p:cNvSpPr>
              <a:spLocks noChangeArrowheads="1"/>
            </p:cNvSpPr>
            <p:nvPr/>
          </p:nvSpPr>
          <p:spPr bwMode="auto">
            <a:xfrm>
              <a:off x="1593850" y="2673350"/>
              <a:ext cx="1397000" cy="311150"/>
            </a:xfrm>
            <a:prstGeom prst="roundRect">
              <a:avLst>
                <a:gd name="adj" fmla="val 16667"/>
              </a:avLst>
            </a:prstGeom>
            <a:solidFill>
              <a:srgbClr val="C0504D"/>
            </a:solidFill>
            <a:ln w="19050">
              <a:solidFill>
                <a:srgbClr val="5A5A5A"/>
              </a:solidFill>
              <a:round/>
              <a:headEnd/>
              <a:tailEnd/>
            </a:ln>
            <a:effectLst>
              <a:outerShdw sy="50000" kx="2453608" rotWithShape="0">
                <a:srgbClr val="622423">
                  <a:alpha val="50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nl-BE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Mapping</a:t>
              </a:r>
              <a:endParaRPr kumimoji="0" lang="nl-BE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55" name="AutoShape 7"/>
            <p:cNvSpPr>
              <a:spLocks noChangeArrowheads="1"/>
            </p:cNvSpPr>
            <p:nvPr/>
          </p:nvSpPr>
          <p:spPr bwMode="auto">
            <a:xfrm>
              <a:off x="1593850" y="3508375"/>
              <a:ext cx="1397000" cy="309562"/>
            </a:xfrm>
            <a:prstGeom prst="roundRect">
              <a:avLst>
                <a:gd name="adj" fmla="val 16667"/>
              </a:avLst>
            </a:prstGeom>
            <a:solidFill>
              <a:srgbClr val="4BACC6"/>
            </a:solidFill>
            <a:ln w="19050">
              <a:solidFill>
                <a:srgbClr val="5A5A5A"/>
              </a:solidFill>
              <a:round/>
              <a:headEnd/>
              <a:tailEnd/>
            </a:ln>
            <a:effectLst>
              <a:outerShdw sy="50000" kx="2453608" rotWithShape="0">
                <a:srgbClr val="205867">
                  <a:alpha val="50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nl-BE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Storage Model</a:t>
              </a:r>
              <a:endParaRPr kumimoji="0" lang="nl-BE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56" name="AutoShape 8"/>
            <p:cNvSpPr>
              <a:spLocks noChangeArrowheads="1"/>
            </p:cNvSpPr>
            <p:nvPr/>
          </p:nvSpPr>
          <p:spPr bwMode="auto">
            <a:xfrm>
              <a:off x="3810000" y="1862137"/>
              <a:ext cx="1793875" cy="995363"/>
            </a:xfrm>
            <a:prstGeom prst="roundRect">
              <a:avLst>
                <a:gd name="adj" fmla="val 16667"/>
              </a:avLst>
            </a:prstGeom>
            <a:solidFill>
              <a:srgbClr val="9BBB59">
                <a:alpha val="50000"/>
              </a:srgbClr>
            </a:solidFill>
            <a:ln w="19050">
              <a:solidFill>
                <a:srgbClr val="5A5A5A"/>
              </a:solidFill>
              <a:round/>
              <a:headEnd/>
              <a:tailEnd/>
            </a:ln>
            <a:effectLst>
              <a:outerShdw sy="50000" kx="2453608" rotWithShape="0">
                <a:srgbClr val="4E6128">
                  <a:alpha val="50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nl-BE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Application</a:t>
              </a:r>
              <a:endParaRPr kumimoji="0" lang="nl-BE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57" name="AutoShape 9"/>
            <p:cNvSpPr>
              <a:spLocks noChangeArrowheads="1"/>
            </p:cNvSpPr>
            <p:nvPr/>
          </p:nvSpPr>
          <p:spPr bwMode="auto">
            <a:xfrm>
              <a:off x="3810000" y="3508375"/>
              <a:ext cx="1793875" cy="1036637"/>
            </a:xfrm>
            <a:prstGeom prst="roundRect">
              <a:avLst>
                <a:gd name="adj" fmla="val 16667"/>
              </a:avLst>
            </a:prstGeom>
            <a:solidFill>
              <a:srgbClr val="4BACC6">
                <a:alpha val="50000"/>
              </a:srgbClr>
            </a:solidFill>
            <a:ln w="19050">
              <a:solidFill>
                <a:srgbClr val="5A5A5A"/>
              </a:solidFill>
              <a:round/>
              <a:headEnd/>
              <a:tailEnd/>
            </a:ln>
            <a:effectLst>
              <a:outerShdw sy="50000" kx="2453608" rotWithShape="0">
                <a:srgbClr val="205867">
                  <a:alpha val="50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nl-BE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Database</a:t>
              </a:r>
              <a:br>
                <a:rPr kumimoji="0" lang="nl-BE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</a:br>
              <a:endParaRPr kumimoji="0" lang="nl-BE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58" name="AutoShape 10"/>
            <p:cNvSpPr>
              <a:spLocks noChangeArrowheads="1"/>
            </p:cNvSpPr>
            <p:nvPr/>
          </p:nvSpPr>
          <p:spPr bwMode="auto">
            <a:xfrm>
              <a:off x="3965575" y="2155825"/>
              <a:ext cx="1052512" cy="612775"/>
            </a:xfrm>
            <a:prstGeom prst="flowChartMultidocument">
              <a:avLst/>
            </a:prstGeom>
            <a:solidFill>
              <a:srgbClr val="9BBB59"/>
            </a:solidFill>
            <a:ln w="19050">
              <a:solidFill>
                <a:srgbClr val="5A5A5A"/>
              </a:solidFill>
              <a:miter lim="800000"/>
              <a:headEnd/>
              <a:tailEnd/>
            </a:ln>
            <a:effectLst>
              <a:outerShdw sy="50000" kx="2453608" rotWithShape="0">
                <a:srgbClr val="4E6128">
                  <a:alpha val="50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nl-BE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Entities</a:t>
              </a:r>
              <a:endParaRPr kumimoji="0" lang="nl-BE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59" name="AutoShape 11"/>
            <p:cNvSpPr>
              <a:spLocks noChangeArrowheads="1"/>
            </p:cNvSpPr>
            <p:nvPr/>
          </p:nvSpPr>
          <p:spPr bwMode="auto">
            <a:xfrm>
              <a:off x="3965575" y="3817937"/>
              <a:ext cx="1050925" cy="612775"/>
            </a:xfrm>
            <a:prstGeom prst="flowChartMultidocument">
              <a:avLst/>
            </a:prstGeom>
            <a:solidFill>
              <a:srgbClr val="4BACC6"/>
            </a:solidFill>
            <a:ln w="19050">
              <a:solidFill>
                <a:srgbClr val="404040"/>
              </a:solidFill>
              <a:miter lim="800000"/>
              <a:headEnd/>
              <a:tailEnd/>
            </a:ln>
            <a:effectLst>
              <a:outerShdw sy="50000" kx="2453608" rotWithShape="0">
                <a:srgbClr val="205867">
                  <a:alpha val="50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nl-BE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Tables</a:t>
              </a:r>
              <a:endParaRPr kumimoji="0" lang="nl-BE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60" name="AutoShape 12"/>
            <p:cNvSpPr>
              <a:spLocks noChangeArrowheads="1"/>
            </p:cNvSpPr>
            <p:nvPr/>
          </p:nvSpPr>
          <p:spPr bwMode="auto">
            <a:xfrm>
              <a:off x="2152650" y="3052762"/>
              <a:ext cx="279400" cy="379413"/>
            </a:xfrm>
            <a:prstGeom prst="upArrow">
              <a:avLst>
                <a:gd name="adj1" fmla="val 50000"/>
                <a:gd name="adj2" fmla="val 33949"/>
              </a:avLst>
            </a:prstGeom>
            <a:solidFill>
              <a:srgbClr val="F79646"/>
            </a:solidFill>
            <a:ln w="19050">
              <a:solidFill>
                <a:srgbClr val="404040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2061" name="AutoShape 13"/>
            <p:cNvSpPr>
              <a:spLocks noChangeArrowheads="1"/>
            </p:cNvSpPr>
            <p:nvPr/>
          </p:nvSpPr>
          <p:spPr bwMode="auto">
            <a:xfrm rot="10800000">
              <a:off x="2152650" y="2230437"/>
              <a:ext cx="279400" cy="379413"/>
            </a:xfrm>
            <a:prstGeom prst="upArrow">
              <a:avLst>
                <a:gd name="adj1" fmla="val 50000"/>
                <a:gd name="adj2" fmla="val 33949"/>
              </a:avLst>
            </a:prstGeom>
            <a:solidFill>
              <a:srgbClr val="F79646"/>
            </a:solidFill>
            <a:ln w="19050">
              <a:solidFill>
                <a:srgbClr val="404040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2062" name="AutoShape 14"/>
            <p:cNvSpPr>
              <a:spLocks noChangeArrowheads="1"/>
            </p:cNvSpPr>
            <p:nvPr/>
          </p:nvSpPr>
          <p:spPr bwMode="auto">
            <a:xfrm rot="5400000">
              <a:off x="3275806" y="1824831"/>
              <a:ext cx="280987" cy="377825"/>
            </a:xfrm>
            <a:prstGeom prst="upArrow">
              <a:avLst>
                <a:gd name="adj1" fmla="val 50000"/>
                <a:gd name="adj2" fmla="val 33616"/>
              </a:avLst>
            </a:prstGeom>
            <a:solidFill>
              <a:srgbClr val="F79646"/>
            </a:solidFill>
            <a:ln w="19050">
              <a:solidFill>
                <a:srgbClr val="404040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2063" name="AutoShape 15"/>
            <p:cNvSpPr>
              <a:spLocks noChangeArrowheads="1"/>
            </p:cNvSpPr>
            <p:nvPr/>
          </p:nvSpPr>
          <p:spPr bwMode="auto">
            <a:xfrm rot="5400000">
              <a:off x="3276600" y="3459162"/>
              <a:ext cx="279400" cy="377825"/>
            </a:xfrm>
            <a:prstGeom prst="upArrow">
              <a:avLst>
                <a:gd name="adj1" fmla="val 50000"/>
                <a:gd name="adj2" fmla="val 33807"/>
              </a:avLst>
            </a:prstGeom>
            <a:solidFill>
              <a:srgbClr val="F79646"/>
            </a:solidFill>
            <a:ln w="19050">
              <a:solidFill>
                <a:srgbClr val="404040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Approaches</a:t>
            </a:r>
          </a:p>
          <a:p>
            <a:pPr lvl="1"/>
            <a:r>
              <a:rPr lang="nl-BE" dirty="0" smtClean="0"/>
              <a:t>Database First</a:t>
            </a:r>
          </a:p>
          <a:p>
            <a:pPr lvl="1"/>
            <a:r>
              <a:rPr lang="nl-BE" dirty="0" smtClean="0"/>
              <a:t>Model First</a:t>
            </a:r>
          </a:p>
          <a:p>
            <a:pPr lvl="1"/>
            <a:r>
              <a:rPr lang="nl-BE" dirty="0" smtClean="0"/>
              <a:t>Code Only (EF Feature CTP)</a:t>
            </a:r>
            <a:endParaRPr lang="nl-B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0DA3E-2D0E-44FA-B999-D46FE1732693}" type="datetime2">
              <a:rPr lang="nl-BE" smtClean="0"/>
              <a:pPr/>
              <a:t>vrijdag 14 mei 2010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 smtClean="0"/>
              <a:t>Introduction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BE" dirty="0" smtClean="0"/>
              <a:t>Databases</a:t>
            </a:r>
          </a:p>
          <a:p>
            <a:pPr lvl="1"/>
            <a:r>
              <a:rPr lang="nl-BE" dirty="0" smtClean="0"/>
              <a:t>database/datasource independent</a:t>
            </a:r>
          </a:p>
          <a:p>
            <a:pPr lvl="1"/>
            <a:r>
              <a:rPr lang="en-US" dirty="0" smtClean="0"/>
              <a:t>2 providers out of the box:</a:t>
            </a:r>
          </a:p>
          <a:p>
            <a:pPr lvl="2"/>
            <a:r>
              <a:rPr lang="en-US" dirty="0" err="1" smtClean="0"/>
              <a:t>EntityClient</a:t>
            </a:r>
            <a:r>
              <a:rPr lang="en-US" dirty="0" smtClean="0"/>
              <a:t> Provider for the EF</a:t>
            </a:r>
          </a:p>
          <a:p>
            <a:pPr lvl="2"/>
            <a:r>
              <a:rPr lang="nl-BE" dirty="0" smtClean="0"/>
              <a:t>NET Framework Data Provider for SQL Server</a:t>
            </a:r>
          </a:p>
          <a:p>
            <a:pPr lvl="1"/>
            <a:r>
              <a:rPr lang="en-US" dirty="0" smtClean="0"/>
              <a:t>Third party providers:</a:t>
            </a:r>
          </a:p>
          <a:p>
            <a:pPr lvl="2"/>
            <a:r>
              <a:rPr lang="nl-BE" dirty="0" smtClean="0"/>
              <a:t>Oracle</a:t>
            </a:r>
          </a:p>
          <a:p>
            <a:pPr lvl="2"/>
            <a:r>
              <a:rPr lang="nl-BE" dirty="0" smtClean="0"/>
              <a:t>MySql</a:t>
            </a:r>
          </a:p>
          <a:p>
            <a:pPr lvl="2"/>
            <a:r>
              <a:rPr lang="nl-BE" dirty="0" smtClean="0"/>
              <a:t>PostgreSQL</a:t>
            </a:r>
          </a:p>
          <a:p>
            <a:pPr lvl="2"/>
            <a:r>
              <a:rPr lang="nl-BE" dirty="0" smtClean="0"/>
              <a:t>SQL Anywhere</a:t>
            </a:r>
          </a:p>
          <a:p>
            <a:pPr lvl="2"/>
            <a:r>
              <a:rPr lang="nl-BE" dirty="0" smtClean="0"/>
              <a:t>DB2</a:t>
            </a:r>
          </a:p>
          <a:p>
            <a:pPr lvl="2"/>
            <a:r>
              <a:rPr lang="nl-BE" dirty="0" smtClean="0"/>
              <a:t>… </a:t>
            </a:r>
            <a:endParaRPr lang="nl-B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0DA3E-2D0E-44FA-B999-D46FE1732693}" type="datetime2">
              <a:rPr lang="nl-BE" smtClean="0"/>
              <a:pPr/>
              <a:t>vrijdag 14 mei 2010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 smtClean="0"/>
              <a:t>Introduction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Querying</a:t>
            </a:r>
          </a:p>
          <a:p>
            <a:pPr lvl="1"/>
            <a:r>
              <a:rPr lang="nl-BE" dirty="0" smtClean="0"/>
              <a:t>Linq 2 Entities</a:t>
            </a:r>
          </a:p>
          <a:p>
            <a:pPr lvl="1"/>
            <a:endParaRPr lang="nl-BE" dirty="0" smtClean="0"/>
          </a:p>
          <a:p>
            <a:pPr lvl="1"/>
            <a:r>
              <a:rPr lang="nl-BE" dirty="0" smtClean="0"/>
              <a:t>EntitySQL</a:t>
            </a:r>
          </a:p>
          <a:p>
            <a:pPr lvl="2"/>
            <a:r>
              <a:rPr lang="nl-BE" dirty="0" smtClean="0"/>
              <a:t>Text-based</a:t>
            </a:r>
          </a:p>
          <a:p>
            <a:pPr lvl="2"/>
            <a:r>
              <a:rPr lang="nl-BE" dirty="0" smtClean="0"/>
              <a:t>Influenced by T-SQL</a:t>
            </a:r>
          </a:p>
          <a:p>
            <a:pPr lvl="2"/>
            <a:r>
              <a:rPr lang="nl-BE" dirty="0" smtClean="0"/>
              <a:t>Provider neutral</a:t>
            </a:r>
            <a:endParaRPr lang="nl-B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0DA3E-2D0E-44FA-B999-D46FE1732693}" type="datetime2">
              <a:rPr lang="nl-BE" smtClean="0"/>
              <a:pPr/>
              <a:t>vrijdag 14 mei 2010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 smtClean="0"/>
              <a:t>Introduction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ObjectContext (NHibernate session)</a:t>
            </a:r>
          </a:p>
          <a:p>
            <a:endParaRPr lang="nl-BE" dirty="0" smtClean="0"/>
          </a:p>
          <a:p>
            <a:r>
              <a:rPr lang="nl-BE" dirty="0" smtClean="0"/>
              <a:t>Entity Types</a:t>
            </a:r>
          </a:p>
          <a:p>
            <a:pPr lvl="1"/>
            <a:r>
              <a:rPr lang="nl-BE" dirty="0" smtClean="0"/>
              <a:t>EntityObject</a:t>
            </a:r>
          </a:p>
          <a:p>
            <a:pPr lvl="1">
              <a:buNone/>
            </a:pPr>
            <a:r>
              <a:rPr lang="nl-BE" dirty="0" smtClean="0"/>
              <a:t>Generated by EDM Tools (default)</a:t>
            </a:r>
          </a:p>
          <a:p>
            <a:pPr lvl="1">
              <a:buNone/>
            </a:pPr>
            <a:r>
              <a:rPr lang="nl-BE" dirty="0" smtClean="0"/>
              <a:t>Object context manages relationships, tracking, ...</a:t>
            </a:r>
          </a:p>
          <a:p>
            <a:pPr lvl="1">
              <a:buNone/>
            </a:pPr>
            <a:r>
              <a:rPr lang="nl-BE" dirty="0" smtClean="0"/>
              <a:t>Supports Lazy Loading</a:t>
            </a:r>
          </a:p>
          <a:p>
            <a:pPr lvl="1">
              <a:buNone/>
            </a:pPr>
            <a:endParaRPr lang="nl-BE" dirty="0" smtClean="0"/>
          </a:p>
          <a:p>
            <a:pPr lvl="1">
              <a:buNone/>
            </a:pPr>
            <a:r>
              <a:rPr lang="nl-BE" dirty="0" smtClean="0"/>
              <a:t>(-) Strong dependency on EF!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0DA3E-2D0E-44FA-B999-D46FE1732693}" type="datetime2">
              <a:rPr lang="nl-BE" smtClean="0"/>
              <a:pPr/>
              <a:t>vrijdag 14 mei 2010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 smtClean="0"/>
              <a:t>Introduction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Entity Types</a:t>
            </a:r>
          </a:p>
          <a:p>
            <a:pPr lvl="1"/>
            <a:r>
              <a:rPr lang="nl-BE" dirty="0" smtClean="0"/>
              <a:t>POCO</a:t>
            </a:r>
          </a:p>
          <a:p>
            <a:pPr lvl="1">
              <a:buNone/>
            </a:pPr>
            <a:r>
              <a:rPr lang="nl-BE" dirty="0" smtClean="0"/>
              <a:t>No automatic Change tracking</a:t>
            </a:r>
          </a:p>
          <a:p>
            <a:pPr lvl="1">
              <a:buNone/>
            </a:pPr>
            <a:r>
              <a:rPr lang="nl-BE" dirty="0" smtClean="0"/>
              <a:t>Snapshots to detect changes</a:t>
            </a:r>
          </a:p>
          <a:p>
            <a:pPr lvl="1">
              <a:buNone/>
            </a:pPr>
            <a:r>
              <a:rPr lang="nl-BE" dirty="0" smtClean="0"/>
              <a:t>Call DetectChanges() to synchronize</a:t>
            </a:r>
          </a:p>
          <a:p>
            <a:pPr lvl="1">
              <a:buNone/>
            </a:pPr>
            <a:endParaRPr lang="nl-BE" dirty="0" smtClean="0"/>
          </a:p>
          <a:p>
            <a:pPr lvl="1">
              <a:buNone/>
            </a:pPr>
            <a:r>
              <a:rPr lang="nl-BE" dirty="0" smtClean="0"/>
              <a:t>(+) Separation from EF</a:t>
            </a:r>
          </a:p>
          <a:p>
            <a:pPr lvl="1">
              <a:buNone/>
            </a:pPr>
            <a:r>
              <a:rPr lang="nl-BE" dirty="0" smtClean="0"/>
              <a:t>(-) Uses more memory than EntityObject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0DA3E-2D0E-44FA-B999-D46FE1732693}" type="datetime2">
              <a:rPr lang="nl-BE" smtClean="0"/>
              <a:pPr/>
              <a:t>vrijdag 14 mei 2010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 smtClean="0"/>
              <a:t>Introduction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Entity Types</a:t>
            </a:r>
          </a:p>
          <a:p>
            <a:pPr lvl="1"/>
            <a:r>
              <a:rPr lang="nl-BE" dirty="0" smtClean="0"/>
              <a:t>POCO Proxy</a:t>
            </a:r>
          </a:p>
          <a:p>
            <a:pPr lvl="1">
              <a:buNone/>
            </a:pPr>
            <a:r>
              <a:rPr lang="nl-BE" dirty="0" smtClean="0"/>
              <a:t>Supports Change tracking and Lazy Loading</a:t>
            </a:r>
          </a:p>
          <a:p>
            <a:pPr lvl="1">
              <a:buNone/>
            </a:pPr>
            <a:r>
              <a:rPr lang="nl-BE" dirty="0" smtClean="0"/>
              <a:t>Same functionality as EntityObject</a:t>
            </a:r>
          </a:p>
          <a:p>
            <a:pPr lvl="1">
              <a:buNone/>
            </a:pPr>
            <a:endParaRPr lang="nl-BE" dirty="0" smtClean="0"/>
          </a:p>
          <a:p>
            <a:pPr lvl="1">
              <a:buNone/>
            </a:pPr>
            <a:r>
              <a:rPr lang="nl-BE" dirty="0" smtClean="0"/>
              <a:t>(+) Separation from EF</a:t>
            </a:r>
          </a:p>
          <a:p>
            <a:pPr lvl="1">
              <a:buNone/>
            </a:pPr>
            <a:r>
              <a:rPr lang="nl-BE" dirty="0" smtClean="0"/>
              <a:t>(-) Some overhead compared to POCO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0DA3E-2D0E-44FA-B999-D46FE1732693}" type="datetime2">
              <a:rPr lang="nl-BE" smtClean="0"/>
              <a:pPr/>
              <a:t>vrijdag 14 mei 2010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 smtClean="0"/>
              <a:t>Introduction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Qthema &quot;Standaard&quot;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Qthema &quot;Lichter&quot;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Qthema &quot;Hoog Contrast&quot;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4915</TotalTime>
  <Words>558</Words>
  <Application>Microsoft Office PowerPoint</Application>
  <PresentationFormat>On-screen Show (4:3)</PresentationFormat>
  <Paragraphs>229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26</vt:i4>
      </vt:variant>
    </vt:vector>
  </HeadingPairs>
  <TitlesOfParts>
    <vt:vector size="29" baseType="lpstr">
      <vt:lpstr>Qthema "Standaard"</vt:lpstr>
      <vt:lpstr>Qthema "Lichter"</vt:lpstr>
      <vt:lpstr>Qthema "Hoog Contrast"</vt:lpstr>
      <vt:lpstr>Entity Framework 4.0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QWars</vt:lpstr>
      <vt:lpstr>Qwars - Setup</vt:lpstr>
      <vt:lpstr>Qwars - Setup</vt:lpstr>
      <vt:lpstr>Qwars - CRUD</vt:lpstr>
      <vt:lpstr>Qwars - CRUD</vt:lpstr>
      <vt:lpstr>Qwars - CRUD</vt:lpstr>
      <vt:lpstr>Qwars – Lazy Loading</vt:lpstr>
      <vt:lpstr>Qwars - EF Performance</vt:lpstr>
      <vt:lpstr>QWars</vt:lpstr>
      <vt:lpstr>Slide 22</vt:lpstr>
      <vt:lpstr>Evaluation</vt:lpstr>
      <vt:lpstr>Slide 24</vt:lpstr>
      <vt:lpstr>References</vt:lpstr>
      <vt:lpstr>Slide 26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Molinbe</dc:creator>
  <cp:lastModifiedBy>Hans Loquet</cp:lastModifiedBy>
  <cp:revision>346</cp:revision>
  <dcterms:created xsi:type="dcterms:W3CDTF">2006-08-16T00:00:00Z</dcterms:created>
  <dcterms:modified xsi:type="dcterms:W3CDTF">2010-05-14T06:38:11Z</dcterms:modified>
</cp:coreProperties>
</file>