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77" r:id="rId3"/>
    <p:sldId id="278" r:id="rId4"/>
    <p:sldId id="279" r:id="rId5"/>
  </p:sldIdLst>
  <p:sldSz cx="12192000" cy="6858000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6600"/>
    <a:srgbClr val="0080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1" d="100"/>
          <a:sy n="111" d="100"/>
        </p:scale>
        <p:origin x="18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81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2761D-6DAF-4960-9637-1A54E759284D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41BB7-E444-4348-8AC9-BF4B18F1AA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64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41BB7-E444-4348-8AC9-BF4B18F1AAC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956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039182" y="6381685"/>
            <a:ext cx="9314617" cy="476315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217514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280863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371745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87481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424739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3131127"/>
            <a:ext cx="5181600" cy="304583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3131127"/>
            <a:ext cx="5181600" cy="304583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2"/>
          </p:nvPr>
        </p:nvSpPr>
        <p:spPr>
          <a:xfrm>
            <a:off x="838200" y="1825625"/>
            <a:ext cx="10515600" cy="11007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3259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8200" y="3532004"/>
            <a:ext cx="5157787" cy="4396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Bad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4100737"/>
            <a:ext cx="5157787" cy="2088925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3532004"/>
            <a:ext cx="5183188" cy="4396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Good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4100738"/>
            <a:ext cx="5183188" cy="208892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idx="12"/>
          </p:nvPr>
        </p:nvSpPr>
        <p:spPr>
          <a:xfrm>
            <a:off x="838200" y="1825624"/>
            <a:ext cx="10515600" cy="151435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0821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190568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198982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300945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303648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476444"/>
            <a:ext cx="10515600" cy="1214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039182" y="6381685"/>
            <a:ext cx="9314617" cy="476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fr-FR"/>
              <a:t>AJAX &amp; jQuery</a:t>
            </a:r>
            <a:endParaRPr lang="fr-FR" dirty="0"/>
          </a:p>
        </p:txBody>
      </p:sp>
      <p:sp>
        <p:nvSpPr>
          <p:cNvPr id="7" name="Espace réservé de l'en-tête 1"/>
          <p:cNvSpPr txBox="1">
            <a:spLocks/>
          </p:cNvSpPr>
          <p:nvPr userDrawn="1"/>
        </p:nvSpPr>
        <p:spPr>
          <a:xfrm>
            <a:off x="2116" y="0"/>
            <a:ext cx="12189884" cy="476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 anchorCtr="0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1 &amp; 2 of IT</a:t>
            </a:r>
            <a:endParaRPr lang="fr-FR" sz="14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00741" cy="47644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262" y="128"/>
            <a:ext cx="990738" cy="476316"/>
          </a:xfrm>
          <a:prstGeom prst="rect">
            <a:avLst/>
          </a:prstGeom>
        </p:spPr>
      </p:pic>
      <p:sp>
        <p:nvSpPr>
          <p:cNvPr id="10" name="Espace réservé du numéro de diapositive 4"/>
          <p:cNvSpPr txBox="1">
            <a:spLocks/>
          </p:cNvSpPr>
          <p:nvPr userDrawn="1"/>
        </p:nvSpPr>
        <p:spPr>
          <a:xfrm>
            <a:off x="11353800" y="6381684"/>
            <a:ext cx="838200" cy="47631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A9F998-01B6-4CF7-B35C-FE0EC9B552F2}" type="slidenum">
              <a:rPr lang="fr-FR" b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‹N°›</a:t>
            </a:fld>
            <a:endParaRPr lang="fr-FR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7833692-32C5-4042-A96B-F9F0BE02A34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8400"/>
            <a:ext cx="2039183" cy="4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3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3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api.jquery.com/jQuery.ajax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category/ajax/shorthand-methods" TargetMode="External"/><Relationship Id="rId2" Type="http://schemas.openxmlformats.org/officeDocument/2006/relationships/hyperlink" Target="http://api.jquery.com/jQuery.aja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pi.jquery.com/category/ajax/global-ajax-event-handl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AJAX &amp; jQuery</a:t>
            </a:r>
          </a:p>
        </p:txBody>
      </p:sp>
      <p:sp>
        <p:nvSpPr>
          <p:cNvPr id="10" name="Sous-titre 9"/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rmAutofit/>
          </a:bodyPr>
          <a:lstStyle/>
          <a:p>
            <a:r>
              <a:rPr lang="fr-FR" sz="4400" b="1" dirty="0">
                <a:latin typeface="Arial" panose="020B0604020202020204" pitchFamily="34" charset="0"/>
                <a:cs typeface="Arial" panose="020B0604020202020204" pitchFamily="34" charset="0"/>
              </a:rPr>
              <a:t>AJAX avec jQuery</a:t>
            </a: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2039182" y="6381685"/>
            <a:ext cx="9314617" cy="476315"/>
          </a:xfrm>
        </p:spPr>
        <p:txBody>
          <a:bodyPr/>
          <a:lstStyle/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156041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Fonction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AJAX &amp; jQuery</a:t>
            </a:r>
          </a:p>
        </p:txBody>
      </p:sp>
      <p:sp>
        <p:nvSpPr>
          <p:cNvPr id="17" name="Espace réservé du contenu 16"/>
          <p:cNvSpPr>
            <a:spLocks noGrp="1"/>
          </p:cNvSpPr>
          <p:nvPr>
            <p:ph idx="12"/>
          </p:nvPr>
        </p:nvSpPr>
        <p:spPr>
          <a:xfrm>
            <a:off x="838200" y="1825624"/>
            <a:ext cx="5181601" cy="4364040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Async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 JavaScript and XML</a:t>
            </a:r>
          </a:p>
          <a:p>
            <a:pPr>
              <a:spcBef>
                <a:spcPts val="1800"/>
              </a:spcBef>
            </a:pPr>
            <a:r>
              <a:rPr lang="fr-FR" b="1" dirty="0"/>
              <a:t>Une 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Signature</a:t>
            </a:r>
            <a:br>
              <a:rPr lang="fr-FR" dirty="0"/>
            </a:br>
            <a:r>
              <a:rPr lang="fr-FR" sz="2400" dirty="0"/>
              <a:t>$(..).</a:t>
            </a:r>
            <a:r>
              <a:rPr lang="fr-FR" sz="2400" b="1" dirty="0">
                <a:solidFill>
                  <a:srgbClr val="0070C0"/>
                </a:solidFill>
              </a:rPr>
              <a:t>ajax</a:t>
            </a:r>
            <a:r>
              <a:rPr lang="fr-FR" sz="2400" dirty="0"/>
              <a:t>(</a:t>
            </a:r>
            <a:r>
              <a:rPr lang="fr-FR" sz="2400" b="1" dirty="0"/>
              <a:t>url</a:t>
            </a:r>
            <a:r>
              <a:rPr lang="fr-FR" sz="2400" dirty="0"/>
              <a:t>, </a:t>
            </a:r>
            <a:r>
              <a:rPr lang="fr-FR" sz="2000" dirty="0"/>
              <a:t>[settings]</a:t>
            </a:r>
            <a:r>
              <a:rPr lang="fr-FR" sz="2400" dirty="0"/>
              <a:t>)</a:t>
            </a:r>
            <a:endParaRPr lang="fr-FR" dirty="0"/>
          </a:p>
          <a:p>
            <a:pPr lvl="1"/>
            <a:r>
              <a:rPr lang="fr-FR" sz="1600" dirty="0"/>
              <a:t>url		l’url de la requête</a:t>
            </a:r>
          </a:p>
          <a:p>
            <a:pPr lvl="1"/>
            <a:r>
              <a:rPr lang="fr-FR" sz="1600" dirty="0"/>
              <a:t>settings	</a:t>
            </a:r>
            <a:r>
              <a:rPr lang="fr-FR" sz="1600" i="1" dirty="0" err="1"/>
              <a:t>cf</a:t>
            </a:r>
            <a:r>
              <a:rPr lang="fr-FR" sz="1600" i="1" dirty="0"/>
              <a:t> ci-après</a:t>
            </a:r>
          </a:p>
          <a:p>
            <a:pPr>
              <a:spcBef>
                <a:spcPts val="1800"/>
              </a:spcBef>
            </a:pPr>
            <a:r>
              <a:rPr lang="fr-FR" b="1" dirty="0"/>
              <a:t>Les 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Settings</a:t>
            </a:r>
          </a:p>
          <a:p>
            <a:pPr lvl="1">
              <a:spcBef>
                <a:spcPts val="200"/>
              </a:spcBef>
            </a:pPr>
            <a:r>
              <a:rPr lang="fr-FR" sz="1600" dirty="0"/>
              <a:t>data	Données à envoyer</a:t>
            </a:r>
          </a:p>
          <a:p>
            <a:pPr lvl="1">
              <a:spcBef>
                <a:spcPts val="200"/>
              </a:spcBef>
            </a:pPr>
            <a:r>
              <a:rPr lang="fr-FR" sz="1600" dirty="0" err="1"/>
              <a:t>dataType</a:t>
            </a:r>
            <a:r>
              <a:rPr lang="fr-FR" sz="1600" dirty="0"/>
              <a:t>	Le type de données attendu</a:t>
            </a:r>
          </a:p>
          <a:p>
            <a:pPr lvl="1">
              <a:spcBef>
                <a:spcPts val="200"/>
              </a:spcBef>
            </a:pPr>
            <a:r>
              <a:rPr lang="fr-FR" sz="1600" dirty="0" err="1"/>
              <a:t>error</a:t>
            </a:r>
            <a:r>
              <a:rPr lang="fr-FR" sz="1600" dirty="0"/>
              <a:t>	Fonction en cas d’échec</a:t>
            </a:r>
          </a:p>
          <a:p>
            <a:pPr lvl="1">
              <a:spcBef>
                <a:spcPts val="200"/>
              </a:spcBef>
            </a:pPr>
            <a:r>
              <a:rPr lang="fr-FR" sz="1600" dirty="0" err="1"/>
              <a:t>success</a:t>
            </a:r>
            <a:r>
              <a:rPr lang="fr-FR" sz="1600" dirty="0"/>
              <a:t>	Fonction suite à un succès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fr-FR" sz="1600" i="1" dirty="0"/>
              <a:t>Plus d’info, </a:t>
            </a:r>
            <a:r>
              <a:rPr lang="fr-FR" sz="1600" i="1" dirty="0">
                <a:hlinkClick r:id="rId2"/>
              </a:rPr>
              <a:t>http://api.jquery.com/jQuery.ajax</a:t>
            </a:r>
            <a:endParaRPr lang="fr-FR" sz="1600" i="1" dirty="0"/>
          </a:p>
        </p:txBody>
      </p:sp>
      <p:sp>
        <p:nvSpPr>
          <p:cNvPr id="10" name="Espace réservé du contenu 13">
            <a:extLst>
              <a:ext uri="{FF2B5EF4-FFF2-40B4-BE49-F238E27FC236}">
                <a16:creationId xmlns:a16="http://schemas.microsoft.com/office/drawing/2014/main" id="{174FA096-BEAD-4E12-998C-F0F50D09728E}"/>
              </a:ext>
            </a:extLst>
          </p:cNvPr>
          <p:cNvSpPr txBox="1">
            <a:spLocks/>
          </p:cNvSpPr>
          <p:nvPr/>
        </p:nvSpPr>
        <p:spPr>
          <a:xfrm>
            <a:off x="6172200" y="1825624"/>
            <a:ext cx="5183188" cy="436404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query = {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id: 13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settings = {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type: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'GET'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data: query,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success: (data, status,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{ },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error: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status, error) =&gt; { }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settings)</a:t>
            </a:r>
            <a:endParaRPr lang="fr-FR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0616A3E-7817-4E7B-B690-4CB887F22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2681">
            <a:off x="8902958" y="2087857"/>
            <a:ext cx="2495550" cy="123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Mais Aussi…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839788" y="1690689"/>
            <a:ext cx="10514011" cy="4498974"/>
          </a:xfr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defTabSz="361950">
              <a:lnSpc>
                <a:spcPct val="100000"/>
              </a:lnSpc>
              <a:spcBef>
                <a:spcPts val="1800"/>
              </a:spcBef>
              <a:buNone/>
            </a:pPr>
            <a:r>
              <a:rPr lang="fr-F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Des </a:t>
            </a:r>
            <a:r>
              <a:rPr lang="fr-FR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Raccourcis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6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(..).</a:t>
            </a:r>
            <a:r>
              <a:rPr lang="fr-FR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(url, 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[data], [(data, </a:t>
            </a:r>
            <a:r>
              <a:rPr lang="fr-F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		</a:t>
            </a:r>
            <a:r>
              <a:rPr lang="fr-F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Charge</a:t>
            </a:r>
            <a:r>
              <a:rPr lang="fr-F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 utilisant HTTP </a:t>
            </a:r>
            <a:r>
              <a:rPr lang="fr-FR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6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(..).</a:t>
            </a:r>
            <a:r>
              <a:rPr lang="fr-FR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(url, 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[data], [(data, </a:t>
            </a:r>
            <a:r>
              <a:rPr lang="fr-F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	</a:t>
            </a:r>
            <a:r>
              <a:rPr lang="fr-F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Charge</a:t>
            </a:r>
            <a:r>
              <a:rPr lang="fr-F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 utilisant HTTP </a:t>
            </a:r>
            <a:r>
              <a:rPr lang="fr-FR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6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(..).</a:t>
            </a:r>
            <a:r>
              <a:rPr lang="fr-FR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(url, 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[data]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fr-F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fr-F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Charge</a:t>
            </a:r>
            <a:r>
              <a:rPr lang="fr-F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 </a:t>
            </a:r>
            <a:r>
              <a:rPr lang="fr-FR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fr-F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dans</a:t>
            </a:r>
            <a:r>
              <a:rPr lang="fr-F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 </a:t>
            </a:r>
            <a:r>
              <a:rPr lang="fr-FR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contrôle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6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(..).</a:t>
            </a:r>
            <a:r>
              <a:rPr lang="fr-FR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getJSON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(url, 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[data]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[(data)]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				</a:t>
            </a:r>
            <a:r>
              <a:rPr lang="fr-F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Charge</a:t>
            </a:r>
            <a:r>
              <a:rPr lang="fr-F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les données </a:t>
            </a:r>
            <a:r>
              <a:rPr lang="fr-FR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6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(..).</a:t>
            </a:r>
            <a:r>
              <a:rPr lang="fr-FR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getScript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(url, [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fr-F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			</a:t>
            </a:r>
            <a:r>
              <a:rPr lang="fr-F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Charge</a:t>
            </a:r>
            <a:r>
              <a:rPr lang="fr-F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 </a:t>
            </a:r>
            <a:r>
              <a:rPr lang="fr-FR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fr-F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et l’</a:t>
            </a:r>
            <a:r>
              <a:rPr lang="fr-FR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exécute</a:t>
            </a:r>
          </a:p>
          <a:p>
            <a:pPr marL="0" indent="0" defTabSz="361950">
              <a:lnSpc>
                <a:spcPct val="100000"/>
              </a:lnSpc>
              <a:spcBef>
                <a:spcPts val="3600"/>
              </a:spcBef>
              <a:buNone/>
            </a:pPr>
            <a:r>
              <a:rPr lang="fr-F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Des </a:t>
            </a:r>
            <a:r>
              <a:rPr lang="fr-FR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Evénements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6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ajaxSend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fr-F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settings)]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			</a:t>
            </a:r>
            <a:r>
              <a:rPr lang="fr-F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Lors de l’</a:t>
            </a:r>
            <a:r>
              <a:rPr lang="fr-FR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Envoi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6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ajaxError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fr-F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jqXhr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settings, </a:t>
            </a:r>
            <a:r>
              <a:rPr lang="fr-F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fr-F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Lors d’une </a:t>
            </a:r>
            <a:r>
              <a:rPr lang="fr-FR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Erreur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6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ajaxSuccess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fr-F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settings)]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		</a:t>
            </a:r>
            <a:r>
              <a:rPr lang="fr-F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Lors d’un </a:t>
            </a:r>
            <a:r>
              <a:rPr lang="fr-FR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Succès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6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ajaxComplete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fr-F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settings)]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		</a:t>
            </a:r>
            <a:r>
              <a:rPr lang="fr-F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Lors de la </a:t>
            </a:r>
            <a:r>
              <a:rPr lang="fr-FR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Réception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318113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aller plus loin…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/>
              <a:t>jQuery – </a:t>
            </a:r>
            <a:r>
              <a:rPr lang="fr-FR" dirty="0" err="1"/>
              <a:t>jQuery.ajax</a:t>
            </a:r>
            <a:br>
              <a:rPr lang="fr-FR" dirty="0"/>
            </a:br>
            <a:r>
              <a:rPr lang="fr-FR" sz="2000" dirty="0">
                <a:hlinkClick r:id="rId2"/>
              </a:rPr>
              <a:t>http://api.jquery.com/jQuery.ajax</a:t>
            </a:r>
            <a:endParaRPr lang="fr-FR" sz="2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fr-FR" dirty="0"/>
              <a:t>jQuery – Les Raccourcis</a:t>
            </a:r>
            <a:br>
              <a:rPr lang="fr-FR" dirty="0"/>
            </a:br>
            <a:r>
              <a:rPr lang="fr-FR" sz="2000" dirty="0">
                <a:hlinkClick r:id="rId3"/>
              </a:rPr>
              <a:t>http://api.jquery.com/category/ajax/shorthand-methods</a:t>
            </a:r>
            <a:endParaRPr lang="fr-FR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fr-FR" dirty="0"/>
              <a:t>jQuery – Les Evénements</a:t>
            </a:r>
            <a:br>
              <a:rPr lang="fr-FR" dirty="0"/>
            </a:br>
            <a:r>
              <a:rPr lang="fr-FR" sz="2000" dirty="0">
                <a:hlinkClick r:id="rId4"/>
              </a:rPr>
              <a:t>http://api.jquery.com/category/ajax/global-ajax-event-handlers</a:t>
            </a:r>
            <a:endParaRPr lang="fr-FR" sz="20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26232206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2305</TotalTime>
  <Words>62</Words>
  <Application>Microsoft Office PowerPoint</Application>
  <PresentationFormat>Grand écran</PresentationFormat>
  <Paragraphs>47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Courier New</vt:lpstr>
      <vt:lpstr>Thème Office</vt:lpstr>
      <vt:lpstr>AJAX &amp; jQuery</vt:lpstr>
      <vt:lpstr>Une Fonction</vt:lpstr>
      <vt:lpstr>Mais Aussi…</vt:lpstr>
      <vt:lpstr>Pour aller plus loin…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LARRE Anthony</dc:creator>
  <cp:lastModifiedBy>Anthony LARRE</cp:lastModifiedBy>
  <cp:revision>178</cp:revision>
  <dcterms:created xsi:type="dcterms:W3CDTF">2016-12-18T08:48:02Z</dcterms:created>
  <dcterms:modified xsi:type="dcterms:W3CDTF">2018-03-20T21:35:12Z</dcterms:modified>
</cp:coreProperties>
</file>