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533" r:id="rId2"/>
    <p:sldId id="534" r:id="rId3"/>
    <p:sldId id="525" r:id="rId4"/>
    <p:sldId id="524" r:id="rId5"/>
    <p:sldId id="526" r:id="rId6"/>
    <p:sldId id="527" r:id="rId7"/>
    <p:sldId id="560" r:id="rId8"/>
    <p:sldId id="528" r:id="rId9"/>
    <p:sldId id="529" r:id="rId10"/>
    <p:sldId id="536" r:id="rId11"/>
    <p:sldId id="537" r:id="rId12"/>
    <p:sldId id="538" r:id="rId13"/>
    <p:sldId id="539" r:id="rId14"/>
    <p:sldId id="540" r:id="rId15"/>
    <p:sldId id="541" r:id="rId16"/>
    <p:sldId id="542" r:id="rId17"/>
    <p:sldId id="543" r:id="rId18"/>
    <p:sldId id="544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52" r:id="rId27"/>
    <p:sldId id="553" r:id="rId28"/>
    <p:sldId id="559" r:id="rId29"/>
    <p:sldId id="554" r:id="rId30"/>
    <p:sldId id="555" r:id="rId31"/>
    <p:sldId id="556" r:id="rId32"/>
    <p:sldId id="561" r:id="rId33"/>
    <p:sldId id="563" r:id="rId34"/>
  </p:sldIdLst>
  <p:sldSz cx="9144000" cy="5143500" type="screen16x9"/>
  <p:notesSz cx="7315200" cy="96012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A38B8E"/>
    <a:srgbClr val="EDEAB3"/>
    <a:srgbClr val="DEC2DB"/>
    <a:srgbClr val="FFFF99"/>
    <a:srgbClr val="FFFF66"/>
    <a:srgbClr val="DF6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86934" autoAdjust="0"/>
  </p:normalViewPr>
  <p:slideViewPr>
    <p:cSldViewPr>
      <p:cViewPr varScale="1">
        <p:scale>
          <a:sx n="83" d="100"/>
          <a:sy n="83" d="100"/>
        </p:scale>
        <p:origin x="109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4DB0AD4-9D2C-426F-B60E-2AFDECABB8C6}" type="datetimeFigureOut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  <a:extLst/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  <a:extLst/>
          </a:lstStyle>
          <a:p>
            <a:fld id="{A8ADFD5B-A66C-449C-B6E8-FB716D07777D}" type="datetimeFigureOut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51395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54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5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12/28/2018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12/28/2018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/>
          <a:p>
            <a:pPr algn="ctr"/>
            <a:r>
              <a:rPr lang="en-US" b="1" dirty="0"/>
              <a:t>Information Systems in Health Care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Lesson </a:t>
            </a:r>
            <a:r>
              <a:rPr lang="de-DE" dirty="0"/>
              <a:t>10</a:t>
            </a:r>
            <a:r>
              <a:rPr lang="en-US" dirty="0"/>
              <a:t> – Winter Term 2014</a:t>
            </a:r>
          </a:p>
        </p:txBody>
      </p:sp>
    </p:spTree>
    <p:extLst>
      <p:ext uri="{BB962C8B-B14F-4D97-AF65-F5344CB8AC3E}">
        <p14:creationId xmlns:p14="http://schemas.microsoft.com/office/powerpoint/2010/main" val="4182079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610600" cy="472440"/>
          </a:xfrm>
        </p:spPr>
        <p:txBody>
          <a:bodyPr/>
          <a:lstStyle/>
          <a:p>
            <a:r>
              <a:rPr lang="de-DE" dirty="0"/>
              <a:t>Software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cs-CZ" dirty="0"/>
          </a:p>
        </p:txBody>
      </p:sp>
      <p:pic>
        <p:nvPicPr>
          <p:cNvPr id="2050" name="Picture 2" descr="http://upload.wikimedia.org/wikipedia/commons/thumb/0/06/Waterfall_model_%281%29.svg/350px-Waterfall_model_%281%29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4648200" cy="349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601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upload.wikimedia.org/wikipedia/commons/thumb/0/06/Waterfall_model_%281%29.svg/350px-Waterfall_model_%281%29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66750"/>
            <a:ext cx="2971800" cy="223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610600" cy="472440"/>
          </a:xfrm>
        </p:spPr>
        <p:txBody>
          <a:bodyPr/>
          <a:lstStyle/>
          <a:p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cs-CZ" dirty="0"/>
          </a:p>
        </p:txBody>
      </p:sp>
      <p:sp>
        <p:nvSpPr>
          <p:cNvPr id="3" name="Oval 2"/>
          <p:cNvSpPr/>
          <p:nvPr/>
        </p:nvSpPr>
        <p:spPr>
          <a:xfrm>
            <a:off x="0" y="673100"/>
            <a:ext cx="1295400" cy="4508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AutoShape 6" descr="data:image/jpeg;base64,/9j/4AAQSkZJRgABAQAAAQABAAD/2wCEAAkGBxIQEBAQEhMQEA8QEA8VEhEUDxMVExAQIBMXGRQSFxMYKCgjGhoqHhMWLT0iJSkrMTAuFyAzRDYsOigtLjcBCgoKDg0OGxAQGislICYsLDAsLCw0LywtMCwsLC80MCwvLzcsLCwsLCwtLy8sLDA0LCwsLDEsLC4sLDYuLCwsLP/AABEIAMMBAwMBEQACEQEDEQH/xAAbAAEAAgMBAQAAAAAAAAAAAAAABAUBAwYCB//EAEkQAAIBAgMCCAoFCgUFAQAAAAECAAMRBBIhBTETFEFRU5KT0QYVFiIyUmFxkdIjM1RzgSQ0QmRyg6OxsrNidIKhxGOi4eLwJf/EABsBAQADAQEBAQAAAAAAAAAAAAABAgMEBQYH/8QAOREBAAECAgYGCgEDBQEAAAAAAAECEQNRBBITFCExQVJhkaHRBRUWMjNxgbHh8FMGNMEiNXKiskL/2gAMAwEAAhEDEQA/APuMCu2ttqjhcvCtbMbKApJJtfcJEzEc1qaKqptTF1Z5a4XnqdjU7pGvTm03fF6s9x5a4XnqdjU7o16czd8Xqz3Hlrheep2NTujXpzN3xerPceWuF56nY1O6NenM3fF6s9x5a4XnqdjU7o16czd8Xqz3Hlrheep2NTujXpzN3xerPceWuF56nY1O6NenM3fF6s9x5a4XnqdjU7o16czd8Xqz3Hlrheep2NTujXpzN3xerPcstk7co4rNwTXKkBgVZSNLjQyYmJ5M6qKqJtVFllJVICAgICAgICAgICAgICAgICAgICAgcL4bn8pw373+mY43uvR9GfH+kqqcj6Ega6lZVKhmVS5sgJALNYmwHKbA/CSiaojhLZIS8CqCxS/nKqsRropLBT/2N8JKNaL2ZqOFFze11G4nUkAbvaRIJmIeoSQECz8Cj+V1/wBmj/Jp14Huvn/Snxo+UfeXeTZ5pAQEBAQEBAQEBAQEBAQEBAQEBAQEDhfDf85w373+mY43uvR9GfH+kqqcj6EgUe2g5qq6qCuGRXYkkEXqKWKgA5jlpsN49L2y9PJzY19a8Ry8/KEfGUgpZ7Dz3xAcszZMgxFMAvbegFzblGbnMmGdUW4/P7x4IeZrBlLfV0qJIVgQHqYqmgsdRZjT0J0lv37KXnnHZHfNUeSXiVy4ggEMeFw97Z1dF4Wh5rDc1M8h0scw11lY5L18K+GcfPnHgl+D+j1l0a2S7jMCxzPcVEO6qLam+oK7tJFTTA5zH708+3NdSjpIErwV4bjdfguCPmUbh84ufO3Fb2+E68D3Xz/pT430j/LtaeOdWVK9MU85srpU4SmW5FLEKVJ9otfS9yJs81YQEBAQEBAQEBAQEBAQEBAQEBAQEBA4Xw3H5Thv3v8ATMcb3Xo+jPj/AElVTkfQkBAQNVegHKE3sjBgOQsBpf3b/eBJurVTE2u2yFiAgIFn4FD8rr/s0f5NOvA918/6U+NHyj/Lq9r+eaFEb3rU3PsSm61CesqD/XNnmrGAgICAgICAgICAgICAgICAgICAgIFftTY9HE24VQ2U3B5QfYRImL81qappm9M2VvkbhPUPXbvkatOS+3xetPfJ5G4T1D12741acjb4vWnvk8jcJ6h67d8atORt8XrT3yeRuE9Q9du+NWnI2+L1p75PI3Ceoeu3fGrTkbfF6098nkbhPUPXbvjVpyNvi9ae+TyNwnqHrt3xq05G3xetPfJ5G4T1D12741acjb4vWnvk8jcJ6h67d8atORt8XrT3ynYHZeHwauyhaYsWdieQDUknmEmIiOSlVVVU3qm73sumXLYlwQ1UAIp306A1RSORje594H6IkqrGAgICAgICAgICAgICAgICAgICAgICAgICAgUe1/CNMPUFPJUqOVLWQLoAQNSxHPL0YdVfuwWQfLH9Xr/w/mmm7YuSbSeWP6vX/hfNG7YuRaTyx/V6/wDC+aN2xci0nlj+r1/4XzRu2LkWlxnhfjMXjsdg3pjEYXC4VWZ2XgmerULAlODLZStkX0rjU6G0bti5FpdkvhhYAcXxBsBqeCufabNG7YuRaWfLH9Xr/wAL5o3bFyLSeWP6vX/hfNG7YuRaTyx/V6/8P5o3bFyLSudi7XTFIWUMtmZSrAXBBsd15lVTNM2lCxlQgICAgICAgICAgICAgICAgICAgICBwHhD+ffuG/rWduhc5WpR56CxA0YrFrSCls3nNlULTdyWylvRQE7lOvskTVEcxso1VdQykMrC4I5RETfkPTG3PvA0BPLbkkjNoCAgIF14Cbq/39X+c8jSPiSpPN1sxQQEBAQEBAQEBAQEBAQEBAQEBAQEBA4Dwh/Pj9w39azt0LnK1KPPQWIEHadTK2HYhyFrMTkpu5A4CqLkICbXI19olKuFp/eUiox2HqGlT0emGfFNYUalRqbsxakxpoQQwBOpNgZnVE270NtKkweoArtfEUGL8DVRrcaQlSTpUAGY5huUWkxHH6/5EXZuHz1FRkq+jhOHDhwGqZcVwja71LAa7jpvlaYvNp7L+I6DZSkUKIbMGFKmDmvmvlF731vNqPdhKVLBAsPA2jVPGClUJ9PU0NIMN/vB/wB55GkfElSebqKGJqLUWlWCEuG4OqlwrkC5UoblTb2m9ju3TFCfAQEBAQEBAQEBAQEBAQEBAQEBAQED594TVFTHXZlUGg1szAX89b7/AHzt0OYiZWpQuOUukp9ovfO7WjNY45S6Sn2i98a0Zhxyl0lPtF741ozDjlLpKfaL3xrRmHHaXSU+0WNaMxHwvF6WbI9MZrXvWzGwvYAsTZRc2A0F5EaschI45S6Sn2i98nWjMOOUukp9ovfGtGYccpdJT7RY1ozHQeAJutZgQVNerYg3B1555WkfElSea9qHhMUijUYdWZjyCo4yovvy5yea688xQsYCAgICAgICAgICAgICAgICAgICAgRcVs+lV9NFb3gGBG8QYboqfVEB4gw3RU+qIDxBhuip9UQHiDDdFT6ogPEGG6Kn1RAeIMN0VPqiA8QYboqfVEB4gw3RU+qIDxBhuip9UQFfFUsMDTQKatkyUVIDMWLBNOQEq2vIFY8kCTs3CmklmOaoxL1HtbNUPpEDkG4AcgAECVAQEBAQEBAQEBAQEBAQEBAQEBAQEBAQEBAGBz1XbtVnqrSpI4pPkZmq5btkVtBY6WcTKvGpom0qVVxTzefG+K6Gl25+WU3mjtRtaTxviuhpdufljeaO02tJ43xXQ0u3PyxvNHabWk8b4roaXbn5Y3mjtNrS5CtsHFVtreNKtlNNEp0KNLFMg4MA3FRstyCWY5Rp/KN5o7Ta0uv8b4roaXbn5Y3mjtNrSeN8V0NLtz8sbzR2m1pPG+K6Gl25+WN5o7Ta0sja+K6Gl2//AKxvNHabWlabH2hximHtlN2BF72IJB194m8TeLtI4p0kICAgICAgICAgICAgICAgICAgICBh9xgcdsr6zG/5v/j0ZwaV7/0YYvNvx2PSiM1Q5Uy1GZ+RFVczE/hMIiZ5M4i6KPCDDa/SEZTY3pVRZrqMpuvpeeum+xB3aydSotLI25RszlrUxkytlcsxOa68GBmBGRri2lje1jGpJZir4Q4VSQavo5rkU6hFgfPOYCxA0JI3AgmwN41KjVltxG2aFNnV6lmQoGGRz5xZVCggecc1RBYXIzC++IpmS0tVLb1BhUYGplpuiX4Gr57FQwCLlux1NwBcWN7RqSWl5o7fouWINqSrVJqFagzBeBsaYy+ep4cag77AA30aklm+jtmg7qivd3AsMjjfmsCSLKfMbQ2N1I5I1ZLSniVQ9eB31Dfe1v7jT1aPdj5OunlC/lkkBAQEBAQEBAQEBAQEBAQEBAQEBAw+4wOO2V9Zjf8AN/8AHozg0r3/AKMMXmxtvBPVWyAE8HXXU21ZLL/vMaZsziVdt3COBnAU/wD6GGcAta4LUUUH/UJamfsmGptjViuYpduMVK3BpiGpE5uM+ZwiEbuMLfWxsd+knWj9+hdubY1TgWphUB4ttOmAG0DVHU0gCdbWU6mRrRe/yLs1NkOa7NkuOMJUFQ4ioRk4ejUZVok5VNqbXNtbLzmNaLF+BT2ZWVawAPn4tqtkrZGemcwyioLFD6JNrXFxzxrR4F4Q8BsPEJSoqyqHo0104XMHdXwTKMx1s3FH1POLyZri/wC9vmmZhYYDZlRdWCgtiRVIDA5QalVyt+W3CAfhKzVCJleiUVRfBTAsaLla9dL1q+g4MqPpW5GUz1aPdj5OunlC8wlaotQ0apVzkz06gXLmW4DKy8jAldRoc24Wlkp8BAQEBAQEBAQEBAQEBAQEBAQEBAw24wOHoYtKFXFiqShbE5lurWZeApC4IHOp+E49IoqqqvEdDHEpmZ4JHjvD9IOq/dMNlXkz1KsmDtrDHfUU7j6D7wbg7ucRsq8jUqyZ8d4fpB1X7o2VeRqVZHjvD9IOq/dGyryNSrI8d4fpB1X7o2VeRqVZHjvD9IOq/dGyryNSrI8d4fpB1X7o2VeRqVZHjvD9IOq/dGyryNSrIG28P0g6r90bKvI1Kslp4HoRQuQRmqVSLgg2NRiDY+wz0aOFMOmOSXgDwtarX/QX6Gn7QrHhXHvbT92OeWSsoCAgICAgICAgICAgICAgICAgICAgaqmHRt6g/hA8cSp+ovwgOJU/UX4QHEqfqL8IDiVP1F+EBxKn6i/CA4lT9RfhAcSp+ovwgOJU/UX4QMjB0/VX4QKqttanWqVcFh3HGKbBa2U64emVVjU95DAD/Ef8JgXGHorTRUQBURQqqNwUCwEDZAQEBAQEBAQEBAQEBAQEBAQEBAQEBAQEBA81GsCeYQOXobRxdcM9NqCJwlRQGVybKxW5t7p5OlelYwMWcPVvbta04WtF2zPj+kw3Uqd85/XlPU8fwtse0z4/pMN1KnfHrynqeP4Nj2mfH9JhupU749eU9Tx/Bse0z4/pMN1KnfHrynqeP4Nj2uZ2J4GVsNiq2ONTD1sbXqOxrOj/AEYP6CLfQAWF9THrynqeP4Nj2umz4/pMN1KnfHrynqeP4Nj2mfH9JhupU749eU9Tx/Bse0z4/pMN1KnfHrynqeP4Nj2tOLxmOpU6lUvhmFOm75ctQXyqTa99N0tR6aiqqKdTn2/hE4Nul0mAxHCU1fnE9xikQEBAQEBAQEBAQEBAQEBAQEBAQEBA14j0W90DmPBr6g/f4n+60+Q9Kf3VX0+0OvC91ubaqCoUy1bCoKZqcGeDWoQCFLfiBe1rm15x7KbX4Z26Vrpj1AN5AvzkC8pETKXhMUhLgMt6bBX19FrAgH8GHxkzTMW4cy72aqjTMt/2hItIj4/HCjlJSo4ZlW6BTZiwVQbkbywlqKNfphEzZISoDb9FioOUkZgPaBKzCWqrjKa285SWzZQGF2IFyByXkxRVPQXbeEGuo036jT380i0iHttgcJiSCCOL19R9200wfi0/OPuirktdh/UJ7hPunEsICAgICAgICAgICAgICAgICAgICAga8R6Le6BzHg19Qfv8T/dafIelP7qr6faHXhe6iYnCvxgmnTrIXrU+EIqA4avQsBUZ0J0bKCNADcLqRMaao1OMxy4ZxPQTHFWPs9qoLsrVmwrvh6OVKdVTTUMGLrUt6d0DW1BQbrTaMSKeETa/Gecc8rZc4+aLN+0NmO2f6HQ4lKjqlOmwdDg+DsAxAJDjl3aGUoxYi3+rot/2v9kzDTW8HiaT/Q5qhw21gGYJnas1ROLkn1ioNjya7paNIjWjjwvR3RHFE0um2rSZ0UKLkV8Mx/ZFdGY/gAZx4cxE8cp+y88lTidms2Naoy1Cp1V0WnbJxZqZptUJzAZiTlA3sp55vTiRGFaJj9m90W4q+pstzhyooEkcMqXo0UqHNhgiswQ5bhrDMORQZrGLTr31sumbc0W4NmI2Qy3YUh5z481QMoNZW2jSqJTOupamHsD61tLyIxonhfq27P8ATMeEotKRgVA2XigE4MX2vZNPN/KMRzaStX9xTxv7n2hP/wAyvNi7GpcChXhabWGtOvVTX3A2P4gz7NyLHZtZ81ak7Z2ostnsAWRlDDMBpmGo0A5DywJ8BAQEBAQEBAQEBAQEBAQEBAQEBA8VhdSPZA47Z+L4srUnpVywq1jdaRZSDUJBBHsM+e070dj4uPVXRHCbdPY3oxIiLSknbaHTgsTr/wBBpx+qdKyjvhfa0teH2rSpqEShiERdyjDkASavRWl1TeY8YNrS2ePE6LE9g0j1TpWUd8G1pPHidFiewaPVOlZR3wbWk8eJ0WJ7Bo9U6VlHfBtaTx4nRYnsGj1TpWUd8G1pPHidFiewaPVOlZR3wbWl4r7WpVFKPRxDIwsVOHJBEmPRWlRN4jxg2tKPi8ajYarQpUMQM1GqiKKBUXKkAezUzSj0ZpW0iqqOmOmETiU2s6fAWo4cGoQqohLE7gANTPqHMbHptkao4KvXc1GU70BAVFPtCKoPtBgT4CAgICAgICAgICAgICAgICAgICAgYyiAyjmEBlHMIDKOYQGUcwgMo5hAZRzCAyjmEBlHMIDKOYQOW2R4R4fatVqVGoDTw1RuGQmzPUVyEUDlp3UNmGh80esIHVQEBAQEBAQEBAQEBAQEBAQEBAQEBAQEBAQECNtGuadNmG8CBwGF2ri6qJU4wVzqGsKaWFxe2s9GjQ6Jpiby+J0n+p9IwsavDiim0TMdPRPzbeOYr7S/Zp3S25UZyw9q9J6lPj5nHMV9pfs07o3KjOT2r0nqU+PmccxX2l+zTujcqM5PavSepT4+bzVxWLKsONOtwRcU6dxpvGm+NyozlPtXpPUp8fNWeDuyDs+nwWGqcGD6TcFTz1Dzs9rmNyozk9q9J6lPj5rXjmK+0v2ad0blRnKPavSepT4+ZxzFfaX7NO6Nyozk9q9J6lPj5nHMV9pfs07o3KjOT2r0nqU+Pmwdr4qkUY1y44SmpU001BYA6j3zLG0WmiiaomXf6M/qHH0rSacGummIm/K+XzfQKD5lB5xOF9c2QEBAQEBAQEBAQEBAQEBAQEBAQEBAgbb+pf3GB8+2R+b0fuk/kJ7mF7kfJ+S6f/dYn/Kfuzj8aKXBXFxVrLTvf0SQ1j7dQPjLVVWsywcGcXWtPKJnusj09soVd8r2WtWp2VSxOQnM1ubzT/tzyuvFr/vBrVodUVRTeONMTx4e9ygpbYQkA3JZyAVRsoHDNSS5O65UD/xGvH787FWh1xF4y6Z4+7FU+H7d6wu1lfgwVdGqAaEXCk5soLDQXyH/AOMRXEoxNEqo1rTExH4v3XYo7apugdVqnMEKrwTZ2VlLKwXmsrdUxGJExeE16FiUVaszHC95vwi02n7x3s0ts0muRnyhWbNkOVgApOU8ujr8fYYjEplFWhYtNr2ve1r8enn3S9vtSmFRjnAfNpkN0AYKxYcgBIBk68KxotczMRbh2878YtneOSbLOZE2l6KffUf7gmGlfCl7PoD/AHDD+v2l9KwnoL7p479NboCAgICAgICAgICAgICAgICAgICAgQNt/Uv7jA+fbI/N6P3SfyE9zC9yPk/JdP8A7rE/5T93ja+CasqqpClWdrnkPBVFUj3M6n8JNdOtCui49OFVM1Re9v8A1Ez4RKC+xnFEUgUYhv0iwVvogmdgB5xvrbcecSmznVs6Y02ja68xMfK1/evaMuHC/Rkzgtk1FWzGnmLUibMxHm4t6x1IH6Lj8ZNNExH7ndGLpeHVVem9rT40RTnnHc9YfZbrUpuVoMAFBY5i6hS+UppvIce7XfEUTE34Ir0qiqiaYmr/ABxtz49Fvr2PJ2TUy0wCjZKeFVlLMFfItQNew1F3UgcpW2kak27vBMaXh61U8eM1TfheLzHbz4WnK/B5wmx6i0EpsaedadVbgsVNwoQ6gerrzX5ZEYc6tk4umYdWNNcRNpmJ+9+nt4N+L2fUq8C7Lh2qKtRXDBiihmQ3XTziAgGtr79N0mqmZtM2Z4WkYeHrU0zVETaYta82ieeV79tu1bTRwIm0vRT76j/cEw0r4UvZ9Af7hh/X7S+lYT0F908d+mt0BAQEBAQEBAQEBAQEBAQEBAQEBAQIu0qJemyjeRA+f4bZuLpIlPi+bIqrcVRY2Fr6iehRplNNMRaXxWk/0xj4uNViRXTxmZ6els4ri/sx7Ve6W36jKWPsnpH8lPj5HFcX9mPar3Rv1GUnsnpH8lPj5HFcX9mPar3Rv1GUnsnpH8lPj5HFcX9mPar3Rv1GUnsnpH8lPj5HFcX9mPar3Rv1GUnsnpH8lPj5HFcX9mPar3Rv1GUnsnpH8lPj5HFcX9mPar3Rv1GUnsnpH8lPj5HFcX9mPar3Rv1GUnsnpH8lPj5MHZWKqlFNDIBUpsWNQGwDAnQD2TPG0qmuiaYh3+jf6extF0mnGqriYi/K+T6HQSyqOYThfWNkBAQEBAQEBAQEBAQEBAQEBAQEBAQEBAQEBAQEBAQEBAQE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4747051"/>
            <a:ext cx="3137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http://yuml.me/diagram/scruffy/usecase/draw</a:t>
            </a:r>
          </a:p>
        </p:txBody>
      </p:sp>
      <p:pic>
        <p:nvPicPr>
          <p:cNvPr id="1026" name="Picture 2" descr="http://yuml.me/diagram/scruffy/usecase/1e1855f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626" y="666750"/>
            <a:ext cx="7011374" cy="44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259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http://upload.wikimedia.org/wikipedia/commons/thumb/0/06/Waterfall_model_%281%29.svg/350px-Waterfall_model_%281%29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66750"/>
            <a:ext cx="2971800" cy="223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610600" cy="472440"/>
          </a:xfrm>
        </p:spPr>
        <p:txBody>
          <a:bodyPr/>
          <a:lstStyle/>
          <a:p>
            <a:r>
              <a:rPr lang="de-DE" dirty="0"/>
              <a:t>Design</a:t>
            </a:r>
            <a:endParaRPr lang="cs-CZ" dirty="0"/>
          </a:p>
        </p:txBody>
      </p:sp>
      <p:sp>
        <p:nvSpPr>
          <p:cNvPr id="3" name="Oval 2"/>
          <p:cNvSpPr/>
          <p:nvPr/>
        </p:nvSpPr>
        <p:spPr>
          <a:xfrm>
            <a:off x="533400" y="1123950"/>
            <a:ext cx="1219200" cy="457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8" name="Picture 4" descr="Server executes the Script by PHP engine and then post back the data to cli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013" y="1962150"/>
            <a:ext cx="4114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n 13"/>
          <p:cNvSpPr/>
          <p:nvPr/>
        </p:nvSpPr>
        <p:spPr>
          <a:xfrm>
            <a:off x="8041431" y="2792611"/>
            <a:ext cx="685800" cy="484185"/>
          </a:xfrm>
          <a:prstGeom prst="can">
            <a:avLst>
              <a:gd name="adj" fmla="val 1729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err="1">
                <a:solidFill>
                  <a:schemeClr val="tx1"/>
                </a:solidFill>
              </a:rPr>
              <a:t>MySQL</a:t>
            </a:r>
            <a:r>
              <a:rPr lang="cs-CZ" sz="1200" dirty="0">
                <a:solidFill>
                  <a:schemeClr val="tx1"/>
                </a:solidFill>
              </a:rPr>
              <a:t> Server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7855599" y="2952750"/>
            <a:ext cx="165618" cy="81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Right Arrow 15"/>
          <p:cNvSpPr/>
          <p:nvPr/>
        </p:nvSpPr>
        <p:spPr>
          <a:xfrm rot="10800000" flipV="1">
            <a:off x="7847820" y="3105150"/>
            <a:ext cx="165618" cy="89693"/>
          </a:xfrm>
          <a:prstGeom prst="rightArrow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4697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http://yuml.me/diagram/class/bca3b9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15434"/>
            <a:ext cx="5127860" cy="2076804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Elbow Connector 2"/>
          <p:cNvCxnSpPr/>
          <p:nvPr/>
        </p:nvCxnSpPr>
        <p:spPr>
          <a:xfrm rot="16200000" flipH="1">
            <a:off x="1644343" y="2565708"/>
            <a:ext cx="1626214" cy="723900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5400000">
            <a:off x="6070251" y="2241198"/>
            <a:ext cx="1804101" cy="1752603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42240" y="2038350"/>
            <a:ext cx="1427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 err="1">
                <a:solidFill>
                  <a:srgbClr val="00B050"/>
                </a:solidFill>
              </a:rPr>
              <a:t>class</a:t>
            </a:r>
            <a:r>
              <a:rPr lang="cs-CZ" sz="1400" b="1" dirty="0">
                <a:solidFill>
                  <a:srgbClr val="00B050"/>
                </a:solidFill>
              </a:rPr>
              <a:t>.</a:t>
            </a:r>
            <a:r>
              <a:rPr lang="en-US" sz="1400" b="1" dirty="0">
                <a:solidFill>
                  <a:srgbClr val="00B050"/>
                </a:solidFill>
              </a:rPr>
              <a:t>viewer</a:t>
            </a:r>
            <a:r>
              <a:rPr lang="cs-CZ" sz="1400" b="1" dirty="0">
                <a:solidFill>
                  <a:srgbClr val="00B050"/>
                </a:solidFill>
              </a:rPr>
              <a:t>.</a:t>
            </a:r>
            <a:r>
              <a:rPr lang="cs-CZ" sz="1400" b="1" dirty="0" err="1">
                <a:solidFill>
                  <a:srgbClr val="00B050"/>
                </a:solidFill>
              </a:rPr>
              <a:t>php</a:t>
            </a:r>
            <a:endParaRPr lang="cs-CZ" sz="1400" b="1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6528" y="4783259"/>
            <a:ext cx="1715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 err="1">
                <a:solidFill>
                  <a:srgbClr val="00B050"/>
                </a:solidFill>
              </a:rPr>
              <a:t>class.distrubutor.php</a:t>
            </a:r>
            <a:endParaRPr lang="cs-CZ" sz="1400" b="1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06924" y="1501973"/>
            <a:ext cx="1231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 err="1">
                <a:solidFill>
                  <a:srgbClr val="00B050"/>
                </a:solidFill>
              </a:rPr>
              <a:t>class.user.php</a:t>
            </a:r>
            <a:endParaRPr lang="cs-CZ" sz="1400" b="1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58054" y="115434"/>
            <a:ext cx="13761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 err="1">
                <a:solidFill>
                  <a:srgbClr val="00B050"/>
                </a:solidFill>
              </a:rPr>
              <a:t>class.doctor.php</a:t>
            </a:r>
            <a:endParaRPr lang="cs-CZ" sz="1400" b="1" dirty="0">
              <a:solidFill>
                <a:srgbClr val="00B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20535" y="1806773"/>
            <a:ext cx="1913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 err="1">
                <a:solidFill>
                  <a:srgbClr val="00B050"/>
                </a:solidFill>
              </a:rPr>
              <a:t>class.administrator.php</a:t>
            </a:r>
            <a:endParaRPr lang="cs-CZ" sz="1400" b="1" dirty="0">
              <a:solidFill>
                <a:srgbClr val="00B050"/>
              </a:solidFill>
            </a:endParaRPr>
          </a:p>
        </p:txBody>
      </p:sp>
      <p:pic>
        <p:nvPicPr>
          <p:cNvPr id="4102" name="Picture 6" descr="http://yuml.me/diagram/class/7668972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5434"/>
            <a:ext cx="3103448" cy="1935650"/>
          </a:xfrm>
          <a:prstGeom prst="rect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yuml.me/diagram/class/b215f8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20" y="2396138"/>
            <a:ext cx="3200400" cy="2435423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://upload.wikimedia.org/wikipedia/commons/thumb/0/06/Waterfall_model_%281%29.svg/350px-Waterfall_model_%281%29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52" b="39763"/>
          <a:stretch/>
        </p:blipFill>
        <p:spPr bwMode="auto">
          <a:xfrm>
            <a:off x="0" y="3588802"/>
            <a:ext cx="2105444" cy="134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/>
          <p:cNvSpPr/>
          <p:nvPr/>
        </p:nvSpPr>
        <p:spPr>
          <a:xfrm>
            <a:off x="886244" y="4476750"/>
            <a:ext cx="1219200" cy="4572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Rectangle 3"/>
          <p:cNvSpPr/>
          <p:nvPr/>
        </p:nvSpPr>
        <p:spPr>
          <a:xfrm>
            <a:off x="6125045" y="4814037"/>
            <a:ext cx="29499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http://yuml.me/diagram/scruffy/class/draw</a:t>
            </a:r>
          </a:p>
        </p:txBody>
      </p:sp>
    </p:spTree>
    <p:extLst>
      <p:ext uri="{BB962C8B-B14F-4D97-AF65-F5344CB8AC3E}">
        <p14:creationId xmlns:p14="http://schemas.microsoft.com/office/powerpoint/2010/main" val="1100874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000" dirty="0" err="1"/>
              <a:t>Implementa</a:t>
            </a:r>
            <a:r>
              <a:rPr lang="de-DE" sz="3000" dirty="0" err="1"/>
              <a:t>tion</a:t>
            </a:r>
            <a:r>
              <a:rPr lang="cs-CZ" sz="3000" dirty="0"/>
              <a:t> – </a:t>
            </a:r>
            <a:r>
              <a:rPr lang="de-DE" sz="3000" b="1" dirty="0" err="1"/>
              <a:t>login</a:t>
            </a:r>
            <a:r>
              <a:rPr lang="de-DE" sz="3000" b="1" dirty="0"/>
              <a:t> – UML </a:t>
            </a:r>
            <a:r>
              <a:rPr lang="de-DE" sz="3000" b="1" dirty="0" err="1"/>
              <a:t>sequence</a:t>
            </a:r>
            <a:r>
              <a:rPr lang="de-DE" sz="3000" b="1" dirty="0"/>
              <a:t> </a:t>
            </a:r>
            <a:r>
              <a:rPr lang="de-DE" sz="3000" b="1" dirty="0" err="1"/>
              <a:t>diagram</a:t>
            </a:r>
            <a:endParaRPr lang="cs-CZ" sz="3000" dirty="0"/>
          </a:p>
        </p:txBody>
      </p:sp>
      <p:pic>
        <p:nvPicPr>
          <p:cNvPr id="5122" name="Picture 2" descr="https://www.websequencediagrams.com/index.php?png=mscLnCC9Z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1"/>
          <a:stretch/>
        </p:blipFill>
        <p:spPr bwMode="auto">
          <a:xfrm>
            <a:off x="479245" y="666750"/>
            <a:ext cx="8297725" cy="423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57800" y="4866501"/>
            <a:ext cx="26589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https://www.websequencediagrams.com</a:t>
            </a:r>
          </a:p>
        </p:txBody>
      </p:sp>
    </p:spTree>
    <p:extLst>
      <p:ext uri="{BB962C8B-B14F-4D97-AF65-F5344CB8AC3E}">
        <p14:creationId xmlns:p14="http://schemas.microsoft.com/office/powerpoint/2010/main" val="268613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CF5"/>
              </a:clrFrom>
              <a:clrTo>
                <a:srgbClr val="FEFC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" y="666750"/>
            <a:ext cx="8527562" cy="448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8110"/>
            <a:ext cx="8382000" cy="472440"/>
          </a:xfrm>
        </p:spPr>
        <p:txBody>
          <a:bodyPr/>
          <a:lstStyle/>
          <a:p>
            <a:r>
              <a:rPr lang="cs-CZ" dirty="0" err="1"/>
              <a:t>Implementa</a:t>
            </a:r>
            <a:r>
              <a:rPr lang="de-DE" dirty="0" err="1"/>
              <a:t>tion</a:t>
            </a:r>
            <a:r>
              <a:rPr lang="cs-CZ" dirty="0"/>
              <a:t> – </a:t>
            </a:r>
            <a:r>
              <a:rPr lang="de-DE" dirty="0" err="1"/>
              <a:t>login</a:t>
            </a:r>
            <a:r>
              <a:rPr lang="de-DE" dirty="0"/>
              <a:t> - </a:t>
            </a:r>
            <a:r>
              <a:rPr lang="cs-CZ" dirty="0" err="1"/>
              <a:t>class.viewer.php</a:t>
            </a:r>
            <a:endParaRPr lang="cs-CZ" dirty="0"/>
          </a:p>
        </p:txBody>
      </p:sp>
      <p:pic>
        <p:nvPicPr>
          <p:cNvPr id="6148" name="Picture 4" descr="http://yuml.me/diagram/class/7668972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86" y="1716087"/>
            <a:ext cx="34575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858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Implementa</a:t>
            </a:r>
            <a:r>
              <a:rPr lang="de-DE" dirty="0" err="1"/>
              <a:t>tion</a:t>
            </a:r>
            <a:r>
              <a:rPr lang="cs-CZ" dirty="0"/>
              <a:t> – </a:t>
            </a:r>
            <a:r>
              <a:rPr lang="de-DE" dirty="0" err="1"/>
              <a:t>login</a:t>
            </a:r>
            <a:r>
              <a:rPr lang="de-DE" dirty="0"/>
              <a:t> - </a:t>
            </a:r>
            <a:r>
              <a:rPr lang="cs-CZ" dirty="0" err="1"/>
              <a:t>class.viewer.php</a:t>
            </a:r>
            <a:endParaRPr lang="cs-CZ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CF5"/>
              </a:clrFrom>
              <a:clrTo>
                <a:srgbClr val="FEFC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" y="742950"/>
            <a:ext cx="7423150" cy="427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 descr="http://yuml.me/diagram/class/7668972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280" y="1733550"/>
            <a:ext cx="2466975" cy="170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7315200" y="2073910"/>
            <a:ext cx="99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126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Implementa</a:t>
            </a:r>
            <a:r>
              <a:rPr lang="de-DE" dirty="0" err="1"/>
              <a:t>tion</a:t>
            </a:r>
            <a:r>
              <a:rPr lang="cs-CZ" dirty="0"/>
              <a:t> – </a:t>
            </a:r>
            <a:r>
              <a:rPr lang="de-DE" dirty="0" err="1"/>
              <a:t>login</a:t>
            </a:r>
            <a:r>
              <a:rPr lang="de-DE" dirty="0"/>
              <a:t> - </a:t>
            </a:r>
            <a:r>
              <a:rPr lang="cs-CZ" dirty="0" err="1"/>
              <a:t>class.viewer.php</a:t>
            </a:r>
            <a:endParaRPr lang="cs-CZ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CF5"/>
              </a:clrFrom>
              <a:clrTo>
                <a:srgbClr val="FEFC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" y="742950"/>
            <a:ext cx="7086600" cy="433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http://yuml.me/diagram/class/7668972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280" y="1733550"/>
            <a:ext cx="2466975" cy="170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7315200" y="2246630"/>
            <a:ext cx="99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985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458200" cy="472440"/>
          </a:xfrm>
        </p:spPr>
        <p:txBody>
          <a:bodyPr/>
          <a:lstStyle/>
          <a:p>
            <a:r>
              <a:rPr lang="cs-CZ" dirty="0" err="1"/>
              <a:t>Implementa</a:t>
            </a:r>
            <a:r>
              <a:rPr lang="de-DE" dirty="0" err="1"/>
              <a:t>tion</a:t>
            </a:r>
            <a:r>
              <a:rPr lang="cs-CZ" dirty="0"/>
              <a:t> –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- </a:t>
            </a:r>
            <a:r>
              <a:rPr lang="cs-CZ" dirty="0" err="1"/>
              <a:t>class</a:t>
            </a:r>
            <a:r>
              <a:rPr lang="cs-CZ" dirty="0"/>
              <a:t>.</a:t>
            </a:r>
            <a:r>
              <a:rPr lang="de-DE" dirty="0" err="1"/>
              <a:t>distributor</a:t>
            </a:r>
            <a:r>
              <a:rPr lang="cs-CZ" dirty="0"/>
              <a:t>.</a:t>
            </a:r>
            <a:r>
              <a:rPr lang="cs-CZ" dirty="0" err="1"/>
              <a:t>php</a:t>
            </a:r>
            <a:endParaRPr lang="cs-CZ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CF5"/>
              </a:clrFrom>
              <a:clrTo>
                <a:srgbClr val="FEFC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42950"/>
            <a:ext cx="7042150" cy="241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8" descr="http://yuml.me/diagram/class/b215f8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835" y="2396138"/>
            <a:ext cx="3200400" cy="2435423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369435" y="2973070"/>
            <a:ext cx="19551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818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Implementa</a:t>
            </a:r>
            <a:r>
              <a:rPr lang="de-DE" dirty="0" err="1"/>
              <a:t>tion</a:t>
            </a:r>
            <a:r>
              <a:rPr lang="cs-CZ" dirty="0"/>
              <a:t> –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- </a:t>
            </a:r>
            <a:r>
              <a:rPr lang="cs-CZ" dirty="0" err="1"/>
              <a:t>class</a:t>
            </a:r>
            <a:r>
              <a:rPr lang="cs-CZ" dirty="0"/>
              <a:t>.</a:t>
            </a:r>
            <a:r>
              <a:rPr lang="de-DE" dirty="0" err="1"/>
              <a:t>user</a:t>
            </a:r>
            <a:r>
              <a:rPr lang="cs-CZ" dirty="0"/>
              <a:t>.</a:t>
            </a:r>
            <a:r>
              <a:rPr lang="cs-CZ" dirty="0" err="1"/>
              <a:t>php</a:t>
            </a:r>
            <a:endParaRPr lang="cs-CZ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CF5"/>
              </a:clrFrom>
              <a:clrTo>
                <a:srgbClr val="FEFC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42950"/>
            <a:ext cx="614045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 descr="http://yuml.me/diagram/plain;/class/%5BUser%7C+name;+department;+username;+password%7C+db_check_login_credentials%28%29%5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86075"/>
            <a:ext cx="31242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28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de-DE" dirty="0"/>
              <a:t>Agenda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819151"/>
            <a:ext cx="7924800" cy="3802025"/>
          </a:xfrm>
        </p:spPr>
        <p:txBody>
          <a:bodyPr>
            <a:normAutofit/>
          </a:bodyPr>
          <a:lstStyle/>
          <a:p>
            <a:pPr marL="514292" indent="-514292">
              <a:buFont typeface="+mj-lt"/>
              <a:buAutoNum type="arabicPeriod"/>
            </a:pPr>
            <a:r>
              <a:rPr lang="de-DE" sz="2800" b="1" dirty="0"/>
              <a:t>Database </a:t>
            </a:r>
            <a:r>
              <a:rPr lang="de-DE" sz="2800" b="1" dirty="0" err="1"/>
              <a:t>programming</a:t>
            </a:r>
            <a:r>
              <a:rPr lang="de-DE" sz="2800" b="1" dirty="0"/>
              <a:t> in PHP</a:t>
            </a:r>
          </a:p>
          <a:p>
            <a:pPr marL="514292" indent="-514292">
              <a:buFont typeface="+mj-lt"/>
              <a:buAutoNum type="arabicPeriod"/>
            </a:pPr>
            <a:r>
              <a:rPr lang="de-DE" sz="2800" b="1" dirty="0" err="1"/>
              <a:t>Object-oriented</a:t>
            </a:r>
            <a:r>
              <a:rPr lang="de-DE" sz="2800" b="1" dirty="0"/>
              <a:t> </a:t>
            </a:r>
            <a:r>
              <a:rPr lang="de-DE" sz="2800" b="1" dirty="0" err="1"/>
              <a:t>programming</a:t>
            </a:r>
            <a:r>
              <a:rPr lang="de-DE" sz="2800" b="1" dirty="0"/>
              <a:t> in PHP</a:t>
            </a:r>
            <a:endParaRPr lang="cs-CZ" sz="2800" b="1" dirty="0"/>
          </a:p>
          <a:p>
            <a:pPr marL="514292" indent="-514292">
              <a:buFont typeface="+mj-lt"/>
              <a:buAutoNum type="arabicPeriod"/>
            </a:pPr>
            <a:r>
              <a:rPr lang="de-DE" sz="2800" b="1" dirty="0"/>
              <a:t>Projects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4210866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cs-CZ" dirty="0"/>
              <a:t>– </a:t>
            </a:r>
            <a:r>
              <a:rPr lang="de-DE" b="1" dirty="0" err="1"/>
              <a:t>login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666750"/>
            <a:ext cx="8001000" cy="4476750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Prepare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cs-CZ" dirty="0"/>
          </a:p>
          <a:p>
            <a:pPr lvl="1"/>
            <a:r>
              <a:rPr lang="cs-CZ" sz="2000" dirty="0">
                <a:latin typeface="Arial Narrow" pitchFamily="34" charset="0"/>
              </a:rPr>
              <a:t>http://databaze.fbmi.cvut.cz/mysql</a:t>
            </a:r>
          </a:p>
          <a:p>
            <a:pPr lvl="1"/>
            <a:r>
              <a:rPr lang="en-US" sz="2000" dirty="0">
                <a:latin typeface="Arial Narrow" pitchFamily="34" charset="0"/>
              </a:rPr>
              <a:t>CREATE TABLE u</a:t>
            </a:r>
            <a:r>
              <a:rPr lang="cs-CZ" sz="2000" dirty="0">
                <a:latin typeface="Arial Narrow" pitchFamily="34" charset="0"/>
              </a:rPr>
              <a:t>ser</a:t>
            </a:r>
            <a:r>
              <a:rPr lang="en-US" sz="2000" dirty="0">
                <a:latin typeface="Arial Narrow" pitchFamily="34" charset="0"/>
              </a:rPr>
              <a:t> ( </a:t>
            </a:r>
            <a:r>
              <a:rPr lang="cs-CZ" sz="2000" dirty="0">
                <a:latin typeface="Arial Narrow" pitchFamily="34" charset="0"/>
              </a:rPr>
              <a:t>user</a:t>
            </a:r>
            <a:r>
              <a:rPr lang="en-US" sz="2000" dirty="0">
                <a:latin typeface="Arial Narrow" pitchFamily="34" charset="0"/>
              </a:rPr>
              <a:t>_id </a:t>
            </a:r>
            <a:r>
              <a:rPr lang="en-US" sz="2000" dirty="0" err="1">
                <a:latin typeface="Arial Narrow" pitchFamily="34" charset="0"/>
              </a:rPr>
              <a:t>int</a:t>
            </a:r>
            <a:r>
              <a:rPr lang="cs-CZ" sz="2000" dirty="0">
                <a:latin typeface="Arial Narrow" pitchFamily="34" charset="0"/>
              </a:rPr>
              <a:t> </a:t>
            </a:r>
            <a:r>
              <a:rPr lang="en-US" sz="2000" dirty="0">
                <a:latin typeface="Arial Narrow" pitchFamily="34" charset="0"/>
              </a:rPr>
              <a:t>AUTO_INCREMENT,</a:t>
            </a:r>
            <a:r>
              <a:rPr lang="cs-CZ" sz="2000" dirty="0">
                <a:latin typeface="Arial Narrow" pitchFamily="34" charset="0"/>
              </a:rPr>
              <a:t> </a:t>
            </a:r>
            <a:r>
              <a:rPr lang="cs-CZ" sz="2000" dirty="0" err="1">
                <a:latin typeface="Arial Narrow" pitchFamily="34" charset="0"/>
              </a:rPr>
              <a:t>user_name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varchar</a:t>
            </a:r>
            <a:r>
              <a:rPr lang="en-US" sz="2000" dirty="0">
                <a:latin typeface="Arial Narrow" pitchFamily="34" charset="0"/>
              </a:rPr>
              <a:t>(60), </a:t>
            </a:r>
            <a:r>
              <a:rPr lang="cs-CZ" sz="2000" dirty="0">
                <a:latin typeface="Arial Narrow" pitchFamily="34" charset="0"/>
              </a:rPr>
              <a:t>user_</a:t>
            </a:r>
            <a:r>
              <a:rPr lang="en-US" sz="2000" dirty="0">
                <a:latin typeface="Arial Narrow" pitchFamily="34" charset="0"/>
              </a:rPr>
              <a:t>login </a:t>
            </a:r>
            <a:r>
              <a:rPr lang="en-US" sz="2000" dirty="0" err="1">
                <a:latin typeface="Arial Narrow" pitchFamily="34" charset="0"/>
              </a:rPr>
              <a:t>varchar</a:t>
            </a:r>
            <a:r>
              <a:rPr lang="en-US" sz="2000" dirty="0">
                <a:latin typeface="Arial Narrow" pitchFamily="34" charset="0"/>
              </a:rPr>
              <a:t>(60), </a:t>
            </a:r>
            <a:r>
              <a:rPr lang="cs-CZ" sz="2000" dirty="0" err="1">
                <a:latin typeface="Arial Narrow" pitchFamily="34" charset="0"/>
              </a:rPr>
              <a:t>user_password</a:t>
            </a:r>
            <a:r>
              <a:rPr lang="cs-CZ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varchar</a:t>
            </a:r>
            <a:r>
              <a:rPr lang="en-US" sz="2000" dirty="0">
                <a:latin typeface="Arial Narrow" pitchFamily="34" charset="0"/>
              </a:rPr>
              <a:t>(60), </a:t>
            </a:r>
            <a:r>
              <a:rPr lang="cs-CZ" sz="2000" dirty="0" err="1">
                <a:latin typeface="Arial Narrow" pitchFamily="34" charset="0"/>
              </a:rPr>
              <a:t>user_department_id</a:t>
            </a:r>
            <a:r>
              <a:rPr lang="cs-CZ" sz="2000" dirty="0">
                <a:latin typeface="Arial Narrow" pitchFamily="34" charset="0"/>
              </a:rPr>
              <a:t> </a:t>
            </a:r>
            <a:r>
              <a:rPr lang="cs-CZ" sz="2000" dirty="0" err="1">
                <a:latin typeface="Arial Narrow" pitchFamily="34" charset="0"/>
              </a:rPr>
              <a:t>int</a:t>
            </a:r>
            <a:r>
              <a:rPr lang="en-US" sz="2000" dirty="0">
                <a:latin typeface="Arial Narrow" pitchFamily="34" charset="0"/>
              </a:rPr>
              <a:t>, PRIMARY KEY (u</a:t>
            </a:r>
            <a:r>
              <a:rPr lang="cs-CZ" sz="2000" dirty="0">
                <a:latin typeface="Arial Narrow" pitchFamily="34" charset="0"/>
              </a:rPr>
              <a:t>ser</a:t>
            </a:r>
            <a:r>
              <a:rPr lang="en-US" sz="2000" dirty="0">
                <a:latin typeface="Arial Narrow" pitchFamily="34" charset="0"/>
              </a:rPr>
              <a:t>_id)</a:t>
            </a:r>
            <a:r>
              <a:rPr lang="cs-CZ" sz="2000" dirty="0">
                <a:latin typeface="Arial Narrow" pitchFamily="34" charset="0"/>
              </a:rPr>
              <a:t> </a:t>
            </a:r>
            <a:r>
              <a:rPr lang="en-US" sz="2000" dirty="0">
                <a:latin typeface="Arial Narrow" pitchFamily="34" charset="0"/>
              </a:rPr>
              <a:t>);</a:t>
            </a:r>
            <a:endParaRPr lang="cs-CZ" sz="2000" dirty="0">
              <a:latin typeface="Arial Narrow" pitchFamily="34" charset="0"/>
            </a:endParaRPr>
          </a:p>
          <a:p>
            <a:pPr lvl="1"/>
            <a:r>
              <a:rPr lang="cs-CZ" sz="2000" dirty="0">
                <a:latin typeface="Arial Narrow" pitchFamily="34" charset="0"/>
              </a:rPr>
              <a:t>INSERT INTO user (</a:t>
            </a:r>
            <a:r>
              <a:rPr lang="cs-CZ" sz="2000" dirty="0" err="1">
                <a:latin typeface="Arial Narrow" pitchFamily="34" charset="0"/>
              </a:rPr>
              <a:t>user_name</a:t>
            </a:r>
            <a:r>
              <a:rPr lang="cs-CZ" sz="2000" dirty="0">
                <a:latin typeface="Arial Narrow" pitchFamily="34" charset="0"/>
              </a:rPr>
              <a:t>, </a:t>
            </a:r>
            <a:r>
              <a:rPr lang="cs-CZ" sz="2000" dirty="0" err="1">
                <a:latin typeface="Arial Narrow" pitchFamily="34" charset="0"/>
              </a:rPr>
              <a:t>user_login</a:t>
            </a:r>
            <a:r>
              <a:rPr lang="cs-CZ" sz="2000" dirty="0">
                <a:latin typeface="Arial Narrow" pitchFamily="34" charset="0"/>
              </a:rPr>
              <a:t>, </a:t>
            </a:r>
            <a:r>
              <a:rPr lang="cs-CZ" sz="2000" dirty="0" err="1">
                <a:latin typeface="Arial Narrow" pitchFamily="34" charset="0"/>
              </a:rPr>
              <a:t>user_password</a:t>
            </a:r>
            <a:r>
              <a:rPr lang="cs-CZ" sz="2000" dirty="0">
                <a:latin typeface="Arial Narrow" pitchFamily="34" charset="0"/>
              </a:rPr>
              <a:t>, </a:t>
            </a:r>
            <a:r>
              <a:rPr lang="cs-CZ" sz="2000" dirty="0" err="1">
                <a:latin typeface="Arial Narrow" pitchFamily="34" charset="0"/>
              </a:rPr>
              <a:t>user_department_id</a:t>
            </a:r>
            <a:r>
              <a:rPr lang="cs-CZ" sz="2000" dirty="0">
                <a:latin typeface="Arial Narrow" pitchFamily="34" charset="0"/>
              </a:rPr>
              <a:t>) VALUES ('</a:t>
            </a:r>
            <a:r>
              <a:rPr lang="cs-CZ" sz="2000" dirty="0" err="1">
                <a:latin typeface="Arial Narrow" pitchFamily="34" charset="0"/>
              </a:rPr>
              <a:t>administrator</a:t>
            </a:r>
            <a:r>
              <a:rPr lang="cs-CZ" sz="2000" dirty="0">
                <a:latin typeface="Arial Narrow" pitchFamily="34" charset="0"/>
              </a:rPr>
              <a:t>', '</a:t>
            </a:r>
            <a:r>
              <a:rPr lang="cs-CZ" sz="2000" dirty="0" err="1">
                <a:latin typeface="Arial Narrow" pitchFamily="34" charset="0"/>
              </a:rPr>
              <a:t>admin</a:t>
            </a:r>
            <a:r>
              <a:rPr lang="cs-CZ" sz="2000" dirty="0">
                <a:latin typeface="Arial Narrow" pitchFamily="34" charset="0"/>
              </a:rPr>
              <a:t>', '</a:t>
            </a:r>
            <a:r>
              <a:rPr lang="cs-CZ" sz="2000" dirty="0" err="1">
                <a:latin typeface="Arial Narrow" pitchFamily="34" charset="0"/>
              </a:rPr>
              <a:t>admin</a:t>
            </a:r>
            <a:r>
              <a:rPr lang="cs-CZ" sz="2000" dirty="0">
                <a:latin typeface="Arial Narrow" pitchFamily="34" charset="0"/>
              </a:rPr>
              <a:t>', 1), ('MUDr. Pavel Janda', '</a:t>
            </a:r>
            <a:r>
              <a:rPr lang="cs-CZ" sz="2000" dirty="0" err="1">
                <a:latin typeface="Arial Narrow" pitchFamily="34" charset="0"/>
              </a:rPr>
              <a:t>janda</a:t>
            </a:r>
            <a:r>
              <a:rPr lang="cs-CZ" sz="2000" dirty="0">
                <a:latin typeface="Arial Narrow" pitchFamily="34" charset="0"/>
              </a:rPr>
              <a:t>', '</a:t>
            </a:r>
            <a:r>
              <a:rPr lang="cs-CZ" sz="2000" dirty="0" err="1">
                <a:latin typeface="Arial Narrow" pitchFamily="34" charset="0"/>
              </a:rPr>
              <a:t>janda</a:t>
            </a:r>
            <a:r>
              <a:rPr lang="cs-CZ" sz="2000" dirty="0">
                <a:latin typeface="Arial Narrow" pitchFamily="34" charset="0"/>
              </a:rPr>
              <a:t>', 2), ('MUDr. Jana </a:t>
            </a:r>
            <a:r>
              <a:rPr lang="cs-CZ" sz="2000" dirty="0" err="1">
                <a:latin typeface="Arial Narrow" pitchFamily="34" charset="0"/>
              </a:rPr>
              <a:t>Novakova</a:t>
            </a:r>
            <a:r>
              <a:rPr lang="cs-CZ" sz="2000" dirty="0">
                <a:latin typeface="Arial Narrow" pitchFamily="34" charset="0"/>
              </a:rPr>
              <a:t>', '</a:t>
            </a:r>
            <a:r>
              <a:rPr lang="cs-CZ" sz="2000" dirty="0" err="1">
                <a:latin typeface="Arial Narrow" pitchFamily="34" charset="0"/>
              </a:rPr>
              <a:t>novakova</a:t>
            </a:r>
            <a:r>
              <a:rPr lang="cs-CZ" sz="2000" dirty="0">
                <a:latin typeface="Arial Narrow" pitchFamily="34" charset="0"/>
              </a:rPr>
              <a:t>', 'nova123', 2)</a:t>
            </a:r>
            <a:r>
              <a:rPr lang="de-DE" sz="2000" dirty="0">
                <a:latin typeface="Arial Narrow" pitchFamily="34" charset="0"/>
              </a:rPr>
              <a:t>;</a:t>
            </a:r>
          </a:p>
          <a:p>
            <a:pPr lvl="1"/>
            <a:r>
              <a:rPr lang="en-US" sz="2000" dirty="0">
                <a:latin typeface="Arial Narrow" pitchFamily="34" charset="0"/>
              </a:rPr>
              <a:t>CREATE TABLE department ( </a:t>
            </a:r>
            <a:r>
              <a:rPr lang="en-US" sz="2000" dirty="0" err="1">
                <a:latin typeface="Arial Narrow" pitchFamily="34" charset="0"/>
              </a:rPr>
              <a:t>department_id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int</a:t>
            </a:r>
            <a:r>
              <a:rPr lang="en-US" sz="2000" dirty="0">
                <a:latin typeface="Arial Narrow" pitchFamily="34" charset="0"/>
              </a:rPr>
              <a:t> AUTO_INCREMENT, </a:t>
            </a:r>
            <a:r>
              <a:rPr lang="en-US" sz="2000" dirty="0" err="1">
                <a:latin typeface="Arial Narrow" pitchFamily="34" charset="0"/>
              </a:rPr>
              <a:t>department_name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varchar</a:t>
            </a:r>
            <a:r>
              <a:rPr lang="en-US" sz="2000" dirty="0">
                <a:latin typeface="Arial Narrow" pitchFamily="34" charset="0"/>
              </a:rPr>
              <a:t>(60), PRIMARY KEY (</a:t>
            </a:r>
            <a:r>
              <a:rPr lang="en-US" sz="2000" dirty="0" err="1">
                <a:latin typeface="Arial Narrow" pitchFamily="34" charset="0"/>
              </a:rPr>
              <a:t>department_id</a:t>
            </a:r>
            <a:r>
              <a:rPr lang="en-US" sz="2000" dirty="0">
                <a:latin typeface="Arial Narrow" pitchFamily="34" charset="0"/>
              </a:rPr>
              <a:t>) );</a:t>
            </a:r>
            <a:endParaRPr lang="cs-CZ" sz="2000" dirty="0">
              <a:latin typeface="Arial Narrow" pitchFamily="34" charset="0"/>
            </a:endParaRPr>
          </a:p>
          <a:p>
            <a:pPr lvl="1"/>
            <a:r>
              <a:rPr lang="en-US" sz="2000" dirty="0">
                <a:latin typeface="Arial Narrow" pitchFamily="34" charset="0"/>
              </a:rPr>
              <a:t>INSERT INTO department(</a:t>
            </a:r>
            <a:r>
              <a:rPr lang="en-US" sz="2000" dirty="0" err="1">
                <a:latin typeface="Arial Narrow" pitchFamily="34" charset="0"/>
              </a:rPr>
              <a:t>department_name</a:t>
            </a:r>
            <a:r>
              <a:rPr lang="en-US" sz="2000" dirty="0">
                <a:latin typeface="Arial Narrow" pitchFamily="34" charset="0"/>
              </a:rPr>
              <a:t>) VALUES ('admin'), ('</a:t>
            </a:r>
            <a:r>
              <a:rPr lang="en-US" sz="2000" dirty="0" err="1">
                <a:latin typeface="Arial Narrow" pitchFamily="34" charset="0"/>
              </a:rPr>
              <a:t>pediatr</a:t>
            </a:r>
            <a:r>
              <a:rPr lang="en-US" sz="2000" dirty="0">
                <a:latin typeface="Arial Narrow" pitchFamily="34" charset="0"/>
              </a:rPr>
              <a:t>')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de-DE" sz="2900" dirty="0"/>
              <a:t>Login </a:t>
            </a:r>
            <a:r>
              <a:rPr lang="de-DE" sz="2900" dirty="0" err="1"/>
              <a:t>as</a:t>
            </a:r>
            <a:r>
              <a:rPr lang="de-DE" sz="2900" dirty="0"/>
              <a:t> </a:t>
            </a:r>
            <a:r>
              <a:rPr lang="de-DE" sz="2900" dirty="0" err="1"/>
              <a:t>administrator</a:t>
            </a:r>
            <a:r>
              <a:rPr lang="de-DE" sz="2900" dirty="0"/>
              <a:t> </a:t>
            </a:r>
            <a:r>
              <a:rPr lang="de-DE" sz="2900" dirty="0" err="1"/>
              <a:t>or</a:t>
            </a:r>
            <a:r>
              <a:rPr lang="de-DE" sz="2900" dirty="0"/>
              <a:t> </a:t>
            </a:r>
            <a:r>
              <a:rPr lang="de-DE" sz="2900" dirty="0" err="1"/>
              <a:t>doctor</a:t>
            </a:r>
            <a:endParaRPr lang="de-DE" sz="2900" dirty="0"/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cs-CZ" sz="2000" dirty="0">
                <a:latin typeface="Arial Narrow" pitchFamily="34" charset="0"/>
              </a:rPr>
              <a:t>http://databaze.fbmi.cvut.cz/</a:t>
            </a:r>
            <a:r>
              <a:rPr lang="de-DE" sz="2000" dirty="0" err="1">
                <a:latin typeface="Arial Narrow" pitchFamily="34" charset="0"/>
              </a:rPr>
              <a:t>yourlogin</a:t>
            </a:r>
            <a:r>
              <a:rPr lang="cs-CZ" sz="2000" dirty="0">
                <a:latin typeface="Arial Narrow" pitchFamily="34" charset="0"/>
              </a:rPr>
              <a:t>/</a:t>
            </a:r>
            <a:r>
              <a:rPr lang="en-US" sz="2000" dirty="0" err="1">
                <a:latin typeface="Arial Narrow" pitchFamily="34" charset="0"/>
              </a:rPr>
              <a:t>class.viewer.php?form_id</a:t>
            </a:r>
            <a:r>
              <a:rPr lang="en-US" sz="2000" dirty="0">
                <a:latin typeface="Arial Narrow" pitchFamily="34" charset="0"/>
              </a:rPr>
              <a:t>=1  </a:t>
            </a:r>
          </a:p>
        </p:txBody>
      </p:sp>
    </p:spTree>
    <p:extLst>
      <p:ext uri="{BB962C8B-B14F-4D97-AF65-F5344CB8AC3E}">
        <p14:creationId xmlns:p14="http://schemas.microsoft.com/office/powerpoint/2010/main" val="3580946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8110"/>
            <a:ext cx="8991600" cy="472440"/>
          </a:xfrm>
        </p:spPr>
        <p:txBody>
          <a:bodyPr/>
          <a:lstStyle/>
          <a:p>
            <a:r>
              <a:rPr lang="cs-CZ" sz="2400" dirty="0" err="1"/>
              <a:t>Implementa</a:t>
            </a:r>
            <a:r>
              <a:rPr lang="de-DE" sz="2400" dirty="0" err="1"/>
              <a:t>tion</a:t>
            </a:r>
            <a:r>
              <a:rPr lang="cs-CZ" sz="2400" dirty="0"/>
              <a:t> – </a:t>
            </a:r>
            <a:r>
              <a:rPr lang="de-DE" sz="2400" b="1" dirty="0" err="1"/>
              <a:t>create</a:t>
            </a:r>
            <a:r>
              <a:rPr lang="de-DE" sz="2400" b="1" dirty="0"/>
              <a:t> </a:t>
            </a:r>
            <a:r>
              <a:rPr lang="de-DE" sz="2400" b="1" dirty="0" err="1"/>
              <a:t>new</a:t>
            </a:r>
            <a:r>
              <a:rPr lang="de-DE" sz="2400" b="1" dirty="0"/>
              <a:t> </a:t>
            </a:r>
            <a:r>
              <a:rPr lang="de-DE" sz="2400" b="1" dirty="0" err="1"/>
              <a:t>department</a:t>
            </a:r>
            <a:r>
              <a:rPr lang="de-DE" sz="2400" b="1" dirty="0"/>
              <a:t> – UML </a:t>
            </a:r>
            <a:r>
              <a:rPr lang="de-DE" sz="2400" b="1" dirty="0" err="1"/>
              <a:t>sequence</a:t>
            </a:r>
            <a:r>
              <a:rPr lang="de-DE" sz="2400" b="1" dirty="0"/>
              <a:t> </a:t>
            </a:r>
            <a:r>
              <a:rPr lang="de-DE" sz="2400" b="1" dirty="0" err="1"/>
              <a:t>diagram</a:t>
            </a:r>
            <a:endParaRPr lang="cs-CZ" sz="2400" dirty="0"/>
          </a:p>
        </p:txBody>
      </p:sp>
      <p:pic>
        <p:nvPicPr>
          <p:cNvPr id="11266" name="Picture 2" descr="https://www.websequencediagrams.com/index.php?png=msctEFon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6" b="8379"/>
          <a:stretch/>
        </p:blipFill>
        <p:spPr bwMode="auto">
          <a:xfrm>
            <a:off x="457199" y="666750"/>
            <a:ext cx="8326253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69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CF5"/>
              </a:clrFrom>
              <a:clrTo>
                <a:srgbClr val="FEFC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673735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14600" y="57150"/>
            <a:ext cx="6629400" cy="473075"/>
          </a:xfrm>
        </p:spPr>
        <p:txBody>
          <a:bodyPr/>
          <a:lstStyle/>
          <a:p>
            <a:r>
              <a:rPr lang="cs-CZ" sz="2000" dirty="0" err="1"/>
              <a:t>Implementa</a:t>
            </a:r>
            <a:r>
              <a:rPr lang="de-DE" sz="2000" dirty="0" err="1"/>
              <a:t>tion</a:t>
            </a:r>
            <a:r>
              <a:rPr lang="cs-CZ" sz="2000" dirty="0"/>
              <a:t> – </a:t>
            </a:r>
            <a:r>
              <a:rPr lang="de-DE" sz="2000" b="1" dirty="0" err="1"/>
              <a:t>create</a:t>
            </a:r>
            <a:r>
              <a:rPr lang="de-DE" sz="2000" b="1" dirty="0"/>
              <a:t> </a:t>
            </a:r>
            <a:r>
              <a:rPr lang="de-DE" sz="2000" b="1" dirty="0" err="1"/>
              <a:t>new</a:t>
            </a:r>
            <a:r>
              <a:rPr lang="de-DE" sz="2000" b="1" dirty="0"/>
              <a:t> </a:t>
            </a:r>
            <a:r>
              <a:rPr lang="de-DE" sz="2000" b="1" dirty="0" err="1"/>
              <a:t>department</a:t>
            </a:r>
            <a:r>
              <a:rPr lang="de-DE" sz="2000" b="1" dirty="0"/>
              <a:t> – </a:t>
            </a:r>
            <a:r>
              <a:rPr lang="cs-CZ" sz="2000" dirty="0" err="1"/>
              <a:t>class.viewer.php</a:t>
            </a:r>
            <a:endParaRPr lang="cs-CZ" sz="2000" dirty="0"/>
          </a:p>
        </p:txBody>
      </p:sp>
      <p:sp>
        <p:nvSpPr>
          <p:cNvPr id="3" name="Rounded Rectangle 2"/>
          <p:cNvSpPr/>
          <p:nvPr/>
        </p:nvSpPr>
        <p:spPr>
          <a:xfrm>
            <a:off x="152400" y="742950"/>
            <a:ext cx="2133600" cy="22860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Rounded Rectangle 6"/>
          <p:cNvSpPr/>
          <p:nvPr/>
        </p:nvSpPr>
        <p:spPr>
          <a:xfrm>
            <a:off x="115824" y="3901440"/>
            <a:ext cx="5065776" cy="92202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Rounded Rectangle 7"/>
          <p:cNvSpPr/>
          <p:nvPr/>
        </p:nvSpPr>
        <p:spPr>
          <a:xfrm>
            <a:off x="97536" y="57150"/>
            <a:ext cx="874776" cy="19050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9" name="Picture 4" descr="http://yuml.me/diagram/class/7668972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520" y="1123951"/>
            <a:ext cx="34575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5914707" y="2038350"/>
            <a:ext cx="20862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560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600" dirty="0" err="1"/>
              <a:t>Implementa</a:t>
            </a:r>
            <a:r>
              <a:rPr lang="de-DE" sz="2600" dirty="0" err="1"/>
              <a:t>tion</a:t>
            </a:r>
            <a:r>
              <a:rPr lang="cs-CZ" sz="2600" dirty="0"/>
              <a:t> –</a:t>
            </a:r>
            <a:r>
              <a:rPr lang="de-DE" sz="2600" dirty="0"/>
              <a:t> </a:t>
            </a:r>
            <a:r>
              <a:rPr lang="de-DE" sz="2600" b="1" dirty="0" err="1"/>
              <a:t>create</a:t>
            </a:r>
            <a:r>
              <a:rPr lang="de-DE" sz="2600" b="1" dirty="0"/>
              <a:t> </a:t>
            </a:r>
            <a:r>
              <a:rPr lang="de-DE" sz="2600" b="1" dirty="0" err="1"/>
              <a:t>new</a:t>
            </a:r>
            <a:r>
              <a:rPr lang="de-DE" sz="2600" b="1" dirty="0"/>
              <a:t> </a:t>
            </a:r>
            <a:r>
              <a:rPr lang="de-DE" sz="2600" b="1" dirty="0" err="1"/>
              <a:t>department</a:t>
            </a:r>
            <a:r>
              <a:rPr lang="de-DE" sz="2600" b="1" dirty="0"/>
              <a:t> – </a:t>
            </a:r>
            <a:r>
              <a:rPr lang="cs-CZ" sz="2600" dirty="0" err="1"/>
              <a:t>class.viewer.php</a:t>
            </a:r>
            <a:endParaRPr lang="cs-CZ" sz="2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CF5"/>
              </a:clrFrom>
              <a:clrTo>
                <a:srgbClr val="FEFC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2" y="751124"/>
            <a:ext cx="64389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http://yuml.me/diagram/class/7668972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016171"/>
            <a:ext cx="3076575" cy="212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6477000" y="3841750"/>
            <a:ext cx="18563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207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534400" cy="472440"/>
          </a:xfrm>
        </p:spPr>
        <p:txBody>
          <a:bodyPr/>
          <a:lstStyle/>
          <a:p>
            <a:r>
              <a:rPr lang="cs-CZ" sz="2400" dirty="0" err="1"/>
              <a:t>Implementa</a:t>
            </a:r>
            <a:r>
              <a:rPr lang="de-DE" sz="2400" dirty="0" err="1"/>
              <a:t>tion</a:t>
            </a:r>
            <a:r>
              <a:rPr lang="cs-CZ" sz="2400" dirty="0"/>
              <a:t> –</a:t>
            </a:r>
            <a:r>
              <a:rPr lang="de-DE" sz="2400" dirty="0"/>
              <a:t> </a:t>
            </a:r>
            <a:r>
              <a:rPr lang="de-DE" sz="2400" b="1" dirty="0" err="1"/>
              <a:t>create</a:t>
            </a:r>
            <a:r>
              <a:rPr lang="de-DE" sz="2400" b="1" dirty="0"/>
              <a:t> </a:t>
            </a:r>
            <a:r>
              <a:rPr lang="de-DE" sz="2400" b="1" dirty="0" err="1"/>
              <a:t>new</a:t>
            </a:r>
            <a:r>
              <a:rPr lang="de-DE" sz="2400" b="1" dirty="0"/>
              <a:t> </a:t>
            </a:r>
            <a:r>
              <a:rPr lang="de-DE" sz="2400" b="1" dirty="0" err="1"/>
              <a:t>department</a:t>
            </a:r>
            <a:r>
              <a:rPr lang="de-DE" sz="2400" b="1" dirty="0"/>
              <a:t> – </a:t>
            </a:r>
            <a:r>
              <a:rPr lang="cs-CZ" sz="2400" dirty="0" err="1"/>
              <a:t>class</a:t>
            </a:r>
            <a:r>
              <a:rPr lang="cs-CZ" sz="2400" dirty="0"/>
              <a:t>.</a:t>
            </a:r>
            <a:r>
              <a:rPr lang="de-DE" sz="2400" dirty="0" err="1"/>
              <a:t>distributor</a:t>
            </a:r>
            <a:r>
              <a:rPr lang="cs-CZ" sz="2400" dirty="0"/>
              <a:t>.</a:t>
            </a:r>
            <a:r>
              <a:rPr lang="cs-CZ" sz="2400" dirty="0" err="1"/>
              <a:t>php</a:t>
            </a:r>
            <a:endParaRPr lang="cs-CZ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66750"/>
            <a:ext cx="726645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57200" y="2343150"/>
            <a:ext cx="4800600" cy="6858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" name="Picture 8" descr="http://yuml.me/diagram/class/b215f8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571750"/>
            <a:ext cx="3200400" cy="2435423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6258560" y="3362042"/>
            <a:ext cx="19551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612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CF5"/>
              </a:clrFrom>
              <a:clrTo>
                <a:srgbClr val="FEFC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" y="757238"/>
            <a:ext cx="5418137" cy="362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8110"/>
            <a:ext cx="8534400" cy="472440"/>
          </a:xfrm>
        </p:spPr>
        <p:txBody>
          <a:bodyPr/>
          <a:lstStyle/>
          <a:p>
            <a:r>
              <a:rPr lang="cs-CZ" sz="2400" dirty="0" err="1"/>
              <a:t>Implementa</a:t>
            </a:r>
            <a:r>
              <a:rPr lang="de-DE" sz="2400" dirty="0" err="1"/>
              <a:t>tion</a:t>
            </a:r>
            <a:r>
              <a:rPr lang="cs-CZ" sz="2400" dirty="0"/>
              <a:t> – </a:t>
            </a:r>
            <a:r>
              <a:rPr lang="de-DE" sz="2400" b="1" dirty="0" err="1"/>
              <a:t>create</a:t>
            </a:r>
            <a:r>
              <a:rPr lang="de-DE" sz="2400" b="1" dirty="0"/>
              <a:t> </a:t>
            </a:r>
            <a:r>
              <a:rPr lang="de-DE" sz="2400" b="1" dirty="0" err="1"/>
              <a:t>new</a:t>
            </a:r>
            <a:r>
              <a:rPr lang="de-DE" sz="2400" b="1" dirty="0"/>
              <a:t> </a:t>
            </a:r>
            <a:r>
              <a:rPr lang="de-DE" sz="2400" b="1" dirty="0" err="1"/>
              <a:t>department</a:t>
            </a:r>
            <a:r>
              <a:rPr lang="de-DE" sz="2400" b="1" dirty="0"/>
              <a:t> – </a:t>
            </a:r>
            <a:r>
              <a:rPr lang="cs-CZ" sz="2400" dirty="0" err="1"/>
              <a:t>class</a:t>
            </a:r>
            <a:r>
              <a:rPr lang="cs-CZ" sz="2400" dirty="0"/>
              <a:t>.</a:t>
            </a:r>
            <a:r>
              <a:rPr lang="de-DE" sz="2400" dirty="0" err="1"/>
              <a:t>administrator</a:t>
            </a:r>
            <a:r>
              <a:rPr lang="cs-CZ" sz="2400" dirty="0"/>
              <a:t>.</a:t>
            </a:r>
            <a:r>
              <a:rPr lang="cs-CZ" sz="2400" dirty="0" err="1"/>
              <a:t>php</a:t>
            </a:r>
            <a:endParaRPr lang="cs-CZ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1422400" y="993140"/>
            <a:ext cx="787400" cy="17145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8" name="Picture 10" descr="http://yuml.me/diagram/class/bca3b93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647950"/>
            <a:ext cx="5127860" cy="2076804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5867400" y="3867150"/>
            <a:ext cx="393700" cy="17145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7376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8110"/>
            <a:ext cx="8991600" cy="472440"/>
          </a:xfrm>
        </p:spPr>
        <p:txBody>
          <a:bodyPr/>
          <a:lstStyle/>
          <a:p>
            <a:r>
              <a:rPr lang="cs-CZ" sz="2600" dirty="0" err="1"/>
              <a:t>Implementa</a:t>
            </a:r>
            <a:r>
              <a:rPr lang="de-DE" sz="2600" dirty="0" err="1"/>
              <a:t>tion</a:t>
            </a:r>
            <a:r>
              <a:rPr lang="de-DE" sz="2600" dirty="0"/>
              <a:t> </a:t>
            </a:r>
            <a:r>
              <a:rPr lang="cs-CZ" sz="2600" dirty="0"/>
              <a:t>– </a:t>
            </a:r>
            <a:r>
              <a:rPr lang="de-DE" sz="2600" b="1" dirty="0" err="1"/>
              <a:t>view</a:t>
            </a:r>
            <a:r>
              <a:rPr lang="de-DE" sz="2600" b="1" dirty="0"/>
              <a:t> </a:t>
            </a:r>
            <a:r>
              <a:rPr lang="de-DE" sz="2600" b="1" dirty="0" err="1"/>
              <a:t>departments</a:t>
            </a:r>
            <a:r>
              <a:rPr lang="de-DE" sz="2600" b="1" dirty="0"/>
              <a:t> </a:t>
            </a:r>
            <a:r>
              <a:rPr lang="de-DE" sz="2600" b="1" dirty="0" err="1"/>
              <a:t>list</a:t>
            </a:r>
            <a:r>
              <a:rPr lang="de-DE" sz="2600" b="1" dirty="0"/>
              <a:t> – UML </a:t>
            </a:r>
            <a:r>
              <a:rPr lang="de-DE" sz="2600" b="1" dirty="0" err="1"/>
              <a:t>class</a:t>
            </a:r>
            <a:r>
              <a:rPr lang="de-DE" sz="2600" b="1" dirty="0"/>
              <a:t> </a:t>
            </a:r>
            <a:r>
              <a:rPr lang="de-DE" sz="2600" b="1" dirty="0" err="1"/>
              <a:t>diagram</a:t>
            </a:r>
            <a:endParaRPr lang="cs-CZ" sz="2600" dirty="0"/>
          </a:p>
        </p:txBody>
      </p:sp>
      <p:pic>
        <p:nvPicPr>
          <p:cNvPr id="15362" name="Picture 2" descr="https://www.websequencediagrams.com/index.php?png=mscgkoq0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0"/>
          <a:stretch/>
        </p:blipFill>
        <p:spPr bwMode="auto">
          <a:xfrm>
            <a:off x="123825" y="895351"/>
            <a:ext cx="9020175" cy="35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998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CF5"/>
              </a:clrFrom>
              <a:clrTo>
                <a:srgbClr val="FEFC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44" y="36830"/>
            <a:ext cx="7956550" cy="518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0660" y="133350"/>
            <a:ext cx="6327140" cy="304800"/>
          </a:xfrm>
        </p:spPr>
        <p:txBody>
          <a:bodyPr/>
          <a:lstStyle/>
          <a:p>
            <a:r>
              <a:rPr lang="cs-CZ" sz="2000" dirty="0" err="1"/>
              <a:t>Implementa</a:t>
            </a:r>
            <a:r>
              <a:rPr lang="de-DE" sz="2000" dirty="0" err="1"/>
              <a:t>tion</a:t>
            </a:r>
            <a:r>
              <a:rPr lang="cs-CZ" sz="2000" dirty="0"/>
              <a:t> –</a:t>
            </a:r>
            <a:r>
              <a:rPr lang="de-DE" sz="2000" dirty="0"/>
              <a:t> </a:t>
            </a:r>
            <a:r>
              <a:rPr lang="de-DE" sz="2000" b="1" dirty="0" err="1"/>
              <a:t>view</a:t>
            </a:r>
            <a:r>
              <a:rPr lang="de-DE" sz="2000" b="1" dirty="0"/>
              <a:t> </a:t>
            </a:r>
            <a:r>
              <a:rPr lang="de-DE" sz="2000" b="1" dirty="0" err="1"/>
              <a:t>departments</a:t>
            </a:r>
            <a:r>
              <a:rPr lang="de-DE" sz="2000" b="1" dirty="0"/>
              <a:t> </a:t>
            </a:r>
            <a:r>
              <a:rPr lang="de-DE" sz="2000" b="1" dirty="0" err="1"/>
              <a:t>list</a:t>
            </a:r>
            <a:r>
              <a:rPr lang="de-DE" sz="2000" b="1" dirty="0"/>
              <a:t> – </a:t>
            </a:r>
            <a:r>
              <a:rPr lang="cs-CZ" sz="2000" dirty="0" err="1"/>
              <a:t>class.viewer.php</a:t>
            </a:r>
            <a:endParaRPr lang="cs-CZ" sz="2000" dirty="0"/>
          </a:p>
        </p:txBody>
      </p:sp>
      <p:sp>
        <p:nvSpPr>
          <p:cNvPr id="3" name="Rounded Rectangle 2"/>
          <p:cNvSpPr/>
          <p:nvPr/>
        </p:nvSpPr>
        <p:spPr>
          <a:xfrm>
            <a:off x="193040" y="892017"/>
            <a:ext cx="3388360" cy="20542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Rounded Rectangle 6"/>
          <p:cNvSpPr/>
          <p:nvPr/>
        </p:nvSpPr>
        <p:spPr>
          <a:xfrm>
            <a:off x="381000" y="4487544"/>
            <a:ext cx="4719320" cy="65595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8" name="Picture 4" descr="http://yuml.me/diagram/class/7668972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520" y="1123951"/>
            <a:ext cx="34575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5914707" y="2495550"/>
            <a:ext cx="20862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67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600" dirty="0" err="1"/>
              <a:t>Implementa</a:t>
            </a:r>
            <a:r>
              <a:rPr lang="de-DE" sz="2600" dirty="0" err="1"/>
              <a:t>tion</a:t>
            </a:r>
            <a:r>
              <a:rPr lang="cs-CZ" sz="2600" dirty="0"/>
              <a:t> –</a:t>
            </a:r>
            <a:r>
              <a:rPr lang="de-DE" sz="2600" dirty="0"/>
              <a:t> </a:t>
            </a:r>
            <a:r>
              <a:rPr lang="de-DE" sz="2600" b="1" dirty="0" err="1"/>
              <a:t>view</a:t>
            </a:r>
            <a:r>
              <a:rPr lang="de-DE" sz="2600" b="1" dirty="0"/>
              <a:t> </a:t>
            </a:r>
            <a:r>
              <a:rPr lang="de-DE" sz="2600" b="1" dirty="0" err="1"/>
              <a:t>departments</a:t>
            </a:r>
            <a:r>
              <a:rPr lang="de-DE" sz="2600" b="1" dirty="0"/>
              <a:t> </a:t>
            </a:r>
            <a:r>
              <a:rPr lang="de-DE" sz="2600" b="1" dirty="0" err="1"/>
              <a:t>list</a:t>
            </a:r>
            <a:r>
              <a:rPr lang="de-DE" sz="2600" b="1" dirty="0"/>
              <a:t> – </a:t>
            </a:r>
            <a:r>
              <a:rPr lang="cs-CZ" sz="2600" dirty="0" err="1"/>
              <a:t>class.viewer.php</a:t>
            </a:r>
            <a:endParaRPr lang="cs-CZ" sz="2600" dirty="0"/>
          </a:p>
        </p:txBody>
      </p:sp>
      <p:pic>
        <p:nvPicPr>
          <p:cNvPr id="6" name="Picture 4" descr="http://yuml.me/diagram/class/7668972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016171"/>
            <a:ext cx="3076575" cy="212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6466840" y="4248150"/>
            <a:ext cx="18563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CF5"/>
              </a:clrFrom>
              <a:clrTo>
                <a:srgbClr val="FEFC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743545"/>
            <a:ext cx="565467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516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742950"/>
            <a:ext cx="776740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400" dirty="0" err="1"/>
              <a:t>Implementa</a:t>
            </a:r>
            <a:r>
              <a:rPr lang="de-DE" sz="2400" dirty="0" err="1"/>
              <a:t>tion</a:t>
            </a:r>
            <a:r>
              <a:rPr lang="cs-CZ" sz="2400" dirty="0"/>
              <a:t> –</a:t>
            </a:r>
            <a:r>
              <a:rPr lang="de-DE" sz="2400" dirty="0"/>
              <a:t> </a:t>
            </a:r>
            <a:r>
              <a:rPr lang="de-DE" sz="2400" b="1" dirty="0" err="1"/>
              <a:t>view</a:t>
            </a:r>
            <a:r>
              <a:rPr lang="de-DE" sz="2400" b="1" dirty="0"/>
              <a:t> </a:t>
            </a:r>
            <a:r>
              <a:rPr lang="de-DE" sz="2400" b="1" dirty="0" err="1"/>
              <a:t>departments</a:t>
            </a:r>
            <a:r>
              <a:rPr lang="de-DE" sz="2400" b="1" dirty="0"/>
              <a:t> </a:t>
            </a:r>
            <a:r>
              <a:rPr lang="de-DE" sz="2400" b="1" dirty="0" err="1"/>
              <a:t>list</a:t>
            </a:r>
            <a:r>
              <a:rPr lang="de-DE" sz="2400" b="1" dirty="0"/>
              <a:t> – </a:t>
            </a:r>
            <a:r>
              <a:rPr lang="cs-CZ" sz="2400" dirty="0" err="1"/>
              <a:t>class</a:t>
            </a:r>
            <a:r>
              <a:rPr lang="cs-CZ" sz="2400" dirty="0"/>
              <a:t>.</a:t>
            </a:r>
            <a:r>
              <a:rPr lang="de-DE" sz="2400" dirty="0" err="1"/>
              <a:t>distributor</a:t>
            </a:r>
            <a:r>
              <a:rPr lang="cs-CZ" sz="2400" dirty="0"/>
              <a:t>.</a:t>
            </a:r>
            <a:r>
              <a:rPr lang="cs-CZ" sz="2400" dirty="0" err="1"/>
              <a:t>php</a:t>
            </a:r>
            <a:endParaRPr lang="cs-CZ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28600" y="3333750"/>
            <a:ext cx="4114800" cy="78498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" name="Picture 8" descr="http://yuml.me/diagram/class/b215f8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571750"/>
            <a:ext cx="3200400" cy="2435423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6410960" y="3562350"/>
            <a:ext cx="16662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1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MySQL database from PHP</a:t>
            </a:r>
            <a:endParaRPr lang="cs-CZ" dirty="0"/>
          </a:p>
        </p:txBody>
      </p:sp>
      <p:grpSp>
        <p:nvGrpSpPr>
          <p:cNvPr id="7" name="Group 6"/>
          <p:cNvGrpSpPr/>
          <p:nvPr/>
        </p:nvGrpSpPr>
        <p:grpSpPr>
          <a:xfrm>
            <a:off x="685800" y="819150"/>
            <a:ext cx="7467600" cy="1120795"/>
            <a:chOff x="685800" y="819150"/>
            <a:chExt cx="7467600" cy="1120795"/>
          </a:xfrm>
        </p:grpSpPr>
        <p:pic>
          <p:nvPicPr>
            <p:cNvPr id="3074" name="Picture 2" descr="Server request for static html page by cli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819150"/>
              <a:ext cx="4114800" cy="839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147666" y="1005219"/>
              <a:ext cx="27510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cs-CZ" sz="1000" dirty="0"/>
                <a:t>http://databaze.fbmi.cvut.cz/yourlogin/login.html</a:t>
              </a:r>
            </a:p>
          </p:txBody>
        </p:sp>
        <p:pic>
          <p:nvPicPr>
            <p:cNvPr id="2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6286" y="1376382"/>
              <a:ext cx="1501775" cy="563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Right Arrow 21"/>
            <p:cNvSpPr/>
            <p:nvPr/>
          </p:nvSpPr>
          <p:spPr>
            <a:xfrm>
              <a:off x="685800" y="1066773"/>
              <a:ext cx="450980" cy="123111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3" name="Right Arrow 22"/>
            <p:cNvSpPr/>
            <p:nvPr/>
          </p:nvSpPr>
          <p:spPr>
            <a:xfrm rot="10800000">
              <a:off x="685800" y="1544258"/>
              <a:ext cx="461866" cy="1139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2887" y="1939945"/>
            <a:ext cx="7380513" cy="1393805"/>
            <a:chOff x="772887" y="1939945"/>
            <a:chExt cx="7380513" cy="1393805"/>
          </a:xfrm>
        </p:grpSpPr>
        <p:pic>
          <p:nvPicPr>
            <p:cNvPr id="3076" name="Picture 4" descr="Server executes the Script by PHP engine and then post back the data to cli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1939945"/>
              <a:ext cx="4114800" cy="1393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6286" y="2197640"/>
              <a:ext cx="14859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Right Arrow 23"/>
            <p:cNvSpPr/>
            <p:nvPr/>
          </p:nvSpPr>
          <p:spPr>
            <a:xfrm>
              <a:off x="772887" y="2534746"/>
              <a:ext cx="450980" cy="123111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5" name="Right Arrow 24"/>
            <p:cNvSpPr/>
            <p:nvPr/>
          </p:nvSpPr>
          <p:spPr>
            <a:xfrm rot="10800000">
              <a:off x="772887" y="3012231"/>
              <a:ext cx="461866" cy="1139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6" name="Oval 25"/>
            <p:cNvSpPr/>
            <p:nvPr/>
          </p:nvSpPr>
          <p:spPr>
            <a:xfrm>
              <a:off x="1328511" y="2596301"/>
              <a:ext cx="587375" cy="21887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272" y="2965995"/>
              <a:ext cx="1020763" cy="206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849087" y="3562350"/>
            <a:ext cx="8231931" cy="1371600"/>
            <a:chOff x="849087" y="3562350"/>
            <a:chExt cx="8231931" cy="1371600"/>
          </a:xfrm>
        </p:grpSpPr>
        <p:pic>
          <p:nvPicPr>
            <p:cNvPr id="16" name="Picture 4" descr="Server executes the Script by PHP engine and then post back the data to cli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3562350"/>
              <a:ext cx="41148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2486" y="3578220"/>
              <a:ext cx="1485900" cy="58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ight Arrow 17"/>
            <p:cNvSpPr/>
            <p:nvPr/>
          </p:nvSpPr>
          <p:spPr>
            <a:xfrm>
              <a:off x="849087" y="3915326"/>
              <a:ext cx="450980" cy="123111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" name="Right Arrow 26"/>
            <p:cNvSpPr/>
            <p:nvPr/>
          </p:nvSpPr>
          <p:spPr>
            <a:xfrm rot="10800000">
              <a:off x="849087" y="4392811"/>
              <a:ext cx="461866" cy="11390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8" name="Oval 27"/>
            <p:cNvSpPr/>
            <p:nvPr/>
          </p:nvSpPr>
          <p:spPr>
            <a:xfrm>
              <a:off x="1404711" y="3976881"/>
              <a:ext cx="587375" cy="21887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6472" y="4346575"/>
              <a:ext cx="1020763" cy="206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Can 4"/>
            <p:cNvSpPr/>
            <p:nvPr/>
          </p:nvSpPr>
          <p:spPr>
            <a:xfrm>
              <a:off x="8395218" y="4392811"/>
              <a:ext cx="685800" cy="484185"/>
            </a:xfrm>
            <a:prstGeom prst="can">
              <a:avLst>
                <a:gd name="adj" fmla="val 17292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200" dirty="0" err="1">
                  <a:solidFill>
                    <a:schemeClr val="tx1"/>
                  </a:solidFill>
                </a:rPr>
                <a:t>MySQL</a:t>
              </a:r>
              <a:r>
                <a:rPr lang="cs-CZ" sz="1200" dirty="0">
                  <a:solidFill>
                    <a:schemeClr val="tx1"/>
                  </a:solidFill>
                </a:rPr>
                <a:t> Server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8209386" y="4552950"/>
              <a:ext cx="165618" cy="819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1" name="Right Arrow 30"/>
            <p:cNvSpPr/>
            <p:nvPr/>
          </p:nvSpPr>
          <p:spPr>
            <a:xfrm rot="10800000" flipV="1">
              <a:off x="8201607" y="4705350"/>
              <a:ext cx="165618" cy="89693"/>
            </a:xfrm>
            <a:prstGeom prst="rightArrow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72991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EFCF5"/>
              </a:clrFrom>
              <a:clrTo>
                <a:srgbClr val="FEFC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0" t="9900" r="34635" b="27566"/>
          <a:stretch/>
        </p:blipFill>
        <p:spPr bwMode="auto">
          <a:xfrm>
            <a:off x="45464" y="657859"/>
            <a:ext cx="5394960" cy="453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8110"/>
            <a:ext cx="8534400" cy="472440"/>
          </a:xfrm>
        </p:spPr>
        <p:txBody>
          <a:bodyPr/>
          <a:lstStyle/>
          <a:p>
            <a:r>
              <a:rPr lang="cs-CZ" sz="2400" dirty="0" err="1"/>
              <a:t>Implementa</a:t>
            </a:r>
            <a:r>
              <a:rPr lang="de-DE" sz="2400" dirty="0" err="1"/>
              <a:t>tion</a:t>
            </a:r>
            <a:r>
              <a:rPr lang="cs-CZ" sz="2400" dirty="0"/>
              <a:t> –</a:t>
            </a:r>
            <a:r>
              <a:rPr lang="de-DE" sz="2400" dirty="0"/>
              <a:t> </a:t>
            </a:r>
            <a:r>
              <a:rPr lang="de-DE" sz="2400" b="1" dirty="0" err="1"/>
              <a:t>view</a:t>
            </a:r>
            <a:r>
              <a:rPr lang="de-DE" sz="2400" b="1" dirty="0"/>
              <a:t> </a:t>
            </a:r>
            <a:r>
              <a:rPr lang="de-DE" sz="2400" b="1" dirty="0" err="1"/>
              <a:t>departments</a:t>
            </a:r>
            <a:r>
              <a:rPr lang="de-DE" sz="2400" b="1" dirty="0"/>
              <a:t> </a:t>
            </a:r>
            <a:r>
              <a:rPr lang="de-DE" sz="2400" b="1" dirty="0" err="1"/>
              <a:t>list</a:t>
            </a:r>
            <a:r>
              <a:rPr lang="de-DE" sz="2400" b="1" dirty="0"/>
              <a:t> – </a:t>
            </a:r>
            <a:r>
              <a:rPr lang="cs-CZ" sz="2400" dirty="0" err="1"/>
              <a:t>class</a:t>
            </a:r>
            <a:r>
              <a:rPr lang="cs-CZ" sz="2400" dirty="0"/>
              <a:t>.</a:t>
            </a:r>
            <a:r>
              <a:rPr lang="de-DE" sz="2400" dirty="0" err="1"/>
              <a:t>administrator</a:t>
            </a:r>
            <a:r>
              <a:rPr lang="cs-CZ" sz="2400" dirty="0"/>
              <a:t>.</a:t>
            </a:r>
            <a:r>
              <a:rPr lang="cs-CZ" sz="2400" dirty="0" err="1"/>
              <a:t>php</a:t>
            </a:r>
            <a:endParaRPr lang="cs-CZ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125253" y="1581150"/>
            <a:ext cx="5235383" cy="29718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2329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yuml.me/diagram/scruffy/usecase/1e1855f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948"/>
            <a:ext cx="8001000" cy="503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639422" y="1849219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00B050"/>
                </a:solidFill>
              </a:rPr>
              <a:t>√</a:t>
            </a:r>
            <a:endParaRPr lang="cs-CZ" sz="3600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9660" y="81915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00B050"/>
                </a:solidFill>
              </a:rPr>
              <a:t>√</a:t>
            </a:r>
            <a:endParaRPr lang="cs-CZ" sz="36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93550" y="1835249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00B050"/>
                </a:solidFill>
              </a:rPr>
              <a:t>√</a:t>
            </a:r>
            <a:endParaRPr lang="cs-CZ" sz="3600" b="1" dirty="0">
              <a:solidFill>
                <a:srgbClr val="00B05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" y="0"/>
            <a:ext cx="8610600" cy="47244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de-DE" sz="2000" dirty="0"/>
              <a:t>Implementation </a:t>
            </a:r>
            <a:r>
              <a:rPr lang="de-DE" sz="2000" dirty="0" err="1"/>
              <a:t>status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119344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Syllabus of lectures and tutorials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102429"/>
              </p:ext>
            </p:extLst>
          </p:nvPr>
        </p:nvGraphicFramePr>
        <p:xfrm>
          <a:off x="152400" y="742950"/>
          <a:ext cx="8534399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3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Lectures (45 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Tutorials (45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Lesson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Sep</a:t>
                      </a:r>
                      <a:r>
                        <a:rPr lang="en-US" sz="1200" baseline="0" noProof="0" dirty="0"/>
                        <a:t> 30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Medical Informatics and IS definition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OpenEMR</a:t>
                      </a:r>
                      <a:r>
                        <a:rPr lang="en-US" sz="1200" noProof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Lesson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Oct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HW infrastructure of IS 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OpenEMR</a:t>
                      </a:r>
                      <a:endParaRPr lang="en-US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Lesson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Oct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Operation systems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GaiaEHR</a:t>
                      </a:r>
                      <a:endParaRPr lang="en-US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Lesson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Oct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Databases of IS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200" strike="sngStrike" noProof="0" dirty="0"/>
                        <a:t>Lesson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noProof="0" dirty="0"/>
                        <a:t>Oct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strike="sng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strike="sng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Lesson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Nov</a:t>
                      </a:r>
                      <a:r>
                        <a:rPr lang="en-US" sz="1200" baseline="0" noProof="0" dirty="0"/>
                        <a:t> 4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Clinical oriented IS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Lesson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Nov</a:t>
                      </a:r>
                      <a:r>
                        <a:rPr lang="en-US" sz="1200" baseline="0" noProof="0" dirty="0"/>
                        <a:t> 11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Decision support systems</a:t>
                      </a:r>
                      <a:endParaRPr lang="en-US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Medical data coding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OpenMRS</a:t>
                      </a:r>
                      <a:endParaRPr lang="en-US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Lesson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Nov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Phase and IS development principles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UML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Lesson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Nov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Standard implementation methodology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Programing in HTML</a:t>
                      </a:r>
                      <a:r>
                        <a:rPr lang="en-US" sz="1200" baseline="0" noProof="0" dirty="0"/>
                        <a:t> and </a:t>
                      </a:r>
                      <a:r>
                        <a:rPr lang="en-US" sz="1200" noProof="0" dirty="0"/>
                        <a:t>PHP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Lesson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Dec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Standard implementation methodology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Programing in PHP and 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Lesson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Dec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Data and communication standards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OpenMRS</a:t>
                      </a:r>
                      <a:endParaRPr lang="en-US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Lesson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Dec 16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aseline="0" noProof="0" dirty="0"/>
                        <a:t>Final exam</a:t>
                      </a:r>
                      <a:endParaRPr lang="en-US" sz="12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Lesson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Jan 20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noProof="0" dirty="0"/>
                        <a:t>Presentation</a:t>
                      </a:r>
                      <a:r>
                        <a:rPr lang="en-US" sz="1200" baseline="0" noProof="0" dirty="0"/>
                        <a:t> of practical project</a:t>
                      </a:r>
                      <a:endParaRPr lang="en-US" sz="12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055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819150"/>
            <a:ext cx="8458200" cy="4191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Attendance to ALL lessons</a:t>
            </a:r>
          </a:p>
          <a:p>
            <a:pPr lvl="1"/>
            <a:r>
              <a:rPr lang="en-US" dirty="0"/>
              <a:t>In case of non-attendance, provide a valid reason </a:t>
            </a:r>
          </a:p>
          <a:p>
            <a:r>
              <a:rPr lang="en-US" dirty="0"/>
              <a:t>30 points from homework</a:t>
            </a:r>
          </a:p>
          <a:p>
            <a:pPr lvl="1"/>
            <a:r>
              <a:rPr lang="en-US" dirty="0"/>
              <a:t>1 homework per week</a:t>
            </a:r>
          </a:p>
          <a:p>
            <a:pPr lvl="1"/>
            <a:r>
              <a:rPr lang="en-US" dirty="0"/>
              <a:t>3 points per homework</a:t>
            </a:r>
          </a:p>
          <a:p>
            <a:pPr lvl="1"/>
            <a:r>
              <a:rPr lang="en-US" dirty="0"/>
              <a:t>The homework is an essay about the topics covered in the lecture</a:t>
            </a:r>
          </a:p>
          <a:p>
            <a:r>
              <a:rPr lang="en-US" dirty="0"/>
              <a:t>20 points from practical projects</a:t>
            </a:r>
          </a:p>
          <a:p>
            <a:pPr lvl="1"/>
            <a:r>
              <a:rPr lang="en-US" dirty="0"/>
              <a:t>4 points for analyzing your own information system</a:t>
            </a:r>
          </a:p>
          <a:p>
            <a:pPr lvl="1"/>
            <a:r>
              <a:rPr lang="en-US" dirty="0"/>
              <a:t>10 points for implementing your own information system</a:t>
            </a:r>
          </a:p>
          <a:p>
            <a:pPr lvl="1"/>
            <a:r>
              <a:rPr lang="en-US" dirty="0"/>
              <a:t>4 points for testing your own information system</a:t>
            </a:r>
          </a:p>
          <a:p>
            <a:pPr lvl="1"/>
            <a:r>
              <a:rPr lang="en-US" dirty="0"/>
              <a:t>2 points for presenting your own information system  </a:t>
            </a:r>
          </a:p>
          <a:p>
            <a:r>
              <a:rPr lang="en-US" dirty="0"/>
              <a:t>50 points from final exam</a:t>
            </a:r>
          </a:p>
          <a:p>
            <a:pPr lvl="1"/>
            <a:r>
              <a:rPr lang="en-US" dirty="0"/>
              <a:t>30 points about the lectures</a:t>
            </a:r>
          </a:p>
          <a:p>
            <a:pPr lvl="1"/>
            <a:r>
              <a:rPr lang="en-US" dirty="0"/>
              <a:t>20 points about the tutorials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grade</a:t>
            </a:r>
          </a:p>
        </p:txBody>
      </p:sp>
    </p:spTree>
    <p:extLst>
      <p:ext uri="{BB962C8B-B14F-4D97-AF65-F5344CB8AC3E}">
        <p14:creationId xmlns:p14="http://schemas.microsoft.com/office/powerpoint/2010/main" val="91902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MySQL database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666750"/>
            <a:ext cx="8001000" cy="44767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Prepare the database</a:t>
            </a:r>
            <a:endParaRPr lang="cs-CZ" dirty="0"/>
          </a:p>
          <a:p>
            <a:pPr lvl="1"/>
            <a:r>
              <a:rPr lang="cs-CZ" sz="2000" dirty="0">
                <a:latin typeface="Arial Narrow" pitchFamily="34" charset="0"/>
              </a:rPr>
              <a:t>http://databaze.fbmi.cvut.cz/mysql</a:t>
            </a:r>
          </a:p>
          <a:p>
            <a:pPr lvl="1"/>
            <a:r>
              <a:rPr lang="en-US" sz="2000" dirty="0">
                <a:latin typeface="Arial Narrow" pitchFamily="34" charset="0"/>
              </a:rPr>
              <a:t>CREATE TABLE u</a:t>
            </a:r>
            <a:r>
              <a:rPr lang="cs-CZ" sz="2000" dirty="0">
                <a:latin typeface="Arial Narrow" pitchFamily="34" charset="0"/>
              </a:rPr>
              <a:t>ser</a:t>
            </a:r>
            <a:r>
              <a:rPr lang="en-US" sz="2000" dirty="0">
                <a:latin typeface="Arial Narrow" pitchFamily="34" charset="0"/>
              </a:rPr>
              <a:t> ( </a:t>
            </a:r>
            <a:r>
              <a:rPr lang="cs-CZ" sz="2000" dirty="0">
                <a:latin typeface="Arial Narrow" pitchFamily="34" charset="0"/>
              </a:rPr>
              <a:t>user</a:t>
            </a:r>
            <a:r>
              <a:rPr lang="en-US" sz="2000" dirty="0">
                <a:latin typeface="Arial Narrow" pitchFamily="34" charset="0"/>
              </a:rPr>
              <a:t>_id </a:t>
            </a:r>
            <a:r>
              <a:rPr lang="en-US" sz="2000" dirty="0" err="1">
                <a:latin typeface="Arial Narrow" pitchFamily="34" charset="0"/>
              </a:rPr>
              <a:t>int</a:t>
            </a:r>
            <a:r>
              <a:rPr lang="cs-CZ" sz="2000" dirty="0">
                <a:latin typeface="Arial Narrow" pitchFamily="34" charset="0"/>
              </a:rPr>
              <a:t> </a:t>
            </a:r>
            <a:r>
              <a:rPr lang="en-US" sz="2000" dirty="0">
                <a:latin typeface="Arial Narrow" pitchFamily="34" charset="0"/>
              </a:rPr>
              <a:t>AUTO_INCREMENT,</a:t>
            </a:r>
            <a:r>
              <a:rPr lang="cs-CZ" sz="2000" dirty="0">
                <a:latin typeface="Arial Narrow" pitchFamily="34" charset="0"/>
              </a:rPr>
              <a:t> </a:t>
            </a:r>
            <a:r>
              <a:rPr lang="cs-CZ" sz="2000" dirty="0" err="1">
                <a:latin typeface="Arial Narrow" pitchFamily="34" charset="0"/>
              </a:rPr>
              <a:t>user_name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varchar</a:t>
            </a:r>
            <a:r>
              <a:rPr lang="en-US" sz="2000" dirty="0">
                <a:latin typeface="Arial Narrow" pitchFamily="34" charset="0"/>
              </a:rPr>
              <a:t>(60), </a:t>
            </a:r>
            <a:r>
              <a:rPr lang="cs-CZ" sz="2000" dirty="0">
                <a:latin typeface="Arial Narrow" pitchFamily="34" charset="0"/>
              </a:rPr>
              <a:t>user_</a:t>
            </a:r>
            <a:r>
              <a:rPr lang="en-US" sz="2000" dirty="0">
                <a:latin typeface="Arial Narrow" pitchFamily="34" charset="0"/>
              </a:rPr>
              <a:t>login </a:t>
            </a:r>
            <a:r>
              <a:rPr lang="en-US" sz="2000" dirty="0" err="1">
                <a:latin typeface="Arial Narrow" pitchFamily="34" charset="0"/>
              </a:rPr>
              <a:t>varchar</a:t>
            </a:r>
            <a:r>
              <a:rPr lang="en-US" sz="2000" dirty="0">
                <a:latin typeface="Arial Narrow" pitchFamily="34" charset="0"/>
              </a:rPr>
              <a:t>(60), </a:t>
            </a:r>
            <a:r>
              <a:rPr lang="cs-CZ" sz="2000" dirty="0" err="1">
                <a:latin typeface="Arial Narrow" pitchFamily="34" charset="0"/>
              </a:rPr>
              <a:t>user_password</a:t>
            </a:r>
            <a:r>
              <a:rPr lang="cs-CZ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varchar</a:t>
            </a:r>
            <a:r>
              <a:rPr lang="en-US" sz="2000" dirty="0">
                <a:latin typeface="Arial Narrow" pitchFamily="34" charset="0"/>
              </a:rPr>
              <a:t>(60), </a:t>
            </a:r>
            <a:r>
              <a:rPr lang="cs-CZ" sz="2000" dirty="0" err="1">
                <a:latin typeface="Arial Narrow" pitchFamily="34" charset="0"/>
              </a:rPr>
              <a:t>user_department_id</a:t>
            </a:r>
            <a:r>
              <a:rPr lang="cs-CZ" sz="2000" dirty="0">
                <a:latin typeface="Arial Narrow" pitchFamily="34" charset="0"/>
              </a:rPr>
              <a:t> </a:t>
            </a:r>
            <a:r>
              <a:rPr lang="cs-CZ" sz="2000" dirty="0" err="1">
                <a:latin typeface="Arial Narrow" pitchFamily="34" charset="0"/>
              </a:rPr>
              <a:t>int</a:t>
            </a:r>
            <a:r>
              <a:rPr lang="en-US" sz="2000" dirty="0">
                <a:latin typeface="Arial Narrow" pitchFamily="34" charset="0"/>
              </a:rPr>
              <a:t>, PRIMARY KEY (u</a:t>
            </a:r>
            <a:r>
              <a:rPr lang="cs-CZ" sz="2000" dirty="0">
                <a:latin typeface="Arial Narrow" pitchFamily="34" charset="0"/>
              </a:rPr>
              <a:t>ser</a:t>
            </a:r>
            <a:r>
              <a:rPr lang="en-US" sz="2000" dirty="0">
                <a:latin typeface="Arial Narrow" pitchFamily="34" charset="0"/>
              </a:rPr>
              <a:t>_id)</a:t>
            </a:r>
            <a:r>
              <a:rPr lang="cs-CZ" sz="2000" dirty="0">
                <a:latin typeface="Arial Narrow" pitchFamily="34" charset="0"/>
              </a:rPr>
              <a:t> </a:t>
            </a:r>
            <a:r>
              <a:rPr lang="en-US" sz="2000" dirty="0">
                <a:latin typeface="Arial Narrow" pitchFamily="34" charset="0"/>
              </a:rPr>
              <a:t>);</a:t>
            </a:r>
            <a:endParaRPr lang="cs-CZ" sz="2000" dirty="0">
              <a:latin typeface="Arial Narrow" pitchFamily="34" charset="0"/>
            </a:endParaRPr>
          </a:p>
          <a:p>
            <a:pPr lvl="1"/>
            <a:r>
              <a:rPr lang="cs-CZ" sz="2000" dirty="0">
                <a:latin typeface="Arial Narrow" pitchFamily="34" charset="0"/>
              </a:rPr>
              <a:t>INSERT INTO user (</a:t>
            </a:r>
            <a:r>
              <a:rPr lang="cs-CZ" sz="2000" dirty="0" err="1">
                <a:latin typeface="Arial Narrow" pitchFamily="34" charset="0"/>
              </a:rPr>
              <a:t>user_name</a:t>
            </a:r>
            <a:r>
              <a:rPr lang="cs-CZ" sz="2000" dirty="0">
                <a:latin typeface="Arial Narrow" pitchFamily="34" charset="0"/>
              </a:rPr>
              <a:t>, </a:t>
            </a:r>
            <a:r>
              <a:rPr lang="cs-CZ" sz="2000" dirty="0" err="1">
                <a:latin typeface="Arial Narrow" pitchFamily="34" charset="0"/>
              </a:rPr>
              <a:t>user_login</a:t>
            </a:r>
            <a:r>
              <a:rPr lang="cs-CZ" sz="2000" dirty="0">
                <a:latin typeface="Arial Narrow" pitchFamily="34" charset="0"/>
              </a:rPr>
              <a:t>, </a:t>
            </a:r>
            <a:r>
              <a:rPr lang="cs-CZ" sz="2000" dirty="0" err="1">
                <a:latin typeface="Arial Narrow" pitchFamily="34" charset="0"/>
              </a:rPr>
              <a:t>user_password</a:t>
            </a:r>
            <a:r>
              <a:rPr lang="cs-CZ" sz="2000" dirty="0">
                <a:latin typeface="Arial Narrow" pitchFamily="34" charset="0"/>
              </a:rPr>
              <a:t>, </a:t>
            </a:r>
            <a:r>
              <a:rPr lang="cs-CZ" sz="2000" dirty="0" err="1">
                <a:latin typeface="Arial Narrow" pitchFamily="34" charset="0"/>
              </a:rPr>
              <a:t>user_department_id</a:t>
            </a:r>
            <a:r>
              <a:rPr lang="cs-CZ" sz="2000" dirty="0">
                <a:latin typeface="Arial Narrow" pitchFamily="34" charset="0"/>
              </a:rPr>
              <a:t>) VALUES ('</a:t>
            </a:r>
            <a:r>
              <a:rPr lang="cs-CZ" sz="2000" dirty="0" err="1">
                <a:latin typeface="Arial Narrow" pitchFamily="34" charset="0"/>
              </a:rPr>
              <a:t>administrator</a:t>
            </a:r>
            <a:r>
              <a:rPr lang="cs-CZ" sz="2000" dirty="0">
                <a:latin typeface="Arial Narrow" pitchFamily="34" charset="0"/>
              </a:rPr>
              <a:t>', '</a:t>
            </a:r>
            <a:r>
              <a:rPr lang="cs-CZ" sz="2000" dirty="0" err="1">
                <a:latin typeface="Arial Narrow" pitchFamily="34" charset="0"/>
              </a:rPr>
              <a:t>admin</a:t>
            </a:r>
            <a:r>
              <a:rPr lang="cs-CZ" sz="2000" dirty="0">
                <a:latin typeface="Arial Narrow" pitchFamily="34" charset="0"/>
              </a:rPr>
              <a:t>', '</a:t>
            </a:r>
            <a:r>
              <a:rPr lang="cs-CZ" sz="2000" dirty="0" err="1">
                <a:latin typeface="Arial Narrow" pitchFamily="34" charset="0"/>
              </a:rPr>
              <a:t>admin</a:t>
            </a:r>
            <a:r>
              <a:rPr lang="cs-CZ" sz="2000" dirty="0">
                <a:latin typeface="Arial Narrow" pitchFamily="34" charset="0"/>
              </a:rPr>
              <a:t>', 1), ('MUDr. Pavel Janda', '</a:t>
            </a:r>
            <a:r>
              <a:rPr lang="cs-CZ" sz="2000" dirty="0" err="1">
                <a:latin typeface="Arial Narrow" pitchFamily="34" charset="0"/>
              </a:rPr>
              <a:t>janda</a:t>
            </a:r>
            <a:r>
              <a:rPr lang="cs-CZ" sz="2000" dirty="0">
                <a:latin typeface="Arial Narrow" pitchFamily="34" charset="0"/>
              </a:rPr>
              <a:t>', '</a:t>
            </a:r>
            <a:r>
              <a:rPr lang="cs-CZ" sz="2000" dirty="0" err="1">
                <a:latin typeface="Arial Narrow" pitchFamily="34" charset="0"/>
              </a:rPr>
              <a:t>janda</a:t>
            </a:r>
            <a:r>
              <a:rPr lang="cs-CZ" sz="2000" dirty="0">
                <a:latin typeface="Arial Narrow" pitchFamily="34" charset="0"/>
              </a:rPr>
              <a:t>', 2), ('MUDr. Jana </a:t>
            </a:r>
            <a:r>
              <a:rPr lang="cs-CZ" sz="2000" dirty="0" err="1">
                <a:latin typeface="Arial Narrow" pitchFamily="34" charset="0"/>
              </a:rPr>
              <a:t>Novakova</a:t>
            </a:r>
            <a:r>
              <a:rPr lang="cs-CZ" sz="2000" dirty="0">
                <a:latin typeface="Arial Narrow" pitchFamily="34" charset="0"/>
              </a:rPr>
              <a:t>', '</a:t>
            </a:r>
            <a:r>
              <a:rPr lang="cs-CZ" sz="2000" dirty="0" err="1">
                <a:latin typeface="Arial Narrow" pitchFamily="34" charset="0"/>
              </a:rPr>
              <a:t>novakova</a:t>
            </a:r>
            <a:r>
              <a:rPr lang="cs-CZ" sz="2000" dirty="0">
                <a:latin typeface="Arial Narrow" pitchFamily="34" charset="0"/>
              </a:rPr>
              <a:t>', 'nova123', 2)</a:t>
            </a:r>
          </a:p>
          <a:p>
            <a:r>
              <a:rPr lang="en-US" dirty="0"/>
              <a:t>Connect to the database system</a:t>
            </a:r>
            <a:endParaRPr lang="cs-CZ" sz="4800" dirty="0"/>
          </a:p>
          <a:p>
            <a:pPr lvl="1"/>
            <a:r>
              <a:rPr lang="cs-CZ" sz="2000" dirty="0">
                <a:latin typeface="Arial Narrow" pitchFamily="34" charset="0"/>
              </a:rPr>
              <a:t>$db_connector= mysql_connect("localhost",  “</a:t>
            </a:r>
            <a:r>
              <a:rPr lang="en-US" sz="2000" dirty="0">
                <a:latin typeface="Arial Narrow" pitchFamily="34" charset="0"/>
              </a:rPr>
              <a:t>your</a:t>
            </a:r>
            <a:r>
              <a:rPr lang="cs-CZ" sz="2000" dirty="0">
                <a:latin typeface="Arial Narrow" pitchFamily="34" charset="0"/>
              </a:rPr>
              <a:t>login",  “</a:t>
            </a:r>
            <a:r>
              <a:rPr lang="en-US" sz="2000" dirty="0" err="1">
                <a:latin typeface="Arial Narrow" pitchFamily="34" charset="0"/>
              </a:rPr>
              <a:t>yourpassword</a:t>
            </a:r>
            <a:r>
              <a:rPr lang="cs-CZ" sz="2000" dirty="0">
                <a:latin typeface="Arial Narrow" pitchFamily="34" charset="0"/>
              </a:rPr>
              <a:t>" ); </a:t>
            </a:r>
          </a:p>
          <a:p>
            <a:r>
              <a:rPr lang="en-US" dirty="0"/>
              <a:t>Control database connection</a:t>
            </a:r>
            <a:endParaRPr lang="cs-CZ" sz="4800" dirty="0"/>
          </a:p>
          <a:p>
            <a:pPr lvl="1"/>
            <a:r>
              <a:rPr lang="en-US" sz="2000" dirty="0">
                <a:latin typeface="Arial Narrow" pitchFamily="34" charset="0"/>
              </a:rPr>
              <a:t>if (!$</a:t>
            </a:r>
            <a:r>
              <a:rPr lang="en-US" sz="2000" dirty="0" err="1">
                <a:latin typeface="Arial Narrow" pitchFamily="34" charset="0"/>
              </a:rPr>
              <a:t>db_connector</a:t>
            </a:r>
            <a:r>
              <a:rPr lang="en-US" sz="2000" dirty="0">
                <a:latin typeface="Arial Narrow" pitchFamily="34" charset="0"/>
              </a:rPr>
              <a:t>) { die(‘Connection failed: ' . </a:t>
            </a:r>
            <a:r>
              <a:rPr lang="en-US" sz="2000" dirty="0" err="1">
                <a:latin typeface="Arial Narrow" pitchFamily="34" charset="0"/>
              </a:rPr>
              <a:t>mysql_error</a:t>
            </a:r>
            <a:r>
              <a:rPr lang="en-US" sz="2000" dirty="0">
                <a:latin typeface="Arial Narrow" pitchFamily="34" charset="0"/>
              </a:rPr>
              <a:t>()); }</a:t>
            </a:r>
            <a:endParaRPr lang="cs-CZ" sz="2000" dirty="0">
              <a:latin typeface="Arial Narrow" pitchFamily="34" charset="0"/>
            </a:endParaRPr>
          </a:p>
          <a:p>
            <a:r>
              <a:rPr lang="en-US" dirty="0"/>
              <a:t>Setup</a:t>
            </a:r>
            <a:r>
              <a:rPr lang="cs-CZ" dirty="0"/>
              <a:t> UTF8 </a:t>
            </a:r>
            <a:r>
              <a:rPr lang="en-US" dirty="0"/>
              <a:t>charset for e.g. Czech special characters</a:t>
            </a:r>
            <a:endParaRPr lang="cs-CZ" dirty="0"/>
          </a:p>
          <a:p>
            <a:pPr lvl="1"/>
            <a:r>
              <a:rPr lang="en-US" sz="2000" dirty="0" err="1">
                <a:latin typeface="Arial Narrow" pitchFamily="34" charset="0"/>
              </a:rPr>
              <a:t>mysql_query</a:t>
            </a:r>
            <a:r>
              <a:rPr lang="en-US" sz="2000" dirty="0">
                <a:latin typeface="Arial Narrow" pitchFamily="34" charset="0"/>
              </a:rPr>
              <a:t>("SET CHARACTER SET utf8");</a:t>
            </a:r>
            <a:endParaRPr lang="cs-CZ" sz="2000" dirty="0">
              <a:latin typeface="Arial Narrow" pitchFamily="34" charset="0"/>
            </a:endParaRPr>
          </a:p>
          <a:p>
            <a:r>
              <a:rPr lang="en-US" dirty="0"/>
              <a:t>Connect to the database</a:t>
            </a:r>
            <a:r>
              <a:rPr lang="cs-CZ" sz="4800" dirty="0"/>
              <a:t> </a:t>
            </a:r>
          </a:p>
          <a:p>
            <a:pPr lvl="1"/>
            <a:r>
              <a:rPr lang="cs-CZ" sz="2000" dirty="0">
                <a:latin typeface="Arial Narrow" pitchFamily="34" charset="0"/>
              </a:rPr>
              <a:t>mysql_select_db(“</a:t>
            </a:r>
            <a:r>
              <a:rPr lang="en-US" sz="2000" dirty="0">
                <a:latin typeface="Arial Narrow" pitchFamily="34" charset="0"/>
              </a:rPr>
              <a:t>your</a:t>
            </a:r>
            <a:r>
              <a:rPr lang="cs-CZ" sz="2000" dirty="0">
                <a:latin typeface="Arial Narrow" pitchFamily="34" charset="0"/>
              </a:rPr>
              <a:t>login"); 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82056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MySQL database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666750"/>
            <a:ext cx="8839200" cy="4343400"/>
          </a:xfrm>
        </p:spPr>
        <p:txBody>
          <a:bodyPr>
            <a:normAutofit/>
          </a:bodyPr>
          <a:lstStyle/>
          <a:p>
            <a:r>
              <a:rPr lang="en-US" dirty="0"/>
              <a:t>Selecting data from a database</a:t>
            </a:r>
            <a:endParaRPr lang="cs-CZ" dirty="0"/>
          </a:p>
          <a:p>
            <a:pPr lvl="1"/>
            <a:r>
              <a:rPr lang="en-US" sz="1600" dirty="0">
                <a:latin typeface="Arial Narrow" pitchFamily="34" charset="0"/>
              </a:rPr>
              <a:t>$query = "SELECT * FROM user WHERE </a:t>
            </a:r>
            <a:r>
              <a:rPr lang="en-US" sz="1600" dirty="0" err="1">
                <a:latin typeface="Arial Narrow" pitchFamily="34" charset="0"/>
              </a:rPr>
              <a:t>user_login</a:t>
            </a:r>
            <a:r>
              <a:rPr lang="en-US" sz="1600" dirty="0">
                <a:latin typeface="Arial Narrow" pitchFamily="34" charset="0"/>
              </a:rPr>
              <a:t> ='" . $login . "' AND </a:t>
            </a:r>
            <a:r>
              <a:rPr lang="en-US" sz="1600" dirty="0" err="1">
                <a:latin typeface="Arial Narrow" pitchFamily="34" charset="0"/>
              </a:rPr>
              <a:t>user_password</a:t>
            </a:r>
            <a:r>
              <a:rPr lang="en-US" sz="1600" dirty="0">
                <a:latin typeface="Arial Narrow" pitchFamily="34" charset="0"/>
              </a:rPr>
              <a:t> = '" . $</a:t>
            </a:r>
            <a:r>
              <a:rPr lang="en-US" sz="1600" dirty="0" err="1">
                <a:latin typeface="Arial Narrow" pitchFamily="34" charset="0"/>
              </a:rPr>
              <a:t>heslo</a:t>
            </a:r>
            <a:r>
              <a:rPr lang="en-US" sz="1600" dirty="0">
                <a:latin typeface="Arial Narrow" pitchFamily="34" charset="0"/>
              </a:rPr>
              <a:t> . "'"; </a:t>
            </a:r>
            <a:endParaRPr lang="cs-CZ" sz="1600" dirty="0">
              <a:latin typeface="Arial Narrow" pitchFamily="34" charset="0"/>
            </a:endParaRPr>
          </a:p>
          <a:p>
            <a:pPr lvl="1"/>
            <a:r>
              <a:rPr lang="cs-CZ" sz="1600" dirty="0">
                <a:latin typeface="Arial Narrow" pitchFamily="34" charset="0"/>
              </a:rPr>
              <a:t>$</a:t>
            </a:r>
            <a:r>
              <a:rPr lang="cs-CZ" sz="1600" dirty="0" err="1">
                <a:latin typeface="Arial Narrow" pitchFamily="34" charset="0"/>
              </a:rPr>
              <a:t>rs</a:t>
            </a:r>
            <a:r>
              <a:rPr lang="cs-CZ" sz="1600" dirty="0">
                <a:latin typeface="Arial Narrow" pitchFamily="34" charset="0"/>
              </a:rPr>
              <a:t> = </a:t>
            </a:r>
            <a:r>
              <a:rPr lang="cs-CZ" sz="1600" dirty="0" err="1">
                <a:latin typeface="Arial Narrow" pitchFamily="34" charset="0"/>
              </a:rPr>
              <a:t>mysql_query</a:t>
            </a:r>
            <a:r>
              <a:rPr lang="cs-CZ" sz="1600" dirty="0">
                <a:latin typeface="Arial Narrow" pitchFamily="34" charset="0"/>
              </a:rPr>
              <a:t>($</a:t>
            </a:r>
            <a:r>
              <a:rPr lang="cs-CZ" sz="1600" dirty="0" err="1">
                <a:latin typeface="Arial Narrow" pitchFamily="34" charset="0"/>
              </a:rPr>
              <a:t>query</a:t>
            </a:r>
            <a:r>
              <a:rPr lang="cs-CZ" sz="1600" dirty="0">
                <a:latin typeface="Arial Narrow" pitchFamily="34" charset="0"/>
              </a:rPr>
              <a:t>);</a:t>
            </a:r>
          </a:p>
          <a:p>
            <a:r>
              <a:rPr lang="en-US" dirty="0"/>
              <a:t>Controlling selected data</a:t>
            </a:r>
            <a:endParaRPr lang="cs-CZ" dirty="0"/>
          </a:p>
          <a:p>
            <a:pPr lvl="1"/>
            <a:r>
              <a:rPr lang="en-US" sz="1600" dirty="0">
                <a:latin typeface="Arial Narrow" pitchFamily="34" charset="0"/>
              </a:rPr>
              <a:t>if (!$</a:t>
            </a:r>
            <a:r>
              <a:rPr lang="en-US" sz="1600" dirty="0" err="1">
                <a:latin typeface="Arial Narrow" pitchFamily="34" charset="0"/>
              </a:rPr>
              <a:t>rs</a:t>
            </a:r>
            <a:r>
              <a:rPr lang="en-US" sz="1600" dirty="0">
                <a:latin typeface="Arial Narrow" pitchFamily="34" charset="0"/>
              </a:rPr>
              <a:t>) {    echo "Could not execute query: $query";</a:t>
            </a:r>
            <a:r>
              <a:rPr lang="cs-CZ" sz="1600" dirty="0">
                <a:latin typeface="Arial Narrow" pitchFamily="34" charset="0"/>
              </a:rPr>
              <a:t> </a:t>
            </a:r>
            <a:r>
              <a:rPr lang="en-US" sz="1600" dirty="0">
                <a:latin typeface="Arial Narrow" pitchFamily="34" charset="0"/>
              </a:rPr>
              <a:t>}</a:t>
            </a:r>
            <a:endParaRPr lang="cs-CZ" sz="1600" dirty="0">
              <a:latin typeface="Arial Narrow" pitchFamily="34" charset="0"/>
            </a:endParaRPr>
          </a:p>
          <a:p>
            <a:r>
              <a:rPr lang="en-US" dirty="0"/>
              <a:t>Storing selected data to an associative array</a:t>
            </a:r>
            <a:r>
              <a:rPr lang="cs-CZ" dirty="0"/>
              <a:t> </a:t>
            </a:r>
          </a:p>
          <a:p>
            <a:pPr lvl="1"/>
            <a:r>
              <a:rPr lang="cs-CZ" sz="1600" dirty="0">
                <a:latin typeface="Arial Narrow" pitchFamily="34" charset="0"/>
              </a:rPr>
              <a:t>$</a:t>
            </a:r>
            <a:r>
              <a:rPr lang="cs-CZ" sz="1600" dirty="0" err="1">
                <a:latin typeface="Arial Narrow" pitchFamily="34" charset="0"/>
              </a:rPr>
              <a:t>row</a:t>
            </a:r>
            <a:r>
              <a:rPr lang="cs-CZ" sz="1600" dirty="0">
                <a:latin typeface="Arial Narrow" pitchFamily="34" charset="0"/>
              </a:rPr>
              <a:t> = </a:t>
            </a:r>
            <a:r>
              <a:rPr lang="cs-CZ" sz="1600" dirty="0" err="1">
                <a:latin typeface="Arial Narrow" pitchFamily="34" charset="0"/>
              </a:rPr>
              <a:t>mysql_fetch_assoc</a:t>
            </a:r>
            <a:r>
              <a:rPr lang="cs-CZ" sz="1600" dirty="0">
                <a:latin typeface="Arial Narrow" pitchFamily="34" charset="0"/>
              </a:rPr>
              <a:t>($</a:t>
            </a:r>
            <a:r>
              <a:rPr lang="cs-CZ" sz="1600" dirty="0" err="1">
                <a:latin typeface="Arial Narrow" pitchFamily="34" charset="0"/>
              </a:rPr>
              <a:t>rs</a:t>
            </a:r>
            <a:r>
              <a:rPr lang="cs-CZ" sz="1600" dirty="0">
                <a:latin typeface="Arial Narrow" pitchFamily="34" charset="0"/>
              </a:rPr>
              <a:t>)</a:t>
            </a:r>
          </a:p>
          <a:p>
            <a:r>
              <a:rPr lang="en-US" dirty="0"/>
              <a:t>Displaying results</a:t>
            </a:r>
            <a:endParaRPr lang="cs-CZ" dirty="0"/>
          </a:p>
          <a:p>
            <a:pPr lvl="1"/>
            <a:r>
              <a:rPr lang="cs-CZ" sz="1600" dirty="0">
                <a:latin typeface="Arial Narrow" pitchFamily="34" charset="0"/>
              </a:rPr>
              <a:t>echo ‘</a:t>
            </a:r>
            <a:r>
              <a:rPr lang="en-US" sz="1600" dirty="0">
                <a:latin typeface="Arial Narrow" pitchFamily="34" charset="0"/>
              </a:rPr>
              <a:t>Login successful</a:t>
            </a:r>
            <a:r>
              <a:rPr lang="cs-CZ" sz="1600" dirty="0">
                <a:latin typeface="Arial Narrow" pitchFamily="34" charset="0"/>
              </a:rPr>
              <a:t>. </a:t>
            </a:r>
            <a:r>
              <a:rPr lang="en-US" sz="1600" dirty="0">
                <a:latin typeface="Arial Narrow" pitchFamily="34" charset="0"/>
              </a:rPr>
              <a:t>Homepage for</a:t>
            </a:r>
            <a:r>
              <a:rPr lang="cs-CZ" sz="1600" dirty="0">
                <a:latin typeface="Arial Narrow" pitchFamily="34" charset="0"/>
              </a:rPr>
              <a:t> ' . $</a:t>
            </a:r>
            <a:r>
              <a:rPr lang="cs-CZ" sz="1600" dirty="0" err="1">
                <a:latin typeface="Arial Narrow" pitchFamily="34" charset="0"/>
              </a:rPr>
              <a:t>row</a:t>
            </a:r>
            <a:r>
              <a:rPr lang="cs-CZ" sz="1600" dirty="0">
                <a:latin typeface="Arial Narrow" pitchFamily="34" charset="0"/>
              </a:rPr>
              <a:t>['</a:t>
            </a:r>
            <a:r>
              <a:rPr lang="cs-CZ" sz="1600" dirty="0" err="1">
                <a:latin typeface="Arial Narrow" pitchFamily="34" charset="0"/>
              </a:rPr>
              <a:t>user_name</a:t>
            </a:r>
            <a:r>
              <a:rPr lang="cs-CZ" sz="1600" dirty="0">
                <a:latin typeface="Arial Narrow" pitchFamily="34" charset="0"/>
              </a:rPr>
              <a:t>'];</a:t>
            </a:r>
          </a:p>
          <a:p>
            <a:pPr lvl="1"/>
            <a:r>
              <a:rPr lang="cs-CZ" sz="1600" dirty="0">
                <a:latin typeface="Arial Narrow" pitchFamily="34" charset="0"/>
              </a:rPr>
              <a:t>print ‘</a:t>
            </a:r>
            <a:r>
              <a:rPr lang="en-US" sz="1600" dirty="0">
                <a:latin typeface="Arial Narrow" pitchFamily="34" charset="0"/>
              </a:rPr>
              <a:t>Login unsuccessful</a:t>
            </a:r>
            <a:r>
              <a:rPr lang="cs-CZ" sz="1600" dirty="0">
                <a:latin typeface="Arial Narrow" pitchFamily="34" charset="0"/>
              </a:rPr>
              <a:t>. </a:t>
            </a:r>
            <a:r>
              <a:rPr lang="en-US" sz="1600" dirty="0">
                <a:latin typeface="Arial Narrow" pitchFamily="34" charset="0"/>
              </a:rPr>
              <a:t>Wrong login or password</a:t>
            </a:r>
            <a:r>
              <a:rPr lang="cs-CZ" sz="1600" dirty="0">
                <a:latin typeface="Arial Narrow" pitchFamily="34" charset="0"/>
              </a:rPr>
              <a:t>!';</a:t>
            </a:r>
          </a:p>
          <a:p>
            <a:pPr lvl="1"/>
            <a:endParaRPr lang="cs-CZ" sz="45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2831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98" y="882302"/>
            <a:ext cx="15017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19600" y="882302"/>
            <a:ext cx="4648200" cy="344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02"/>
          <a:stretch/>
        </p:blipFill>
        <p:spPr bwMode="auto">
          <a:xfrm>
            <a:off x="157065" y="3195917"/>
            <a:ext cx="3779091" cy="112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MySQL database</a:t>
            </a:r>
            <a:endParaRPr lang="cs-CZ" dirty="0"/>
          </a:p>
        </p:txBody>
      </p:sp>
      <p:sp>
        <p:nvSpPr>
          <p:cNvPr id="5" name="Oval 4"/>
          <p:cNvSpPr/>
          <p:nvPr/>
        </p:nvSpPr>
        <p:spPr>
          <a:xfrm>
            <a:off x="837098" y="1217811"/>
            <a:ext cx="587375" cy="218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" t="17648" r="43898" b="48691"/>
          <a:stretch/>
        </p:blipFill>
        <p:spPr bwMode="auto">
          <a:xfrm>
            <a:off x="152400" y="1504950"/>
            <a:ext cx="360628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" y="819150"/>
            <a:ext cx="3962400" cy="2057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Rectangle 7"/>
          <p:cNvSpPr/>
          <p:nvPr/>
        </p:nvSpPr>
        <p:spPr>
          <a:xfrm>
            <a:off x="76200" y="3028950"/>
            <a:ext cx="3962400" cy="13747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Rectangle 8"/>
          <p:cNvSpPr/>
          <p:nvPr/>
        </p:nvSpPr>
        <p:spPr>
          <a:xfrm>
            <a:off x="4419600" y="819149"/>
            <a:ext cx="4648200" cy="3584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Right Arrow 9"/>
          <p:cNvSpPr/>
          <p:nvPr/>
        </p:nvSpPr>
        <p:spPr>
          <a:xfrm>
            <a:off x="4038600" y="1847850"/>
            <a:ext cx="381000" cy="1143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ight Arrow 10"/>
          <p:cNvSpPr/>
          <p:nvPr/>
        </p:nvSpPr>
        <p:spPr>
          <a:xfrm rot="10800000">
            <a:off x="4038600" y="3257550"/>
            <a:ext cx="381000" cy="1524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Box 14"/>
          <p:cNvSpPr txBox="1"/>
          <p:nvPr/>
        </p:nvSpPr>
        <p:spPr>
          <a:xfrm>
            <a:off x="2842587" y="848479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/>
              <a:t>login.html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28780" y="209774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 err="1"/>
              <a:t>login.php</a:t>
            </a:r>
            <a:endParaRPr lang="cs-CZ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842587" y="401955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 err="1"/>
              <a:t>login.php</a:t>
            </a:r>
            <a:endParaRPr lang="cs-CZ" b="1" dirty="0"/>
          </a:p>
        </p:txBody>
      </p:sp>
      <p:sp>
        <p:nvSpPr>
          <p:cNvPr id="20" name="Can 19"/>
          <p:cNvSpPr/>
          <p:nvPr/>
        </p:nvSpPr>
        <p:spPr>
          <a:xfrm>
            <a:off x="7010400" y="4650650"/>
            <a:ext cx="685800" cy="484185"/>
          </a:xfrm>
          <a:prstGeom prst="can">
            <a:avLst>
              <a:gd name="adj" fmla="val 1729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err="1">
                <a:solidFill>
                  <a:schemeClr val="tx1"/>
                </a:solidFill>
              </a:rPr>
              <a:t>MySQL</a:t>
            </a:r>
            <a:r>
              <a:rPr lang="cs-CZ" sz="1200" dirty="0">
                <a:solidFill>
                  <a:schemeClr val="tx1"/>
                </a:solidFill>
              </a:rPr>
              <a:t> Server</a:t>
            </a:r>
          </a:p>
        </p:txBody>
      </p:sp>
      <p:sp>
        <p:nvSpPr>
          <p:cNvPr id="21" name="Right Arrow 20"/>
          <p:cNvSpPr/>
          <p:nvPr/>
        </p:nvSpPr>
        <p:spPr>
          <a:xfrm rot="5400000">
            <a:off x="7316639" y="4478486"/>
            <a:ext cx="218492" cy="68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Right Arrow 21"/>
          <p:cNvSpPr/>
          <p:nvPr/>
        </p:nvSpPr>
        <p:spPr>
          <a:xfrm rot="16200000" flipV="1">
            <a:off x="7079733" y="4469685"/>
            <a:ext cx="252704" cy="86571"/>
          </a:xfrm>
          <a:prstGeom prst="rightArrow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72" y="3044825"/>
            <a:ext cx="313213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02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0" y="6350"/>
            <a:ext cx="6934200" cy="513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19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Classes in PHP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666750"/>
            <a:ext cx="88392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class can be defined anywhere in a PHP file</a:t>
            </a:r>
            <a:endParaRPr lang="cs-CZ" dirty="0"/>
          </a:p>
          <a:p>
            <a:pPr lvl="1"/>
            <a:r>
              <a:rPr lang="cs-CZ" sz="1600" dirty="0">
                <a:latin typeface="Arial Narrow" pitchFamily="34" charset="0"/>
              </a:rPr>
              <a:t>class </a:t>
            </a:r>
            <a:r>
              <a:rPr lang="en-US" sz="1600" dirty="0" err="1">
                <a:latin typeface="Arial Narrow" pitchFamily="34" charset="0"/>
              </a:rPr>
              <a:t>class_name</a:t>
            </a:r>
            <a:r>
              <a:rPr lang="en-US" sz="1600" dirty="0">
                <a:latin typeface="Arial Narrow" pitchFamily="34" charset="0"/>
              </a:rPr>
              <a:t>{    }</a:t>
            </a:r>
            <a:endParaRPr lang="cs-CZ" sz="1600" dirty="0">
              <a:latin typeface="Arial Narrow" pitchFamily="34" charset="0"/>
            </a:endParaRPr>
          </a:p>
          <a:p>
            <a:r>
              <a:rPr lang="en-US" dirty="0"/>
              <a:t>Attributes and operators of a class</a:t>
            </a:r>
            <a:endParaRPr lang="cs-CZ" dirty="0"/>
          </a:p>
          <a:p>
            <a:pPr lvl="1"/>
            <a:r>
              <a:rPr lang="cs-CZ" sz="1600" dirty="0">
                <a:latin typeface="Arial Narrow" pitchFamily="34" charset="0"/>
              </a:rPr>
              <a:t>class </a:t>
            </a:r>
            <a:r>
              <a:rPr lang="en-US" sz="1600" dirty="0" err="1">
                <a:latin typeface="Arial Narrow" pitchFamily="34" charset="0"/>
              </a:rPr>
              <a:t>class_name</a:t>
            </a:r>
            <a:r>
              <a:rPr lang="en-US" sz="1600" dirty="0">
                <a:latin typeface="Arial Narrow" pitchFamily="34" charset="0"/>
              </a:rPr>
              <a:t>{    </a:t>
            </a:r>
            <a:br>
              <a:rPr lang="cs-CZ" sz="1600" dirty="0">
                <a:latin typeface="Arial Narrow" pitchFamily="34" charset="0"/>
              </a:rPr>
            </a:br>
            <a:r>
              <a:rPr lang="cs-CZ" sz="1600" dirty="0">
                <a:latin typeface="Arial Narrow" pitchFamily="34" charset="0"/>
              </a:rPr>
              <a:t>	</a:t>
            </a:r>
            <a:r>
              <a:rPr lang="de-DE" sz="1600" dirty="0">
                <a:latin typeface="Arial Narrow" pitchFamily="34" charset="0"/>
              </a:rPr>
              <a:t>$attribute </a:t>
            </a:r>
            <a:r>
              <a:rPr lang="en-US" sz="1600" dirty="0">
                <a:latin typeface="Arial Narrow" pitchFamily="34" charset="0"/>
              </a:rPr>
              <a:t>= “ …”;</a:t>
            </a:r>
            <a:br>
              <a:rPr lang="cs-CZ" sz="1600" dirty="0">
                <a:latin typeface="Arial Narrow" pitchFamily="34" charset="0"/>
              </a:rPr>
            </a:br>
            <a:r>
              <a:rPr lang="cs-CZ" sz="1600" dirty="0">
                <a:latin typeface="Arial Narrow" pitchFamily="34" charset="0"/>
              </a:rPr>
              <a:t>       function </a:t>
            </a:r>
            <a:r>
              <a:rPr lang="en-US" sz="1600" dirty="0">
                <a:latin typeface="Arial Narrow" pitchFamily="34" charset="0"/>
              </a:rPr>
              <a:t>operator</a:t>
            </a:r>
            <a:r>
              <a:rPr lang="cs-CZ" sz="1600" dirty="0">
                <a:latin typeface="Arial Narrow" pitchFamily="34" charset="0"/>
              </a:rPr>
              <a:t>(</a:t>
            </a:r>
            <a:r>
              <a:rPr lang="de-DE" sz="1600" dirty="0">
                <a:latin typeface="Arial Narrow" pitchFamily="34" charset="0"/>
              </a:rPr>
              <a:t>$</a:t>
            </a:r>
            <a:r>
              <a:rPr lang="en-US" sz="1600" dirty="0">
                <a:latin typeface="Arial Narrow" pitchFamily="34" charset="0"/>
              </a:rPr>
              <a:t>parameter</a:t>
            </a:r>
            <a:r>
              <a:rPr lang="cs-CZ" sz="1600" dirty="0">
                <a:latin typeface="Arial Narrow" pitchFamily="34" charset="0"/>
              </a:rPr>
              <a:t>)</a:t>
            </a:r>
            <a:r>
              <a:rPr lang="en-US" sz="1600" dirty="0">
                <a:latin typeface="Arial Narrow" pitchFamily="34" charset="0"/>
              </a:rPr>
              <a:t>{</a:t>
            </a:r>
            <a:br>
              <a:rPr lang="en-US" sz="1600" dirty="0">
                <a:latin typeface="Arial Narrow" pitchFamily="34" charset="0"/>
              </a:rPr>
            </a:br>
            <a:r>
              <a:rPr lang="en-US" sz="1600" dirty="0">
                <a:latin typeface="Arial Narrow" pitchFamily="34" charset="0"/>
              </a:rPr>
              <a:t>          $this-&gt;attribute = $parameter;</a:t>
            </a:r>
            <a:br>
              <a:rPr lang="en-US" sz="1600" dirty="0">
                <a:latin typeface="Arial Narrow" pitchFamily="34" charset="0"/>
              </a:rPr>
            </a:br>
            <a:r>
              <a:rPr lang="en-US" sz="1600" dirty="0">
                <a:latin typeface="Arial Narrow" pitchFamily="34" charset="0"/>
              </a:rPr>
              <a:t>       }</a:t>
            </a:r>
            <a:br>
              <a:rPr lang="cs-CZ" sz="1600" dirty="0">
                <a:latin typeface="Arial Narrow" pitchFamily="34" charset="0"/>
              </a:rPr>
            </a:br>
            <a:r>
              <a:rPr lang="en-US" sz="1600" dirty="0">
                <a:latin typeface="Arial Narrow" pitchFamily="34" charset="0"/>
              </a:rPr>
              <a:t>}</a:t>
            </a:r>
            <a:endParaRPr lang="cs-CZ" sz="1600" dirty="0">
              <a:latin typeface="Arial Narrow" pitchFamily="34" charset="0"/>
            </a:endParaRPr>
          </a:p>
          <a:p>
            <a:r>
              <a:rPr lang="en-US" dirty="0"/>
              <a:t>Object creation</a:t>
            </a:r>
            <a:r>
              <a:rPr lang="cs-CZ" dirty="0"/>
              <a:t> </a:t>
            </a:r>
          </a:p>
          <a:p>
            <a:pPr lvl="1"/>
            <a:r>
              <a:rPr lang="cs-CZ" sz="1600" dirty="0">
                <a:latin typeface="Arial Narrow" pitchFamily="34" charset="0"/>
              </a:rPr>
              <a:t>$</a:t>
            </a:r>
            <a:r>
              <a:rPr lang="en-US" sz="1600" dirty="0" err="1">
                <a:latin typeface="Arial Narrow" pitchFamily="34" charset="0"/>
              </a:rPr>
              <a:t>object_name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cs-CZ" sz="1600" dirty="0">
                <a:latin typeface="Arial Narrow" pitchFamily="34" charset="0"/>
              </a:rPr>
              <a:t>= new </a:t>
            </a:r>
            <a:r>
              <a:rPr lang="en-US" sz="1600" dirty="0" err="1">
                <a:latin typeface="Arial Narrow" pitchFamily="34" charset="0"/>
              </a:rPr>
              <a:t>class_name</a:t>
            </a:r>
            <a:r>
              <a:rPr lang="cs-CZ" sz="1600" dirty="0">
                <a:latin typeface="Arial Narrow" pitchFamily="34" charset="0"/>
              </a:rPr>
              <a:t>()</a:t>
            </a:r>
            <a:r>
              <a:rPr lang="en-US" sz="1600" dirty="0">
                <a:latin typeface="Arial Narrow" pitchFamily="34" charset="0"/>
              </a:rPr>
              <a:t>;</a:t>
            </a:r>
            <a:endParaRPr lang="cs-CZ" sz="1600" dirty="0">
              <a:latin typeface="Arial Narrow" pitchFamily="34" charset="0"/>
            </a:endParaRPr>
          </a:p>
          <a:p>
            <a:r>
              <a:rPr lang="en-US" dirty="0"/>
              <a:t>Calling an operation</a:t>
            </a:r>
            <a:endParaRPr lang="cs-CZ" dirty="0"/>
          </a:p>
          <a:p>
            <a:pPr lvl="1"/>
            <a:r>
              <a:rPr lang="cs-CZ" sz="1600" dirty="0">
                <a:latin typeface="Arial Narrow" pitchFamily="34" charset="0"/>
              </a:rPr>
              <a:t>$</a:t>
            </a:r>
            <a:r>
              <a:rPr lang="en-US" sz="1600" dirty="0" err="1">
                <a:latin typeface="Arial Narrow" pitchFamily="34" charset="0"/>
              </a:rPr>
              <a:t>object_name</a:t>
            </a:r>
            <a:r>
              <a:rPr lang="en-US" sz="1600" dirty="0">
                <a:latin typeface="Arial Narrow" pitchFamily="34" charset="0"/>
              </a:rPr>
              <a:t>-&gt;operator(“Hello”)</a:t>
            </a:r>
            <a:r>
              <a:rPr lang="cs-CZ" sz="1600" dirty="0">
                <a:latin typeface="Arial Narrow" pitchFamily="34" charset="0"/>
              </a:rPr>
              <a:t>;</a:t>
            </a:r>
            <a:endParaRPr lang="en-US" sz="1600" dirty="0">
              <a:latin typeface="Arial Narrow" pitchFamily="34" charset="0"/>
            </a:endParaRPr>
          </a:p>
          <a:p>
            <a:pPr lvl="1"/>
            <a:r>
              <a:rPr lang="cs-CZ" sz="1600" dirty="0">
                <a:latin typeface="Arial Narrow" pitchFamily="34" charset="0"/>
              </a:rPr>
              <a:t>$</a:t>
            </a:r>
            <a:r>
              <a:rPr lang="en-US" sz="1600" dirty="0" err="1">
                <a:latin typeface="Arial Narrow" pitchFamily="34" charset="0"/>
              </a:rPr>
              <a:t>object_name</a:t>
            </a:r>
            <a:r>
              <a:rPr lang="en-US" sz="1600" dirty="0">
                <a:latin typeface="Arial Narrow" pitchFamily="34" charset="0"/>
              </a:rPr>
              <a:t>-&gt;attribute = “Hello”</a:t>
            </a:r>
            <a:r>
              <a:rPr lang="cs-CZ" sz="1600" dirty="0">
                <a:latin typeface="Arial Narrow" pitchFamily="34" charset="0"/>
              </a:rPr>
              <a:t>;</a:t>
            </a:r>
            <a:endParaRPr lang="en-US" sz="1600" dirty="0">
              <a:latin typeface="Arial Narrow" pitchFamily="34" charset="0"/>
            </a:endParaRPr>
          </a:p>
          <a:p>
            <a:pPr lvl="1"/>
            <a:endParaRPr lang="cs-CZ" sz="1600" dirty="0">
              <a:latin typeface="Arial Narrow" pitchFamily="34" charset="0"/>
            </a:endParaRPr>
          </a:p>
          <a:p>
            <a:pPr lvl="1"/>
            <a:endParaRPr lang="cs-CZ" sz="45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2831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PHP</a:t>
            </a:r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47750"/>
            <a:ext cx="39909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38113" y="666750"/>
            <a:ext cx="164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class.viewer.php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476750"/>
            <a:ext cx="422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cs-CZ" sz="1400" dirty="0">
                <a:latin typeface="Arial Narrow" pitchFamily="34" charset="0"/>
              </a:rPr>
              <a:t>http://databaze.fbmi.cvut.cz/yourlogin/l</a:t>
            </a:r>
            <a:r>
              <a:rPr lang="en-US" sz="1400" dirty="0" err="1">
                <a:latin typeface="Arial Narrow" pitchFamily="34" charset="0"/>
              </a:rPr>
              <a:t>class.viewer.php?id</a:t>
            </a:r>
            <a:r>
              <a:rPr lang="en-US" sz="1400" dirty="0">
                <a:latin typeface="Arial Narrow" pitchFamily="34" charset="0"/>
              </a:rPr>
              <a:t>=1  </a:t>
            </a:r>
          </a:p>
        </p:txBody>
      </p:sp>
      <p:sp>
        <p:nvSpPr>
          <p:cNvPr id="9" name="Rectangle 8"/>
          <p:cNvSpPr/>
          <p:nvPr/>
        </p:nvSpPr>
        <p:spPr>
          <a:xfrm>
            <a:off x="5297616" y="4476750"/>
            <a:ext cx="3294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cs-CZ" sz="1400" dirty="0">
                <a:latin typeface="Arial Narrow" pitchFamily="34" charset="0"/>
              </a:rPr>
              <a:t>http://databaze.fbmi.cvut.cz/yourlogin/login.html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4648200" y="4552950"/>
            <a:ext cx="5334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11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1073</Words>
  <Application>Microsoft Office PowerPoint</Application>
  <PresentationFormat>On-screen Show (16:9)</PresentationFormat>
  <Paragraphs>173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 Narrow</vt:lpstr>
      <vt:lpstr>Calibri</vt:lpstr>
      <vt:lpstr>Tw Cen MT</vt:lpstr>
      <vt:lpstr>Wingdings</vt:lpstr>
      <vt:lpstr>Wingdings 2</vt:lpstr>
      <vt:lpstr>WidescreenPresentation</vt:lpstr>
      <vt:lpstr>Information Systems in Health Care</vt:lpstr>
      <vt:lpstr>Agenda</vt:lpstr>
      <vt:lpstr>Accessing a MySQL database from PHP</vt:lpstr>
      <vt:lpstr>Accessing a MySQL database</vt:lpstr>
      <vt:lpstr>Accessing a MySQL database</vt:lpstr>
      <vt:lpstr>Accessing a MySQL database</vt:lpstr>
      <vt:lpstr>PowerPoint Presentation</vt:lpstr>
      <vt:lpstr>Programming Classes in PHP</vt:lpstr>
      <vt:lpstr>Classes in PHP</vt:lpstr>
      <vt:lpstr>Software development process</vt:lpstr>
      <vt:lpstr>Requirements analysis</vt:lpstr>
      <vt:lpstr>Design</vt:lpstr>
      <vt:lpstr>PowerPoint Presentation</vt:lpstr>
      <vt:lpstr>Implementation – login – UML sequence diagram</vt:lpstr>
      <vt:lpstr>Implementation – login - class.viewer.php</vt:lpstr>
      <vt:lpstr>Implementation – login - class.viewer.php</vt:lpstr>
      <vt:lpstr>Implementation – login - class.viewer.php</vt:lpstr>
      <vt:lpstr>Implementation – login - class.distributor.php</vt:lpstr>
      <vt:lpstr>Implementation – login - class.user.php</vt:lpstr>
      <vt:lpstr>Test – login</vt:lpstr>
      <vt:lpstr>Implementation – create new department – UML sequence diagram</vt:lpstr>
      <vt:lpstr>Implementation – create new department – class.viewer.php</vt:lpstr>
      <vt:lpstr>Implementation – create new department – class.viewer.php</vt:lpstr>
      <vt:lpstr>Implementation – create new department – class.distributor.php</vt:lpstr>
      <vt:lpstr>Implementation – create new department – class.administrator.php</vt:lpstr>
      <vt:lpstr>Implementation – view departments list – UML class diagram</vt:lpstr>
      <vt:lpstr>Implementation – view departments list – class.viewer.php</vt:lpstr>
      <vt:lpstr>Implementation – view departments list – class.viewer.php</vt:lpstr>
      <vt:lpstr>Implementation – view departments list – class.distributor.php</vt:lpstr>
      <vt:lpstr>Implementation – view departments list – class.administrator.php</vt:lpstr>
      <vt:lpstr>PowerPoint Presentation</vt:lpstr>
      <vt:lpstr>Syllabus of lectures and tutorials</vt:lpstr>
      <vt:lpstr>Requirements for grade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2018-12-28T14:07:32Z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