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533" r:id="rId2"/>
    <p:sldId id="534" r:id="rId3"/>
    <p:sldId id="524" r:id="rId4"/>
    <p:sldId id="564" r:id="rId5"/>
    <p:sldId id="565" r:id="rId6"/>
    <p:sldId id="578" r:id="rId7"/>
    <p:sldId id="566" r:id="rId8"/>
    <p:sldId id="567" r:id="rId9"/>
    <p:sldId id="568" r:id="rId10"/>
    <p:sldId id="569" r:id="rId11"/>
    <p:sldId id="570" r:id="rId12"/>
    <p:sldId id="571" r:id="rId13"/>
    <p:sldId id="572" r:id="rId14"/>
    <p:sldId id="573" r:id="rId15"/>
    <p:sldId id="574" r:id="rId16"/>
    <p:sldId id="575" r:id="rId17"/>
    <p:sldId id="576" r:id="rId18"/>
    <p:sldId id="577" r:id="rId19"/>
    <p:sldId id="561" r:id="rId20"/>
    <p:sldId id="563" r:id="rId21"/>
  </p:sldIdLst>
  <p:sldSz cx="9144000" cy="5143500" type="screen16x9"/>
  <p:notesSz cx="7315200" cy="96012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A38B8E"/>
    <a:srgbClr val="EDEAB3"/>
    <a:srgbClr val="DEC2DB"/>
    <a:srgbClr val="FFFF99"/>
    <a:srgbClr val="FFFF66"/>
    <a:srgbClr val="DF66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86934" autoAdjust="0"/>
  </p:normalViewPr>
  <p:slideViewPr>
    <p:cSldViewPr>
      <p:cViewPr varScale="1">
        <p:scale>
          <a:sx n="83" d="100"/>
          <a:sy n="83" d="100"/>
        </p:scale>
        <p:origin x="1098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15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646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4DB0AD4-9D2C-426F-B60E-2AFDECABB8C6}" type="datetimeFigureOut">
              <a:rPr lang="en-US" smtClean="0"/>
              <a:pPr/>
              <a:t>12/28/2018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289C686-9B9C-49D8-B2AB-4E155F542C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5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  <a:extLst/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  <a:extLst/>
          </a:lstStyle>
          <a:p>
            <a:fld id="{A8ADFD5B-A66C-449C-B6E8-FB716D07777D}" type="datetimeFigureOut">
              <a:rPr lang="en-US" smtClean="0"/>
              <a:pPr/>
              <a:t>12/28/2018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12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15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51395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56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12/28/2018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12/28/2018</a:t>
            </a:fld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12/28/2018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12/28/2018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12/28/2018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12/28/2018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12/28/2018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12/28/2018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12/28/2018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123950"/>
            <a:ext cx="8153400" cy="34709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12/28/2018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845008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V="1">
            <a:off x="0" y="590550"/>
            <a:ext cx="9144000" cy="5119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118110"/>
            <a:ext cx="8763000" cy="47244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java-archive-downloads-javase6-419409.html#jdk-6u45-oth-JP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52400" y="1047750"/>
            <a:ext cx="8610600" cy="1809750"/>
          </a:xfrm>
        </p:spPr>
        <p:txBody>
          <a:bodyPr/>
          <a:lstStyle/>
          <a:p>
            <a:pPr algn="ctr"/>
            <a:r>
              <a:rPr lang="en-US" b="1" dirty="0"/>
              <a:t>Information Systems in Health Care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Lesson </a:t>
            </a:r>
            <a:r>
              <a:rPr lang="de-DE" dirty="0"/>
              <a:t>11</a:t>
            </a:r>
            <a:r>
              <a:rPr lang="en-US" dirty="0"/>
              <a:t> – Winter Term 2014</a:t>
            </a:r>
          </a:p>
        </p:txBody>
      </p:sp>
    </p:spTree>
    <p:extLst>
      <p:ext uri="{BB962C8B-B14F-4D97-AF65-F5344CB8AC3E}">
        <p14:creationId xmlns:p14="http://schemas.microsoft.com/office/powerpoint/2010/main" val="4182079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590550"/>
            <a:ext cx="8153400" cy="4552950"/>
          </a:xfrm>
        </p:spPr>
        <p:txBody>
          <a:bodyPr>
            <a:normAutofit fontScale="77500" lnSpcReduction="20000"/>
          </a:bodyPr>
          <a:lstStyle/>
          <a:p>
            <a:pPr marL="651510" indent="-514350">
              <a:defRPr/>
            </a:pPr>
            <a:r>
              <a:rPr lang="de-DE" dirty="0"/>
              <a:t>Installation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cs-CZ" dirty="0"/>
              <a:t>ADT</a:t>
            </a:r>
          </a:p>
          <a:p>
            <a:pPr marL="971550" lvl="1" indent="-514350">
              <a:defRPr/>
            </a:pPr>
            <a:r>
              <a:rPr lang="de-DE" dirty="0" err="1"/>
              <a:t>Donwload</a:t>
            </a:r>
            <a:r>
              <a:rPr lang="cs-CZ" dirty="0"/>
              <a:t> </a:t>
            </a:r>
            <a:r>
              <a:rPr lang="cs-CZ" dirty="0" err="1"/>
              <a:t>Eclipse</a:t>
            </a:r>
            <a:r>
              <a:rPr lang="cs-CZ" dirty="0"/>
              <a:t> ADT </a:t>
            </a:r>
            <a:r>
              <a:rPr lang="cs-CZ" sz="1800" dirty="0"/>
              <a:t>(http://developer.android.com/</a:t>
            </a:r>
            <a:r>
              <a:rPr lang="cs-CZ" sz="1800" dirty="0" err="1"/>
              <a:t>sdk</a:t>
            </a:r>
            <a:r>
              <a:rPr lang="cs-CZ" sz="1800" dirty="0"/>
              <a:t>/index.html)</a:t>
            </a:r>
          </a:p>
          <a:p>
            <a:pPr marL="1245870" lvl="2" indent="-514350">
              <a:defRPr/>
            </a:pPr>
            <a:r>
              <a:rPr lang="de-DE" dirty="0"/>
              <a:t>Version </a:t>
            </a:r>
            <a:r>
              <a:rPr lang="cs-CZ" dirty="0"/>
              <a:t>32bit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cs-CZ" dirty="0"/>
          </a:p>
          <a:p>
            <a:pPr marL="1245870" lvl="2" indent="-514350">
              <a:defRPr/>
            </a:pP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zipped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cs-CZ" dirty="0"/>
          </a:p>
          <a:p>
            <a:pPr marL="971550" lvl="1" indent="-514350">
              <a:defRPr/>
            </a:pPr>
            <a:r>
              <a:rPr lang="de-DE" dirty="0" err="1"/>
              <a:t>Unzip</a:t>
            </a:r>
            <a:r>
              <a:rPr lang="cs-CZ" dirty="0"/>
              <a:t> </a:t>
            </a:r>
            <a:r>
              <a:rPr lang="cs-CZ" dirty="0" err="1"/>
              <a:t>Eclipse</a:t>
            </a:r>
            <a:r>
              <a:rPr lang="cs-CZ" dirty="0"/>
              <a:t> ADT, </a:t>
            </a:r>
            <a:r>
              <a:rPr lang="de-DE" dirty="0"/>
              <a:t>e.g.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cs-CZ" dirty="0"/>
              <a:t>C:\adt-bundle-windows-x86-20140702</a:t>
            </a:r>
          </a:p>
          <a:p>
            <a:pPr marL="651510" indent="-514350">
              <a:defRPr/>
            </a:pPr>
            <a:r>
              <a:rPr lang="de-DE" dirty="0"/>
              <a:t>Installation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emulator</a:t>
            </a:r>
            <a:endParaRPr lang="cs-CZ" dirty="0"/>
          </a:p>
          <a:p>
            <a:pPr marL="971550" lvl="1" indent="-514350">
              <a:defRPr/>
            </a:pPr>
            <a:r>
              <a:rPr lang="de-DE" dirty="0"/>
              <a:t>Open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 </a:t>
            </a:r>
            <a:r>
              <a:rPr lang="cs-CZ" dirty="0"/>
              <a:t>C:\adt-bundle-windows-x86-20140702\eclipse</a:t>
            </a:r>
          </a:p>
          <a:p>
            <a:pPr marL="971550" lvl="1" indent="-514350">
              <a:defRPr/>
            </a:pPr>
            <a:r>
              <a:rPr lang="de-DE" dirty="0"/>
              <a:t>Start </a:t>
            </a:r>
            <a:r>
              <a:rPr lang="cs-CZ" dirty="0"/>
              <a:t>eclipse.exe</a:t>
            </a:r>
          </a:p>
          <a:p>
            <a:pPr marL="971550" lvl="1" indent="-514350">
              <a:defRPr/>
            </a:pPr>
            <a:r>
              <a:rPr lang="de-DE" dirty="0"/>
              <a:t>Click on </a:t>
            </a:r>
            <a:r>
              <a:rPr lang="en-US" b="1" dirty="0"/>
              <a:t>SDK Manager</a:t>
            </a:r>
            <a:r>
              <a:rPr lang="en-US" dirty="0"/>
              <a:t> </a:t>
            </a:r>
            <a:endParaRPr lang="cs-CZ" dirty="0"/>
          </a:p>
          <a:p>
            <a:pPr marL="971550" lvl="1" indent="-514350">
              <a:defRPr/>
            </a:pPr>
            <a:r>
              <a:rPr lang="de-DE" dirty="0"/>
              <a:t>Click on </a:t>
            </a:r>
            <a:r>
              <a:rPr lang="cs-CZ" dirty="0"/>
              <a:t>‚</a:t>
            </a:r>
            <a:r>
              <a:rPr lang="cs-CZ" dirty="0" err="1"/>
              <a:t>Deselect</a:t>
            </a:r>
            <a:r>
              <a:rPr lang="cs-CZ" dirty="0"/>
              <a:t> </a:t>
            </a:r>
            <a:r>
              <a:rPr lang="cs-CZ" dirty="0" err="1"/>
              <a:t>All</a:t>
            </a:r>
            <a:r>
              <a:rPr lang="cs-CZ" dirty="0"/>
              <a:t>‘</a:t>
            </a:r>
          </a:p>
          <a:p>
            <a:pPr marL="971550" lvl="1" indent="-514350">
              <a:defRPr/>
            </a:pPr>
            <a:r>
              <a:rPr lang="de-DE" dirty="0"/>
              <a:t>Select </a:t>
            </a:r>
            <a:r>
              <a:rPr lang="cs-CZ" dirty="0"/>
              <a:t>ARM EABI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cs-CZ" dirty="0"/>
              <a:t>Android 4.4.2 (API19)</a:t>
            </a:r>
          </a:p>
          <a:p>
            <a:pPr marL="971550" lvl="1" indent="-514350">
              <a:defRPr/>
            </a:pPr>
            <a:r>
              <a:rPr lang="de-DE" dirty="0"/>
              <a:t>Click on </a:t>
            </a:r>
            <a:r>
              <a:rPr lang="cs-CZ" dirty="0" err="1"/>
              <a:t>Install</a:t>
            </a:r>
            <a:r>
              <a:rPr lang="cs-CZ" dirty="0"/>
              <a:t> 1 </a:t>
            </a:r>
            <a:r>
              <a:rPr lang="cs-CZ" dirty="0" err="1"/>
              <a:t>package</a:t>
            </a:r>
            <a:r>
              <a:rPr lang="cs-CZ" dirty="0"/>
              <a:t>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cs-CZ" dirty="0" err="1"/>
              <a:t>Accept</a:t>
            </a:r>
            <a:r>
              <a:rPr lang="cs-CZ" dirty="0"/>
              <a:t> a</a:t>
            </a:r>
            <a:r>
              <a:rPr lang="de-DE" dirty="0" err="1"/>
              <a:t>nd</a:t>
            </a:r>
            <a:r>
              <a:rPr lang="cs-CZ" dirty="0"/>
              <a:t> </a:t>
            </a:r>
            <a:r>
              <a:rPr lang="cs-CZ" dirty="0" err="1"/>
              <a:t>Instal</a:t>
            </a:r>
            <a:r>
              <a:rPr lang="de-DE" dirty="0"/>
              <a:t>l</a:t>
            </a:r>
            <a:endParaRPr lang="cs-CZ" dirty="0"/>
          </a:p>
          <a:p>
            <a:pPr marL="971550" lvl="1" indent="-514350">
              <a:defRPr/>
            </a:pPr>
            <a:r>
              <a:rPr lang="de-DE" dirty="0" err="1"/>
              <a:t>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end, </a:t>
            </a:r>
            <a:r>
              <a:rPr lang="de-DE" dirty="0" err="1"/>
              <a:t>restart</a:t>
            </a:r>
            <a:r>
              <a:rPr lang="de-DE" dirty="0"/>
              <a:t> </a:t>
            </a:r>
            <a:r>
              <a:rPr lang="cs-CZ" dirty="0" err="1"/>
              <a:t>Eclipse</a:t>
            </a:r>
            <a:endParaRPr lang="cs-CZ" dirty="0"/>
          </a:p>
          <a:p>
            <a:pPr lvl="1"/>
            <a:endParaRPr lang="cs-CZ" sz="1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Eclipse</a:t>
            </a:r>
            <a:r>
              <a:rPr lang="cs-CZ" dirty="0"/>
              <a:t> ADT</a:t>
            </a:r>
          </a:p>
        </p:txBody>
      </p:sp>
      <p:pic>
        <p:nvPicPr>
          <p:cNvPr id="1026" name="Picture 2" descr="http://developer.android.com/images/tools/sdk-manager-stud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207" y="3090316"/>
            <a:ext cx="22860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710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895350"/>
            <a:ext cx="8153400" cy="4038600"/>
          </a:xfrm>
        </p:spPr>
        <p:txBody>
          <a:bodyPr>
            <a:normAutofit fontScale="62500" lnSpcReduction="20000"/>
          </a:bodyPr>
          <a:lstStyle/>
          <a:p>
            <a:pPr marL="651510" indent="-514350">
              <a:defRPr/>
            </a:pP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cs-CZ" dirty="0" err="1"/>
              <a:t>Eclipse</a:t>
            </a:r>
            <a:endParaRPr lang="cs-CZ" dirty="0"/>
          </a:p>
          <a:p>
            <a:pPr marL="971550" lvl="1" indent="-514350">
              <a:defRPr/>
            </a:pPr>
            <a:r>
              <a:rPr lang="de-DE" dirty="0"/>
              <a:t>Open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 </a:t>
            </a:r>
            <a:r>
              <a:rPr lang="cs-CZ" dirty="0"/>
              <a:t>C:\adt-bundle-windows-x86-20140702\eclipse</a:t>
            </a:r>
          </a:p>
          <a:p>
            <a:pPr marL="971550" lvl="1" indent="-514350">
              <a:defRPr/>
            </a:pPr>
            <a:r>
              <a:rPr lang="de-DE" dirty="0"/>
              <a:t>Start </a:t>
            </a:r>
            <a:r>
              <a:rPr lang="cs-CZ" dirty="0"/>
              <a:t>eclipse.exe</a:t>
            </a:r>
          </a:p>
          <a:p>
            <a:pPr marL="971550" lvl="1" indent="-514350">
              <a:defRPr/>
            </a:pPr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cs-CZ" dirty="0" err="1"/>
              <a:t>workspace</a:t>
            </a:r>
            <a:r>
              <a:rPr lang="cs-CZ" dirty="0"/>
              <a:t> </a:t>
            </a:r>
            <a:r>
              <a:rPr lang="de-DE" dirty="0" err="1"/>
              <a:t>as</a:t>
            </a:r>
            <a:r>
              <a:rPr lang="de-DE" dirty="0"/>
              <a:t> an </a:t>
            </a:r>
            <a:r>
              <a:rPr lang="de-DE" dirty="0" err="1"/>
              <a:t>empty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cs-CZ" dirty="0"/>
              <a:t>, </a:t>
            </a:r>
            <a:r>
              <a:rPr lang="de-DE" dirty="0"/>
              <a:t>e.g. </a:t>
            </a:r>
            <a:r>
              <a:rPr lang="cs-CZ" dirty="0"/>
              <a:t>C:\dev\nis </a:t>
            </a:r>
          </a:p>
          <a:p>
            <a:pPr marL="971550" lvl="1" indent="-514350">
              <a:defRPr/>
            </a:pPr>
            <a:r>
              <a:rPr lang="de-DE" dirty="0"/>
              <a:t>In </a:t>
            </a:r>
            <a:r>
              <a:rPr lang="cs-CZ" dirty="0"/>
              <a:t>Menu Windows-</a:t>
            </a:r>
            <a:r>
              <a:rPr lang="cs-CZ" dirty="0" err="1"/>
              <a:t>Preferences</a:t>
            </a:r>
            <a:r>
              <a:rPr lang="cs-CZ" dirty="0"/>
              <a:t>-Java-</a:t>
            </a:r>
            <a:r>
              <a:rPr lang="cs-CZ" dirty="0" err="1"/>
              <a:t>Installed</a:t>
            </a:r>
            <a:r>
              <a:rPr lang="cs-CZ" dirty="0"/>
              <a:t> JRE,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cs-CZ" dirty="0"/>
              <a:t>JRE6</a:t>
            </a:r>
            <a:r>
              <a:rPr lang="de-DE" dirty="0"/>
              <a:t> </a:t>
            </a:r>
            <a:r>
              <a:rPr lang="de-DE" dirty="0" err="1"/>
              <a:t>folder</a:t>
            </a:r>
            <a:endParaRPr lang="cs-CZ" dirty="0"/>
          </a:p>
          <a:p>
            <a:pPr marL="651510" indent="-514350">
              <a:defRPr/>
            </a:pP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emulator</a:t>
            </a:r>
            <a:endParaRPr lang="cs-CZ" dirty="0"/>
          </a:p>
          <a:p>
            <a:pPr marL="971550" lvl="1" indent="-514350">
              <a:defRPr/>
            </a:pPr>
            <a:r>
              <a:rPr lang="de-DE" dirty="0"/>
              <a:t>Click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cs-CZ" b="1" dirty="0"/>
              <a:t>Android </a:t>
            </a:r>
            <a:r>
              <a:rPr lang="cs-CZ" b="1" dirty="0" err="1"/>
              <a:t>Virtual</a:t>
            </a:r>
            <a:r>
              <a:rPr lang="cs-CZ" b="1" dirty="0"/>
              <a:t> </a:t>
            </a:r>
            <a:r>
              <a:rPr lang="cs-CZ" b="1" dirty="0" err="1"/>
              <a:t>Device</a:t>
            </a:r>
            <a:r>
              <a:rPr lang="cs-CZ" b="1" dirty="0"/>
              <a:t> </a:t>
            </a:r>
            <a:r>
              <a:rPr lang="cs-CZ" b="1" dirty="0" err="1"/>
              <a:t>Manager</a:t>
            </a:r>
            <a:endParaRPr lang="cs-CZ" b="1" dirty="0"/>
          </a:p>
          <a:p>
            <a:pPr marL="971550" lvl="1" indent="-514350">
              <a:defRPr/>
            </a:pPr>
            <a:r>
              <a:rPr lang="de-DE" dirty="0"/>
              <a:t>Click on </a:t>
            </a:r>
            <a:r>
              <a:rPr lang="cs-CZ" dirty="0" err="1"/>
              <a:t>Create</a:t>
            </a:r>
            <a:endParaRPr lang="cs-CZ" dirty="0"/>
          </a:p>
          <a:p>
            <a:pPr marL="971550" lvl="1" indent="-514350">
              <a:defRPr/>
            </a:pPr>
            <a:r>
              <a:rPr lang="de-DE" dirty="0" err="1"/>
              <a:t>Endter</a:t>
            </a:r>
            <a:r>
              <a:rPr lang="de-DE" dirty="0"/>
              <a:t> </a:t>
            </a:r>
            <a:r>
              <a:rPr lang="cs-CZ" dirty="0"/>
              <a:t>AVD </a:t>
            </a:r>
            <a:r>
              <a:rPr lang="cs-CZ" dirty="0" err="1"/>
              <a:t>name</a:t>
            </a:r>
            <a:r>
              <a:rPr lang="cs-CZ" dirty="0"/>
              <a:t> Nexus</a:t>
            </a:r>
          </a:p>
          <a:p>
            <a:pPr marL="971550" lvl="1" indent="-514350">
              <a:defRPr/>
            </a:pP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cs-CZ" dirty="0" err="1"/>
              <a:t>Device</a:t>
            </a:r>
            <a:r>
              <a:rPr lang="cs-CZ" dirty="0"/>
              <a:t> Nexus 7, Target Android 4.4.2, CPU Android ARM</a:t>
            </a:r>
          </a:p>
          <a:p>
            <a:pPr marL="971550" lvl="1" indent="-514350">
              <a:defRPr/>
            </a:pPr>
            <a:r>
              <a:rPr lang="de-DE" dirty="0" err="1"/>
              <a:t>Enter</a:t>
            </a:r>
            <a:r>
              <a:rPr lang="de-DE" dirty="0"/>
              <a:t> </a:t>
            </a:r>
            <a:r>
              <a:rPr lang="cs-CZ" dirty="0"/>
              <a:t>Hardware </a:t>
            </a:r>
            <a:r>
              <a:rPr lang="cs-CZ" dirty="0" err="1"/>
              <a:t>keyboard</a:t>
            </a:r>
            <a:r>
              <a:rPr lang="cs-CZ" dirty="0"/>
              <a:t>, Skin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dynamic</a:t>
            </a:r>
            <a:r>
              <a:rPr lang="cs-CZ" dirty="0"/>
              <a:t> hw </a:t>
            </a:r>
            <a:r>
              <a:rPr lang="cs-CZ" dirty="0" err="1"/>
              <a:t>control</a:t>
            </a:r>
            <a:r>
              <a:rPr lang="cs-CZ" dirty="0"/>
              <a:t>, RAM 1024, </a:t>
            </a:r>
            <a:r>
              <a:rPr lang="cs-CZ" dirty="0" err="1"/>
              <a:t>Internal</a:t>
            </a:r>
            <a:r>
              <a:rPr lang="cs-CZ" dirty="0"/>
              <a:t> </a:t>
            </a:r>
            <a:r>
              <a:rPr lang="cs-CZ" dirty="0" err="1"/>
              <a:t>storage</a:t>
            </a:r>
            <a:r>
              <a:rPr lang="cs-CZ" dirty="0"/>
              <a:t> 512, SD </a:t>
            </a:r>
            <a:r>
              <a:rPr lang="cs-CZ" dirty="0" err="1"/>
              <a:t>Card</a:t>
            </a:r>
            <a:r>
              <a:rPr lang="cs-CZ" dirty="0"/>
              <a:t> 512</a:t>
            </a:r>
          </a:p>
          <a:p>
            <a:pPr marL="971550" lvl="1" indent="-514350">
              <a:defRPr/>
            </a:pPr>
            <a:r>
              <a:rPr lang="de-DE" dirty="0"/>
              <a:t>Click on </a:t>
            </a:r>
            <a:r>
              <a:rPr lang="cs-CZ" dirty="0"/>
              <a:t>Start </a:t>
            </a:r>
          </a:p>
          <a:p>
            <a:pPr marL="1245870" lvl="2" indent="-514350">
              <a:defRPr/>
            </a:pP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a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Android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emulator</a:t>
            </a:r>
            <a:endParaRPr lang="cs-CZ" dirty="0"/>
          </a:p>
          <a:p>
            <a:pPr marL="971550" lvl="1" indent="-514350">
              <a:defRPr/>
            </a:pPr>
            <a:endParaRPr lang="cs-CZ" dirty="0"/>
          </a:p>
          <a:p>
            <a:pPr marL="971550" lvl="1" indent="-514350">
              <a:defRPr/>
            </a:pPr>
            <a:endParaRPr lang="cs-CZ" dirty="0"/>
          </a:p>
          <a:p>
            <a:pPr lvl="1"/>
            <a:endParaRPr lang="cs-CZ" sz="1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Eclipse</a:t>
            </a:r>
            <a:r>
              <a:rPr lang="cs-CZ" dirty="0"/>
              <a:t> - </a:t>
            </a:r>
            <a:r>
              <a:rPr lang="de-DE" dirty="0" err="1"/>
              <a:t>Configuration</a:t>
            </a:r>
            <a:endParaRPr lang="cs-C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723" y="514350"/>
            <a:ext cx="3856037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533650"/>
            <a:ext cx="304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5044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0" y="666751"/>
            <a:ext cx="5257800" cy="4416532"/>
          </a:xfrm>
        </p:spPr>
        <p:txBody>
          <a:bodyPr>
            <a:normAutofit fontScale="62500" lnSpcReduction="20000"/>
          </a:bodyPr>
          <a:lstStyle/>
          <a:p>
            <a:pPr marL="651510" indent="-514350">
              <a:defRPr/>
            </a:pP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cs-CZ" dirty="0" err="1"/>
              <a:t>proje</a:t>
            </a:r>
            <a:r>
              <a:rPr lang="de-DE" dirty="0"/>
              <a:t>c</a:t>
            </a:r>
            <a:r>
              <a:rPr lang="cs-CZ" dirty="0"/>
              <a:t>t</a:t>
            </a:r>
          </a:p>
          <a:p>
            <a:pPr marL="971550" lvl="1" indent="-514350">
              <a:defRPr/>
            </a:pPr>
            <a:r>
              <a:rPr lang="de-DE" dirty="0"/>
              <a:t>Click </a:t>
            </a:r>
            <a:r>
              <a:rPr lang="cs-CZ" dirty="0" err="1"/>
              <a:t>File</a:t>
            </a:r>
            <a:r>
              <a:rPr lang="cs-CZ" dirty="0"/>
              <a:t> – New – Android </a:t>
            </a:r>
            <a:r>
              <a:rPr lang="cs-CZ" dirty="0" err="1"/>
              <a:t>Application</a:t>
            </a:r>
            <a:r>
              <a:rPr lang="cs-CZ" dirty="0"/>
              <a:t> Project</a:t>
            </a:r>
          </a:p>
          <a:p>
            <a:pPr marL="971550" lvl="1" indent="-514350">
              <a:defRPr/>
            </a:pPr>
            <a:r>
              <a:rPr lang="de-DE" dirty="0" err="1"/>
              <a:t>Enter</a:t>
            </a:r>
            <a:r>
              <a:rPr lang="de-DE" dirty="0"/>
              <a:t> </a:t>
            </a:r>
            <a:r>
              <a:rPr lang="cs-CZ" dirty="0" err="1"/>
              <a:t>Application</a:t>
            </a:r>
            <a:r>
              <a:rPr lang="cs-CZ" dirty="0"/>
              <a:t> </a:t>
            </a:r>
            <a:r>
              <a:rPr lang="cs-CZ" dirty="0" err="1"/>
              <a:t>name</a:t>
            </a:r>
            <a:r>
              <a:rPr lang="cs-CZ" dirty="0"/>
              <a:t> </a:t>
            </a:r>
            <a:r>
              <a:rPr lang="de-DE" dirty="0" err="1"/>
              <a:t>HelloWorld</a:t>
            </a:r>
            <a:r>
              <a:rPr lang="cs-CZ" dirty="0"/>
              <a:t>, Min API 9, Target API 19, </a:t>
            </a:r>
            <a:r>
              <a:rPr lang="cs-CZ" dirty="0" err="1"/>
              <a:t>Compile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API 19</a:t>
            </a:r>
          </a:p>
          <a:p>
            <a:pPr marL="971550" lvl="1" indent="-514350">
              <a:defRPr/>
            </a:pPr>
            <a:r>
              <a:rPr lang="de-DE" dirty="0" err="1"/>
              <a:t>Enter</a:t>
            </a:r>
            <a:r>
              <a:rPr lang="de-DE" dirty="0"/>
              <a:t> </a:t>
            </a:r>
            <a:r>
              <a:rPr lang="cs-CZ" dirty="0" err="1"/>
              <a:t>Package</a:t>
            </a:r>
            <a:r>
              <a:rPr lang="cs-CZ" dirty="0"/>
              <a:t> </a:t>
            </a:r>
            <a:r>
              <a:rPr lang="cs-CZ" dirty="0" err="1"/>
              <a:t>name</a:t>
            </a:r>
            <a:r>
              <a:rPr lang="cs-CZ" dirty="0"/>
              <a:t> </a:t>
            </a:r>
            <a:r>
              <a:rPr lang="cs-CZ" dirty="0" err="1"/>
              <a:t>com.example.helloworld</a:t>
            </a:r>
            <a:endParaRPr lang="cs-CZ" dirty="0"/>
          </a:p>
          <a:p>
            <a:pPr marL="971550" lvl="1" indent="-514350">
              <a:defRPr/>
            </a:pPr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last </a:t>
            </a:r>
            <a:r>
              <a:rPr lang="de-DE" dirty="0" err="1"/>
              <a:t>page</a:t>
            </a:r>
            <a:r>
              <a:rPr lang="de-DE" dirty="0"/>
              <a:t>, </a:t>
            </a:r>
            <a:r>
              <a:rPr lang="de-DE" dirty="0" err="1"/>
              <a:t>select</a:t>
            </a:r>
            <a:r>
              <a:rPr lang="cs-CZ" dirty="0"/>
              <a:t> </a:t>
            </a:r>
            <a:r>
              <a:rPr lang="cs-CZ" dirty="0" err="1"/>
              <a:t>Empty</a:t>
            </a:r>
            <a:r>
              <a:rPr lang="cs-CZ" dirty="0"/>
              <a:t> </a:t>
            </a:r>
            <a:r>
              <a:rPr lang="cs-CZ" dirty="0" err="1"/>
              <a:t>Activity</a:t>
            </a:r>
            <a:endParaRPr lang="cs-CZ" dirty="0"/>
          </a:p>
          <a:p>
            <a:pPr marL="971550" lvl="1" indent="-514350">
              <a:defRPr/>
            </a:pPr>
            <a:r>
              <a:rPr lang="de-DE" dirty="0" err="1"/>
              <a:t>Leave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settings</a:t>
            </a:r>
            <a:endParaRPr lang="cs-CZ" dirty="0"/>
          </a:p>
          <a:p>
            <a:pPr marL="651510" indent="-514350">
              <a:defRPr/>
            </a:pPr>
            <a:r>
              <a:rPr lang="cs-CZ" dirty="0"/>
              <a:t>Test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project</a:t>
            </a:r>
            <a:endParaRPr lang="cs-CZ" dirty="0"/>
          </a:p>
          <a:p>
            <a:pPr marL="971550" lvl="1" indent="-514350">
              <a:defRPr/>
            </a:pPr>
            <a:r>
              <a:rPr lang="de-DE" dirty="0"/>
              <a:t>Open </a:t>
            </a:r>
            <a:r>
              <a:rPr lang="de-DE" dirty="0" err="1"/>
              <a:t>src</a:t>
            </a:r>
            <a:r>
              <a:rPr lang="de-DE" dirty="0"/>
              <a:t> - </a:t>
            </a:r>
            <a:r>
              <a:rPr lang="cs-CZ" dirty="0" err="1"/>
              <a:t>com.example.helloworld</a:t>
            </a:r>
            <a:r>
              <a:rPr lang="de-DE" dirty="0"/>
              <a:t> - </a:t>
            </a:r>
            <a:r>
              <a:rPr lang="cs-CZ" dirty="0"/>
              <a:t>MainActivity.java</a:t>
            </a:r>
          </a:p>
          <a:p>
            <a:pPr marL="971550" lvl="1" indent="-514350">
              <a:defRPr/>
            </a:pPr>
            <a:r>
              <a:rPr lang="de-DE" dirty="0"/>
              <a:t>Click on </a:t>
            </a:r>
            <a:r>
              <a:rPr lang="cs-CZ" dirty="0"/>
              <a:t>Run</a:t>
            </a:r>
          </a:p>
          <a:p>
            <a:pPr marL="971550" lvl="1" indent="-514350">
              <a:defRPr/>
            </a:pP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cs-CZ" dirty="0"/>
              <a:t>Android </a:t>
            </a:r>
            <a:r>
              <a:rPr lang="cs-CZ" dirty="0" err="1"/>
              <a:t>Application</a:t>
            </a:r>
            <a:endParaRPr lang="cs-CZ" dirty="0"/>
          </a:p>
          <a:p>
            <a:pPr marL="971550" lvl="1" indent="-514350">
              <a:defRPr/>
            </a:pP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cs-CZ" dirty="0"/>
              <a:t>Nexus </a:t>
            </a:r>
            <a:r>
              <a:rPr lang="cs-CZ" dirty="0" err="1"/>
              <a:t>emul</a:t>
            </a:r>
            <a:r>
              <a:rPr lang="de-DE" dirty="0" err="1"/>
              <a:t>ator</a:t>
            </a:r>
            <a:endParaRPr lang="cs-CZ" dirty="0"/>
          </a:p>
          <a:p>
            <a:pPr marL="971550" lvl="1" indent="-514350">
              <a:defRPr/>
            </a:pPr>
            <a:r>
              <a:rPr lang="cs-CZ" dirty="0"/>
              <a:t>(</a:t>
            </a:r>
            <a:r>
              <a:rPr lang="cs-CZ" dirty="0" err="1"/>
              <a:t>Eclipse</a:t>
            </a:r>
            <a:r>
              <a:rPr lang="cs-CZ" dirty="0"/>
              <a:t>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a </a:t>
            </a:r>
            <a:r>
              <a:rPr lang="de-DE" dirty="0" err="1"/>
              <a:t>project</a:t>
            </a:r>
            <a:r>
              <a:rPr lang="de-DE" dirty="0"/>
              <a:t> on an </a:t>
            </a:r>
            <a:r>
              <a:rPr lang="de-DE" dirty="0" err="1"/>
              <a:t>Android</a:t>
            </a:r>
            <a:r>
              <a:rPr lang="de-DE" dirty="0"/>
              <a:t> </a:t>
            </a:r>
            <a:r>
              <a:rPr lang="de-DE" dirty="0" err="1"/>
              <a:t>phone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via USB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, </a:t>
            </a:r>
            <a:r>
              <a:rPr lang="de-DE" dirty="0" err="1"/>
              <a:t>see</a:t>
            </a:r>
            <a:r>
              <a:rPr lang="cs-CZ" dirty="0"/>
              <a:t> http://developer.android.com/</a:t>
            </a:r>
            <a:r>
              <a:rPr lang="cs-CZ" dirty="0" err="1"/>
              <a:t>tools</a:t>
            </a:r>
            <a:r>
              <a:rPr lang="cs-CZ" dirty="0"/>
              <a:t>/</a:t>
            </a:r>
            <a:r>
              <a:rPr lang="cs-CZ" dirty="0" err="1"/>
              <a:t>extras</a:t>
            </a:r>
            <a:r>
              <a:rPr lang="cs-CZ" dirty="0"/>
              <a:t>/oem-usb.html)</a:t>
            </a:r>
          </a:p>
          <a:p>
            <a:pPr marL="971550" lvl="1" indent="-514350">
              <a:defRPr/>
            </a:pPr>
            <a:endParaRPr lang="cs-CZ" dirty="0"/>
          </a:p>
          <a:p>
            <a:pPr lvl="1"/>
            <a:endParaRPr lang="cs-CZ" sz="1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Eclipse</a:t>
            </a:r>
            <a:r>
              <a:rPr lang="cs-CZ" dirty="0"/>
              <a:t> – </a:t>
            </a:r>
            <a:r>
              <a:rPr lang="de-DE" dirty="0"/>
              <a:t>First </a:t>
            </a:r>
            <a:r>
              <a:rPr lang="cs-CZ" dirty="0" err="1"/>
              <a:t>proje</a:t>
            </a:r>
            <a:r>
              <a:rPr lang="de-DE" dirty="0"/>
              <a:t>c</a:t>
            </a:r>
            <a:r>
              <a:rPr lang="cs-CZ" dirty="0"/>
              <a:t>t</a:t>
            </a:r>
          </a:p>
        </p:txBody>
      </p:sp>
      <p:pic>
        <p:nvPicPr>
          <p:cNvPr id="3074" name="Picture 2" descr="http://developer.android.com/images/tools/eclipse-ru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31051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kana\AppData\Local\Temp\SNAGHTML140758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819150"/>
            <a:ext cx="3352800" cy="426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432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C:\Users\kana\AppData\Local\Temp\SNAGHTML18e4e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24" y="688340"/>
            <a:ext cx="3519977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0" y="646779"/>
            <a:ext cx="5562600" cy="3071603"/>
          </a:xfrm>
        </p:spPr>
        <p:txBody>
          <a:bodyPr>
            <a:normAutofit fontScale="47500" lnSpcReduction="20000"/>
          </a:bodyPr>
          <a:lstStyle/>
          <a:p>
            <a:pPr marL="274320" indent="-274320">
              <a:defRPr/>
            </a:pPr>
            <a:r>
              <a:rPr lang="de-DE" dirty="0" err="1"/>
              <a:t>Prepare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cs-CZ" dirty="0" err="1"/>
              <a:t>Eclipse</a:t>
            </a:r>
            <a:r>
              <a:rPr lang="cs-CZ" dirty="0"/>
              <a:t> </a:t>
            </a:r>
            <a:r>
              <a:rPr lang="cs-CZ" dirty="0" err="1"/>
              <a:t>workspace</a:t>
            </a:r>
            <a:r>
              <a:rPr lang="cs-CZ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IS</a:t>
            </a:r>
            <a:endParaRPr lang="cs-CZ" dirty="0"/>
          </a:p>
          <a:p>
            <a:pPr marL="548640" lvl="2">
              <a:defRPr/>
            </a:pPr>
            <a:r>
              <a:rPr lang="de-DE" dirty="0" err="1"/>
              <a:t>Unzip</a:t>
            </a:r>
            <a:r>
              <a:rPr lang="de-DE" dirty="0"/>
              <a:t> </a:t>
            </a:r>
            <a:r>
              <a:rPr lang="cs-CZ" dirty="0"/>
              <a:t>NIS_Android.zip, </a:t>
            </a:r>
            <a:r>
              <a:rPr lang="de-DE" dirty="0" err="1"/>
              <a:t>which</a:t>
            </a:r>
            <a:r>
              <a:rPr lang="de-DE" dirty="0"/>
              <a:t> was </a:t>
            </a:r>
            <a:r>
              <a:rPr lang="de-DE" dirty="0" err="1"/>
              <a:t>sent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via email</a:t>
            </a:r>
            <a:endParaRPr lang="cs-CZ" dirty="0"/>
          </a:p>
          <a:p>
            <a:pPr marL="548640" lvl="2">
              <a:defRPr/>
            </a:pPr>
            <a:r>
              <a:rPr lang="cs-CZ" dirty="0" err="1"/>
              <a:t>File</a:t>
            </a:r>
            <a:r>
              <a:rPr lang="cs-CZ" dirty="0"/>
              <a:t> – Import – Android – </a:t>
            </a:r>
            <a:r>
              <a:rPr lang="cs-CZ" dirty="0" err="1"/>
              <a:t>Existing</a:t>
            </a:r>
            <a:r>
              <a:rPr lang="cs-CZ" dirty="0"/>
              <a:t> Android </a:t>
            </a:r>
            <a:r>
              <a:rPr lang="cs-CZ" dirty="0" err="1"/>
              <a:t>Code</a:t>
            </a:r>
            <a:r>
              <a:rPr lang="cs-CZ" dirty="0"/>
              <a:t> </a:t>
            </a:r>
            <a:r>
              <a:rPr lang="cs-CZ" dirty="0" err="1"/>
              <a:t>into</a:t>
            </a:r>
            <a:r>
              <a:rPr lang="cs-CZ" dirty="0"/>
              <a:t> </a:t>
            </a:r>
            <a:r>
              <a:rPr lang="cs-CZ" dirty="0" err="1"/>
              <a:t>Workspace</a:t>
            </a:r>
            <a:endParaRPr lang="cs-CZ" dirty="0"/>
          </a:p>
          <a:p>
            <a:pPr marL="548640" lvl="2">
              <a:defRPr/>
            </a:pPr>
            <a:r>
              <a:rPr lang="cs-CZ" dirty="0" err="1"/>
              <a:t>Browse</a:t>
            </a:r>
            <a:r>
              <a:rPr lang="cs-CZ" dirty="0"/>
              <a:t> –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 </a:t>
            </a:r>
            <a:r>
              <a:rPr lang="de-DE" dirty="0" err="1"/>
              <a:t>wher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unzipped</a:t>
            </a:r>
            <a:r>
              <a:rPr lang="de-DE" dirty="0"/>
              <a:t> </a:t>
            </a:r>
            <a:r>
              <a:rPr lang="cs-CZ" dirty="0" err="1"/>
              <a:t>NIS_Android</a:t>
            </a:r>
            <a:r>
              <a:rPr lang="de-DE" dirty="0"/>
              <a:t>.</a:t>
            </a:r>
            <a:r>
              <a:rPr lang="de-DE" dirty="0" err="1"/>
              <a:t>zip</a:t>
            </a:r>
            <a:endParaRPr lang="cs-CZ" dirty="0"/>
          </a:p>
          <a:p>
            <a:pPr marL="548640" lvl="2">
              <a:defRPr/>
            </a:pP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cs-CZ" dirty="0" err="1"/>
              <a:t>nis</a:t>
            </a:r>
            <a:r>
              <a:rPr lang="cs-CZ" dirty="0"/>
              <a:t> (</a:t>
            </a:r>
            <a:r>
              <a:rPr lang="de-DE" dirty="0"/>
              <a:t>do not </a:t>
            </a:r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cs-CZ" dirty="0"/>
              <a:t>appcompat_v7)</a:t>
            </a:r>
          </a:p>
          <a:p>
            <a:pPr marL="548640" lvl="2">
              <a:defRPr/>
            </a:pPr>
            <a:r>
              <a:rPr lang="de-DE" dirty="0"/>
              <a:t>Check </a:t>
            </a:r>
            <a:r>
              <a:rPr lang="cs-CZ" dirty="0"/>
              <a:t>copy </a:t>
            </a:r>
            <a:r>
              <a:rPr lang="cs-CZ" dirty="0" err="1"/>
              <a:t>project</a:t>
            </a:r>
            <a:r>
              <a:rPr lang="cs-CZ" dirty="0"/>
              <a:t> </a:t>
            </a:r>
            <a:r>
              <a:rPr lang="cs-CZ" dirty="0" err="1"/>
              <a:t>into</a:t>
            </a:r>
            <a:r>
              <a:rPr lang="cs-CZ" dirty="0"/>
              <a:t> </a:t>
            </a:r>
            <a:r>
              <a:rPr lang="cs-CZ" dirty="0" err="1"/>
              <a:t>workspace</a:t>
            </a:r>
            <a:endParaRPr lang="cs-CZ" dirty="0"/>
          </a:p>
          <a:p>
            <a:pPr marL="548640" lvl="2">
              <a:defRPr/>
            </a:pPr>
            <a:r>
              <a:rPr lang="de-DE" dirty="0"/>
              <a:t>Click on </a:t>
            </a:r>
            <a:r>
              <a:rPr lang="cs-CZ" dirty="0" err="1"/>
              <a:t>Finish</a:t>
            </a:r>
            <a:r>
              <a:rPr lang="cs-CZ" dirty="0"/>
              <a:t> (</a:t>
            </a:r>
            <a:r>
              <a:rPr lang="de-DE" dirty="0"/>
              <a:t>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nis</a:t>
            </a:r>
            <a:r>
              <a:rPr lang="de-DE" dirty="0"/>
              <a:t> will </a:t>
            </a:r>
            <a:r>
              <a:rPr lang="de-DE" dirty="0" err="1"/>
              <a:t>appear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cs-CZ" dirty="0" err="1"/>
              <a:t>workspace</a:t>
            </a:r>
            <a:r>
              <a:rPr lang="cs-CZ" dirty="0"/>
              <a:t>)</a:t>
            </a:r>
          </a:p>
          <a:p>
            <a:pPr marL="274320" indent="-274320">
              <a:defRPr/>
            </a:pPr>
            <a:r>
              <a:rPr lang="de-DE" dirty="0" err="1"/>
              <a:t>Prepare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web </a:t>
            </a:r>
            <a:r>
              <a:rPr lang="de-DE" dirty="0" err="1"/>
              <a:t>server</a:t>
            </a:r>
            <a:endParaRPr lang="cs-CZ" dirty="0"/>
          </a:p>
          <a:p>
            <a:pPr marL="548640" lvl="2">
              <a:defRPr/>
            </a:pP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editor</a:t>
            </a:r>
            <a:r>
              <a:rPr lang="de-DE" dirty="0"/>
              <a:t>, update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credentials</a:t>
            </a:r>
            <a:r>
              <a:rPr lang="de-DE" dirty="0"/>
              <a:t> in </a:t>
            </a:r>
            <a:r>
              <a:rPr lang="cs-CZ" dirty="0" err="1"/>
              <a:t>getDataForAndroid.php</a:t>
            </a:r>
            <a:endParaRPr lang="cs-CZ" dirty="0"/>
          </a:p>
          <a:p>
            <a:pPr marL="548640" lvl="2">
              <a:defRPr/>
            </a:pPr>
            <a:r>
              <a:rPr lang="de-DE" dirty="0" err="1"/>
              <a:t>Copy</a:t>
            </a:r>
            <a:r>
              <a:rPr lang="de-DE" dirty="0"/>
              <a:t> </a:t>
            </a:r>
            <a:r>
              <a:rPr lang="cs-CZ" dirty="0" err="1"/>
              <a:t>getDataForAndroid.php</a:t>
            </a:r>
            <a:r>
              <a:rPr lang="cs-CZ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web </a:t>
            </a:r>
            <a:r>
              <a:rPr lang="de-DE" dirty="0" err="1"/>
              <a:t>server</a:t>
            </a:r>
            <a:endParaRPr lang="cs-CZ" dirty="0"/>
          </a:p>
          <a:p>
            <a:pPr marL="274320" indent="-274320">
              <a:defRPr/>
            </a:pPr>
            <a:r>
              <a:rPr lang="cs-CZ" dirty="0"/>
              <a:t>Test </a:t>
            </a:r>
            <a:r>
              <a:rPr lang="de-DE" dirty="0" err="1"/>
              <a:t>your</a:t>
            </a:r>
            <a:r>
              <a:rPr lang="de-DE" dirty="0"/>
              <a:t> IS </a:t>
            </a:r>
            <a:r>
              <a:rPr lang="de-DE" dirty="0" err="1"/>
              <a:t>project</a:t>
            </a:r>
            <a:endParaRPr lang="cs-CZ" dirty="0"/>
          </a:p>
          <a:p>
            <a:pPr marL="548640" lvl="2">
              <a:defRPr/>
            </a:pPr>
            <a:r>
              <a:rPr lang="de-DE" dirty="0"/>
              <a:t>Open </a:t>
            </a:r>
            <a:r>
              <a:rPr lang="cs-CZ" dirty="0" err="1"/>
              <a:t>nis</a:t>
            </a:r>
            <a:r>
              <a:rPr lang="cs-CZ" dirty="0"/>
              <a:t> – </a:t>
            </a:r>
            <a:r>
              <a:rPr lang="cs-CZ" dirty="0" err="1"/>
              <a:t>src</a:t>
            </a:r>
            <a:r>
              <a:rPr lang="cs-CZ" dirty="0"/>
              <a:t> – </a:t>
            </a:r>
            <a:r>
              <a:rPr lang="en-US" dirty="0" err="1"/>
              <a:t>cz.cvut.fbmi.nis</a:t>
            </a:r>
            <a:r>
              <a:rPr lang="cs-CZ" dirty="0"/>
              <a:t> - MainActivity.java</a:t>
            </a:r>
          </a:p>
          <a:p>
            <a:pPr marL="548640" lvl="2">
              <a:defRPr/>
            </a:pPr>
            <a:r>
              <a:rPr lang="de-DE" dirty="0"/>
              <a:t>Click on </a:t>
            </a:r>
            <a:r>
              <a:rPr lang="cs-CZ" dirty="0"/>
              <a:t>Run</a:t>
            </a:r>
          </a:p>
          <a:p>
            <a:pPr marL="274320" lvl="1">
              <a:defRPr/>
            </a:pPr>
            <a:endParaRPr lang="cs-CZ" dirty="0"/>
          </a:p>
          <a:p>
            <a:pPr marL="274320" lvl="1"/>
            <a:endParaRPr lang="cs-CZ" sz="1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Eclipse</a:t>
            </a:r>
            <a:r>
              <a:rPr lang="cs-CZ" dirty="0"/>
              <a:t> – </a:t>
            </a:r>
            <a:r>
              <a:rPr lang="de-DE" dirty="0" err="1"/>
              <a:t>base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care</a:t>
            </a:r>
            <a:r>
              <a:rPr lang="de-DE" dirty="0"/>
              <a:t> IS</a:t>
            </a:r>
            <a:endParaRPr lang="cs-CZ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3718382"/>
            <a:ext cx="2865437" cy="1404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Elbow Connector 5"/>
          <p:cNvCxnSpPr/>
          <p:nvPr/>
        </p:nvCxnSpPr>
        <p:spPr>
          <a:xfrm rot="10800000" flipV="1">
            <a:off x="4389438" y="3638550"/>
            <a:ext cx="2544763" cy="675800"/>
          </a:xfrm>
          <a:prstGeom prst="bentConnector3">
            <a:avLst>
              <a:gd name="adj1" fmla="val -705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590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0" y="895350"/>
            <a:ext cx="8153400" cy="3962400"/>
          </a:xfrm>
        </p:spPr>
        <p:txBody>
          <a:bodyPr>
            <a:normAutofit fontScale="62500" lnSpcReduction="20000"/>
          </a:bodyPr>
          <a:lstStyle/>
          <a:p>
            <a:pPr marL="651510" indent="-514350">
              <a:defRPr/>
            </a:pP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cs-CZ" dirty="0" err="1"/>
              <a:t>workspace</a:t>
            </a:r>
            <a:endParaRPr lang="cs-CZ" dirty="0"/>
          </a:p>
          <a:p>
            <a:pPr marL="971550" lvl="1" indent="-514350">
              <a:defRPr/>
            </a:pP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cs-CZ" dirty="0"/>
              <a:t>: </a:t>
            </a:r>
            <a:r>
              <a:rPr lang="cs-CZ" dirty="0" err="1"/>
              <a:t>HelloWorld</a:t>
            </a:r>
            <a:r>
              <a:rPr lang="cs-CZ" dirty="0"/>
              <a:t> (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cs-CZ" dirty="0"/>
              <a:t> Android projekt), </a:t>
            </a:r>
            <a:r>
              <a:rPr lang="cs-CZ" dirty="0" err="1"/>
              <a:t>nis</a:t>
            </a:r>
            <a:r>
              <a:rPr lang="cs-CZ" dirty="0"/>
              <a:t> (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care</a:t>
            </a:r>
            <a:r>
              <a:rPr lang="de-DE" dirty="0"/>
              <a:t> IS </a:t>
            </a:r>
            <a:r>
              <a:rPr lang="de-DE" dirty="0" err="1"/>
              <a:t>project</a:t>
            </a:r>
            <a:r>
              <a:rPr lang="cs-CZ" dirty="0"/>
              <a:t>), appcompat_v7 (</a:t>
            </a:r>
            <a:r>
              <a:rPr lang="de-DE" dirty="0" err="1"/>
              <a:t>library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backward</a:t>
            </a:r>
            <a:r>
              <a:rPr lang="de-DE" dirty="0"/>
              <a:t> </a:t>
            </a:r>
            <a:r>
              <a:rPr lang="de-DE" dirty="0" err="1"/>
              <a:t>compatibility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older</a:t>
            </a:r>
            <a:r>
              <a:rPr lang="de-DE" dirty="0"/>
              <a:t> </a:t>
            </a:r>
            <a:r>
              <a:rPr lang="de-DE" dirty="0" err="1"/>
              <a:t>versions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Android</a:t>
            </a:r>
            <a:r>
              <a:rPr lang="de-DE" dirty="0"/>
              <a:t> </a:t>
            </a:r>
            <a:r>
              <a:rPr lang="de-DE" dirty="0" err="1"/>
              <a:t>devices</a:t>
            </a:r>
            <a:r>
              <a:rPr lang="cs-CZ" dirty="0"/>
              <a:t>)</a:t>
            </a:r>
          </a:p>
          <a:p>
            <a:pPr marL="651510" indent="-514350">
              <a:defRPr/>
            </a:pPr>
            <a:r>
              <a:rPr lang="de-DE" dirty="0"/>
              <a:t>Code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cs-CZ" dirty="0"/>
              <a:t>- </a:t>
            </a:r>
            <a:r>
              <a:rPr lang="cs-CZ" dirty="0" err="1"/>
              <a:t>src</a:t>
            </a:r>
            <a:r>
              <a:rPr lang="cs-CZ" dirty="0"/>
              <a:t> – </a:t>
            </a:r>
            <a:r>
              <a:rPr lang="en-US" dirty="0" err="1"/>
              <a:t>cz.cvut.fbmi.nis</a:t>
            </a:r>
            <a:r>
              <a:rPr lang="cs-CZ" dirty="0"/>
              <a:t> </a:t>
            </a:r>
          </a:p>
          <a:p>
            <a:pPr marL="971550" lvl="1" indent="-514350">
              <a:defRPr/>
            </a:pPr>
            <a:r>
              <a:rPr lang="cs-CZ" dirty="0"/>
              <a:t>MainActivity.java</a:t>
            </a:r>
          </a:p>
          <a:p>
            <a:pPr marL="1245870" lvl="2" indent="-514350">
              <a:defRPr/>
            </a:pPr>
            <a:r>
              <a:rPr lang="de-DE" dirty="0"/>
              <a:t>Main </a:t>
            </a:r>
            <a:r>
              <a:rPr lang="de-DE" dirty="0" err="1"/>
              <a:t>page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endParaRPr lang="cs-CZ" dirty="0"/>
          </a:p>
          <a:p>
            <a:pPr marL="1245870" lvl="2" indent="-514350">
              <a:defRPr/>
            </a:pPr>
            <a:r>
              <a:rPr lang="de-DE" dirty="0"/>
              <a:t>Initialize </a:t>
            </a:r>
            <a:r>
              <a:rPr lang="cs-CZ" dirty="0"/>
              <a:t>GUI </a:t>
            </a:r>
            <a:r>
              <a:rPr lang="de-DE" dirty="0" err="1"/>
              <a:t>and</a:t>
            </a:r>
            <a:r>
              <a:rPr lang="cs-CZ" dirty="0"/>
              <a:t> data</a:t>
            </a:r>
          </a:p>
          <a:p>
            <a:pPr marL="651510" indent="-514350">
              <a:defRPr/>
            </a:pP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interface</a:t>
            </a:r>
            <a:r>
              <a:rPr lang="cs-CZ" dirty="0"/>
              <a:t> – res - layout</a:t>
            </a:r>
          </a:p>
          <a:p>
            <a:pPr marL="971550" lvl="1" indent="-514350">
              <a:defRPr/>
            </a:pPr>
            <a:r>
              <a:rPr lang="cs-CZ" dirty="0"/>
              <a:t>activity_main.xml</a:t>
            </a:r>
          </a:p>
          <a:p>
            <a:pPr marL="1245870" lvl="2" indent="-514350">
              <a:defRPr/>
            </a:pPr>
            <a:r>
              <a:rPr lang="de-DE" dirty="0"/>
              <a:t>Layout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page</a:t>
            </a:r>
            <a:endParaRPr lang="cs-CZ" dirty="0"/>
          </a:p>
          <a:p>
            <a:pPr marL="971550" lvl="1" indent="-514350">
              <a:defRPr/>
            </a:pPr>
            <a:r>
              <a:rPr lang="cs-CZ" dirty="0"/>
              <a:t>login.xml</a:t>
            </a:r>
          </a:p>
          <a:p>
            <a:pPr marL="1245870" lvl="2" indent="-514350">
              <a:defRPr/>
            </a:pPr>
            <a:r>
              <a:rPr lang="de-DE" dirty="0"/>
              <a:t>Layout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page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entering</a:t>
            </a:r>
            <a:r>
              <a:rPr lang="de-DE" dirty="0"/>
              <a:t> </a:t>
            </a:r>
            <a:r>
              <a:rPr lang="de-DE" dirty="0" err="1"/>
              <a:t>login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cs-CZ" dirty="0"/>
          </a:p>
          <a:p>
            <a:pPr marL="971550" lvl="1" indent="-514350">
              <a:defRPr/>
            </a:pPr>
            <a:r>
              <a:rPr lang="cs-CZ" dirty="0"/>
              <a:t>Results.xml</a:t>
            </a:r>
          </a:p>
          <a:p>
            <a:pPr marL="1245870" lvl="2" indent="-514350">
              <a:defRPr/>
            </a:pPr>
            <a:r>
              <a:rPr lang="de-DE" dirty="0"/>
              <a:t>Layout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page</a:t>
            </a:r>
            <a:endParaRPr lang="cs-CZ" dirty="0"/>
          </a:p>
          <a:p>
            <a:pPr marL="1245870" lvl="2" indent="-514350">
              <a:defRPr/>
            </a:pPr>
            <a:endParaRPr lang="cs-CZ" dirty="0"/>
          </a:p>
          <a:p>
            <a:pPr marL="1245870" lvl="2" indent="-514350">
              <a:defRPr/>
            </a:pPr>
            <a:endParaRPr lang="cs-CZ" dirty="0"/>
          </a:p>
          <a:p>
            <a:pPr marL="971550" lvl="1" indent="-514350">
              <a:defRPr/>
            </a:pPr>
            <a:endParaRPr lang="cs-CZ" dirty="0"/>
          </a:p>
          <a:p>
            <a:pPr lvl="1"/>
            <a:endParaRPr lang="cs-CZ" sz="1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Eclipse</a:t>
            </a:r>
            <a:r>
              <a:rPr lang="cs-CZ" dirty="0"/>
              <a:t> – </a:t>
            </a:r>
            <a:r>
              <a:rPr lang="de-DE" dirty="0" err="1"/>
              <a:t>orientation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cs-CZ" dirty="0" err="1"/>
              <a:t>workspace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61925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0" y="895350"/>
            <a:ext cx="6096000" cy="2438400"/>
          </a:xfrm>
        </p:spPr>
        <p:txBody>
          <a:bodyPr>
            <a:normAutofit/>
          </a:bodyPr>
          <a:lstStyle/>
          <a:p>
            <a:pPr marL="274320" indent="-274320">
              <a:defRPr/>
            </a:pPr>
            <a:r>
              <a:rPr lang="cs-CZ" dirty="0"/>
              <a:t>Dialog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login</a:t>
            </a:r>
            <a:r>
              <a:rPr lang="cs-CZ" dirty="0"/>
              <a:t> </a:t>
            </a:r>
          </a:p>
          <a:p>
            <a:pPr marL="365760" lvl="2" indent="-182880">
              <a:spcBef>
                <a:spcPts val="0"/>
              </a:spcBef>
              <a:defRPr/>
            </a:pPr>
            <a:r>
              <a:rPr lang="nn-NO" dirty="0">
                <a:latin typeface="Agency FB" pitchFamily="34" charset="0"/>
              </a:rPr>
              <a:t>final Dialog dialog = new Dialog(MainActivity.this);</a:t>
            </a:r>
            <a:endParaRPr lang="cs-CZ" dirty="0">
              <a:latin typeface="Agency FB" pitchFamily="34" charset="0"/>
            </a:endParaRPr>
          </a:p>
          <a:p>
            <a:pPr marL="365760" lvl="2" indent="-182880">
              <a:spcBef>
                <a:spcPts val="0"/>
              </a:spcBef>
              <a:defRPr/>
            </a:pPr>
            <a:r>
              <a:rPr lang="cs-CZ" dirty="0" err="1">
                <a:latin typeface="Agency FB" pitchFamily="34" charset="0"/>
              </a:rPr>
              <a:t>dialog.setContentView</a:t>
            </a:r>
            <a:r>
              <a:rPr lang="cs-CZ" dirty="0">
                <a:latin typeface="Agency FB" pitchFamily="34" charset="0"/>
              </a:rPr>
              <a:t>(</a:t>
            </a:r>
            <a:r>
              <a:rPr lang="cs-CZ" dirty="0" err="1">
                <a:latin typeface="Agency FB" pitchFamily="34" charset="0"/>
              </a:rPr>
              <a:t>R.layout.login</a:t>
            </a:r>
            <a:r>
              <a:rPr lang="cs-CZ" dirty="0">
                <a:latin typeface="Agency FB" pitchFamily="34" charset="0"/>
              </a:rPr>
              <a:t>);</a:t>
            </a:r>
          </a:p>
          <a:p>
            <a:pPr marL="365760" lvl="2" indent="-182880">
              <a:spcBef>
                <a:spcPts val="0"/>
              </a:spcBef>
              <a:defRPr/>
            </a:pPr>
            <a:r>
              <a:rPr lang="cs-CZ" dirty="0" err="1">
                <a:latin typeface="Agency FB" pitchFamily="34" charset="0"/>
              </a:rPr>
              <a:t>dialog.setTitle</a:t>
            </a:r>
            <a:r>
              <a:rPr lang="cs-CZ" dirty="0">
                <a:latin typeface="Agency FB" pitchFamily="34" charset="0"/>
              </a:rPr>
              <a:t>("FBMI NIS");</a:t>
            </a:r>
          </a:p>
          <a:p>
            <a:pPr marL="365760" lvl="2" indent="-182880">
              <a:spcBef>
                <a:spcPts val="0"/>
              </a:spcBef>
              <a:defRPr/>
            </a:pPr>
            <a:r>
              <a:rPr lang="cs-CZ" dirty="0" err="1">
                <a:latin typeface="Agency FB" pitchFamily="34" charset="0"/>
              </a:rPr>
              <a:t>dialog.show</a:t>
            </a:r>
            <a:r>
              <a:rPr lang="cs-CZ" dirty="0">
                <a:latin typeface="Agency FB" pitchFamily="34" charset="0"/>
              </a:rPr>
              <a:t>();</a:t>
            </a:r>
          </a:p>
          <a:p>
            <a:pPr marL="1245870" lvl="2" indent="-514350">
              <a:defRPr/>
            </a:pPr>
            <a:endParaRPr lang="cs-CZ" dirty="0"/>
          </a:p>
          <a:p>
            <a:pPr marL="971550" lvl="1" indent="-514350">
              <a:defRPr/>
            </a:pPr>
            <a:endParaRPr lang="cs-CZ" dirty="0"/>
          </a:p>
          <a:p>
            <a:pPr lvl="1"/>
            <a:endParaRPr lang="cs-CZ" sz="1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Proje</a:t>
            </a:r>
            <a:r>
              <a:rPr lang="de-DE" dirty="0"/>
              <a:t>c</a:t>
            </a:r>
            <a:r>
              <a:rPr lang="cs-CZ" dirty="0"/>
              <a:t>t NIS – MainActivity.java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0" y="895349"/>
            <a:ext cx="3048000" cy="363176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cs-CZ" sz="1200" b="1" dirty="0"/>
              <a:t>Login.xml</a:t>
            </a:r>
            <a:endParaRPr lang="en-US" sz="1200" b="1" dirty="0"/>
          </a:p>
          <a:p>
            <a:r>
              <a:rPr lang="en-US" sz="1000" dirty="0"/>
              <a:t>    &lt;</a:t>
            </a:r>
            <a:r>
              <a:rPr lang="en-US" sz="1000" dirty="0" err="1"/>
              <a:t>EditText</a:t>
            </a:r>
            <a:endParaRPr lang="en-US" sz="1000" dirty="0"/>
          </a:p>
          <a:p>
            <a:r>
              <a:rPr lang="en-US" sz="1000" dirty="0"/>
              <a:t>        </a:t>
            </a:r>
            <a:r>
              <a:rPr lang="en-US" sz="1000" dirty="0" err="1"/>
              <a:t>android:id</a:t>
            </a:r>
            <a:r>
              <a:rPr lang="en-US" sz="1000" dirty="0"/>
              <a:t>=</a:t>
            </a:r>
            <a:r>
              <a:rPr lang="en-US" sz="1000" i="1" dirty="0"/>
              <a:t>"@+id/</a:t>
            </a:r>
            <a:r>
              <a:rPr lang="en-US" sz="1000" i="1" dirty="0" err="1"/>
              <a:t>editTextUserNameToLogin</a:t>
            </a:r>
            <a:r>
              <a:rPr lang="en-US" sz="1000" i="1" dirty="0"/>
              <a:t>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android:layout_width</a:t>
            </a:r>
            <a:r>
              <a:rPr lang="en-US" sz="1000" dirty="0"/>
              <a:t>=</a:t>
            </a:r>
            <a:r>
              <a:rPr lang="en-US" sz="1000" i="1" dirty="0"/>
              <a:t>"</a:t>
            </a:r>
            <a:r>
              <a:rPr lang="en-US" sz="1000" i="1" dirty="0" err="1"/>
              <a:t>match_parent</a:t>
            </a:r>
            <a:r>
              <a:rPr lang="en-US" sz="1000" i="1" dirty="0"/>
              <a:t>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android:layout_height</a:t>
            </a:r>
            <a:r>
              <a:rPr lang="en-US" sz="1000" dirty="0"/>
              <a:t>=</a:t>
            </a:r>
            <a:r>
              <a:rPr lang="en-US" sz="1000" i="1" dirty="0"/>
              <a:t>"</a:t>
            </a:r>
            <a:r>
              <a:rPr lang="en-US" sz="1000" i="1" dirty="0" err="1"/>
              <a:t>wrap_content</a:t>
            </a:r>
            <a:r>
              <a:rPr lang="en-US" sz="1000" i="1" dirty="0"/>
              <a:t>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android:hint</a:t>
            </a:r>
            <a:r>
              <a:rPr lang="en-US" sz="1000" dirty="0"/>
              <a:t>=</a:t>
            </a:r>
            <a:r>
              <a:rPr lang="en-US" sz="1000" i="1" dirty="0"/>
              <a:t>"Doctor user name"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android:ems</a:t>
            </a:r>
            <a:r>
              <a:rPr lang="en-US" sz="1000" dirty="0"/>
              <a:t>=</a:t>
            </a:r>
            <a:r>
              <a:rPr lang="en-US" sz="1000" i="1" dirty="0"/>
              <a:t>"10" 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EditText</a:t>
            </a:r>
            <a:r>
              <a:rPr lang="en-US" sz="1000" dirty="0"/>
              <a:t>&gt;</a:t>
            </a:r>
          </a:p>
          <a:p>
            <a:endParaRPr lang="en-US" sz="1000" dirty="0"/>
          </a:p>
          <a:p>
            <a:r>
              <a:rPr lang="en-US" sz="1000" dirty="0"/>
              <a:t>    &lt;</a:t>
            </a:r>
            <a:r>
              <a:rPr lang="en-US" sz="1000" dirty="0" err="1"/>
              <a:t>EditText</a:t>
            </a:r>
            <a:endParaRPr lang="en-US" sz="1000" dirty="0"/>
          </a:p>
          <a:p>
            <a:r>
              <a:rPr lang="en-US" sz="1000" dirty="0"/>
              <a:t>        </a:t>
            </a:r>
            <a:r>
              <a:rPr lang="en-US" sz="1000" dirty="0" err="1"/>
              <a:t>android:id</a:t>
            </a:r>
            <a:r>
              <a:rPr lang="en-US" sz="1000" dirty="0"/>
              <a:t>=</a:t>
            </a:r>
            <a:r>
              <a:rPr lang="en-US" sz="1000" i="1" dirty="0"/>
              <a:t>"@+id/</a:t>
            </a:r>
            <a:r>
              <a:rPr lang="en-US" sz="1000" i="1" dirty="0" err="1"/>
              <a:t>editTextPasswordToLogin</a:t>
            </a:r>
            <a:r>
              <a:rPr lang="en-US" sz="1000" i="1" dirty="0"/>
              <a:t>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android:layout_width</a:t>
            </a:r>
            <a:r>
              <a:rPr lang="en-US" sz="1000" dirty="0"/>
              <a:t>=</a:t>
            </a:r>
            <a:r>
              <a:rPr lang="en-US" sz="1000" i="1" dirty="0"/>
              <a:t>"</a:t>
            </a:r>
            <a:r>
              <a:rPr lang="en-US" sz="1000" i="1" dirty="0" err="1"/>
              <a:t>match_parent</a:t>
            </a:r>
            <a:r>
              <a:rPr lang="en-US" sz="1000" i="1" dirty="0"/>
              <a:t>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android:layout_height</a:t>
            </a:r>
            <a:r>
              <a:rPr lang="en-US" sz="1000" dirty="0"/>
              <a:t>=</a:t>
            </a:r>
            <a:r>
              <a:rPr lang="en-US" sz="1000" i="1" dirty="0"/>
              <a:t>"</a:t>
            </a:r>
            <a:r>
              <a:rPr lang="en-US" sz="1000" i="1" dirty="0" err="1"/>
              <a:t>wrap_content</a:t>
            </a:r>
            <a:r>
              <a:rPr lang="en-US" sz="1000" i="1" dirty="0"/>
              <a:t>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android:ems</a:t>
            </a:r>
            <a:r>
              <a:rPr lang="en-US" sz="1000" dirty="0"/>
              <a:t>=</a:t>
            </a:r>
            <a:r>
              <a:rPr lang="en-US" sz="1000" i="1" dirty="0"/>
              <a:t>"10"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android:inputType</a:t>
            </a:r>
            <a:r>
              <a:rPr lang="en-US" sz="1000" dirty="0"/>
              <a:t>=</a:t>
            </a:r>
            <a:r>
              <a:rPr lang="en-US" sz="1000" i="1" dirty="0"/>
              <a:t>"</a:t>
            </a:r>
            <a:r>
              <a:rPr lang="en-US" sz="1000" i="1" dirty="0" err="1"/>
              <a:t>textPassword</a:t>
            </a:r>
            <a:r>
              <a:rPr lang="en-US" sz="1000" i="1" dirty="0"/>
              <a:t>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android:hint</a:t>
            </a:r>
            <a:r>
              <a:rPr lang="en-US" sz="1000" dirty="0"/>
              <a:t>=</a:t>
            </a:r>
            <a:r>
              <a:rPr lang="en-US" sz="1000" i="1" dirty="0"/>
              <a:t>"Doctor password"/&gt;</a:t>
            </a:r>
          </a:p>
          <a:p>
            <a:endParaRPr lang="en-US" sz="1000" dirty="0"/>
          </a:p>
          <a:p>
            <a:r>
              <a:rPr lang="en-US" sz="1000" dirty="0"/>
              <a:t>    &lt;Button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android:id</a:t>
            </a:r>
            <a:r>
              <a:rPr lang="en-US" sz="1000" dirty="0"/>
              <a:t>=</a:t>
            </a:r>
            <a:r>
              <a:rPr lang="en-US" sz="1000" i="1" dirty="0"/>
              <a:t>"@+id/</a:t>
            </a:r>
            <a:r>
              <a:rPr lang="en-US" sz="1000" i="1" dirty="0" err="1"/>
              <a:t>buttonSignIn</a:t>
            </a:r>
            <a:r>
              <a:rPr lang="en-US" sz="1000" i="1" dirty="0"/>
              <a:t>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android:layout_width</a:t>
            </a:r>
            <a:r>
              <a:rPr lang="en-US" sz="1000" dirty="0"/>
              <a:t>=</a:t>
            </a:r>
            <a:r>
              <a:rPr lang="en-US" sz="1000" i="1" dirty="0"/>
              <a:t>"</a:t>
            </a:r>
            <a:r>
              <a:rPr lang="en-US" sz="1000" i="1" dirty="0" err="1"/>
              <a:t>fill_parent</a:t>
            </a:r>
            <a:r>
              <a:rPr lang="en-US" sz="1000" i="1" dirty="0"/>
              <a:t>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android:layout_height</a:t>
            </a:r>
            <a:r>
              <a:rPr lang="en-US" sz="1000" dirty="0"/>
              <a:t>=</a:t>
            </a:r>
            <a:r>
              <a:rPr lang="en-US" sz="1000" i="1" dirty="0"/>
              <a:t>"</a:t>
            </a:r>
            <a:r>
              <a:rPr lang="en-US" sz="1000" i="1" dirty="0" err="1"/>
              <a:t>wrap_content</a:t>
            </a:r>
            <a:r>
              <a:rPr lang="en-US" sz="1000" i="1" dirty="0"/>
              <a:t>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android:text</a:t>
            </a:r>
            <a:r>
              <a:rPr lang="en-US" sz="1000" dirty="0"/>
              <a:t>=</a:t>
            </a:r>
            <a:r>
              <a:rPr lang="en-US" sz="1000" i="1" dirty="0"/>
              <a:t>"Get Visits History" /&gt;</a:t>
            </a:r>
          </a:p>
          <a:p>
            <a:endParaRPr lang="en-US" sz="1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657600" y="1047750"/>
            <a:ext cx="2514600" cy="8382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516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0" y="895350"/>
            <a:ext cx="6096000" cy="3352800"/>
          </a:xfrm>
        </p:spPr>
        <p:txBody>
          <a:bodyPr>
            <a:normAutofit fontScale="62500" lnSpcReduction="20000"/>
          </a:bodyPr>
          <a:lstStyle/>
          <a:p>
            <a:pPr marL="274320" indent="-274320">
              <a:defRPr/>
            </a:pPr>
            <a:r>
              <a:rPr lang="de-DE" dirty="0"/>
              <a:t>Button </a:t>
            </a:r>
            <a:r>
              <a:rPr lang="cs-CZ" i="1" dirty="0" err="1"/>
              <a:t>Get</a:t>
            </a:r>
            <a:r>
              <a:rPr lang="cs-CZ" i="1" dirty="0"/>
              <a:t> </a:t>
            </a:r>
            <a:r>
              <a:rPr lang="cs-CZ" i="1" dirty="0" err="1"/>
              <a:t>Visits</a:t>
            </a:r>
            <a:r>
              <a:rPr lang="cs-CZ" i="1" dirty="0"/>
              <a:t> </a:t>
            </a:r>
            <a:r>
              <a:rPr lang="cs-CZ" i="1" dirty="0" err="1"/>
              <a:t>History</a:t>
            </a:r>
            <a:endParaRPr lang="cs-CZ" i="1" dirty="0"/>
          </a:p>
          <a:p>
            <a:pPr lvl="1" indent="-228600">
              <a:buSzPct val="75000"/>
              <a:buFont typeface="Wingdings"/>
              <a:buChar char=""/>
              <a:defRPr/>
            </a:pPr>
            <a:r>
              <a:rPr lang="cs-CZ" sz="2200" dirty="0" err="1">
                <a:latin typeface="Agency FB" pitchFamily="34" charset="0"/>
              </a:rPr>
              <a:t>Button</a:t>
            </a:r>
            <a:r>
              <a:rPr lang="cs-CZ" sz="2200" dirty="0">
                <a:latin typeface="Agency FB" pitchFamily="34" charset="0"/>
              </a:rPr>
              <a:t> </a:t>
            </a:r>
            <a:r>
              <a:rPr lang="cs-CZ" sz="2200" dirty="0" err="1">
                <a:latin typeface="Agency FB" pitchFamily="34" charset="0"/>
              </a:rPr>
              <a:t>btnSignIn</a:t>
            </a:r>
            <a:r>
              <a:rPr lang="cs-CZ" sz="2200" dirty="0">
                <a:latin typeface="Agency FB" pitchFamily="34" charset="0"/>
              </a:rPr>
              <a:t>=(</a:t>
            </a:r>
            <a:r>
              <a:rPr lang="cs-CZ" sz="2200" dirty="0" err="1">
                <a:latin typeface="Agency FB" pitchFamily="34" charset="0"/>
              </a:rPr>
              <a:t>Button</a:t>
            </a:r>
            <a:r>
              <a:rPr lang="cs-CZ" sz="2200" dirty="0">
                <a:latin typeface="Agency FB" pitchFamily="34" charset="0"/>
              </a:rPr>
              <a:t>)</a:t>
            </a:r>
            <a:r>
              <a:rPr lang="cs-CZ" sz="2200" dirty="0" err="1">
                <a:latin typeface="Agency FB" pitchFamily="34" charset="0"/>
              </a:rPr>
              <a:t>dialog.findViewById</a:t>
            </a:r>
            <a:r>
              <a:rPr lang="cs-CZ" sz="2200" dirty="0">
                <a:latin typeface="Agency FB" pitchFamily="34" charset="0"/>
              </a:rPr>
              <a:t>(</a:t>
            </a:r>
            <a:r>
              <a:rPr lang="cs-CZ" sz="2200" dirty="0" err="1">
                <a:latin typeface="Agency FB" pitchFamily="34" charset="0"/>
              </a:rPr>
              <a:t>R.id.buttonSignIn</a:t>
            </a:r>
            <a:r>
              <a:rPr lang="cs-CZ" sz="2200" dirty="0">
                <a:latin typeface="Agency FB" pitchFamily="34" charset="0"/>
              </a:rPr>
              <a:t>);</a:t>
            </a:r>
          </a:p>
          <a:p>
            <a:pPr marL="594360" lvl="1">
              <a:defRPr/>
            </a:pPr>
            <a:r>
              <a:rPr lang="de-DE" dirty="0"/>
              <a:t>Data </a:t>
            </a:r>
            <a:r>
              <a:rPr lang="de-DE" dirty="0" err="1"/>
              <a:t>input</a:t>
            </a:r>
            <a:r>
              <a:rPr lang="cs-CZ" dirty="0"/>
              <a:t> </a:t>
            </a:r>
          </a:p>
          <a:p>
            <a:pPr marL="868680" lvl="2">
              <a:defRPr/>
            </a:pPr>
            <a:r>
              <a:rPr lang="cs-CZ" dirty="0" err="1">
                <a:latin typeface="Agency FB" pitchFamily="34" charset="0"/>
              </a:rPr>
              <a:t>final</a:t>
            </a:r>
            <a:r>
              <a:rPr lang="cs-CZ" dirty="0">
                <a:latin typeface="Agency FB" pitchFamily="34" charset="0"/>
              </a:rPr>
              <a:t>  </a:t>
            </a:r>
            <a:r>
              <a:rPr lang="cs-CZ" dirty="0" err="1">
                <a:latin typeface="Agency FB" pitchFamily="34" charset="0"/>
              </a:rPr>
              <a:t>EditText</a:t>
            </a:r>
            <a:r>
              <a:rPr lang="cs-CZ" dirty="0">
                <a:latin typeface="Agency FB" pitchFamily="34" charset="0"/>
              </a:rPr>
              <a:t> </a:t>
            </a:r>
            <a:r>
              <a:rPr lang="cs-CZ" dirty="0" err="1">
                <a:latin typeface="Agency FB" pitchFamily="34" charset="0"/>
              </a:rPr>
              <a:t>editTextUserName</a:t>
            </a:r>
            <a:r>
              <a:rPr lang="cs-CZ" dirty="0">
                <a:latin typeface="Agency FB" pitchFamily="34" charset="0"/>
              </a:rPr>
              <a:t>=(</a:t>
            </a:r>
            <a:r>
              <a:rPr lang="cs-CZ" dirty="0" err="1">
                <a:latin typeface="Agency FB" pitchFamily="34" charset="0"/>
              </a:rPr>
              <a:t>EditText</a:t>
            </a:r>
            <a:r>
              <a:rPr lang="cs-CZ" dirty="0">
                <a:latin typeface="Agency FB" pitchFamily="34" charset="0"/>
              </a:rPr>
              <a:t>)</a:t>
            </a:r>
            <a:r>
              <a:rPr lang="cs-CZ" dirty="0" err="1">
                <a:latin typeface="Agency FB" pitchFamily="34" charset="0"/>
              </a:rPr>
              <a:t>dialog.findViewById</a:t>
            </a:r>
            <a:r>
              <a:rPr lang="cs-CZ" dirty="0">
                <a:latin typeface="Agency FB" pitchFamily="34" charset="0"/>
              </a:rPr>
              <a:t>(</a:t>
            </a:r>
            <a:r>
              <a:rPr lang="cs-CZ" dirty="0" err="1">
                <a:latin typeface="Agency FB" pitchFamily="34" charset="0"/>
              </a:rPr>
              <a:t>R.id.editTextUserNameToLogin</a:t>
            </a:r>
            <a:r>
              <a:rPr lang="cs-CZ" dirty="0">
                <a:latin typeface="Agency FB" pitchFamily="34" charset="0"/>
              </a:rPr>
              <a:t>);</a:t>
            </a:r>
          </a:p>
          <a:p>
            <a:pPr marL="868680" lvl="2">
              <a:defRPr/>
            </a:pPr>
            <a:r>
              <a:rPr lang="cs-CZ" dirty="0" err="1">
                <a:latin typeface="Agency FB" pitchFamily="34" charset="0"/>
              </a:rPr>
              <a:t>final</a:t>
            </a:r>
            <a:r>
              <a:rPr lang="cs-CZ" dirty="0">
                <a:latin typeface="Agency FB" pitchFamily="34" charset="0"/>
              </a:rPr>
              <a:t>  </a:t>
            </a:r>
            <a:r>
              <a:rPr lang="cs-CZ" dirty="0" err="1">
                <a:latin typeface="Agency FB" pitchFamily="34" charset="0"/>
              </a:rPr>
              <a:t>EditText</a:t>
            </a:r>
            <a:r>
              <a:rPr lang="cs-CZ" dirty="0">
                <a:latin typeface="Agency FB" pitchFamily="34" charset="0"/>
              </a:rPr>
              <a:t> </a:t>
            </a:r>
            <a:r>
              <a:rPr lang="cs-CZ" dirty="0" err="1">
                <a:latin typeface="Agency FB" pitchFamily="34" charset="0"/>
              </a:rPr>
              <a:t>editTextPassword</a:t>
            </a:r>
            <a:r>
              <a:rPr lang="cs-CZ" dirty="0">
                <a:latin typeface="Agency FB" pitchFamily="34" charset="0"/>
              </a:rPr>
              <a:t>=(</a:t>
            </a:r>
            <a:r>
              <a:rPr lang="cs-CZ" dirty="0" err="1">
                <a:latin typeface="Agency FB" pitchFamily="34" charset="0"/>
              </a:rPr>
              <a:t>EditText</a:t>
            </a:r>
            <a:r>
              <a:rPr lang="cs-CZ" dirty="0">
                <a:latin typeface="Agency FB" pitchFamily="34" charset="0"/>
              </a:rPr>
              <a:t>)</a:t>
            </a:r>
            <a:r>
              <a:rPr lang="cs-CZ" dirty="0" err="1">
                <a:latin typeface="Agency FB" pitchFamily="34" charset="0"/>
              </a:rPr>
              <a:t>dialog.findViewById</a:t>
            </a:r>
            <a:r>
              <a:rPr lang="cs-CZ" dirty="0">
                <a:latin typeface="Agency FB" pitchFamily="34" charset="0"/>
              </a:rPr>
              <a:t>(</a:t>
            </a:r>
            <a:r>
              <a:rPr lang="cs-CZ" dirty="0" err="1">
                <a:latin typeface="Agency FB" pitchFamily="34" charset="0"/>
              </a:rPr>
              <a:t>R.id.editTextPasswordToLogin</a:t>
            </a:r>
            <a:r>
              <a:rPr lang="cs-CZ" dirty="0">
                <a:latin typeface="Agency FB" pitchFamily="34" charset="0"/>
              </a:rPr>
              <a:t>);</a:t>
            </a:r>
          </a:p>
          <a:p>
            <a:pPr marL="868680" lvl="2">
              <a:defRPr/>
            </a:pPr>
            <a:r>
              <a:rPr lang="cs-CZ" dirty="0" err="1">
                <a:latin typeface="Agency FB" pitchFamily="34" charset="0"/>
              </a:rPr>
              <a:t>String</a:t>
            </a:r>
            <a:r>
              <a:rPr lang="cs-CZ" dirty="0">
                <a:latin typeface="Agency FB" pitchFamily="34" charset="0"/>
              </a:rPr>
              <a:t> </a:t>
            </a:r>
            <a:r>
              <a:rPr lang="cs-CZ" dirty="0" err="1">
                <a:latin typeface="Agency FB" pitchFamily="34" charset="0"/>
              </a:rPr>
              <a:t>doctorUserName</a:t>
            </a:r>
            <a:r>
              <a:rPr lang="cs-CZ" dirty="0">
                <a:latin typeface="Agency FB" pitchFamily="34" charset="0"/>
              </a:rPr>
              <a:t>=</a:t>
            </a:r>
            <a:r>
              <a:rPr lang="cs-CZ" dirty="0" err="1">
                <a:latin typeface="Agency FB" pitchFamily="34" charset="0"/>
              </a:rPr>
              <a:t>editTextUserName.getText</a:t>
            </a:r>
            <a:r>
              <a:rPr lang="cs-CZ" dirty="0">
                <a:latin typeface="Agency FB" pitchFamily="34" charset="0"/>
              </a:rPr>
              <a:t>().</a:t>
            </a:r>
            <a:r>
              <a:rPr lang="cs-CZ" dirty="0" err="1">
                <a:latin typeface="Agency FB" pitchFamily="34" charset="0"/>
              </a:rPr>
              <a:t>toString</a:t>
            </a:r>
            <a:r>
              <a:rPr lang="cs-CZ" dirty="0">
                <a:latin typeface="Agency FB" pitchFamily="34" charset="0"/>
              </a:rPr>
              <a:t>();</a:t>
            </a:r>
          </a:p>
          <a:p>
            <a:pPr marL="868680" lvl="2">
              <a:defRPr/>
            </a:pPr>
            <a:r>
              <a:rPr lang="cs-CZ" dirty="0" err="1">
                <a:latin typeface="Agency FB" pitchFamily="34" charset="0"/>
              </a:rPr>
              <a:t>String</a:t>
            </a:r>
            <a:r>
              <a:rPr lang="cs-CZ" dirty="0">
                <a:latin typeface="Agency FB" pitchFamily="34" charset="0"/>
              </a:rPr>
              <a:t> </a:t>
            </a:r>
            <a:r>
              <a:rPr lang="cs-CZ" dirty="0" err="1">
                <a:latin typeface="Agency FB" pitchFamily="34" charset="0"/>
              </a:rPr>
              <a:t>doctorPassword</a:t>
            </a:r>
            <a:r>
              <a:rPr lang="cs-CZ" dirty="0">
                <a:latin typeface="Agency FB" pitchFamily="34" charset="0"/>
              </a:rPr>
              <a:t>=</a:t>
            </a:r>
            <a:r>
              <a:rPr lang="cs-CZ" dirty="0" err="1">
                <a:latin typeface="Agency FB" pitchFamily="34" charset="0"/>
              </a:rPr>
              <a:t>editTextPassword.getText</a:t>
            </a:r>
            <a:r>
              <a:rPr lang="cs-CZ" dirty="0">
                <a:latin typeface="Agency FB" pitchFamily="34" charset="0"/>
              </a:rPr>
              <a:t>().</a:t>
            </a:r>
            <a:r>
              <a:rPr lang="cs-CZ" dirty="0" err="1">
                <a:latin typeface="Agency FB" pitchFamily="34" charset="0"/>
              </a:rPr>
              <a:t>toString</a:t>
            </a:r>
            <a:r>
              <a:rPr lang="cs-CZ" dirty="0">
                <a:latin typeface="Agency FB" pitchFamily="34" charset="0"/>
              </a:rPr>
              <a:t>();</a:t>
            </a:r>
          </a:p>
          <a:p>
            <a:pPr marL="594360" lvl="1">
              <a:defRPr/>
            </a:pPr>
            <a:r>
              <a:rPr lang="de-DE" dirty="0"/>
              <a:t>Dynamic</a:t>
            </a:r>
            <a:endParaRPr lang="cs-CZ" dirty="0"/>
          </a:p>
          <a:p>
            <a:pPr marL="868680" lvl="2">
              <a:defRPr/>
            </a:pPr>
            <a:r>
              <a:rPr lang="en-US" sz="2200" dirty="0" err="1">
                <a:latin typeface="Agency FB" pitchFamily="34" charset="0"/>
              </a:rPr>
              <a:t>btnSignIn.setOnClickListener</a:t>
            </a:r>
            <a:endParaRPr lang="cs-CZ" sz="2200" dirty="0">
              <a:latin typeface="Agency FB" pitchFamily="34" charset="0"/>
            </a:endParaRPr>
          </a:p>
          <a:p>
            <a:pPr marL="1325880" lvl="3">
              <a:defRPr/>
            </a:pPr>
            <a:r>
              <a:rPr lang="en-US" sz="2200" dirty="0">
                <a:latin typeface="Agency FB" pitchFamily="34" charset="0"/>
              </a:rPr>
              <a:t>String </a:t>
            </a:r>
            <a:r>
              <a:rPr lang="en-US" sz="2200" dirty="0" err="1">
                <a:latin typeface="Agency FB" pitchFamily="34" charset="0"/>
              </a:rPr>
              <a:t>visitsHistory</a:t>
            </a:r>
            <a:r>
              <a:rPr lang="en-US" sz="2200" dirty="0">
                <a:latin typeface="Agency FB" pitchFamily="34" charset="0"/>
              </a:rPr>
              <a:t> = </a:t>
            </a:r>
            <a:r>
              <a:rPr lang="en-US" sz="2200" dirty="0" err="1">
                <a:latin typeface="Agency FB" pitchFamily="34" charset="0"/>
              </a:rPr>
              <a:t>getVisitsHistory</a:t>
            </a:r>
            <a:r>
              <a:rPr lang="en-US" sz="2200" dirty="0">
                <a:latin typeface="Agency FB" pitchFamily="34" charset="0"/>
              </a:rPr>
              <a:t>(</a:t>
            </a:r>
            <a:r>
              <a:rPr lang="en-US" sz="2200" dirty="0" err="1">
                <a:latin typeface="Agency FB" pitchFamily="34" charset="0"/>
              </a:rPr>
              <a:t>doctorUserName</a:t>
            </a:r>
            <a:r>
              <a:rPr lang="en-US" sz="2200" dirty="0">
                <a:latin typeface="Agency FB" pitchFamily="34" charset="0"/>
              </a:rPr>
              <a:t>, </a:t>
            </a:r>
            <a:r>
              <a:rPr lang="en-US" sz="2200" dirty="0" err="1">
                <a:latin typeface="Agency FB" pitchFamily="34" charset="0"/>
              </a:rPr>
              <a:t>doctorPassword</a:t>
            </a:r>
            <a:r>
              <a:rPr lang="en-US" sz="2200" dirty="0">
                <a:latin typeface="Agency FB" pitchFamily="34" charset="0"/>
              </a:rPr>
              <a:t>, </a:t>
            </a:r>
            <a:r>
              <a:rPr lang="en-US" sz="2200" dirty="0" err="1">
                <a:latin typeface="Agency FB" pitchFamily="34" charset="0"/>
              </a:rPr>
              <a:t>facultyUserName</a:t>
            </a:r>
            <a:r>
              <a:rPr lang="en-US" sz="2200" dirty="0">
                <a:latin typeface="Agency FB" pitchFamily="34" charset="0"/>
              </a:rPr>
              <a:t>, </a:t>
            </a:r>
            <a:r>
              <a:rPr lang="en-US" sz="2200" dirty="0" err="1">
                <a:latin typeface="Agency FB" pitchFamily="34" charset="0"/>
              </a:rPr>
              <a:t>facultyPassword,facultyUrl</a:t>
            </a:r>
            <a:r>
              <a:rPr lang="en-US" sz="2200" dirty="0">
                <a:latin typeface="Agency FB" pitchFamily="34" charset="0"/>
              </a:rPr>
              <a:t>);</a:t>
            </a:r>
            <a:endParaRPr lang="cs-CZ" sz="2200" dirty="0">
              <a:latin typeface="Agency FB" pitchFamily="34" charset="0"/>
            </a:endParaRPr>
          </a:p>
          <a:p>
            <a:pPr marL="182880" lvl="2" indent="0">
              <a:spcBef>
                <a:spcPts val="0"/>
              </a:spcBef>
              <a:buNone/>
              <a:defRPr/>
            </a:pPr>
            <a:endParaRPr lang="cs-CZ" dirty="0">
              <a:latin typeface="Agency FB" pitchFamily="34" charset="0"/>
            </a:endParaRPr>
          </a:p>
          <a:p>
            <a:pPr marL="822960" lvl="3" indent="-182880">
              <a:spcBef>
                <a:spcPts val="0"/>
              </a:spcBef>
              <a:defRPr/>
            </a:pPr>
            <a:endParaRPr lang="cs-CZ" dirty="0">
              <a:latin typeface="Agency FB" pitchFamily="34" charset="0"/>
            </a:endParaRPr>
          </a:p>
          <a:p>
            <a:pPr marL="1245870" lvl="2" indent="-514350">
              <a:defRPr/>
            </a:pPr>
            <a:endParaRPr lang="cs-CZ" dirty="0"/>
          </a:p>
          <a:p>
            <a:pPr marL="971550" lvl="1" indent="-514350">
              <a:defRPr/>
            </a:pPr>
            <a:endParaRPr lang="cs-CZ" dirty="0"/>
          </a:p>
          <a:p>
            <a:pPr lvl="1"/>
            <a:endParaRPr lang="cs-CZ" sz="1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Proje</a:t>
            </a:r>
            <a:r>
              <a:rPr lang="de-DE" dirty="0"/>
              <a:t>c</a:t>
            </a:r>
            <a:r>
              <a:rPr lang="cs-CZ" dirty="0"/>
              <a:t>t NIS – MainActivity.java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0" y="895349"/>
            <a:ext cx="3048000" cy="363176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cs-CZ" sz="1200" b="1" dirty="0"/>
              <a:t>Login.xml</a:t>
            </a:r>
            <a:endParaRPr lang="en-US" sz="1200" b="1" dirty="0"/>
          </a:p>
          <a:p>
            <a:r>
              <a:rPr lang="en-US" sz="1000" dirty="0"/>
              <a:t>    &lt;</a:t>
            </a:r>
            <a:r>
              <a:rPr lang="en-US" sz="1000" dirty="0" err="1"/>
              <a:t>EditText</a:t>
            </a:r>
            <a:endParaRPr lang="en-US" sz="1000" dirty="0"/>
          </a:p>
          <a:p>
            <a:r>
              <a:rPr lang="en-US" sz="1000" dirty="0"/>
              <a:t>        </a:t>
            </a:r>
            <a:r>
              <a:rPr lang="en-US" sz="1000" dirty="0" err="1"/>
              <a:t>android:id</a:t>
            </a:r>
            <a:r>
              <a:rPr lang="en-US" sz="1000" dirty="0"/>
              <a:t>=</a:t>
            </a:r>
            <a:r>
              <a:rPr lang="en-US" sz="1000" i="1" dirty="0"/>
              <a:t>"@+id/</a:t>
            </a:r>
            <a:r>
              <a:rPr lang="en-US" sz="1000" i="1" dirty="0" err="1"/>
              <a:t>editTextUserNameToLogin</a:t>
            </a:r>
            <a:r>
              <a:rPr lang="en-US" sz="1000" i="1" dirty="0"/>
              <a:t>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android:layout_width</a:t>
            </a:r>
            <a:r>
              <a:rPr lang="en-US" sz="1000" dirty="0"/>
              <a:t>=</a:t>
            </a:r>
            <a:r>
              <a:rPr lang="en-US" sz="1000" i="1" dirty="0"/>
              <a:t>"</a:t>
            </a:r>
            <a:r>
              <a:rPr lang="en-US" sz="1000" i="1" dirty="0" err="1"/>
              <a:t>match_parent</a:t>
            </a:r>
            <a:r>
              <a:rPr lang="en-US" sz="1000" i="1" dirty="0"/>
              <a:t>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android:layout_height</a:t>
            </a:r>
            <a:r>
              <a:rPr lang="en-US" sz="1000" dirty="0"/>
              <a:t>=</a:t>
            </a:r>
            <a:r>
              <a:rPr lang="en-US" sz="1000" i="1" dirty="0"/>
              <a:t>"</a:t>
            </a:r>
            <a:r>
              <a:rPr lang="en-US" sz="1000" i="1" dirty="0" err="1"/>
              <a:t>wrap_content</a:t>
            </a:r>
            <a:r>
              <a:rPr lang="en-US" sz="1000" i="1" dirty="0"/>
              <a:t>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android:hint</a:t>
            </a:r>
            <a:r>
              <a:rPr lang="en-US" sz="1000" dirty="0"/>
              <a:t>=</a:t>
            </a:r>
            <a:r>
              <a:rPr lang="en-US" sz="1000" i="1" dirty="0"/>
              <a:t>"Doctor user name"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android:ems</a:t>
            </a:r>
            <a:r>
              <a:rPr lang="en-US" sz="1000" dirty="0"/>
              <a:t>=</a:t>
            </a:r>
            <a:r>
              <a:rPr lang="en-US" sz="1000" i="1" dirty="0"/>
              <a:t>"10" 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EditText</a:t>
            </a:r>
            <a:r>
              <a:rPr lang="en-US" sz="1000" dirty="0"/>
              <a:t>&gt;</a:t>
            </a:r>
          </a:p>
          <a:p>
            <a:endParaRPr lang="en-US" sz="1000" dirty="0"/>
          </a:p>
          <a:p>
            <a:r>
              <a:rPr lang="en-US" sz="1000" dirty="0"/>
              <a:t>    &lt;</a:t>
            </a:r>
            <a:r>
              <a:rPr lang="en-US" sz="1000" dirty="0" err="1"/>
              <a:t>EditText</a:t>
            </a:r>
            <a:endParaRPr lang="en-US" sz="1000" dirty="0"/>
          </a:p>
          <a:p>
            <a:r>
              <a:rPr lang="en-US" sz="1000" dirty="0"/>
              <a:t>        </a:t>
            </a:r>
            <a:r>
              <a:rPr lang="en-US" sz="1000" dirty="0" err="1"/>
              <a:t>android:id</a:t>
            </a:r>
            <a:r>
              <a:rPr lang="en-US" sz="1000" dirty="0"/>
              <a:t>=</a:t>
            </a:r>
            <a:r>
              <a:rPr lang="en-US" sz="1000" i="1" dirty="0"/>
              <a:t>"@+id/</a:t>
            </a:r>
            <a:r>
              <a:rPr lang="en-US" sz="1000" i="1" dirty="0" err="1"/>
              <a:t>editTextPasswordToLogin</a:t>
            </a:r>
            <a:r>
              <a:rPr lang="en-US" sz="1000" i="1" dirty="0"/>
              <a:t>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android:layout_width</a:t>
            </a:r>
            <a:r>
              <a:rPr lang="en-US" sz="1000" dirty="0"/>
              <a:t>=</a:t>
            </a:r>
            <a:r>
              <a:rPr lang="en-US" sz="1000" i="1" dirty="0"/>
              <a:t>"</a:t>
            </a:r>
            <a:r>
              <a:rPr lang="en-US" sz="1000" i="1" dirty="0" err="1"/>
              <a:t>match_parent</a:t>
            </a:r>
            <a:r>
              <a:rPr lang="en-US" sz="1000" i="1" dirty="0"/>
              <a:t>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android:layout_height</a:t>
            </a:r>
            <a:r>
              <a:rPr lang="en-US" sz="1000" dirty="0"/>
              <a:t>=</a:t>
            </a:r>
            <a:r>
              <a:rPr lang="en-US" sz="1000" i="1" dirty="0"/>
              <a:t>"</a:t>
            </a:r>
            <a:r>
              <a:rPr lang="en-US" sz="1000" i="1" dirty="0" err="1"/>
              <a:t>wrap_content</a:t>
            </a:r>
            <a:r>
              <a:rPr lang="en-US" sz="1000" i="1" dirty="0"/>
              <a:t>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android:ems</a:t>
            </a:r>
            <a:r>
              <a:rPr lang="en-US" sz="1000" dirty="0"/>
              <a:t>=</a:t>
            </a:r>
            <a:r>
              <a:rPr lang="en-US" sz="1000" i="1" dirty="0"/>
              <a:t>"10"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android:inputType</a:t>
            </a:r>
            <a:r>
              <a:rPr lang="en-US" sz="1000" dirty="0"/>
              <a:t>=</a:t>
            </a:r>
            <a:r>
              <a:rPr lang="en-US" sz="1000" i="1" dirty="0"/>
              <a:t>"</a:t>
            </a:r>
            <a:r>
              <a:rPr lang="en-US" sz="1000" i="1" dirty="0" err="1"/>
              <a:t>textPassword</a:t>
            </a:r>
            <a:r>
              <a:rPr lang="en-US" sz="1000" i="1" dirty="0"/>
              <a:t>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android:hint</a:t>
            </a:r>
            <a:r>
              <a:rPr lang="en-US" sz="1000" dirty="0"/>
              <a:t>=</a:t>
            </a:r>
            <a:r>
              <a:rPr lang="en-US" sz="1000" i="1" dirty="0"/>
              <a:t>"Doctor password"/&gt;</a:t>
            </a:r>
          </a:p>
          <a:p>
            <a:endParaRPr lang="en-US" sz="1000" dirty="0"/>
          </a:p>
          <a:p>
            <a:r>
              <a:rPr lang="en-US" sz="1000" dirty="0"/>
              <a:t>    &lt;Button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android:id</a:t>
            </a:r>
            <a:r>
              <a:rPr lang="en-US" sz="1000" dirty="0"/>
              <a:t>=</a:t>
            </a:r>
            <a:r>
              <a:rPr lang="en-US" sz="1000" i="1" dirty="0"/>
              <a:t>"@+id/</a:t>
            </a:r>
            <a:r>
              <a:rPr lang="en-US" sz="1000" i="1" dirty="0" err="1"/>
              <a:t>buttonSignIn</a:t>
            </a:r>
            <a:r>
              <a:rPr lang="en-US" sz="1000" i="1" dirty="0"/>
              <a:t>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android:layout_width</a:t>
            </a:r>
            <a:r>
              <a:rPr lang="en-US" sz="1000" dirty="0"/>
              <a:t>=</a:t>
            </a:r>
            <a:r>
              <a:rPr lang="en-US" sz="1000" i="1" dirty="0"/>
              <a:t>"</a:t>
            </a:r>
            <a:r>
              <a:rPr lang="en-US" sz="1000" i="1" dirty="0" err="1"/>
              <a:t>fill_parent</a:t>
            </a:r>
            <a:r>
              <a:rPr lang="en-US" sz="1000" i="1" dirty="0"/>
              <a:t>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android:layout_height</a:t>
            </a:r>
            <a:r>
              <a:rPr lang="en-US" sz="1000" dirty="0"/>
              <a:t>=</a:t>
            </a:r>
            <a:r>
              <a:rPr lang="en-US" sz="1000" i="1" dirty="0"/>
              <a:t>"</a:t>
            </a:r>
            <a:r>
              <a:rPr lang="en-US" sz="1000" i="1" dirty="0" err="1"/>
              <a:t>wrap_content</a:t>
            </a:r>
            <a:r>
              <a:rPr lang="en-US" sz="1000" i="1" dirty="0"/>
              <a:t>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android:text</a:t>
            </a:r>
            <a:r>
              <a:rPr lang="en-US" sz="1000" dirty="0"/>
              <a:t>=</a:t>
            </a:r>
            <a:r>
              <a:rPr lang="en-US" sz="1000" i="1" dirty="0"/>
              <a:t>"Get Visits History" /&gt;</a:t>
            </a:r>
          </a:p>
          <a:p>
            <a:endParaRPr lang="en-US" sz="10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343400" y="1428750"/>
            <a:ext cx="3657600" cy="533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480560" y="2381250"/>
            <a:ext cx="3657600" cy="1905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810000" y="1428750"/>
            <a:ext cx="4114800" cy="23622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878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16840" y="702310"/>
            <a:ext cx="9027160" cy="1628140"/>
          </a:xfrm>
        </p:spPr>
        <p:txBody>
          <a:bodyPr>
            <a:normAutofit fontScale="70000" lnSpcReduction="20000"/>
          </a:bodyPr>
          <a:lstStyle/>
          <a:p>
            <a:pPr marL="274320" indent="-274320">
              <a:defRPr/>
            </a:pPr>
            <a:r>
              <a:rPr lang="cs-CZ" dirty="0"/>
              <a:t>HTTP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</a:t>
            </a:r>
            <a:endParaRPr lang="cs-CZ" dirty="0"/>
          </a:p>
          <a:p>
            <a:pPr marL="594360" lvl="1">
              <a:defRPr/>
            </a:pPr>
            <a:r>
              <a:rPr lang="cs-CZ" sz="2000" dirty="0" err="1">
                <a:latin typeface="Agency FB" pitchFamily="34" charset="0"/>
              </a:rPr>
              <a:t>HttpPost</a:t>
            </a:r>
            <a:r>
              <a:rPr lang="cs-CZ" sz="2000" dirty="0">
                <a:latin typeface="Agency FB" pitchFamily="34" charset="0"/>
              </a:rPr>
              <a:t> </a:t>
            </a:r>
            <a:r>
              <a:rPr lang="cs-CZ" sz="2000" dirty="0" err="1">
                <a:latin typeface="Agency FB" pitchFamily="34" charset="0"/>
              </a:rPr>
              <a:t>httppost</a:t>
            </a:r>
            <a:r>
              <a:rPr lang="cs-CZ" sz="2000" dirty="0">
                <a:latin typeface="Agency FB" pitchFamily="34" charset="0"/>
              </a:rPr>
              <a:t> = </a:t>
            </a:r>
            <a:r>
              <a:rPr lang="cs-CZ" sz="2000" dirty="0" err="1">
                <a:latin typeface="Agency FB" pitchFamily="34" charset="0"/>
              </a:rPr>
              <a:t>new</a:t>
            </a:r>
            <a:r>
              <a:rPr lang="cs-CZ" sz="2000" dirty="0">
                <a:latin typeface="Agency FB" pitchFamily="34" charset="0"/>
              </a:rPr>
              <a:t> </a:t>
            </a:r>
            <a:r>
              <a:rPr lang="cs-CZ" sz="2000" dirty="0" err="1">
                <a:latin typeface="Agency FB" pitchFamily="34" charset="0"/>
              </a:rPr>
              <a:t>HttpPost</a:t>
            </a:r>
            <a:r>
              <a:rPr lang="cs-CZ" sz="2000" dirty="0">
                <a:latin typeface="Agency FB" pitchFamily="34" charset="0"/>
              </a:rPr>
              <a:t>(</a:t>
            </a:r>
            <a:r>
              <a:rPr lang="cs-CZ" sz="2000" dirty="0" err="1">
                <a:latin typeface="Agency FB" pitchFamily="34" charset="0"/>
              </a:rPr>
              <a:t>facultyUrl</a:t>
            </a:r>
            <a:r>
              <a:rPr lang="cs-CZ" sz="2000" dirty="0">
                <a:latin typeface="Agency FB" pitchFamily="34" charset="0"/>
              </a:rPr>
              <a:t> + "/</a:t>
            </a:r>
            <a:r>
              <a:rPr lang="cs-CZ" sz="2000" dirty="0" err="1">
                <a:latin typeface="Agency FB" pitchFamily="34" charset="0"/>
              </a:rPr>
              <a:t>getDataForAndroid.php?log</a:t>
            </a:r>
            <a:r>
              <a:rPr lang="cs-CZ" sz="2000" dirty="0">
                <a:latin typeface="Agency FB" pitchFamily="34" charset="0"/>
              </a:rPr>
              <a:t>=" + </a:t>
            </a:r>
            <a:r>
              <a:rPr lang="cs-CZ" sz="2000" dirty="0" err="1">
                <a:latin typeface="Agency FB" pitchFamily="34" charset="0"/>
              </a:rPr>
              <a:t>doctorUserName</a:t>
            </a:r>
            <a:r>
              <a:rPr lang="cs-CZ" sz="2000" dirty="0">
                <a:latin typeface="Agency FB" pitchFamily="34" charset="0"/>
              </a:rPr>
              <a:t> + "&amp;</a:t>
            </a:r>
            <a:r>
              <a:rPr lang="cs-CZ" sz="2000" dirty="0" err="1">
                <a:latin typeface="Agency FB" pitchFamily="34" charset="0"/>
              </a:rPr>
              <a:t>pwd</a:t>
            </a:r>
            <a:r>
              <a:rPr lang="cs-CZ" sz="2000" dirty="0">
                <a:latin typeface="Agency FB" pitchFamily="34" charset="0"/>
              </a:rPr>
              <a:t>=" + </a:t>
            </a:r>
            <a:r>
              <a:rPr lang="cs-CZ" sz="2000" dirty="0" err="1">
                <a:latin typeface="Agency FB" pitchFamily="34" charset="0"/>
              </a:rPr>
              <a:t>doctorPassword</a:t>
            </a:r>
            <a:r>
              <a:rPr lang="cs-CZ" sz="2000" dirty="0">
                <a:latin typeface="Agency FB" pitchFamily="34" charset="0"/>
              </a:rPr>
              <a:t>);</a:t>
            </a:r>
          </a:p>
          <a:p>
            <a:pPr marL="594360" lvl="1">
              <a:defRPr/>
            </a:pPr>
            <a:r>
              <a:rPr lang="cs-CZ" sz="2000" dirty="0" err="1">
                <a:latin typeface="Agency FB" pitchFamily="34" charset="0"/>
              </a:rPr>
              <a:t>httppost.addHeader</a:t>
            </a:r>
            <a:r>
              <a:rPr lang="cs-CZ" sz="2000" dirty="0">
                <a:latin typeface="Agency FB" pitchFamily="34" charset="0"/>
              </a:rPr>
              <a:t>(</a:t>
            </a:r>
            <a:r>
              <a:rPr lang="cs-CZ" sz="2000" dirty="0" err="1">
                <a:latin typeface="Agency FB" pitchFamily="34" charset="0"/>
              </a:rPr>
              <a:t>BasicScheme.authenticate</a:t>
            </a:r>
            <a:r>
              <a:rPr lang="cs-CZ" sz="2000" dirty="0">
                <a:latin typeface="Agency FB" pitchFamily="34" charset="0"/>
              </a:rPr>
              <a:t>(</a:t>
            </a:r>
            <a:r>
              <a:rPr lang="cs-CZ" sz="2000" dirty="0" err="1">
                <a:latin typeface="Agency FB" pitchFamily="34" charset="0"/>
              </a:rPr>
              <a:t>new</a:t>
            </a:r>
            <a:r>
              <a:rPr lang="cs-CZ" sz="2000" dirty="0">
                <a:latin typeface="Agency FB" pitchFamily="34" charset="0"/>
              </a:rPr>
              <a:t> </a:t>
            </a:r>
            <a:r>
              <a:rPr lang="cs-CZ" sz="2000" dirty="0" err="1">
                <a:latin typeface="Agency FB" pitchFamily="34" charset="0"/>
              </a:rPr>
              <a:t>UsernamePasswordCredentials</a:t>
            </a:r>
            <a:r>
              <a:rPr lang="cs-CZ" sz="2000" dirty="0">
                <a:latin typeface="Agency FB" pitchFamily="34" charset="0"/>
              </a:rPr>
              <a:t>(</a:t>
            </a:r>
            <a:r>
              <a:rPr lang="cs-CZ" sz="2000" dirty="0" err="1">
                <a:latin typeface="Agency FB" pitchFamily="34" charset="0"/>
              </a:rPr>
              <a:t>FacultyUserName</a:t>
            </a:r>
            <a:r>
              <a:rPr lang="cs-CZ" sz="2000" dirty="0">
                <a:latin typeface="Agency FB" pitchFamily="34" charset="0"/>
              </a:rPr>
              <a:t>, </a:t>
            </a:r>
            <a:r>
              <a:rPr lang="cs-CZ" sz="2000" dirty="0" err="1">
                <a:latin typeface="Agency FB" pitchFamily="34" charset="0"/>
              </a:rPr>
              <a:t>FacultyPassword</a:t>
            </a:r>
            <a:r>
              <a:rPr lang="cs-CZ" sz="2000" dirty="0">
                <a:latin typeface="Agency FB" pitchFamily="34" charset="0"/>
              </a:rPr>
              <a:t>), "UTF-8", </a:t>
            </a:r>
            <a:r>
              <a:rPr lang="cs-CZ" sz="2000" dirty="0" err="1">
                <a:latin typeface="Agency FB" pitchFamily="34" charset="0"/>
              </a:rPr>
              <a:t>false</a:t>
            </a:r>
            <a:r>
              <a:rPr lang="cs-CZ" sz="2000" dirty="0">
                <a:latin typeface="Agency FB" pitchFamily="34" charset="0"/>
              </a:rPr>
              <a:t>));</a:t>
            </a:r>
          </a:p>
          <a:p>
            <a:pPr marL="594360" lvl="1">
              <a:defRPr/>
            </a:pPr>
            <a:r>
              <a:rPr lang="cs-CZ" sz="2000" dirty="0" err="1">
                <a:latin typeface="Agency FB" pitchFamily="34" charset="0"/>
              </a:rPr>
              <a:t>HttpResponse</a:t>
            </a:r>
            <a:r>
              <a:rPr lang="cs-CZ" sz="2000" dirty="0">
                <a:latin typeface="Agency FB" pitchFamily="34" charset="0"/>
              </a:rPr>
              <a:t> response = </a:t>
            </a:r>
            <a:r>
              <a:rPr lang="cs-CZ" sz="2000" dirty="0" err="1">
                <a:latin typeface="Agency FB" pitchFamily="34" charset="0"/>
              </a:rPr>
              <a:t>httpclient.execute</a:t>
            </a:r>
            <a:r>
              <a:rPr lang="cs-CZ" sz="2000" dirty="0">
                <a:latin typeface="Agency FB" pitchFamily="34" charset="0"/>
              </a:rPr>
              <a:t>(</a:t>
            </a:r>
            <a:r>
              <a:rPr lang="cs-CZ" sz="2000" dirty="0" err="1">
                <a:latin typeface="Agency FB" pitchFamily="34" charset="0"/>
              </a:rPr>
              <a:t>httppost</a:t>
            </a:r>
            <a:r>
              <a:rPr lang="cs-CZ" sz="2000" dirty="0">
                <a:latin typeface="Agency FB" pitchFamily="34" charset="0"/>
              </a:rPr>
              <a:t>);</a:t>
            </a:r>
          </a:p>
          <a:p>
            <a:pPr marL="594360" lvl="1">
              <a:defRPr/>
            </a:pPr>
            <a:r>
              <a:rPr lang="cs-CZ" sz="2000" dirty="0" err="1">
                <a:latin typeface="Agency FB" pitchFamily="34" charset="0"/>
              </a:rPr>
              <a:t>String</a:t>
            </a:r>
            <a:r>
              <a:rPr lang="cs-CZ" sz="2000" dirty="0">
                <a:latin typeface="Agency FB" pitchFamily="34" charset="0"/>
              </a:rPr>
              <a:t>   data = </a:t>
            </a:r>
            <a:r>
              <a:rPr lang="cs-CZ" sz="2000" dirty="0" err="1">
                <a:latin typeface="Agency FB" pitchFamily="34" charset="0"/>
              </a:rPr>
              <a:t>inputStreamToString</a:t>
            </a:r>
            <a:r>
              <a:rPr lang="cs-CZ" sz="2000" dirty="0">
                <a:latin typeface="Agency FB" pitchFamily="34" charset="0"/>
              </a:rPr>
              <a:t>(</a:t>
            </a:r>
            <a:r>
              <a:rPr lang="cs-CZ" sz="2000" dirty="0" err="1">
                <a:latin typeface="Agency FB" pitchFamily="34" charset="0"/>
              </a:rPr>
              <a:t>response.getEntity</a:t>
            </a:r>
            <a:r>
              <a:rPr lang="cs-CZ" sz="2000" dirty="0">
                <a:latin typeface="Agency FB" pitchFamily="34" charset="0"/>
              </a:rPr>
              <a:t>().</a:t>
            </a:r>
            <a:r>
              <a:rPr lang="cs-CZ" sz="2000" dirty="0" err="1">
                <a:latin typeface="Agency FB" pitchFamily="34" charset="0"/>
              </a:rPr>
              <a:t>getContent</a:t>
            </a:r>
            <a:r>
              <a:rPr lang="cs-CZ" sz="2000" dirty="0">
                <a:latin typeface="Agency FB" pitchFamily="34" charset="0"/>
              </a:rPr>
              <a:t>()).</a:t>
            </a:r>
            <a:r>
              <a:rPr lang="cs-CZ" sz="2000" dirty="0" err="1">
                <a:latin typeface="Agency FB" pitchFamily="34" charset="0"/>
              </a:rPr>
              <a:t>toString</a:t>
            </a:r>
            <a:r>
              <a:rPr lang="cs-CZ" sz="2000" dirty="0">
                <a:latin typeface="Agency FB" pitchFamily="34" charset="0"/>
              </a:rPr>
              <a:t>();</a:t>
            </a:r>
          </a:p>
          <a:p>
            <a:pPr marL="1245870" lvl="2" indent="-514350">
              <a:defRPr/>
            </a:pPr>
            <a:endParaRPr lang="cs-CZ" dirty="0"/>
          </a:p>
          <a:p>
            <a:pPr marL="971550" lvl="1" indent="-514350">
              <a:defRPr/>
            </a:pPr>
            <a:endParaRPr lang="cs-CZ" dirty="0"/>
          </a:p>
          <a:p>
            <a:pPr lvl="1"/>
            <a:endParaRPr lang="cs-CZ" sz="1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cs-CZ" dirty="0"/>
              <a:t>NIS – MainActivity.java - </a:t>
            </a:r>
            <a:r>
              <a:rPr lang="en-US" dirty="0" err="1">
                <a:latin typeface="Agency FB" pitchFamily="34" charset="0"/>
              </a:rPr>
              <a:t>getVisitsHistory</a:t>
            </a:r>
            <a:endParaRPr lang="cs-CZ" dirty="0"/>
          </a:p>
        </p:txBody>
      </p:sp>
      <p:sp>
        <p:nvSpPr>
          <p:cNvPr id="4" name="Rectangle 3"/>
          <p:cNvSpPr/>
          <p:nvPr/>
        </p:nvSpPr>
        <p:spPr>
          <a:xfrm>
            <a:off x="381000" y="2419350"/>
            <a:ext cx="8305800" cy="258532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cs-CZ" sz="1200" b="1" dirty="0"/>
              <a:t>http://database.fbmi.cvut.cz/vaslogin/getDataForAndroid.php</a:t>
            </a:r>
            <a:endParaRPr lang="en-US" sz="1200" b="1" dirty="0"/>
          </a:p>
          <a:p>
            <a:r>
              <a:rPr lang="en-US" sz="1000" dirty="0"/>
              <a:t>&lt;?</a:t>
            </a:r>
            <a:r>
              <a:rPr lang="en-US" sz="1000" dirty="0" err="1"/>
              <a:t>php</a:t>
            </a:r>
            <a:endParaRPr lang="en-US" sz="1000" dirty="0"/>
          </a:p>
          <a:p>
            <a:endParaRPr lang="cs-CZ" sz="1000" dirty="0"/>
          </a:p>
          <a:p>
            <a:r>
              <a:rPr lang="en-US" sz="1000" dirty="0"/>
              <a:t>$login = $_REQUEST['log'];</a:t>
            </a:r>
          </a:p>
          <a:p>
            <a:r>
              <a:rPr lang="en-US" sz="1000" dirty="0"/>
              <a:t>$password = $_REQUEST['</a:t>
            </a:r>
            <a:r>
              <a:rPr lang="en-US" sz="1000" dirty="0" err="1"/>
              <a:t>pwd</a:t>
            </a:r>
            <a:r>
              <a:rPr lang="en-US" sz="1000" dirty="0"/>
              <a:t>'];</a:t>
            </a:r>
          </a:p>
          <a:p>
            <a:r>
              <a:rPr lang="en-US" sz="1000" dirty="0"/>
              <a:t>$query = "SELECT patient.name </a:t>
            </a:r>
            <a:r>
              <a:rPr lang="en-US" sz="1000" dirty="0" err="1"/>
              <a:t>patient_name</a:t>
            </a:r>
            <a:r>
              <a:rPr lang="en-US" sz="1000" dirty="0"/>
              <a:t>, </a:t>
            </a:r>
            <a:r>
              <a:rPr lang="en-US" sz="1000" dirty="0" err="1"/>
              <a:t>visit.start</a:t>
            </a:r>
            <a:r>
              <a:rPr lang="en-US" sz="1000" dirty="0"/>
              <a:t> </a:t>
            </a:r>
            <a:r>
              <a:rPr lang="en-US" sz="1000" dirty="0" err="1"/>
              <a:t>visit_start</a:t>
            </a:r>
            <a:r>
              <a:rPr lang="en-US" sz="1000" dirty="0"/>
              <a:t>, </a:t>
            </a:r>
            <a:r>
              <a:rPr lang="en-US" sz="1000" dirty="0" err="1"/>
              <a:t>visit.end</a:t>
            </a:r>
            <a:r>
              <a:rPr lang="en-US" sz="1000" dirty="0"/>
              <a:t> </a:t>
            </a:r>
            <a:r>
              <a:rPr lang="en-US" sz="1000" dirty="0" err="1"/>
              <a:t>visit_end</a:t>
            </a:r>
            <a:r>
              <a:rPr lang="en-US" sz="1000" dirty="0"/>
              <a:t> FROM user, visit, patient " ."WHERE </a:t>
            </a:r>
            <a:r>
              <a:rPr lang="en-US" sz="1000" dirty="0" err="1"/>
              <a:t>user.user_id</a:t>
            </a:r>
            <a:r>
              <a:rPr lang="en-US" sz="1000" dirty="0"/>
              <a:t> = </a:t>
            </a:r>
            <a:r>
              <a:rPr lang="en-US" sz="1000" dirty="0" err="1"/>
              <a:t>visit.doctor_id</a:t>
            </a:r>
            <a:r>
              <a:rPr lang="en-US" sz="1000" dirty="0"/>
              <a:t> " . "AND   </a:t>
            </a:r>
            <a:r>
              <a:rPr lang="en-US" sz="1000" dirty="0" err="1"/>
              <a:t>visit.patient_id</a:t>
            </a:r>
            <a:r>
              <a:rPr lang="en-US" sz="1000" dirty="0"/>
              <a:t> = patient.id " . "AND </a:t>
            </a:r>
            <a:r>
              <a:rPr lang="en-US" sz="1000" dirty="0" err="1"/>
              <a:t>user.user_login</a:t>
            </a:r>
            <a:r>
              <a:rPr lang="en-US" sz="1000" dirty="0"/>
              <a:t> ='" . $login . "' " . "AND </a:t>
            </a:r>
            <a:r>
              <a:rPr lang="en-US" sz="1000" dirty="0" err="1"/>
              <a:t>user.user_password</a:t>
            </a:r>
            <a:r>
              <a:rPr lang="en-US" sz="1000" dirty="0"/>
              <a:t> = '" . $password . "'";</a:t>
            </a:r>
          </a:p>
          <a:p>
            <a:r>
              <a:rPr lang="en-US" sz="1000" dirty="0"/>
              <a:t>$result = </a:t>
            </a:r>
            <a:r>
              <a:rPr lang="en-US" sz="1000" dirty="0" err="1"/>
              <a:t>mysql_query</a:t>
            </a:r>
            <a:r>
              <a:rPr lang="en-US" sz="1000" dirty="0"/>
              <a:t>($query);</a:t>
            </a:r>
          </a:p>
          <a:p>
            <a:r>
              <a:rPr lang="en-US" sz="1000" dirty="0"/>
              <a:t>if (!$result) {</a:t>
            </a:r>
            <a:r>
              <a:rPr lang="cs-CZ" sz="1000" dirty="0"/>
              <a:t> </a:t>
            </a:r>
            <a:r>
              <a:rPr lang="en-US" sz="1000" dirty="0"/>
              <a:t>echo "Could not execute query: $query";}		</a:t>
            </a:r>
          </a:p>
          <a:p>
            <a:r>
              <a:rPr lang="en-US" sz="1000" dirty="0"/>
              <a:t>$data = '';</a:t>
            </a:r>
            <a:endParaRPr lang="cs-CZ" sz="1000" dirty="0"/>
          </a:p>
          <a:p>
            <a:r>
              <a:rPr lang="en-US" sz="1000" dirty="0"/>
              <a:t>while($row=</a:t>
            </a:r>
            <a:r>
              <a:rPr lang="en-US" sz="1000" dirty="0" err="1"/>
              <a:t>mysql_fetch_assoc</a:t>
            </a:r>
            <a:r>
              <a:rPr lang="en-US" sz="1000" dirty="0"/>
              <a:t>($result)){</a:t>
            </a:r>
          </a:p>
          <a:p>
            <a:r>
              <a:rPr lang="cs-CZ" sz="1000" dirty="0"/>
              <a:t>   </a:t>
            </a:r>
            <a:r>
              <a:rPr lang="en-US" sz="1000" dirty="0"/>
              <a:t>$data=$data . $row['</a:t>
            </a:r>
            <a:r>
              <a:rPr lang="en-US" sz="1000" dirty="0" err="1"/>
              <a:t>patient_name</a:t>
            </a:r>
            <a:r>
              <a:rPr lang="en-US" sz="1000" dirty="0"/>
              <a:t>'] . " (od " . </a:t>
            </a:r>
            <a:r>
              <a:rPr lang="cs-CZ" sz="1000" dirty="0"/>
              <a:t>  </a:t>
            </a:r>
            <a:r>
              <a:rPr lang="en-US" sz="1000" dirty="0"/>
              <a:t>$row['</a:t>
            </a:r>
            <a:r>
              <a:rPr lang="en-US" sz="1000" dirty="0" err="1"/>
              <a:t>visit_start</a:t>
            </a:r>
            <a:r>
              <a:rPr lang="en-US" sz="1000" dirty="0"/>
              <a:t>'] . " do " . $row['</a:t>
            </a:r>
            <a:r>
              <a:rPr lang="en-US" sz="1000" dirty="0" err="1"/>
              <a:t>visit_start</a:t>
            </a:r>
            <a:r>
              <a:rPr lang="en-US" sz="1000" dirty="0"/>
              <a:t>'] . ") \n ";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 err="1"/>
              <a:t>mysql_close</a:t>
            </a:r>
            <a:r>
              <a:rPr lang="en-US" sz="1000" dirty="0"/>
              <a:t>($con);</a:t>
            </a:r>
          </a:p>
          <a:p>
            <a:r>
              <a:rPr lang="en-US" sz="1000" dirty="0"/>
              <a:t>echo $data; 	</a:t>
            </a:r>
          </a:p>
          <a:p>
            <a:r>
              <a:rPr lang="en-US" sz="1000" dirty="0"/>
              <a:t>?&gt;</a:t>
            </a:r>
          </a:p>
        </p:txBody>
      </p:sp>
      <p:sp>
        <p:nvSpPr>
          <p:cNvPr id="17" name="Freeform 16"/>
          <p:cNvSpPr/>
          <p:nvPr/>
        </p:nvSpPr>
        <p:spPr>
          <a:xfrm>
            <a:off x="91440" y="1117600"/>
            <a:ext cx="518159" cy="1392472"/>
          </a:xfrm>
          <a:custGeom>
            <a:avLst/>
            <a:gdLst>
              <a:gd name="connsiteX0" fmla="*/ 375920 w 429217"/>
              <a:gd name="connsiteY0" fmla="*/ 0 h 1392472"/>
              <a:gd name="connsiteX1" fmla="*/ 264160 w 429217"/>
              <a:gd name="connsiteY1" fmla="*/ 40640 h 1392472"/>
              <a:gd name="connsiteX2" fmla="*/ 213360 w 429217"/>
              <a:gd name="connsiteY2" fmla="*/ 81280 h 1392472"/>
              <a:gd name="connsiteX3" fmla="*/ 182880 w 429217"/>
              <a:gd name="connsiteY3" fmla="*/ 111760 h 1392472"/>
              <a:gd name="connsiteX4" fmla="*/ 142240 w 429217"/>
              <a:gd name="connsiteY4" fmla="*/ 142240 h 1392472"/>
              <a:gd name="connsiteX5" fmla="*/ 121920 w 429217"/>
              <a:gd name="connsiteY5" fmla="*/ 172720 h 1392472"/>
              <a:gd name="connsiteX6" fmla="*/ 91440 w 429217"/>
              <a:gd name="connsiteY6" fmla="*/ 203200 h 1392472"/>
              <a:gd name="connsiteX7" fmla="*/ 71120 w 429217"/>
              <a:gd name="connsiteY7" fmla="*/ 243840 h 1392472"/>
              <a:gd name="connsiteX8" fmla="*/ 50800 w 429217"/>
              <a:gd name="connsiteY8" fmla="*/ 304800 h 1392472"/>
              <a:gd name="connsiteX9" fmla="*/ 40640 w 429217"/>
              <a:gd name="connsiteY9" fmla="*/ 375920 h 1392472"/>
              <a:gd name="connsiteX10" fmla="*/ 20320 w 429217"/>
              <a:gd name="connsiteY10" fmla="*/ 426720 h 1392472"/>
              <a:gd name="connsiteX11" fmla="*/ 10160 w 429217"/>
              <a:gd name="connsiteY11" fmla="*/ 467360 h 1392472"/>
              <a:gd name="connsiteX12" fmla="*/ 0 w 429217"/>
              <a:gd name="connsiteY12" fmla="*/ 670560 h 1392472"/>
              <a:gd name="connsiteX13" fmla="*/ 10160 w 429217"/>
              <a:gd name="connsiteY13" fmla="*/ 792480 h 1392472"/>
              <a:gd name="connsiteX14" fmla="*/ 30480 w 429217"/>
              <a:gd name="connsiteY14" fmla="*/ 914400 h 1392472"/>
              <a:gd name="connsiteX15" fmla="*/ 40640 w 429217"/>
              <a:gd name="connsiteY15" fmla="*/ 965200 h 1392472"/>
              <a:gd name="connsiteX16" fmla="*/ 60960 w 429217"/>
              <a:gd name="connsiteY16" fmla="*/ 1026160 h 1392472"/>
              <a:gd name="connsiteX17" fmla="*/ 71120 w 429217"/>
              <a:gd name="connsiteY17" fmla="*/ 1066800 h 1392472"/>
              <a:gd name="connsiteX18" fmla="*/ 101600 w 429217"/>
              <a:gd name="connsiteY18" fmla="*/ 1087120 h 1392472"/>
              <a:gd name="connsiteX19" fmla="*/ 162560 w 429217"/>
              <a:gd name="connsiteY19" fmla="*/ 1209040 h 1392472"/>
              <a:gd name="connsiteX20" fmla="*/ 193040 w 429217"/>
              <a:gd name="connsiteY20" fmla="*/ 1239520 h 1392472"/>
              <a:gd name="connsiteX21" fmla="*/ 223520 w 429217"/>
              <a:gd name="connsiteY21" fmla="*/ 1249680 h 1392472"/>
              <a:gd name="connsiteX22" fmla="*/ 274320 w 429217"/>
              <a:gd name="connsiteY22" fmla="*/ 1290320 h 1392472"/>
              <a:gd name="connsiteX23" fmla="*/ 304800 w 429217"/>
              <a:gd name="connsiteY23" fmla="*/ 1320800 h 1392472"/>
              <a:gd name="connsiteX24" fmla="*/ 335280 w 429217"/>
              <a:gd name="connsiteY24" fmla="*/ 1330960 h 1392472"/>
              <a:gd name="connsiteX25" fmla="*/ 396240 w 429217"/>
              <a:gd name="connsiteY25" fmla="*/ 1371600 h 1392472"/>
              <a:gd name="connsiteX26" fmla="*/ 426720 w 429217"/>
              <a:gd name="connsiteY26" fmla="*/ 1391920 h 1392472"/>
              <a:gd name="connsiteX27" fmla="*/ 396240 w 429217"/>
              <a:gd name="connsiteY27" fmla="*/ 1381760 h 1392472"/>
              <a:gd name="connsiteX28" fmla="*/ 365760 w 429217"/>
              <a:gd name="connsiteY28" fmla="*/ 1361440 h 139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29217" h="1392472">
                <a:moveTo>
                  <a:pt x="375920" y="0"/>
                </a:moveTo>
                <a:cubicBezTo>
                  <a:pt x="366148" y="3257"/>
                  <a:pt x="276530" y="31804"/>
                  <a:pt x="264160" y="40640"/>
                </a:cubicBezTo>
                <a:cubicBezTo>
                  <a:pt x="183737" y="98085"/>
                  <a:pt x="302928" y="51424"/>
                  <a:pt x="213360" y="81280"/>
                </a:cubicBezTo>
                <a:cubicBezTo>
                  <a:pt x="203200" y="91440"/>
                  <a:pt x="193789" y="102409"/>
                  <a:pt x="182880" y="111760"/>
                </a:cubicBezTo>
                <a:cubicBezTo>
                  <a:pt x="170023" y="122780"/>
                  <a:pt x="154214" y="130266"/>
                  <a:pt x="142240" y="142240"/>
                </a:cubicBezTo>
                <a:cubicBezTo>
                  <a:pt x="133606" y="150874"/>
                  <a:pt x="129737" y="163339"/>
                  <a:pt x="121920" y="172720"/>
                </a:cubicBezTo>
                <a:cubicBezTo>
                  <a:pt x="112722" y="183758"/>
                  <a:pt x="99791" y="191508"/>
                  <a:pt x="91440" y="203200"/>
                </a:cubicBezTo>
                <a:cubicBezTo>
                  <a:pt x="82637" y="215525"/>
                  <a:pt x="76745" y="229778"/>
                  <a:pt x="71120" y="243840"/>
                </a:cubicBezTo>
                <a:cubicBezTo>
                  <a:pt x="63165" y="263727"/>
                  <a:pt x="50800" y="304800"/>
                  <a:pt x="50800" y="304800"/>
                </a:cubicBezTo>
                <a:cubicBezTo>
                  <a:pt x="47413" y="328507"/>
                  <a:pt x="46448" y="352688"/>
                  <a:pt x="40640" y="375920"/>
                </a:cubicBezTo>
                <a:cubicBezTo>
                  <a:pt x="36217" y="393613"/>
                  <a:pt x="26087" y="409418"/>
                  <a:pt x="20320" y="426720"/>
                </a:cubicBezTo>
                <a:cubicBezTo>
                  <a:pt x="15904" y="439967"/>
                  <a:pt x="13547" y="453813"/>
                  <a:pt x="10160" y="467360"/>
                </a:cubicBezTo>
                <a:cubicBezTo>
                  <a:pt x="6773" y="535093"/>
                  <a:pt x="0" y="602742"/>
                  <a:pt x="0" y="670560"/>
                </a:cubicBezTo>
                <a:cubicBezTo>
                  <a:pt x="0" y="711341"/>
                  <a:pt x="5102" y="752014"/>
                  <a:pt x="10160" y="792480"/>
                </a:cubicBezTo>
                <a:cubicBezTo>
                  <a:pt x="15270" y="833362"/>
                  <a:pt x="22400" y="874000"/>
                  <a:pt x="30480" y="914400"/>
                </a:cubicBezTo>
                <a:cubicBezTo>
                  <a:pt x="33867" y="931333"/>
                  <a:pt x="36096" y="948540"/>
                  <a:pt x="40640" y="965200"/>
                </a:cubicBezTo>
                <a:cubicBezTo>
                  <a:pt x="46276" y="985864"/>
                  <a:pt x="55765" y="1005380"/>
                  <a:pt x="60960" y="1026160"/>
                </a:cubicBezTo>
                <a:cubicBezTo>
                  <a:pt x="64347" y="1039707"/>
                  <a:pt x="63374" y="1055182"/>
                  <a:pt x="71120" y="1066800"/>
                </a:cubicBezTo>
                <a:cubicBezTo>
                  <a:pt x="77893" y="1076960"/>
                  <a:pt x="91440" y="1080347"/>
                  <a:pt x="101600" y="1087120"/>
                </a:cubicBezTo>
                <a:cubicBezTo>
                  <a:pt x="118127" y="1136700"/>
                  <a:pt x="123169" y="1169649"/>
                  <a:pt x="162560" y="1209040"/>
                </a:cubicBezTo>
                <a:cubicBezTo>
                  <a:pt x="172720" y="1219200"/>
                  <a:pt x="181085" y="1231550"/>
                  <a:pt x="193040" y="1239520"/>
                </a:cubicBezTo>
                <a:cubicBezTo>
                  <a:pt x="201951" y="1245461"/>
                  <a:pt x="213360" y="1246293"/>
                  <a:pt x="223520" y="1249680"/>
                </a:cubicBezTo>
                <a:cubicBezTo>
                  <a:pt x="268965" y="1317847"/>
                  <a:pt x="215430" y="1251060"/>
                  <a:pt x="274320" y="1290320"/>
                </a:cubicBezTo>
                <a:cubicBezTo>
                  <a:pt x="286275" y="1298290"/>
                  <a:pt x="292845" y="1312830"/>
                  <a:pt x="304800" y="1320800"/>
                </a:cubicBezTo>
                <a:cubicBezTo>
                  <a:pt x="313711" y="1326741"/>
                  <a:pt x="325918" y="1325759"/>
                  <a:pt x="335280" y="1330960"/>
                </a:cubicBezTo>
                <a:cubicBezTo>
                  <a:pt x="356628" y="1342820"/>
                  <a:pt x="375920" y="1358053"/>
                  <a:pt x="396240" y="1371600"/>
                </a:cubicBezTo>
                <a:cubicBezTo>
                  <a:pt x="406400" y="1378373"/>
                  <a:pt x="438304" y="1395781"/>
                  <a:pt x="426720" y="1391920"/>
                </a:cubicBezTo>
                <a:cubicBezTo>
                  <a:pt x="416560" y="1388533"/>
                  <a:pt x="405819" y="1386549"/>
                  <a:pt x="396240" y="1381760"/>
                </a:cubicBezTo>
                <a:cubicBezTo>
                  <a:pt x="385318" y="1376299"/>
                  <a:pt x="365760" y="1361440"/>
                  <a:pt x="365760" y="1361440"/>
                </a:cubicBezTo>
              </a:path>
            </a:pathLst>
          </a:cu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B05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5772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0" y="895350"/>
            <a:ext cx="8686800" cy="1953259"/>
          </a:xfrm>
        </p:spPr>
        <p:txBody>
          <a:bodyPr>
            <a:normAutofit fontScale="92500" lnSpcReduction="10000"/>
          </a:bodyPr>
          <a:lstStyle/>
          <a:p>
            <a:pPr marL="274320" indent="-274320">
              <a:defRPr/>
            </a:pPr>
            <a:r>
              <a:rPr lang="cs-CZ" dirty="0"/>
              <a:t>Dialog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displaying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cs-CZ" dirty="0"/>
          </a:p>
          <a:p>
            <a:pPr marL="365760" lvl="2" indent="-182880">
              <a:spcBef>
                <a:spcPts val="0"/>
              </a:spcBef>
              <a:defRPr/>
            </a:pPr>
            <a:r>
              <a:rPr lang="nn-NO" dirty="0">
                <a:latin typeface="Agency FB" pitchFamily="34" charset="0"/>
              </a:rPr>
              <a:t>final Dialog dialogResults = new Dialog(MainActivity.this);</a:t>
            </a:r>
          </a:p>
          <a:p>
            <a:pPr marL="365760" lvl="2" indent="-182880">
              <a:spcBef>
                <a:spcPts val="0"/>
              </a:spcBef>
              <a:defRPr/>
            </a:pPr>
            <a:r>
              <a:rPr lang="nn-NO" dirty="0">
                <a:latin typeface="Agency FB" pitchFamily="34" charset="0"/>
              </a:rPr>
              <a:t>dialogResults.setContentView(R.layout.results);</a:t>
            </a:r>
          </a:p>
          <a:p>
            <a:pPr marL="365760" lvl="2" indent="-182880">
              <a:spcBef>
                <a:spcPts val="0"/>
              </a:spcBef>
              <a:defRPr/>
            </a:pPr>
            <a:r>
              <a:rPr lang="nn-NO" dirty="0">
                <a:latin typeface="Agency FB" pitchFamily="34" charset="0"/>
              </a:rPr>
              <a:t>dialogResults.setTitle("Results");</a:t>
            </a:r>
            <a:endParaRPr lang="cs-CZ" dirty="0">
              <a:latin typeface="Agency FB" pitchFamily="34" charset="0"/>
            </a:endParaRPr>
          </a:p>
          <a:p>
            <a:pPr marL="365760" lvl="2" indent="-182880">
              <a:spcBef>
                <a:spcPts val="0"/>
              </a:spcBef>
              <a:defRPr/>
            </a:pPr>
            <a:r>
              <a:rPr lang="cs-CZ" dirty="0" err="1">
                <a:latin typeface="Agency FB" pitchFamily="34" charset="0"/>
              </a:rPr>
              <a:t>final</a:t>
            </a:r>
            <a:r>
              <a:rPr lang="cs-CZ" dirty="0">
                <a:latin typeface="Agency FB" pitchFamily="34" charset="0"/>
              </a:rPr>
              <a:t>  </a:t>
            </a:r>
            <a:r>
              <a:rPr lang="cs-CZ" dirty="0" err="1">
                <a:latin typeface="Agency FB" pitchFamily="34" charset="0"/>
              </a:rPr>
              <a:t>TextView</a:t>
            </a:r>
            <a:r>
              <a:rPr lang="cs-CZ" dirty="0">
                <a:latin typeface="Agency FB" pitchFamily="34" charset="0"/>
              </a:rPr>
              <a:t> </a:t>
            </a:r>
            <a:r>
              <a:rPr lang="cs-CZ" dirty="0" err="1">
                <a:latin typeface="Agency FB" pitchFamily="34" charset="0"/>
              </a:rPr>
              <a:t>textViewResult</a:t>
            </a:r>
            <a:r>
              <a:rPr lang="cs-CZ" dirty="0">
                <a:latin typeface="Agency FB" pitchFamily="34" charset="0"/>
              </a:rPr>
              <a:t>=(</a:t>
            </a:r>
            <a:r>
              <a:rPr lang="cs-CZ" dirty="0" err="1">
                <a:latin typeface="Agency FB" pitchFamily="34" charset="0"/>
              </a:rPr>
              <a:t>TextView</a:t>
            </a:r>
            <a:r>
              <a:rPr lang="cs-CZ" dirty="0">
                <a:latin typeface="Agency FB" pitchFamily="34" charset="0"/>
              </a:rPr>
              <a:t>)</a:t>
            </a:r>
            <a:r>
              <a:rPr lang="cs-CZ" dirty="0" err="1">
                <a:latin typeface="Agency FB" pitchFamily="34" charset="0"/>
              </a:rPr>
              <a:t>dialogResults.findViewById</a:t>
            </a:r>
            <a:r>
              <a:rPr lang="cs-CZ" dirty="0">
                <a:latin typeface="Agency FB" pitchFamily="34" charset="0"/>
              </a:rPr>
              <a:t>(</a:t>
            </a:r>
            <a:r>
              <a:rPr lang="cs-CZ" dirty="0" err="1">
                <a:latin typeface="Agency FB" pitchFamily="34" charset="0"/>
              </a:rPr>
              <a:t>R.id.textViewResult</a:t>
            </a:r>
            <a:r>
              <a:rPr lang="cs-CZ" dirty="0">
                <a:latin typeface="Agency FB" pitchFamily="34" charset="0"/>
              </a:rPr>
              <a:t>);</a:t>
            </a:r>
          </a:p>
          <a:p>
            <a:pPr marL="365760" lvl="2" indent="-182880">
              <a:spcBef>
                <a:spcPts val="0"/>
              </a:spcBef>
              <a:defRPr/>
            </a:pPr>
            <a:r>
              <a:rPr lang="cs-CZ" dirty="0" err="1">
                <a:latin typeface="Agency FB" pitchFamily="34" charset="0"/>
              </a:rPr>
              <a:t>textViewResult.setText</a:t>
            </a:r>
            <a:r>
              <a:rPr lang="cs-CZ" dirty="0">
                <a:latin typeface="Agency FB" pitchFamily="34" charset="0"/>
              </a:rPr>
              <a:t>(</a:t>
            </a:r>
            <a:r>
              <a:rPr lang="cs-CZ" dirty="0" err="1">
                <a:latin typeface="Agency FB" pitchFamily="34" charset="0"/>
              </a:rPr>
              <a:t>visitsHistory</a:t>
            </a:r>
            <a:r>
              <a:rPr lang="cs-CZ" dirty="0">
                <a:latin typeface="Agency FB" pitchFamily="34" charset="0"/>
              </a:rPr>
              <a:t>);</a:t>
            </a:r>
          </a:p>
          <a:p>
            <a:pPr marL="971550" lvl="1" indent="-514350">
              <a:defRPr/>
            </a:pPr>
            <a:endParaRPr lang="cs-CZ" dirty="0"/>
          </a:p>
          <a:p>
            <a:pPr lvl="1"/>
            <a:endParaRPr lang="cs-CZ" sz="1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Proje</a:t>
            </a:r>
            <a:r>
              <a:rPr lang="de-DE" dirty="0"/>
              <a:t>c</a:t>
            </a:r>
            <a:r>
              <a:rPr lang="cs-CZ" dirty="0"/>
              <a:t>t NIS – MainActivity.java</a:t>
            </a:r>
          </a:p>
        </p:txBody>
      </p:sp>
      <p:sp>
        <p:nvSpPr>
          <p:cNvPr id="4" name="Rectangle 3"/>
          <p:cNvSpPr/>
          <p:nvPr/>
        </p:nvSpPr>
        <p:spPr>
          <a:xfrm>
            <a:off x="4267200" y="2848609"/>
            <a:ext cx="3048000" cy="227754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cs-CZ" sz="1200" b="1" dirty="0"/>
              <a:t>Results.xml</a:t>
            </a:r>
            <a:endParaRPr lang="en-US" sz="1200" b="1" dirty="0"/>
          </a:p>
          <a:p>
            <a:r>
              <a:rPr lang="en-US" sz="1000" dirty="0"/>
              <a:t>    &lt;</a:t>
            </a:r>
            <a:r>
              <a:rPr lang="en-US" sz="1000" dirty="0" err="1"/>
              <a:t>TextView</a:t>
            </a:r>
            <a:r>
              <a:rPr lang="en-US" sz="1000" dirty="0"/>
              <a:t> 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android:id</a:t>
            </a:r>
            <a:r>
              <a:rPr lang="en-US" sz="1000" dirty="0"/>
              <a:t>=</a:t>
            </a:r>
            <a:r>
              <a:rPr lang="en-US" sz="1000" i="1" dirty="0"/>
              <a:t>"@+id/</a:t>
            </a:r>
            <a:r>
              <a:rPr lang="en-US" sz="1000" i="1" dirty="0" err="1"/>
              <a:t>textViewResult</a:t>
            </a:r>
            <a:r>
              <a:rPr lang="en-US" sz="1000" i="1" dirty="0"/>
              <a:t>"</a:t>
            </a:r>
          </a:p>
          <a:p>
            <a:r>
              <a:rPr lang="en-US" sz="1000" dirty="0"/>
              <a:t>    </a:t>
            </a:r>
            <a:r>
              <a:rPr lang="cs-CZ" sz="1000" dirty="0"/>
              <a:t>    </a:t>
            </a:r>
            <a:r>
              <a:rPr lang="en-US" sz="1000" dirty="0" err="1"/>
              <a:t>android:layout_width</a:t>
            </a:r>
            <a:r>
              <a:rPr lang="en-US" sz="1000" dirty="0"/>
              <a:t>=</a:t>
            </a:r>
            <a:r>
              <a:rPr lang="en-US" sz="1000" i="1" dirty="0"/>
              <a:t>"</a:t>
            </a:r>
            <a:r>
              <a:rPr lang="en-US" sz="1000" i="1" dirty="0" err="1"/>
              <a:t>fill_parent</a:t>
            </a:r>
            <a:r>
              <a:rPr lang="en-US" sz="1000" i="1" dirty="0"/>
              <a:t>" </a:t>
            </a:r>
          </a:p>
          <a:p>
            <a:r>
              <a:rPr lang="en-US" sz="1000" dirty="0"/>
              <a:t>    </a:t>
            </a:r>
            <a:r>
              <a:rPr lang="cs-CZ" sz="1000" dirty="0"/>
              <a:t>    </a:t>
            </a:r>
            <a:r>
              <a:rPr lang="en-US" sz="1000" dirty="0" err="1"/>
              <a:t>android:layout_height</a:t>
            </a:r>
            <a:r>
              <a:rPr lang="en-US" sz="1000" dirty="0"/>
              <a:t>=</a:t>
            </a:r>
            <a:r>
              <a:rPr lang="en-US" sz="1000" i="1" dirty="0"/>
              <a:t>"</a:t>
            </a:r>
            <a:r>
              <a:rPr lang="en-US" sz="1000" i="1" dirty="0" err="1"/>
              <a:t>wrap_content</a:t>
            </a:r>
            <a:r>
              <a:rPr lang="en-US" sz="1000" i="1" dirty="0"/>
              <a:t>" </a:t>
            </a:r>
          </a:p>
          <a:p>
            <a:r>
              <a:rPr lang="en-US" sz="1000" dirty="0"/>
              <a:t>    </a:t>
            </a:r>
            <a:r>
              <a:rPr lang="cs-CZ" sz="1000" dirty="0"/>
              <a:t>    </a:t>
            </a:r>
            <a:r>
              <a:rPr lang="en-US" sz="1000" dirty="0" err="1"/>
              <a:t>android:singleLine</a:t>
            </a:r>
            <a:r>
              <a:rPr lang="en-US" sz="1000" dirty="0"/>
              <a:t>=</a:t>
            </a:r>
            <a:r>
              <a:rPr lang="en-US" sz="1000" i="1" dirty="0"/>
              <a:t>"false"  </a:t>
            </a:r>
          </a:p>
          <a:p>
            <a:r>
              <a:rPr lang="en-US" sz="1000" dirty="0"/>
              <a:t>    </a:t>
            </a:r>
            <a:r>
              <a:rPr lang="cs-CZ" sz="1000" dirty="0"/>
              <a:t>    </a:t>
            </a:r>
            <a:r>
              <a:rPr lang="en-US" sz="1000" dirty="0" err="1"/>
              <a:t>android:maxLines</a:t>
            </a:r>
            <a:r>
              <a:rPr lang="en-US" sz="1000" dirty="0"/>
              <a:t>=</a:t>
            </a:r>
            <a:r>
              <a:rPr lang="en-US" sz="1000" i="1" dirty="0"/>
              <a:t>"100"</a:t>
            </a:r>
          </a:p>
          <a:p>
            <a:r>
              <a:rPr lang="en-US" sz="1000" dirty="0"/>
              <a:t>    /&gt;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    &lt;Button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android:id</a:t>
            </a:r>
            <a:r>
              <a:rPr lang="en-US" sz="1000" dirty="0"/>
              <a:t>=</a:t>
            </a:r>
            <a:r>
              <a:rPr lang="en-US" sz="1000" i="1" dirty="0"/>
              <a:t>"@+id/</a:t>
            </a:r>
            <a:r>
              <a:rPr lang="en-US" sz="1000" i="1" dirty="0" err="1"/>
              <a:t>buttonClose</a:t>
            </a:r>
            <a:r>
              <a:rPr lang="en-US" sz="1000" i="1" dirty="0"/>
              <a:t>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android:layout_width</a:t>
            </a:r>
            <a:r>
              <a:rPr lang="en-US" sz="1000" dirty="0"/>
              <a:t>=</a:t>
            </a:r>
            <a:r>
              <a:rPr lang="en-US" sz="1000" i="1" dirty="0"/>
              <a:t>"</a:t>
            </a:r>
            <a:r>
              <a:rPr lang="en-US" sz="1000" i="1" dirty="0" err="1"/>
              <a:t>fill_parent</a:t>
            </a:r>
            <a:r>
              <a:rPr lang="en-US" sz="1000" i="1" dirty="0"/>
              <a:t>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android:layout_height</a:t>
            </a:r>
            <a:r>
              <a:rPr lang="en-US" sz="1000" dirty="0"/>
              <a:t>=</a:t>
            </a:r>
            <a:r>
              <a:rPr lang="en-US" sz="1000" i="1" dirty="0"/>
              <a:t>"</a:t>
            </a:r>
            <a:r>
              <a:rPr lang="en-US" sz="1000" i="1" dirty="0" err="1"/>
              <a:t>wrap_content</a:t>
            </a:r>
            <a:r>
              <a:rPr lang="en-US" sz="1000" i="1" dirty="0"/>
              <a:t>"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android:text</a:t>
            </a:r>
            <a:r>
              <a:rPr lang="en-US" sz="1000" dirty="0"/>
              <a:t>=</a:t>
            </a:r>
            <a:r>
              <a:rPr lang="en-US" sz="1000" i="1" dirty="0"/>
              <a:t>"Close" /&gt;</a:t>
            </a:r>
            <a:endParaRPr lang="en-US" sz="1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038600" y="1885950"/>
            <a:ext cx="457200" cy="10668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172200" y="2419350"/>
            <a:ext cx="990600" cy="8382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22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Syllabus of lectures and tutorials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357448"/>
              </p:ext>
            </p:extLst>
          </p:nvPr>
        </p:nvGraphicFramePr>
        <p:xfrm>
          <a:off x="152400" y="742950"/>
          <a:ext cx="8534399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3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Lectures (45 min)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Tutorials (45 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Lesson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Sep</a:t>
                      </a:r>
                      <a:r>
                        <a:rPr lang="en-US" sz="1200" baseline="0" noProof="0" dirty="0"/>
                        <a:t> 30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Medical Informatics and IS definition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 err="1"/>
                        <a:t>OpenEMR</a:t>
                      </a:r>
                      <a:r>
                        <a:rPr lang="en-US" sz="1200" noProof="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Lesson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Oct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HW infrastructure of IS 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 err="1"/>
                        <a:t>OpenEMR</a:t>
                      </a:r>
                      <a:endParaRPr lang="en-US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/>
                        <a:t>Lesson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Oct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Operation systems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 err="1"/>
                        <a:t>GaiaEHR</a:t>
                      </a:r>
                      <a:endParaRPr lang="en-US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Lesson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Oct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Databases of IS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200" strike="sngStrike" noProof="0" dirty="0"/>
                        <a:t>Lesson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noProof="0" dirty="0"/>
                        <a:t>Oct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strike="sng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strike="sng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Lesson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Nov</a:t>
                      </a:r>
                      <a:r>
                        <a:rPr lang="en-US" sz="1200" baseline="0" noProof="0" dirty="0"/>
                        <a:t> 4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Clinical oriented IS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Lesson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Nov</a:t>
                      </a:r>
                      <a:r>
                        <a:rPr lang="en-US" sz="1200" baseline="0" noProof="0" dirty="0"/>
                        <a:t> 11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Decision support systems</a:t>
                      </a:r>
                      <a:endParaRPr lang="en-US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Medical data coding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 err="1"/>
                        <a:t>OpenMRS</a:t>
                      </a:r>
                      <a:endParaRPr lang="en-US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Lesson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Nov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Phase and IS development principles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/>
                        <a:t>UML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Lesson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Nov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Standard implementation methodology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/>
                        <a:t>Programing in HTML</a:t>
                      </a:r>
                      <a:r>
                        <a:rPr lang="en-US" sz="1200" baseline="0" noProof="0" dirty="0"/>
                        <a:t> and </a:t>
                      </a:r>
                      <a:r>
                        <a:rPr lang="en-US" sz="1200" noProof="0" dirty="0"/>
                        <a:t>PHP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Lesson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Dec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Standard implementation methodology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/>
                        <a:t>Programing in PHP and MySQL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Lesson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Dec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Data and communication standards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Android, 7Edit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Lesson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Dec 16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aseline="0" noProof="0" dirty="0"/>
                        <a:t>Final exam</a:t>
                      </a:r>
                      <a:endParaRPr lang="en-US" sz="120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Lesson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Jan 20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noProof="0" dirty="0"/>
                        <a:t>Presentation</a:t>
                      </a:r>
                      <a:r>
                        <a:rPr lang="en-US" sz="1200" baseline="0" noProof="0" dirty="0"/>
                        <a:t> of practical project</a:t>
                      </a:r>
                      <a:endParaRPr lang="en-US" sz="120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05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/>
          <a:p>
            <a:r>
              <a:rPr lang="de-DE" dirty="0"/>
              <a:t>Agenda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819151"/>
            <a:ext cx="7924800" cy="3802025"/>
          </a:xfrm>
        </p:spPr>
        <p:txBody>
          <a:bodyPr>
            <a:normAutofit/>
          </a:bodyPr>
          <a:lstStyle/>
          <a:p>
            <a:pPr marL="514292" indent="-514292">
              <a:buFont typeface="+mj-lt"/>
              <a:buAutoNum type="arabicPeriod"/>
            </a:pPr>
            <a:r>
              <a:rPr lang="de-DE" sz="2800" b="1" dirty="0"/>
              <a:t>HL7</a:t>
            </a:r>
          </a:p>
          <a:p>
            <a:pPr marL="514292" indent="-514292">
              <a:buFont typeface="+mj-lt"/>
              <a:buAutoNum type="arabicPeriod"/>
            </a:pPr>
            <a:r>
              <a:rPr lang="de-DE" sz="2800" b="1" dirty="0" err="1"/>
              <a:t>Android</a:t>
            </a:r>
            <a:endParaRPr lang="cs-CZ" sz="2800" b="1" dirty="0"/>
          </a:p>
          <a:p>
            <a:pPr marL="514292" indent="-514292">
              <a:buFont typeface="+mj-lt"/>
              <a:buAutoNum type="arabicPeriod"/>
            </a:pPr>
            <a:r>
              <a:rPr lang="de-DE" sz="2800" b="1" dirty="0"/>
              <a:t>Project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4210866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819150"/>
            <a:ext cx="8458200" cy="41910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Attendance to ALL lessons</a:t>
            </a:r>
          </a:p>
          <a:p>
            <a:pPr lvl="1"/>
            <a:r>
              <a:rPr lang="en-US" dirty="0"/>
              <a:t>In case of non-attendance, provide a valid reason </a:t>
            </a:r>
          </a:p>
          <a:p>
            <a:r>
              <a:rPr lang="en-US" dirty="0"/>
              <a:t>30 points from homework</a:t>
            </a:r>
          </a:p>
          <a:p>
            <a:pPr lvl="1"/>
            <a:r>
              <a:rPr lang="en-US" dirty="0"/>
              <a:t>1 homework per week</a:t>
            </a:r>
          </a:p>
          <a:p>
            <a:pPr lvl="1"/>
            <a:r>
              <a:rPr lang="en-US" dirty="0"/>
              <a:t>3 points per homework</a:t>
            </a:r>
          </a:p>
          <a:p>
            <a:pPr lvl="1"/>
            <a:r>
              <a:rPr lang="en-US" dirty="0"/>
              <a:t>The homework is an essay about the topics covered in the lecture</a:t>
            </a:r>
          </a:p>
          <a:p>
            <a:r>
              <a:rPr lang="en-US" dirty="0"/>
              <a:t>20 points from practical projects</a:t>
            </a:r>
          </a:p>
          <a:p>
            <a:pPr lvl="1"/>
            <a:r>
              <a:rPr lang="en-US" dirty="0"/>
              <a:t>4 points for analyzing your own information system</a:t>
            </a:r>
          </a:p>
          <a:p>
            <a:pPr lvl="1"/>
            <a:r>
              <a:rPr lang="en-US" dirty="0"/>
              <a:t>10 points for implementing your own information system</a:t>
            </a:r>
          </a:p>
          <a:p>
            <a:pPr lvl="1"/>
            <a:r>
              <a:rPr lang="en-US" dirty="0"/>
              <a:t>4 points for testing your own information system</a:t>
            </a:r>
          </a:p>
          <a:p>
            <a:pPr lvl="1"/>
            <a:r>
              <a:rPr lang="en-US" dirty="0"/>
              <a:t>2 points for presenting your own information system  </a:t>
            </a:r>
          </a:p>
          <a:p>
            <a:r>
              <a:rPr lang="en-US" dirty="0"/>
              <a:t>50 points from final exam</a:t>
            </a:r>
          </a:p>
          <a:p>
            <a:pPr lvl="1"/>
            <a:r>
              <a:rPr lang="en-US" dirty="0"/>
              <a:t>30 points about the lectures</a:t>
            </a:r>
          </a:p>
          <a:p>
            <a:pPr lvl="1"/>
            <a:r>
              <a:rPr lang="en-US" dirty="0"/>
              <a:t>20 points about the tutorials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grade</a:t>
            </a:r>
          </a:p>
        </p:txBody>
      </p:sp>
    </p:spTree>
    <p:extLst>
      <p:ext uri="{BB962C8B-B14F-4D97-AF65-F5344CB8AC3E}">
        <p14:creationId xmlns:p14="http://schemas.microsoft.com/office/powerpoint/2010/main" val="91902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Communication Standards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666750"/>
            <a:ext cx="8001000" cy="4476750"/>
          </a:xfrm>
        </p:spPr>
        <p:txBody>
          <a:bodyPr>
            <a:normAutofit fontScale="70000" lnSpcReduction="20000"/>
          </a:bodyPr>
          <a:lstStyle/>
          <a:p>
            <a:r>
              <a:rPr lang="en-US" sz="2000" dirty="0"/>
              <a:t>Most patient information is stored in disparate systems across the healthcare community</a:t>
            </a:r>
          </a:p>
          <a:p>
            <a:r>
              <a:rPr lang="en-US" sz="2000" dirty="0"/>
              <a:t>Health Level 7 (HL7) is an international standard for the transmission of medical data</a:t>
            </a:r>
          </a:p>
          <a:p>
            <a:r>
              <a:rPr lang="en-US" sz="2000" b="1" dirty="0"/>
              <a:t>MSH (Message Header) Key</a:t>
            </a:r>
          </a:p>
          <a:p>
            <a:pPr lvl="1"/>
            <a:r>
              <a:rPr lang="en-US" sz="1800" dirty="0"/>
              <a:t>MSH|^~\&amp;|FORMENTRY|AMRS|HL7LISTENER|AMRS|20050217152845||ORU^R01|?|P|2.5|1||||||||||1^AMRS-ELDORET^http://schemas.openmrs.org/2006/</a:t>
            </a:r>
            <a:r>
              <a:rPr lang="en-US" sz="1800" dirty="0" err="1"/>
              <a:t>FormEntry</a:t>
            </a:r>
            <a:r>
              <a:rPr lang="en-US" sz="1800" dirty="0"/>
              <a:t>/</a:t>
            </a:r>
            <a:r>
              <a:rPr lang="en-US" sz="1800" dirty="0" err="1"/>
              <a:t>formId^URI</a:t>
            </a:r>
            <a:endParaRPr lang="en-US" sz="1800" dirty="0"/>
          </a:p>
          <a:p>
            <a:pPr lvl="2"/>
            <a:r>
              <a:rPr lang="en-US" sz="1400" dirty="0"/>
              <a:t>^~\&amp; </a:t>
            </a:r>
          </a:p>
          <a:p>
            <a:pPr lvl="3"/>
            <a:r>
              <a:rPr lang="en-US" sz="1100" dirty="0"/>
              <a:t>Encoding characters</a:t>
            </a:r>
          </a:p>
          <a:p>
            <a:pPr lvl="3"/>
            <a:r>
              <a:rPr lang="en-US" sz="1100" dirty="0"/>
              <a:t>^ ? component separator</a:t>
            </a:r>
          </a:p>
          <a:p>
            <a:pPr lvl="3"/>
            <a:r>
              <a:rPr lang="en-US" sz="1100" dirty="0"/>
              <a:t>~ ? repetition separator</a:t>
            </a:r>
          </a:p>
          <a:p>
            <a:pPr lvl="3"/>
            <a:r>
              <a:rPr lang="en-US" sz="1100" dirty="0"/>
              <a:t>\ ? escape character</a:t>
            </a:r>
          </a:p>
          <a:p>
            <a:pPr lvl="3"/>
            <a:r>
              <a:rPr lang="en-US" sz="1100" dirty="0"/>
              <a:t>&amp; ? subcomponent separator</a:t>
            </a:r>
          </a:p>
          <a:p>
            <a:pPr lvl="2"/>
            <a:r>
              <a:rPr lang="en-US" sz="1400" dirty="0"/>
              <a:t>FORMENTRY </a:t>
            </a:r>
          </a:p>
          <a:p>
            <a:pPr lvl="3"/>
            <a:r>
              <a:rPr lang="en-US" sz="1100" dirty="0"/>
              <a:t>Sending Application</a:t>
            </a:r>
          </a:p>
          <a:p>
            <a:pPr lvl="2"/>
            <a:r>
              <a:rPr lang="en-US" sz="1400" dirty="0"/>
              <a:t>AMRS</a:t>
            </a:r>
          </a:p>
          <a:p>
            <a:pPr lvl="3"/>
            <a:r>
              <a:rPr lang="en-US" sz="1100" dirty="0"/>
              <a:t>Sending Facility</a:t>
            </a:r>
          </a:p>
          <a:p>
            <a:pPr lvl="2"/>
            <a:r>
              <a:rPr lang="en-US" sz="1400" dirty="0"/>
              <a:t>HL7LISTENER</a:t>
            </a:r>
          </a:p>
          <a:p>
            <a:pPr lvl="3"/>
            <a:r>
              <a:rPr lang="en-US" sz="1100" dirty="0"/>
              <a:t>Receiving Application</a:t>
            </a:r>
          </a:p>
          <a:p>
            <a:pPr lvl="2"/>
            <a:r>
              <a:rPr lang="en-US" sz="1400" dirty="0"/>
              <a:t>AMRS</a:t>
            </a:r>
          </a:p>
          <a:p>
            <a:pPr lvl="3"/>
            <a:r>
              <a:rPr lang="en-US" sz="1100" dirty="0"/>
              <a:t>Receiving Facility</a:t>
            </a:r>
          </a:p>
          <a:p>
            <a:pPr lvl="2"/>
            <a:r>
              <a:rPr lang="en-US" sz="1400" dirty="0"/>
              <a:t>20050217152845|</a:t>
            </a:r>
          </a:p>
          <a:p>
            <a:pPr lvl="3"/>
            <a:r>
              <a:rPr lang="en-US" sz="1100" dirty="0"/>
              <a:t>Date/Time of Message (YYYYMMDDHHMMSS)</a:t>
            </a:r>
          </a:p>
          <a:p>
            <a:pPr lvl="2"/>
            <a:r>
              <a:rPr lang="en-US" sz="1400" dirty="0"/>
              <a:t>Security (not necessary)</a:t>
            </a:r>
          </a:p>
          <a:p>
            <a:pPr lvl="2"/>
            <a:r>
              <a:rPr lang="en-US" sz="1400" dirty="0"/>
              <a:t>ORU^R01</a:t>
            </a:r>
          </a:p>
          <a:p>
            <a:pPr lvl="3"/>
            <a:r>
              <a:rPr lang="en-US" sz="1100" dirty="0"/>
              <a:t>Message Type (ORU = Unsolicited </a:t>
            </a:r>
            <a:r>
              <a:rPr lang="en-US" sz="1100" dirty="0" err="1"/>
              <a:t>Transmisstion</a:t>
            </a:r>
            <a:r>
              <a:rPr lang="en-US" sz="1100" dirty="0"/>
              <a:t> of an observation message)</a:t>
            </a:r>
            <a:br>
              <a:rPr lang="en-US" sz="1100" dirty="0"/>
            </a:br>
            <a:endParaRPr lang="cs-CZ" sz="1100" dirty="0"/>
          </a:p>
        </p:txBody>
      </p:sp>
    </p:spTree>
    <p:extLst>
      <p:ext uri="{BB962C8B-B14F-4D97-AF65-F5344CB8AC3E}">
        <p14:creationId xmlns:p14="http://schemas.microsoft.com/office/powerpoint/2010/main" val="182056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Communication Standards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666750"/>
            <a:ext cx="8001000" cy="4476750"/>
          </a:xfrm>
        </p:spPr>
        <p:txBody>
          <a:bodyPr>
            <a:normAutofit fontScale="85000" lnSpcReduction="20000"/>
          </a:bodyPr>
          <a:lstStyle/>
          <a:p>
            <a:r>
              <a:rPr lang="en-US" sz="2000" b="1" dirty="0"/>
              <a:t>PID (Patient Identification) Key</a:t>
            </a:r>
          </a:p>
          <a:p>
            <a:pPr lvl="1"/>
            <a:r>
              <a:rPr lang="en-US" sz="1800" dirty="0"/>
              <a:t>PID|||1MT^0^M10||Patient^Jonny^Dee^DR|Patient^Momma^Thee^MS|20040101000000|M||B|555 Johnson </a:t>
            </a:r>
            <a:r>
              <a:rPr lang="en-US" sz="1800" dirty="0" err="1"/>
              <a:t>Road^Apt</a:t>
            </a:r>
            <a:r>
              <a:rPr lang="en-US" sz="1800" dirty="0"/>
              <a:t>. 555^Indianapolis^IN^46202^USA|||||||||||Indianapolis, IN|||||||||||||||||TRIBE CODE</a:t>
            </a:r>
          </a:p>
          <a:p>
            <a:pPr lvl="2"/>
            <a:r>
              <a:rPr lang="en-US" sz="1100" dirty="0"/>
              <a:t>Set-ID, Patient ID, Alternate Patient ID </a:t>
            </a:r>
          </a:p>
          <a:p>
            <a:pPr lvl="2"/>
            <a:r>
              <a:rPr lang="en-US" sz="1100" dirty="0" err="1"/>
              <a:t>Patient^Jonny^Dee^DR</a:t>
            </a:r>
            <a:endParaRPr lang="en-US" sz="1100" dirty="0"/>
          </a:p>
          <a:p>
            <a:pPr lvl="3"/>
            <a:r>
              <a:rPr lang="en-US" sz="800" dirty="0"/>
              <a:t>Family Name (Patient)</a:t>
            </a:r>
          </a:p>
          <a:p>
            <a:pPr lvl="3"/>
            <a:r>
              <a:rPr lang="en-US" sz="800" dirty="0"/>
              <a:t>Given Name (Jonny)</a:t>
            </a:r>
          </a:p>
          <a:p>
            <a:pPr lvl="3"/>
            <a:r>
              <a:rPr lang="en-US" sz="800" dirty="0"/>
              <a:t>Second / Middle Name (Dee)</a:t>
            </a:r>
          </a:p>
          <a:p>
            <a:pPr lvl="3"/>
            <a:r>
              <a:rPr lang="en-US" sz="800" dirty="0"/>
              <a:t>Suffix ()</a:t>
            </a:r>
          </a:p>
          <a:p>
            <a:pPr lvl="3"/>
            <a:r>
              <a:rPr lang="en-US" sz="800" dirty="0"/>
              <a:t>Prefix (DR)</a:t>
            </a:r>
          </a:p>
          <a:p>
            <a:pPr lvl="2"/>
            <a:r>
              <a:rPr lang="en-US" sz="1100" dirty="0"/>
              <a:t>20040101000000</a:t>
            </a:r>
          </a:p>
          <a:p>
            <a:pPr lvl="3"/>
            <a:r>
              <a:rPr lang="en-US" sz="800" dirty="0"/>
              <a:t>Date/Time of Birth (YYYYMMDDHHMMSS)</a:t>
            </a:r>
          </a:p>
          <a:p>
            <a:pPr lvl="2"/>
            <a:r>
              <a:rPr lang="en-US" sz="1100" dirty="0"/>
              <a:t>M</a:t>
            </a:r>
          </a:p>
          <a:p>
            <a:pPr lvl="3"/>
            <a:r>
              <a:rPr lang="en-US" sz="800" dirty="0"/>
              <a:t>Administrative Sex</a:t>
            </a:r>
          </a:p>
          <a:p>
            <a:r>
              <a:rPr lang="en-US" sz="1800" b="1" dirty="0"/>
              <a:t>PV1 (Patient Visit) Key</a:t>
            </a:r>
          </a:p>
          <a:p>
            <a:pPr lvl="1"/>
            <a:r>
              <a:rPr lang="en-US" sz="1400" dirty="0"/>
              <a:t>PV1|1|O|^^^^^MTRH^1^AMRS|2|||1^Mamlin^Joseph^^^^^^^8^M10^^AMRS|||||||||||||||||||||||||||||||||||||20050217140000|||||||V</a:t>
            </a:r>
          </a:p>
          <a:p>
            <a:r>
              <a:rPr lang="en-US" sz="1600" b="1" dirty="0"/>
              <a:t>ORC (Common Order Segment)</a:t>
            </a:r>
          </a:p>
          <a:p>
            <a:pPr lvl="1"/>
            <a:r>
              <a:rPr lang="en-US" sz="1200" dirty="0"/>
              <a:t>ORC|RE||||||||20050221130000|1^Enterer^Ima^^^^^AMRS</a:t>
            </a:r>
          </a:p>
          <a:p>
            <a:r>
              <a:rPr lang="en-US" sz="1600" b="1" dirty="0"/>
              <a:t>OBX / NM (Observation Result, Numeric </a:t>
            </a:r>
            <a:r>
              <a:rPr lang="en-US" sz="1600" b="1" dirty="0" err="1"/>
              <a:t>Datatype</a:t>
            </a:r>
            <a:r>
              <a:rPr lang="en-US" sz="1600" b="1" dirty="0"/>
              <a:t>) Key</a:t>
            </a:r>
          </a:p>
          <a:p>
            <a:pPr lvl="1"/>
            <a:r>
              <a:rPr lang="en-US" sz="1200" dirty="0"/>
              <a:t>OBX|3|NM|5089^WEIGHT (KG)^DCT||25|kg|20-300|L|||F|||20050217204000</a:t>
            </a:r>
            <a:endParaRPr lang="cs-CZ" sz="1100" dirty="0"/>
          </a:p>
        </p:txBody>
      </p:sp>
    </p:spTree>
    <p:extLst>
      <p:ext uri="{BB962C8B-B14F-4D97-AF65-F5344CB8AC3E}">
        <p14:creationId xmlns:p14="http://schemas.microsoft.com/office/powerpoint/2010/main" val="364821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Communication Standards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666750"/>
            <a:ext cx="8001000" cy="447675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most patient information is stored in disparate systems across the healthcare community</a:t>
            </a:r>
          </a:p>
          <a:p>
            <a:r>
              <a:rPr lang="en-US" sz="2000" dirty="0"/>
              <a:t>Health Level 7 (HL7) is an international standard for the transmission of medical data</a:t>
            </a:r>
          </a:p>
          <a:p>
            <a:r>
              <a:rPr lang="en-US" sz="2000" b="1" dirty="0"/>
              <a:t>PID (Patient Identification) Key</a:t>
            </a:r>
          </a:p>
          <a:p>
            <a:pPr lvl="1"/>
            <a:r>
              <a:rPr lang="en-US" sz="1800" dirty="0"/>
              <a:t>PID|||1MT^0^M10||Patient^Jonny^Dee^DR|Patient^Momma^Thee^MS|20040101000000|M||B|555 Johnson </a:t>
            </a:r>
            <a:r>
              <a:rPr lang="en-US" sz="1800" dirty="0" err="1"/>
              <a:t>Road^Apt</a:t>
            </a:r>
            <a:r>
              <a:rPr lang="en-US" sz="1800" dirty="0"/>
              <a:t>. 555^Indianapolis^IN^46202^USA|||||||||||Indianapolis, IN|||||||||||||||||TRIBE CODE</a:t>
            </a:r>
          </a:p>
          <a:p>
            <a:pPr lvl="2"/>
            <a:r>
              <a:rPr lang="en-US" sz="1100" dirty="0"/>
              <a:t>Set-ID, Patient ID, Alternate Patient ID </a:t>
            </a:r>
          </a:p>
          <a:p>
            <a:pPr lvl="2"/>
            <a:r>
              <a:rPr lang="en-US" sz="1100" dirty="0" err="1"/>
              <a:t>Patient^Jonny^Dee^DR</a:t>
            </a:r>
            <a:endParaRPr lang="en-US" sz="1100" dirty="0"/>
          </a:p>
          <a:p>
            <a:pPr lvl="3"/>
            <a:r>
              <a:rPr lang="en-US" sz="800" dirty="0"/>
              <a:t>Family Name (Patient)</a:t>
            </a:r>
          </a:p>
          <a:p>
            <a:pPr lvl="3"/>
            <a:r>
              <a:rPr lang="en-US" sz="800" dirty="0"/>
              <a:t>Given Name (Jonny)</a:t>
            </a:r>
          </a:p>
          <a:p>
            <a:pPr lvl="3"/>
            <a:r>
              <a:rPr lang="en-US" sz="800" dirty="0"/>
              <a:t>Second / Middle Name (Dee)</a:t>
            </a:r>
          </a:p>
          <a:p>
            <a:pPr lvl="3"/>
            <a:r>
              <a:rPr lang="en-US" sz="800" dirty="0"/>
              <a:t>Suffix ()</a:t>
            </a:r>
          </a:p>
          <a:p>
            <a:pPr lvl="3"/>
            <a:r>
              <a:rPr lang="en-US" sz="800" dirty="0"/>
              <a:t>Prefix (DR)</a:t>
            </a:r>
          </a:p>
          <a:p>
            <a:pPr lvl="2"/>
            <a:r>
              <a:rPr lang="en-US" sz="1100" dirty="0"/>
              <a:t>20040101000000</a:t>
            </a:r>
          </a:p>
          <a:p>
            <a:pPr lvl="3"/>
            <a:r>
              <a:rPr lang="en-US" sz="800" dirty="0"/>
              <a:t>Date/Time of Birth (YYYYMMDDHHMMSS)</a:t>
            </a:r>
          </a:p>
          <a:p>
            <a:pPr lvl="2"/>
            <a:r>
              <a:rPr lang="en-US" sz="1100" dirty="0"/>
              <a:t>M</a:t>
            </a:r>
          </a:p>
          <a:p>
            <a:pPr lvl="3"/>
            <a:r>
              <a:rPr lang="en-US" sz="800" dirty="0"/>
              <a:t>Administrative Sex</a:t>
            </a:r>
          </a:p>
          <a:p>
            <a:pPr marL="685800" lvl="2" indent="0">
              <a:buNone/>
            </a:pPr>
            <a:br>
              <a:rPr lang="en-US" sz="1100" dirty="0"/>
            </a:br>
            <a:endParaRPr lang="cs-CZ" sz="1100" dirty="0"/>
          </a:p>
        </p:txBody>
      </p:sp>
    </p:spTree>
    <p:extLst>
      <p:ext uri="{BB962C8B-B14F-4D97-AF65-F5344CB8AC3E}">
        <p14:creationId xmlns:p14="http://schemas.microsoft.com/office/powerpoint/2010/main" val="263969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7150"/>
            <a:ext cx="6299200" cy="463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05200" y="4698371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http://7edit.com</a:t>
            </a:r>
          </a:p>
        </p:txBody>
      </p:sp>
    </p:spTree>
    <p:extLst>
      <p:ext uri="{BB962C8B-B14F-4D97-AF65-F5344CB8AC3E}">
        <p14:creationId xmlns:p14="http://schemas.microsoft.com/office/powerpoint/2010/main" val="2336775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Android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742951"/>
            <a:ext cx="8197701" cy="3878224"/>
          </a:xfrm>
        </p:spPr>
        <p:txBody>
          <a:bodyPr>
            <a:normAutofit/>
          </a:bodyPr>
          <a:lstStyle/>
          <a:p>
            <a:r>
              <a:rPr lang="en-US" dirty="0"/>
              <a:t>Android is a mobile operating system based on the Linux kernel and currently developed by Google. </a:t>
            </a:r>
          </a:p>
          <a:p>
            <a:r>
              <a:rPr lang="en-US" dirty="0"/>
              <a:t>Android is designed for touchscreen mobile devices such as smartphones, tablets, televisions, wrist watches</a:t>
            </a:r>
          </a:p>
          <a:p>
            <a:r>
              <a:rPr lang="en-US" dirty="0"/>
              <a:t>Android is the most widely used mobile OS and, as of 2013, the highest selling OS overall.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63860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2419350"/>
            <a:ext cx="8153400" cy="2724150"/>
          </a:xfrm>
        </p:spPr>
        <p:txBody>
          <a:bodyPr>
            <a:normAutofit/>
          </a:bodyPr>
          <a:lstStyle/>
          <a:p>
            <a:pPr marL="651510" indent="-514350">
              <a:buFont typeface="+mj-lt"/>
              <a:buAutoNum type="arabicPeriod"/>
              <a:defRPr/>
            </a:pPr>
            <a:r>
              <a:rPr lang="de-DE" dirty="0"/>
              <a:t>Java Development Kit (JDK)</a:t>
            </a:r>
            <a:endParaRPr lang="cs-CZ" dirty="0"/>
          </a:p>
          <a:p>
            <a:pPr marL="651510" indent="-514350">
              <a:buFont typeface="+mj-lt"/>
              <a:buAutoNum type="arabicPeriod"/>
              <a:defRPr/>
            </a:pPr>
            <a:r>
              <a:rPr lang="cs-CZ" dirty="0" err="1"/>
              <a:t>Eclipse</a:t>
            </a:r>
            <a:r>
              <a:rPr lang="cs-CZ" dirty="0"/>
              <a:t> ADT</a:t>
            </a:r>
          </a:p>
          <a:p>
            <a:pPr marL="651510" indent="-514350">
              <a:buFont typeface="+mj-lt"/>
              <a:buAutoNum type="arabicPeriod"/>
              <a:defRPr/>
            </a:pPr>
            <a:r>
              <a:rPr lang="cs-CZ" dirty="0" err="1"/>
              <a:t>Emulator</a:t>
            </a:r>
            <a:endParaRPr lang="de-DE" dirty="0"/>
          </a:p>
          <a:p>
            <a:pPr marL="914400" lvl="1" indent="-457200">
              <a:buFont typeface="Arial" pitchFamily="34" charset="0"/>
              <a:buChar char="•"/>
              <a:defRPr/>
            </a:pPr>
            <a:endParaRPr lang="cs-CZ" dirty="0"/>
          </a:p>
          <a:p>
            <a:pPr marL="731520" lvl="2" indent="0">
              <a:buNone/>
              <a:defRPr/>
            </a:pPr>
            <a:endParaRPr lang="cs-CZ" dirty="0"/>
          </a:p>
          <a:p>
            <a:pPr marL="365760" lvl="1" indent="0">
              <a:buNone/>
            </a:pPr>
            <a:endParaRPr lang="cs-CZ" sz="1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Development </a:t>
            </a:r>
            <a:r>
              <a:rPr lang="de-DE" dirty="0" err="1"/>
              <a:t>environment</a:t>
            </a:r>
            <a:endParaRPr lang="cs-CZ" dirty="0"/>
          </a:p>
        </p:txBody>
      </p:sp>
      <p:sp>
        <p:nvSpPr>
          <p:cNvPr id="4" name="Rectangle 3"/>
          <p:cNvSpPr/>
          <p:nvPr/>
        </p:nvSpPr>
        <p:spPr>
          <a:xfrm>
            <a:off x="762000" y="819150"/>
            <a:ext cx="1600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Your</a:t>
            </a:r>
            <a:r>
              <a:rPr lang="de-DE" dirty="0"/>
              <a:t> Computer</a:t>
            </a:r>
            <a:endParaRPr lang="cs-CZ" dirty="0"/>
          </a:p>
          <a:p>
            <a:pPr marL="285750" indent="-285750" algn="ctr">
              <a:buFontTx/>
              <a:buChar char="-"/>
            </a:pPr>
            <a:r>
              <a:rPr lang="de-DE" sz="1400" dirty="0"/>
              <a:t>J</a:t>
            </a:r>
            <a:r>
              <a:rPr lang="cs-CZ" sz="1400" dirty="0"/>
              <a:t>DK</a:t>
            </a:r>
          </a:p>
          <a:p>
            <a:pPr marL="285750" indent="-285750" algn="ctr">
              <a:buFontTx/>
              <a:buChar char="-"/>
            </a:pPr>
            <a:r>
              <a:rPr lang="de-DE" sz="1400" dirty="0" err="1"/>
              <a:t>Eclipse</a:t>
            </a:r>
            <a:r>
              <a:rPr lang="de-DE" sz="1400" dirty="0"/>
              <a:t> ADT</a:t>
            </a:r>
            <a:endParaRPr lang="cs-CZ" sz="1400" dirty="0"/>
          </a:p>
          <a:p>
            <a:pPr marL="285750" indent="-285750" algn="ctr">
              <a:buFontTx/>
              <a:buChar char="-"/>
            </a:pPr>
            <a:r>
              <a:rPr lang="de-DE" sz="1400" dirty="0"/>
              <a:t>Emulator</a:t>
            </a:r>
            <a:endParaRPr lang="cs-CZ" sz="1400" dirty="0"/>
          </a:p>
        </p:txBody>
      </p:sp>
      <p:sp>
        <p:nvSpPr>
          <p:cNvPr id="5" name="Rectangle 4"/>
          <p:cNvSpPr/>
          <p:nvPr/>
        </p:nvSpPr>
        <p:spPr>
          <a:xfrm>
            <a:off x="5029200" y="819150"/>
            <a:ext cx="3581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SmartPhone</a:t>
            </a:r>
            <a:endParaRPr lang="cs-CZ" dirty="0"/>
          </a:p>
          <a:p>
            <a:pPr marL="1143000" lvl="2" indent="-285750" fontAlgn="auto">
              <a:spcAft>
                <a:spcPts val="0"/>
              </a:spcAft>
              <a:buFontTx/>
              <a:buChar char="-"/>
              <a:defRPr/>
            </a:pPr>
            <a:r>
              <a:rPr lang="de-DE" sz="1400" dirty="0" err="1"/>
              <a:t>Android</a:t>
            </a:r>
            <a:r>
              <a:rPr lang="de-DE" sz="1400" dirty="0"/>
              <a:t> </a:t>
            </a:r>
            <a:endParaRPr lang="cs-CZ" sz="1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62200" y="1200150"/>
            <a:ext cx="2667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362200" y="1581150"/>
            <a:ext cx="2667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72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895350"/>
            <a:ext cx="8610600" cy="4248150"/>
          </a:xfrm>
        </p:spPr>
        <p:txBody>
          <a:bodyPr>
            <a:normAutofit lnSpcReduction="10000"/>
          </a:bodyPr>
          <a:lstStyle/>
          <a:p>
            <a:pPr marL="651510" indent="-514350">
              <a:defRPr/>
            </a:pP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version</a:t>
            </a:r>
            <a:endParaRPr lang="cs-CZ" dirty="0"/>
          </a:p>
          <a:p>
            <a:pPr marL="971550" lvl="1" indent="-514350">
              <a:defRPr/>
            </a:pPr>
            <a:r>
              <a:rPr lang="de-DE" dirty="0"/>
              <a:t>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Java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cs-CZ" dirty="0"/>
              <a:t> </a:t>
            </a:r>
          </a:p>
          <a:p>
            <a:pPr marL="1245870" lvl="2" indent="-514350">
              <a:defRPr/>
            </a:pPr>
            <a:r>
              <a:rPr lang="cs-CZ" dirty="0" err="1"/>
              <a:t>java</a:t>
            </a:r>
            <a:r>
              <a:rPr lang="cs-CZ" dirty="0"/>
              <a:t> –</a:t>
            </a:r>
            <a:r>
              <a:rPr lang="cs-CZ" dirty="0" err="1"/>
              <a:t>version</a:t>
            </a:r>
            <a:endParaRPr lang="cs-CZ" dirty="0"/>
          </a:p>
          <a:p>
            <a:pPr marL="651510" indent="-514350">
              <a:defRPr/>
            </a:pPr>
            <a:r>
              <a:rPr lang="de-DE" dirty="0"/>
              <a:t>Installation</a:t>
            </a:r>
            <a:endParaRPr lang="cs-CZ" dirty="0"/>
          </a:p>
          <a:p>
            <a:pPr marL="971550" lvl="1" indent="-514350">
              <a:defRPr/>
            </a:pPr>
            <a:r>
              <a:rPr lang="de-DE" dirty="0" err="1"/>
              <a:t>Donwload</a:t>
            </a:r>
            <a:r>
              <a:rPr lang="de-DE" dirty="0"/>
              <a:t> JDK6</a:t>
            </a:r>
            <a:r>
              <a:rPr lang="cs-CZ" dirty="0"/>
              <a:t> (</a:t>
            </a:r>
            <a:r>
              <a:rPr lang="cs-CZ" sz="1400" dirty="0">
                <a:hlinkClick r:id="rId2"/>
              </a:rPr>
              <a:t>http://www.oracle.com/</a:t>
            </a:r>
            <a:r>
              <a:rPr lang="cs-CZ" sz="1400" dirty="0" err="1">
                <a:hlinkClick r:id="rId2"/>
              </a:rPr>
              <a:t>technetwork</a:t>
            </a:r>
            <a:r>
              <a:rPr lang="cs-CZ" sz="1400" dirty="0">
                <a:hlinkClick r:id="rId2"/>
              </a:rPr>
              <a:t>/</a:t>
            </a:r>
            <a:r>
              <a:rPr lang="cs-CZ" sz="1400" dirty="0" err="1">
                <a:hlinkClick r:id="rId2"/>
              </a:rPr>
              <a:t>java</a:t>
            </a:r>
            <a:r>
              <a:rPr lang="cs-CZ" sz="1400" dirty="0">
                <a:hlinkClick r:id="rId2"/>
              </a:rPr>
              <a:t>/</a:t>
            </a:r>
            <a:r>
              <a:rPr lang="cs-CZ" sz="1400" dirty="0" err="1">
                <a:hlinkClick r:id="rId2"/>
              </a:rPr>
              <a:t>javase</a:t>
            </a:r>
            <a:r>
              <a:rPr lang="cs-CZ" sz="1400" dirty="0">
                <a:hlinkClick r:id="rId2"/>
              </a:rPr>
              <a:t>/</a:t>
            </a:r>
            <a:r>
              <a:rPr lang="cs-CZ" sz="1400" dirty="0" err="1">
                <a:hlinkClick r:id="rId2"/>
              </a:rPr>
              <a:t>downloads</a:t>
            </a:r>
            <a:r>
              <a:rPr lang="cs-CZ" sz="1400" dirty="0">
                <a:hlinkClick r:id="rId2"/>
              </a:rPr>
              <a:t>/java-archive-downloads-javase6-419409.html#jdk-6u45-oth-JPR</a:t>
            </a:r>
            <a:r>
              <a:rPr lang="cs-CZ" sz="1400" dirty="0"/>
              <a:t>)</a:t>
            </a:r>
          </a:p>
          <a:p>
            <a:pPr marL="1245870" lvl="2" indent="-514350">
              <a:defRPr/>
            </a:pPr>
            <a:r>
              <a:rPr lang="de-DE" dirty="0"/>
              <a:t>Registration on </a:t>
            </a:r>
            <a:r>
              <a:rPr lang="cs-CZ" dirty="0"/>
              <a:t>oracle.com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obligatory</a:t>
            </a:r>
            <a:endParaRPr lang="cs-CZ" dirty="0"/>
          </a:p>
          <a:p>
            <a:pPr marL="1245870" lvl="2" indent="-514350">
              <a:defRPr/>
            </a:pP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cs-CZ" dirty="0"/>
              <a:t>32bit </a:t>
            </a:r>
            <a:r>
              <a:rPr lang="de-DE" dirty="0" err="1"/>
              <a:t>version</a:t>
            </a:r>
            <a:endParaRPr lang="cs-CZ" dirty="0"/>
          </a:p>
          <a:p>
            <a:pPr marL="1245870" lvl="2" indent="-514350">
              <a:defRPr/>
            </a:pP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cs-CZ" dirty="0"/>
              <a:t>JDK6, </a:t>
            </a:r>
            <a:r>
              <a:rPr lang="de-DE" dirty="0"/>
              <a:t>e.g. in </a:t>
            </a:r>
            <a:r>
              <a:rPr lang="cs-CZ" dirty="0"/>
              <a:t>C:\Program </a:t>
            </a:r>
            <a:r>
              <a:rPr lang="cs-CZ" dirty="0" err="1"/>
              <a:t>Files</a:t>
            </a:r>
            <a:r>
              <a:rPr lang="cs-CZ" dirty="0"/>
              <a:t>\Java\jdk1.6.0_45</a:t>
            </a:r>
          </a:p>
          <a:p>
            <a:pPr marL="1245870" lvl="2" indent="-514350">
              <a:defRPr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prompted</a:t>
            </a:r>
            <a:r>
              <a:rPr lang="de-DE" dirty="0"/>
              <a:t>,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cs-CZ" dirty="0"/>
              <a:t>JRE6, </a:t>
            </a:r>
            <a:r>
              <a:rPr lang="de-DE" dirty="0"/>
              <a:t>e.g. in</a:t>
            </a:r>
            <a:r>
              <a:rPr lang="cs-CZ" dirty="0"/>
              <a:t> C:\Program </a:t>
            </a:r>
            <a:r>
              <a:rPr lang="cs-CZ" dirty="0" err="1"/>
              <a:t>Files</a:t>
            </a:r>
            <a:r>
              <a:rPr lang="cs-CZ" dirty="0"/>
              <a:t>\Java\jre6</a:t>
            </a:r>
            <a:endParaRPr lang="de-DE" dirty="0"/>
          </a:p>
          <a:p>
            <a:pPr marL="731520" lvl="2" indent="0">
              <a:buNone/>
              <a:defRPr/>
            </a:pPr>
            <a:endParaRPr lang="cs-CZ" dirty="0"/>
          </a:p>
          <a:p>
            <a:pPr lvl="1"/>
            <a:endParaRPr lang="cs-CZ" sz="1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Development Kit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71168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2284</Words>
  <Application>Microsoft Office PowerPoint</Application>
  <PresentationFormat>On-screen Show (16:9)</PresentationFormat>
  <Paragraphs>341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Agency FB</vt:lpstr>
      <vt:lpstr>Arial</vt:lpstr>
      <vt:lpstr>Calibri</vt:lpstr>
      <vt:lpstr>Tw Cen MT</vt:lpstr>
      <vt:lpstr>Wingdings</vt:lpstr>
      <vt:lpstr>Wingdings 2</vt:lpstr>
      <vt:lpstr>WidescreenPresentation</vt:lpstr>
      <vt:lpstr>Information Systems in Health Care</vt:lpstr>
      <vt:lpstr>Agenda</vt:lpstr>
      <vt:lpstr>Data Communication Standards</vt:lpstr>
      <vt:lpstr>Data Communication Standards</vt:lpstr>
      <vt:lpstr>Data Communication Standards</vt:lpstr>
      <vt:lpstr>PowerPoint Presentation</vt:lpstr>
      <vt:lpstr>Introduction to Android</vt:lpstr>
      <vt:lpstr>Development environment</vt:lpstr>
      <vt:lpstr>Java Development Kit</vt:lpstr>
      <vt:lpstr>Eclipse ADT</vt:lpstr>
      <vt:lpstr>Eclipse - Configuration</vt:lpstr>
      <vt:lpstr>Eclipse – First project</vt:lpstr>
      <vt:lpstr>Eclipse – base project health care IS</vt:lpstr>
      <vt:lpstr>Eclipse – orientation in the workspace</vt:lpstr>
      <vt:lpstr>Project NIS – MainActivity.java</vt:lpstr>
      <vt:lpstr>Project NIS – MainActivity.java</vt:lpstr>
      <vt:lpstr>Project NIS – MainActivity.java - getVisitsHistory</vt:lpstr>
      <vt:lpstr>Project NIS – MainActivity.java</vt:lpstr>
      <vt:lpstr>Syllabus of lectures and tutorials</vt:lpstr>
      <vt:lpstr>Requirements for grade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2010-12-24T12:24:52Z</dcterms:created>
  <dcterms:modified xsi:type="dcterms:W3CDTF">2018-12-28T14:25:31Z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