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97" r:id="rId3"/>
    <p:sldId id="408" r:id="rId4"/>
    <p:sldId id="276" r:id="rId5"/>
    <p:sldId id="418" r:id="rId6"/>
    <p:sldId id="401" r:id="rId7"/>
    <p:sldId id="409" r:id="rId8"/>
    <p:sldId id="420" r:id="rId9"/>
    <p:sldId id="428" r:id="rId10"/>
    <p:sldId id="426" r:id="rId11"/>
    <p:sldId id="427" r:id="rId12"/>
    <p:sldId id="422" r:id="rId13"/>
    <p:sldId id="425" r:id="rId14"/>
    <p:sldId id="432" r:id="rId15"/>
    <p:sldId id="429" r:id="rId16"/>
    <p:sldId id="430" r:id="rId17"/>
    <p:sldId id="433" r:id="rId18"/>
    <p:sldId id="434" r:id="rId19"/>
    <p:sldId id="435" r:id="rId20"/>
    <p:sldId id="436" r:id="rId21"/>
    <p:sldId id="365" r:id="rId22"/>
  </p:sldIdLst>
  <p:sldSz cx="9144000" cy="5143500" type="screen16x9"/>
  <p:notesSz cx="7315200" cy="96012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DB0AD4-9D2C-426F-B60E-2AFDECABB8C6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  <a:extLst/>
          </a:lstStyle>
          <a:p>
            <a:fld id="{A8ADFD5B-A66C-449C-B6E8-FB716D07777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12/28/2018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12/28/2018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r>
              <a:rPr lang="en-US" b="1" dirty="0"/>
              <a:t>Information Systems in Health Care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Lesson </a:t>
            </a:r>
            <a:r>
              <a:rPr lang="en-US" dirty="0"/>
              <a:t>2 – Winter Term 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3193018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Michel Kana, </a:t>
            </a:r>
            <a:r>
              <a:rPr lang="de-DE" dirty="0" err="1"/>
              <a:t>Ph.D</a:t>
            </a:r>
            <a:r>
              <a:rPr lang="de-DE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896397"/>
            <a:ext cx="3581400" cy="1522953"/>
          </a:xfrm>
        </p:spPr>
        <p:txBody>
          <a:bodyPr>
            <a:normAutofit fontScale="92500"/>
          </a:bodyPr>
          <a:lstStyle/>
          <a:p>
            <a:r>
              <a:rPr lang="de-DE" dirty="0"/>
              <a:t>Patient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Medical </a:t>
            </a:r>
            <a:r>
              <a:rPr lang="de-DE" dirty="0" err="1"/>
              <a:t>knowledge</a:t>
            </a:r>
            <a:endParaRPr lang="de-DE" dirty="0"/>
          </a:p>
          <a:p>
            <a:r>
              <a:rPr lang="de-DE" dirty="0"/>
              <a:t>Directory </a:t>
            </a:r>
            <a:r>
              <a:rPr lang="de-DE" dirty="0" err="1"/>
              <a:t>information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in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care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67448"/>
            <a:ext cx="4877437" cy="447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866501"/>
            <a:ext cx="3351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Ref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.: ABC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Health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Informatics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, University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 Dundee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4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systems</a:t>
            </a:r>
            <a:r>
              <a:rPr lang="de-DE" dirty="0"/>
              <a:t> in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care</a:t>
            </a:r>
            <a:endParaRPr lang="en-US" dirty="0"/>
          </a:p>
        </p:txBody>
      </p:sp>
      <p:pic>
        <p:nvPicPr>
          <p:cNvPr id="4" name="Picture 2" descr="http://blog.aeseducation.com/files/2012/02/healthI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786806"/>
            <a:ext cx="6162675" cy="409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3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671318"/>
            <a:ext cx="6770687" cy="421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5014" y="4885551"/>
            <a:ext cx="4825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Ref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.: The University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 Manchester, Imaging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biomedical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engineering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systems</a:t>
            </a:r>
            <a:r>
              <a:rPr lang="de-DE" dirty="0"/>
              <a:t> in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2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742950"/>
            <a:ext cx="5867401" cy="419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systems</a:t>
            </a:r>
            <a:r>
              <a:rPr lang="de-DE" dirty="0"/>
              <a:t> in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4866501"/>
            <a:ext cx="3351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Ref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.: ABC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Health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Informatics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, University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 Dundee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5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742950"/>
            <a:ext cx="8534400" cy="44005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Electronic health record (EHR) </a:t>
            </a:r>
            <a:r>
              <a:rPr lang="en-US" dirty="0"/>
              <a:t>is the systematic collection, processing and sharing of health information in electronic form.</a:t>
            </a:r>
          </a:p>
          <a:p>
            <a:r>
              <a:rPr lang="en-US" b="1" dirty="0"/>
              <a:t>Medical practice management software (PMS) </a:t>
            </a:r>
            <a:r>
              <a:rPr lang="en-US" dirty="0"/>
              <a:t>is a set of tools for helping health provider in their day-to-day operations in a medical practice.</a:t>
            </a:r>
          </a:p>
          <a:p>
            <a:r>
              <a:rPr lang="en-US" b="1" dirty="0"/>
              <a:t>Computerized provider order entry (CPOE) </a:t>
            </a:r>
            <a:r>
              <a:rPr lang="en-US" dirty="0"/>
              <a:t>in an ordering and fulfillment system for medical practitioner instructions for the treatment of patients.</a:t>
            </a:r>
          </a:p>
          <a:p>
            <a:r>
              <a:rPr lang="en-US" b="1" dirty="0"/>
              <a:t>Clinical decision support system (CDSS)</a:t>
            </a:r>
            <a:r>
              <a:rPr lang="en-US" dirty="0"/>
              <a:t> is a real-time tool for diagnostic and treatment recommendations. CDSS may be used as part of CPOE and EHR.</a:t>
            </a:r>
          </a:p>
          <a:p>
            <a:r>
              <a:rPr lang="en-US" b="1" dirty="0"/>
              <a:t>Picture archiving and communications system (PACS) </a:t>
            </a:r>
            <a:r>
              <a:rPr lang="en-US" dirty="0"/>
              <a:t>captures and integrates diagnostic and radiological images such as x-ray, MRI and CT.</a:t>
            </a:r>
          </a:p>
          <a:p>
            <a:r>
              <a:rPr lang="en-US" b="1" dirty="0"/>
              <a:t>Electronic materials management (EMM) </a:t>
            </a:r>
            <a:r>
              <a:rPr lang="en-US" dirty="0"/>
              <a:t>tracks and manages inventory of medical supplies, pharmaceuticals, and other materials.</a:t>
            </a:r>
          </a:p>
          <a:p>
            <a:r>
              <a:rPr lang="de-DE" b="1" dirty="0" err="1"/>
              <a:t>Telemedicine</a:t>
            </a:r>
            <a:r>
              <a:rPr lang="de-DE" b="1" dirty="0"/>
              <a:t>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en-US" dirty="0"/>
              <a:t>communications and transmission of health information  between patient and healthcare provider.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7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03835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OpenEMR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7825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OpenEMR</a:t>
            </a:r>
            <a:r>
              <a:rPr lang="en-US" dirty="0"/>
              <a:t> is an electronic health record (EHR) and  medical practice management software.</a:t>
            </a:r>
          </a:p>
          <a:p>
            <a:r>
              <a:rPr lang="de-DE" dirty="0"/>
              <a:t>Features</a:t>
            </a:r>
            <a:endParaRPr lang="en-US" dirty="0"/>
          </a:p>
          <a:p>
            <a:pPr lvl="1"/>
            <a:r>
              <a:rPr lang="de-DE" dirty="0"/>
              <a:t>Patient </a:t>
            </a:r>
            <a:r>
              <a:rPr lang="de-DE" dirty="0" err="1"/>
              <a:t>demographics</a:t>
            </a:r>
            <a:endParaRPr lang="de-DE" dirty="0"/>
          </a:p>
          <a:p>
            <a:pPr lvl="1"/>
            <a:r>
              <a:rPr lang="de-DE" dirty="0"/>
              <a:t>Patient </a:t>
            </a:r>
            <a:r>
              <a:rPr lang="de-DE" dirty="0" err="1"/>
              <a:t>scheduling</a:t>
            </a:r>
            <a:endParaRPr lang="de-DE" dirty="0"/>
          </a:p>
          <a:p>
            <a:pPr lvl="1"/>
            <a:r>
              <a:rPr lang="de-DE" dirty="0"/>
              <a:t>Patient </a:t>
            </a:r>
            <a:r>
              <a:rPr lang="de-DE" dirty="0" err="1"/>
              <a:t>portal</a:t>
            </a:r>
            <a:endParaRPr lang="de-DE" dirty="0"/>
          </a:p>
          <a:p>
            <a:pPr lvl="1"/>
            <a:r>
              <a:rPr lang="de-DE" dirty="0"/>
              <a:t>Electronic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records</a:t>
            </a:r>
            <a:endParaRPr lang="de-DE" dirty="0"/>
          </a:p>
          <a:p>
            <a:pPr lvl="1"/>
            <a:r>
              <a:rPr lang="de-DE" dirty="0" err="1"/>
              <a:t>Prescriptions</a:t>
            </a:r>
            <a:endParaRPr lang="de-DE" dirty="0"/>
          </a:p>
          <a:p>
            <a:pPr lvl="1"/>
            <a:r>
              <a:rPr lang="de-DE" dirty="0"/>
              <a:t>Clinical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support</a:t>
            </a:r>
            <a:endParaRPr lang="de-DE" dirty="0"/>
          </a:p>
          <a:p>
            <a:pPr lvl="1"/>
            <a:r>
              <a:rPr lang="de-DE" dirty="0"/>
              <a:t>Medical </a:t>
            </a:r>
            <a:r>
              <a:rPr lang="de-DE" dirty="0" err="1"/>
              <a:t>billing</a:t>
            </a:r>
            <a:endParaRPr lang="de-DE" dirty="0"/>
          </a:p>
          <a:p>
            <a:pPr lvl="1"/>
            <a:r>
              <a:rPr lang="de-DE" dirty="0"/>
              <a:t>Reports</a:t>
            </a:r>
          </a:p>
          <a:p>
            <a:pPr lvl="1"/>
            <a:r>
              <a:rPr lang="de-DE" dirty="0" err="1"/>
              <a:t>Multilanguage</a:t>
            </a:r>
            <a:r>
              <a:rPr lang="de-DE" dirty="0"/>
              <a:t> </a:t>
            </a:r>
            <a:r>
              <a:rPr lang="de-DE" dirty="0" err="1"/>
              <a:t>support</a:t>
            </a:r>
            <a:endParaRPr lang="de-DE" dirty="0"/>
          </a:p>
          <a:p>
            <a:pPr lvl="1"/>
            <a:r>
              <a:rPr lang="de-DE" dirty="0"/>
              <a:t>Security</a:t>
            </a:r>
          </a:p>
          <a:p>
            <a:pPr lvl="1"/>
            <a:r>
              <a:rPr lang="de-DE" dirty="0"/>
              <a:t>Free: Open Source </a:t>
            </a:r>
            <a:r>
              <a:rPr lang="de-DE" dirty="0" err="1"/>
              <a:t>under</a:t>
            </a:r>
            <a:r>
              <a:rPr lang="de-DE" dirty="0"/>
              <a:t> GNU General Public </a:t>
            </a:r>
            <a:r>
              <a:rPr lang="de-DE" dirty="0" err="1"/>
              <a:t>License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OpenEMR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66800" y="742950"/>
            <a:ext cx="7391400" cy="129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OpenEMR</a:t>
            </a:r>
            <a:r>
              <a:rPr lang="en-US" dirty="0"/>
              <a:t> is a web-based 3-tier application</a:t>
            </a:r>
          </a:p>
          <a:p>
            <a:pPr lvl="1"/>
            <a:r>
              <a:rPr lang="en-US" dirty="0"/>
              <a:t>The client sends a request using a web browser</a:t>
            </a:r>
          </a:p>
          <a:p>
            <a:pPr lvl="1"/>
            <a:r>
              <a:rPr lang="en-US" dirty="0"/>
              <a:t>The web and application server receives a processes the request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a </a:t>
            </a:r>
            <a:r>
              <a:rPr lang="de-DE" dirty="0" err="1"/>
              <a:t>database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OpenEMR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en-US" dirty="0"/>
          </a:p>
        </p:txBody>
      </p:sp>
      <p:pic>
        <p:nvPicPr>
          <p:cNvPr id="10242" name="Picture 2" descr="http://gbengasesan.com/fyp/7/f25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24075"/>
            <a:ext cx="28670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5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http://demo.open-emr.org:2099/openemr</a:t>
            </a:r>
          </a:p>
          <a:p>
            <a:r>
              <a:rPr lang="de-DE" dirty="0"/>
              <a:t>Tutorial</a:t>
            </a:r>
          </a:p>
          <a:p>
            <a:pPr lvl="1"/>
            <a:r>
              <a:rPr lang="de-DE" dirty="0" err="1"/>
              <a:t>Adding</a:t>
            </a:r>
            <a:r>
              <a:rPr lang="de-DE" dirty="0"/>
              <a:t> a </a:t>
            </a:r>
            <a:r>
              <a:rPr lang="de-DE" dirty="0" err="1"/>
              <a:t>patient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calendar</a:t>
            </a:r>
            <a:endParaRPr lang="de-DE" dirty="0"/>
          </a:p>
          <a:p>
            <a:pPr lvl="2"/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a </a:t>
            </a:r>
            <a:r>
              <a:rPr lang="de-DE" dirty="0" err="1"/>
              <a:t>quaterly</a:t>
            </a:r>
            <a:r>
              <a:rPr lang="de-DE" dirty="0"/>
              <a:t> </a:t>
            </a:r>
            <a:r>
              <a:rPr lang="de-DE" dirty="0" err="1"/>
              <a:t>schedule</a:t>
            </a:r>
            <a:endParaRPr lang="de-DE" dirty="0"/>
          </a:p>
          <a:p>
            <a:pPr lvl="2"/>
            <a:r>
              <a:rPr lang="de-DE" dirty="0"/>
              <a:t>Making </a:t>
            </a:r>
            <a:r>
              <a:rPr lang="de-DE" dirty="0" err="1"/>
              <a:t>appointments</a:t>
            </a:r>
            <a:endParaRPr lang="de-DE" dirty="0"/>
          </a:p>
          <a:p>
            <a:pPr lvl="1"/>
            <a:r>
              <a:rPr lang="de-DE" dirty="0" err="1"/>
              <a:t>Opening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encounter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visit</a:t>
            </a:r>
            <a:endParaRPr lang="de-DE" dirty="0"/>
          </a:p>
          <a:p>
            <a:pPr lvl="2"/>
            <a:r>
              <a:rPr lang="de-DE" dirty="0" err="1"/>
              <a:t>Entering</a:t>
            </a:r>
            <a:r>
              <a:rPr lang="de-DE" dirty="0"/>
              <a:t> </a:t>
            </a:r>
            <a:r>
              <a:rPr lang="de-DE" dirty="0" err="1"/>
              <a:t>family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,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, </a:t>
            </a:r>
            <a:r>
              <a:rPr lang="de-DE" dirty="0" err="1"/>
              <a:t>alergies</a:t>
            </a:r>
            <a:endParaRPr lang="de-DE" dirty="0"/>
          </a:p>
          <a:p>
            <a:pPr lvl="2"/>
            <a:r>
              <a:rPr lang="de-DE" dirty="0" err="1"/>
              <a:t>Entering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, </a:t>
            </a:r>
            <a:r>
              <a:rPr lang="de-DE" dirty="0" err="1"/>
              <a:t>vitals</a:t>
            </a:r>
            <a:endParaRPr lang="de-DE" dirty="0"/>
          </a:p>
          <a:p>
            <a:pPr lvl="2"/>
            <a:r>
              <a:rPr lang="de-DE" dirty="0" err="1"/>
              <a:t>Adding</a:t>
            </a:r>
            <a:r>
              <a:rPr lang="de-DE" dirty="0"/>
              <a:t> a </a:t>
            </a:r>
            <a:r>
              <a:rPr lang="de-DE" dirty="0" err="1"/>
              <a:t>fee</a:t>
            </a:r>
            <a:r>
              <a:rPr lang="de-DE" dirty="0"/>
              <a:t> </a:t>
            </a:r>
            <a:r>
              <a:rPr lang="de-DE" dirty="0" err="1"/>
              <a:t>sheet</a:t>
            </a:r>
            <a:endParaRPr lang="de-DE" dirty="0"/>
          </a:p>
          <a:p>
            <a:pPr lvl="2"/>
            <a:r>
              <a:rPr lang="de-DE" dirty="0"/>
              <a:t>Making a </a:t>
            </a:r>
            <a:r>
              <a:rPr lang="de-DE" dirty="0" err="1"/>
              <a:t>prescription</a:t>
            </a:r>
            <a:endParaRPr lang="de-DE" dirty="0"/>
          </a:p>
          <a:p>
            <a:pPr lvl="1"/>
            <a:r>
              <a:rPr lang="de-DE" dirty="0" err="1"/>
              <a:t>Adding</a:t>
            </a:r>
            <a:r>
              <a:rPr lang="de-DE" dirty="0"/>
              <a:t> a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(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Associate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encounter</a:t>
            </a:r>
            <a:endParaRPr lang="de-DE" dirty="0"/>
          </a:p>
          <a:p>
            <a:pPr lvl="1"/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en-US" dirty="0"/>
              <a:t>Immunization 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OpenEMR</a:t>
            </a:r>
            <a:r>
              <a:rPr lang="de-DE" dirty="0"/>
              <a:t> </a:t>
            </a:r>
            <a:r>
              <a:rPr lang="de-DE" dirty="0" err="1"/>
              <a:t>PlayGround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9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/>
          </a:bodyPr>
          <a:lstStyle/>
          <a:p>
            <a:r>
              <a:rPr lang="en-US" dirty="0"/>
              <a:t>http://demo.open-emr.org:2099/openemr</a:t>
            </a:r>
          </a:p>
          <a:p>
            <a:r>
              <a:rPr lang="de-DE" dirty="0"/>
              <a:t>Tutorial</a:t>
            </a:r>
          </a:p>
          <a:p>
            <a:pPr lvl="1"/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notes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  <a:p>
            <a:pPr lvl="1"/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referral</a:t>
            </a:r>
            <a:r>
              <a:rPr lang="de-DE" dirty="0"/>
              <a:t> </a:t>
            </a:r>
            <a:r>
              <a:rPr lang="de-DE" dirty="0" err="1"/>
              <a:t>transaction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portal</a:t>
            </a:r>
            <a:endParaRPr lang="de-DE" dirty="0"/>
          </a:p>
          <a:p>
            <a:pPr lvl="2"/>
            <a:r>
              <a:rPr lang="de-DE" dirty="0" err="1"/>
              <a:t>Enabling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2"/>
            <a:r>
              <a:rPr lang="de-DE" dirty="0" err="1"/>
              <a:t>Resetting</a:t>
            </a:r>
            <a:r>
              <a:rPr lang="de-DE" dirty="0"/>
              <a:t> </a:t>
            </a:r>
            <a:r>
              <a:rPr lang="de-DE" dirty="0" err="1"/>
              <a:t>password</a:t>
            </a:r>
            <a:endParaRPr lang="de-DE" dirty="0"/>
          </a:p>
          <a:p>
            <a:pPr lvl="2"/>
            <a:r>
              <a:rPr lang="de-DE" dirty="0" err="1"/>
              <a:t>Viewing</a:t>
            </a:r>
            <a:r>
              <a:rPr lang="de-DE" dirty="0"/>
              <a:t> </a:t>
            </a:r>
            <a:r>
              <a:rPr lang="de-DE" dirty="0" err="1"/>
              <a:t>reports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OpenEMR</a:t>
            </a:r>
            <a:r>
              <a:rPr lang="de-DE" dirty="0"/>
              <a:t> </a:t>
            </a:r>
            <a:r>
              <a:rPr lang="de-DE" dirty="0" err="1"/>
              <a:t>PlayGround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de-DE" dirty="0"/>
              <a:t>Schedule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781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b="1" dirty="0"/>
              <a:t>Syllabus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lectures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tutorials</a:t>
            </a:r>
            <a:endParaRPr lang="cs-CZ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Pre-test</a:t>
            </a:r>
            <a:endParaRPr lang="cs-CZ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Medical </a:t>
            </a:r>
            <a:r>
              <a:rPr lang="de-DE" b="1" dirty="0" err="1"/>
              <a:t>Informatics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IS </a:t>
            </a:r>
            <a:r>
              <a:rPr lang="de-DE" b="1" dirty="0" err="1"/>
              <a:t>definition</a:t>
            </a:r>
            <a:endParaRPr lang="cs-CZ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OpenEMR</a:t>
            </a:r>
            <a:endParaRPr lang="cs-CZ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Conclusion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an </a:t>
            </a:r>
            <a:r>
              <a:rPr lang="de-DE" dirty="0" err="1"/>
              <a:t>organization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care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country</a:t>
            </a:r>
            <a:endParaRPr lang="de-DE" dirty="0"/>
          </a:p>
          <a:p>
            <a:pPr lvl="1"/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  <a:p>
            <a:pPr lvl="1"/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responsabilities</a:t>
            </a:r>
            <a:endParaRPr lang="de-DE" dirty="0"/>
          </a:p>
          <a:p>
            <a:pPr lvl="1"/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de-DE" dirty="0"/>
          </a:p>
          <a:p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methodology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choice</a:t>
            </a:r>
            <a:endParaRPr lang="de-DE" dirty="0"/>
          </a:p>
          <a:p>
            <a:r>
              <a:rPr lang="de-DE" dirty="0"/>
              <a:t>Send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essay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editable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(e.g. MS Word format) </a:t>
            </a:r>
            <a:r>
              <a:rPr lang="de-DE" dirty="0" err="1"/>
              <a:t>by</a:t>
            </a:r>
            <a:r>
              <a:rPr lang="de-DE" dirty="0"/>
              <a:t> Oct 5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4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/>
              <a:t>Plan </a:t>
            </a:r>
            <a:r>
              <a:rPr lang="de-DE" sz="3200" b="1" dirty="0" err="1"/>
              <a:t>for</a:t>
            </a:r>
            <a:r>
              <a:rPr lang="de-DE" sz="3200" b="1" dirty="0"/>
              <a:t> </a:t>
            </a:r>
            <a:r>
              <a:rPr lang="de-DE" sz="3200" b="1" dirty="0" err="1"/>
              <a:t>next</a:t>
            </a:r>
            <a:r>
              <a:rPr lang="de-DE" sz="3200" b="1" dirty="0"/>
              <a:t> </a:t>
            </a:r>
            <a:r>
              <a:rPr lang="de-DE" sz="3200" b="1" dirty="0" err="1"/>
              <a:t>week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09600" y="1200150"/>
            <a:ext cx="8077200" cy="707886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i="1" dirty="0"/>
              <a:t>HW infrastructure of IS </a:t>
            </a:r>
            <a:endParaRPr lang="de-DE" sz="2000" i="1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i="1" dirty="0" err="1"/>
              <a:t>OpenEMR</a:t>
            </a:r>
            <a:r>
              <a:rPr lang="de-DE" sz="2000" i="1" dirty="0"/>
              <a:t>: </a:t>
            </a:r>
            <a:r>
              <a:rPr lang="de-DE" sz="2000" i="1" dirty="0" err="1"/>
              <a:t>billing</a:t>
            </a:r>
            <a:r>
              <a:rPr lang="de-DE" sz="2000" i="1" dirty="0"/>
              <a:t>, </a:t>
            </a:r>
            <a:r>
              <a:rPr lang="de-DE" sz="2000" i="1" dirty="0" err="1"/>
              <a:t>reporting</a:t>
            </a:r>
            <a:r>
              <a:rPr lang="de-DE" sz="2000" i="1" dirty="0"/>
              <a:t>, </a:t>
            </a:r>
            <a:r>
              <a:rPr lang="de-DE" sz="2000" i="1" dirty="0" err="1"/>
              <a:t>clinical</a:t>
            </a:r>
            <a:r>
              <a:rPr lang="de-DE" sz="2000" i="1" dirty="0"/>
              <a:t> </a:t>
            </a:r>
            <a:r>
              <a:rPr lang="de-DE" sz="2000" i="1" dirty="0" err="1"/>
              <a:t>decision</a:t>
            </a:r>
            <a:r>
              <a:rPr lang="de-DE" sz="2000" i="1" dirty="0"/>
              <a:t> </a:t>
            </a:r>
            <a:r>
              <a:rPr lang="de-DE" sz="2000" i="1" dirty="0" err="1"/>
              <a:t>rules</a:t>
            </a:r>
            <a:r>
              <a:rPr lang="de-DE" sz="2000" i="1" dirty="0"/>
              <a:t>, </a:t>
            </a:r>
            <a:r>
              <a:rPr lang="de-DE" sz="2000" i="1" dirty="0" err="1"/>
              <a:t>Configuration</a:t>
            </a:r>
            <a:r>
              <a:rPr lang="cs-CZ" sz="2000" i="1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03835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Syllabus of lectures and tutorials</a:t>
            </a:r>
          </a:p>
        </p:txBody>
      </p:sp>
    </p:spTree>
    <p:extLst>
      <p:ext uri="{BB962C8B-B14F-4D97-AF65-F5344CB8AC3E}">
        <p14:creationId xmlns:p14="http://schemas.microsoft.com/office/powerpoint/2010/main" val="49592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 of lectures and tutorials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62050"/>
              </p:ext>
            </p:extLst>
          </p:nvPr>
        </p:nvGraphicFramePr>
        <p:xfrm>
          <a:off x="152400" y="742950"/>
          <a:ext cx="8534399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Lectures (45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Tutorials (45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Sep 23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noProof="0" dirty="0"/>
                        <a:t>Class introduction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Sep</a:t>
                      </a:r>
                      <a:r>
                        <a:rPr lang="en-US" sz="1400" baseline="0" noProof="0" dirty="0"/>
                        <a:t> 30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Medical Informatics and IS definition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OpenEMR</a:t>
                      </a:r>
                      <a:r>
                        <a:rPr lang="en-US" sz="1400" noProof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Lesson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Oct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HW infrastructure of IS 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OpenEMR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Oct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Operation systems and databases of IS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GaiaEHR</a:t>
                      </a:r>
                      <a:r>
                        <a:rPr lang="en-US" sz="1400" noProof="0" dirty="0"/>
                        <a:t> electronic</a:t>
                      </a:r>
                      <a:r>
                        <a:rPr lang="en-US" sz="1400" baseline="0" noProof="0" dirty="0"/>
                        <a:t> health records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Oct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Clinical oriented IS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GaiaEHR</a:t>
                      </a:r>
                      <a:r>
                        <a:rPr lang="en-US" sz="1400" noProof="0" dirty="0"/>
                        <a:t> electronic</a:t>
                      </a:r>
                      <a:r>
                        <a:rPr lang="en-US" sz="1400" baseline="0" noProof="0" dirty="0"/>
                        <a:t> health records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Oct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Decision support systems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OpenMRS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Nov</a:t>
                      </a:r>
                      <a:r>
                        <a:rPr lang="en-US" sz="1400" baseline="0" noProof="0" dirty="0"/>
                        <a:t> 4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Medical data coding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OpenMRS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Nov</a:t>
                      </a:r>
                      <a:r>
                        <a:rPr lang="en-US" sz="1400" baseline="0" noProof="0" dirty="0"/>
                        <a:t> 11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and communication standards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Analysis</a:t>
                      </a:r>
                      <a:r>
                        <a:rPr lang="en-US" sz="1400" baseline="0" noProof="0" dirty="0"/>
                        <a:t> and design with UML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Nov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Heterogeneous and regional IS integration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Databases</a:t>
                      </a:r>
                      <a:r>
                        <a:rPr lang="en-US" sz="1400" baseline="0" noProof="0" dirty="0"/>
                        <a:t> in MySQL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Nov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Phase and IS development principles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Databases</a:t>
                      </a:r>
                      <a:r>
                        <a:rPr lang="en-US" sz="1400" baseline="0" noProof="0" dirty="0"/>
                        <a:t> in MySQL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Dec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implementation methodology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Programing in 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Dec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Health care IS management and support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Programing in 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Dec 16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noProof="0" dirty="0"/>
                        <a:t>Presentation</a:t>
                      </a:r>
                      <a:r>
                        <a:rPr lang="en-US" sz="1400" baseline="0" noProof="0" dirty="0"/>
                        <a:t> of practical projects and final exam</a:t>
                      </a:r>
                      <a:endParaRPr lang="en-US" sz="14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91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Attendance to ALL lessons</a:t>
            </a:r>
          </a:p>
          <a:p>
            <a:pPr lvl="1"/>
            <a:r>
              <a:rPr lang="en-US" dirty="0"/>
              <a:t>In case of non-attendance, provide a valid reason </a:t>
            </a:r>
          </a:p>
          <a:p>
            <a:r>
              <a:rPr lang="en-US" dirty="0"/>
              <a:t>30 points from homework</a:t>
            </a:r>
          </a:p>
          <a:p>
            <a:pPr lvl="1"/>
            <a:r>
              <a:rPr lang="en-US" dirty="0"/>
              <a:t>1 homework per week</a:t>
            </a:r>
          </a:p>
          <a:p>
            <a:pPr lvl="1"/>
            <a:r>
              <a:rPr lang="en-US" dirty="0"/>
              <a:t>3 points per homework</a:t>
            </a:r>
          </a:p>
          <a:p>
            <a:pPr lvl="1"/>
            <a:r>
              <a:rPr lang="en-US" dirty="0"/>
              <a:t>The homework is an essay about the topics covered in the lecture</a:t>
            </a:r>
          </a:p>
          <a:p>
            <a:r>
              <a:rPr lang="en-US" dirty="0"/>
              <a:t>20 points from practical projects</a:t>
            </a:r>
          </a:p>
          <a:p>
            <a:pPr lvl="1"/>
            <a:r>
              <a:rPr lang="en-US" dirty="0"/>
              <a:t>5 points for analyzing your own information system</a:t>
            </a:r>
          </a:p>
          <a:p>
            <a:pPr lvl="1"/>
            <a:r>
              <a:rPr lang="en-US" dirty="0"/>
              <a:t>10 points for implementing your own information system</a:t>
            </a:r>
          </a:p>
          <a:p>
            <a:pPr lvl="1"/>
            <a:r>
              <a:rPr lang="en-US" dirty="0"/>
              <a:t>5 points for presenting your own information system  </a:t>
            </a:r>
          </a:p>
          <a:p>
            <a:pPr lvl="1"/>
            <a:r>
              <a:rPr lang="en-US" dirty="0"/>
              <a:t>Guidelines will be given in lesson 8</a:t>
            </a:r>
          </a:p>
          <a:p>
            <a:r>
              <a:rPr lang="en-US" dirty="0"/>
              <a:t>50 points from final exam</a:t>
            </a:r>
          </a:p>
          <a:p>
            <a:pPr lvl="1"/>
            <a:r>
              <a:rPr lang="en-US" dirty="0"/>
              <a:t>30 points about the lectures</a:t>
            </a:r>
          </a:p>
          <a:p>
            <a:pPr lvl="1"/>
            <a:r>
              <a:rPr lang="en-US" dirty="0"/>
              <a:t>20 points about the tutorials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grade</a:t>
            </a:r>
          </a:p>
        </p:txBody>
      </p:sp>
    </p:spTree>
    <p:extLst>
      <p:ext uri="{BB962C8B-B14F-4D97-AF65-F5344CB8AC3E}">
        <p14:creationId xmlns:p14="http://schemas.microsoft.com/office/powerpoint/2010/main" val="38204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03835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Pre-test</a:t>
            </a:r>
          </a:p>
        </p:txBody>
      </p:sp>
    </p:spTree>
    <p:extLst>
      <p:ext uri="{BB962C8B-B14F-4D97-AF65-F5344CB8AC3E}">
        <p14:creationId xmlns:p14="http://schemas.microsoft.com/office/powerpoint/2010/main" val="213991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03835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Medical </a:t>
            </a:r>
            <a:r>
              <a:rPr lang="de-DE" sz="3200" b="1" dirty="0" err="1"/>
              <a:t>Informatics</a:t>
            </a:r>
            <a:r>
              <a:rPr lang="de-DE" sz="3200" b="1" dirty="0"/>
              <a:t> </a:t>
            </a:r>
            <a:r>
              <a:rPr lang="de-DE" sz="3200" b="1" dirty="0" err="1"/>
              <a:t>and</a:t>
            </a:r>
            <a:r>
              <a:rPr lang="de-DE" sz="3200" b="1" dirty="0"/>
              <a:t> IS </a:t>
            </a:r>
            <a:r>
              <a:rPr lang="de-DE" sz="3200" b="1" dirty="0" err="1"/>
              <a:t>definition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429246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762000"/>
            <a:ext cx="9144000" cy="44767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Health informatics is an interdisciplinary field covered by the international classification standard ICS 35.240.80</a:t>
            </a:r>
          </a:p>
          <a:p>
            <a:pPr lvl="1"/>
            <a:r>
              <a:rPr lang="en-US" dirty="0"/>
              <a:t>Health care: prevention, diagnosis and treatment of diseases</a:t>
            </a:r>
          </a:p>
          <a:p>
            <a:pPr lvl="1"/>
            <a:r>
              <a:rPr lang="en-US" dirty="0"/>
              <a:t>Information science: storage and retrieval information</a:t>
            </a:r>
          </a:p>
          <a:p>
            <a:pPr lvl="1"/>
            <a:r>
              <a:rPr lang="en-US" dirty="0"/>
              <a:t>Computer science: automatic computation of information</a:t>
            </a:r>
          </a:p>
          <a:p>
            <a:r>
              <a:rPr lang="en-US" dirty="0"/>
              <a:t>Health informatics deals </a:t>
            </a:r>
          </a:p>
          <a:p>
            <a:pPr lvl="1"/>
            <a:r>
              <a:rPr lang="en-US" dirty="0"/>
              <a:t>with methods, techniques, devices and resources </a:t>
            </a:r>
          </a:p>
          <a:p>
            <a:pPr lvl="1"/>
            <a:r>
              <a:rPr lang="en-US" dirty="0"/>
              <a:t>for the acquisition, storage, processing, retrieval and use </a:t>
            </a:r>
          </a:p>
          <a:p>
            <a:pPr lvl="1"/>
            <a:r>
              <a:rPr lang="en-US" dirty="0"/>
              <a:t>of information </a:t>
            </a:r>
          </a:p>
          <a:p>
            <a:pPr lvl="1"/>
            <a:r>
              <a:rPr lang="en-US" dirty="0"/>
              <a:t>to support decision and actions, and improves patient outcomes</a:t>
            </a:r>
          </a:p>
          <a:p>
            <a:r>
              <a:rPr lang="de-DE" dirty="0" err="1"/>
              <a:t>Synomyms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informatics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H</a:t>
            </a:r>
            <a:r>
              <a:rPr lang="en-US" dirty="0" err="1"/>
              <a:t>ealth</a:t>
            </a:r>
            <a:r>
              <a:rPr lang="en-US" dirty="0"/>
              <a:t> information systems, health care informatics, healthcare informatics, medical informatics, nursing informatics, clinical informatics, biomedical informatics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The Framework </a:t>
            </a:r>
            <a:r>
              <a:rPr lang="de-DE" sz="3200" dirty="0" err="1"/>
              <a:t>of</a:t>
            </a:r>
            <a:r>
              <a:rPr lang="de-DE" sz="3200" dirty="0"/>
              <a:t> Information Systems in </a:t>
            </a:r>
            <a:r>
              <a:rPr lang="de-DE" sz="3200" dirty="0" err="1"/>
              <a:t>Healthcare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32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responsabilities</a:t>
            </a:r>
            <a:r>
              <a:rPr lang="de-DE" dirty="0"/>
              <a:t> in </a:t>
            </a:r>
            <a:r>
              <a:rPr lang="de-DE" dirty="0" err="1"/>
              <a:t>healthcare</a:t>
            </a:r>
            <a:endParaRPr lang="en-US" dirty="0"/>
          </a:p>
        </p:txBody>
      </p:sp>
      <p:pic>
        <p:nvPicPr>
          <p:cNvPr id="5122" name="Picture 2" descr="http://origin-ars.els-cdn.com/content/image/1-s2.0-S0168851099000652-gr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42950"/>
            <a:ext cx="77438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875252"/>
            <a:ext cx="4270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Ref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.: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Advances in Health Care Management, Dr. Leonard H. Friedman</a:t>
            </a:r>
          </a:p>
        </p:txBody>
      </p:sp>
    </p:spTree>
    <p:extLst>
      <p:ext uri="{BB962C8B-B14F-4D97-AF65-F5344CB8AC3E}">
        <p14:creationId xmlns:p14="http://schemas.microsoft.com/office/powerpoint/2010/main" val="2072437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890</Words>
  <Application>Microsoft Office PowerPoint</Application>
  <PresentationFormat>On-screen Show (16:9)</PresentationFormat>
  <Paragraphs>174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Tw Cen MT</vt:lpstr>
      <vt:lpstr>Wingdings</vt:lpstr>
      <vt:lpstr>Wingdings 2</vt:lpstr>
      <vt:lpstr>WidescreenPresentation</vt:lpstr>
      <vt:lpstr>Information Systems in Health Care</vt:lpstr>
      <vt:lpstr>Schedule</vt:lpstr>
      <vt:lpstr>PowerPoint Presentation</vt:lpstr>
      <vt:lpstr>Syllabus of lectures and tutorials</vt:lpstr>
      <vt:lpstr>Requirements for grade</vt:lpstr>
      <vt:lpstr>PowerPoint Presentation</vt:lpstr>
      <vt:lpstr>PowerPoint Presentation</vt:lpstr>
      <vt:lpstr>The Framework of Information Systems in Healthcare</vt:lpstr>
      <vt:lpstr>Roles and responsabilities in healthcare</vt:lpstr>
      <vt:lpstr>Information in health care</vt:lpstr>
      <vt:lpstr>Information systems in health care</vt:lpstr>
      <vt:lpstr>Information systems in health care</vt:lpstr>
      <vt:lpstr>Information systems in health care</vt:lpstr>
      <vt:lpstr>Types of information systems in health care</vt:lpstr>
      <vt:lpstr>PowerPoint Presentation</vt:lpstr>
      <vt:lpstr>What is OpenEMR?</vt:lpstr>
      <vt:lpstr>OpenEMR Architecture</vt:lpstr>
      <vt:lpstr>Our OpenEMR PlayGround</vt:lpstr>
      <vt:lpstr>Our OpenEMR PlayGround</vt:lpstr>
      <vt:lpstr>Homework</vt:lpstr>
      <vt:lpstr>Plan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2018-12-28T14:25:36Z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