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7" r:id="rId3"/>
    <p:sldId id="408" r:id="rId4"/>
    <p:sldId id="437" r:id="rId5"/>
    <p:sldId id="438" r:id="rId6"/>
    <p:sldId id="418" r:id="rId7"/>
    <p:sldId id="439" r:id="rId8"/>
    <p:sldId id="440" r:id="rId9"/>
    <p:sldId id="443" r:id="rId10"/>
    <p:sldId id="444" r:id="rId11"/>
    <p:sldId id="445" r:id="rId12"/>
    <p:sldId id="446" r:id="rId13"/>
    <p:sldId id="429" r:id="rId14"/>
    <p:sldId id="449" r:id="rId15"/>
    <p:sldId id="433" r:id="rId16"/>
    <p:sldId id="450" r:id="rId17"/>
    <p:sldId id="451" r:id="rId18"/>
    <p:sldId id="434" r:id="rId19"/>
    <p:sldId id="436" r:id="rId20"/>
    <p:sldId id="365" r:id="rId21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r>
              <a:rPr lang="en-US" b="1" dirty="0"/>
              <a:t>Information Systems in Health Care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cs-CZ" dirty="0"/>
              <a:t>3</a:t>
            </a:r>
            <a:r>
              <a:rPr lang="en-US" dirty="0"/>
              <a:t> – Winter Term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communication protocol is a set of formal rules for data exchange between computers in a network</a:t>
            </a:r>
          </a:p>
          <a:p>
            <a:r>
              <a:rPr lang="en-US" dirty="0"/>
              <a:t>TCP/IP (Transmission Control Protocol/Internet Protocol) is a widely used protocol</a:t>
            </a:r>
          </a:p>
          <a:p>
            <a:pPr lvl="1"/>
            <a:r>
              <a:rPr lang="en-US" b="1" dirty="0"/>
              <a:t>Physical layer</a:t>
            </a:r>
            <a:r>
              <a:rPr lang="en-US" dirty="0"/>
              <a:t>: implements rules for transmission in basic networking hardware (e.g. network adapters, hubs, modems)</a:t>
            </a:r>
          </a:p>
          <a:p>
            <a:pPr lvl="1"/>
            <a:r>
              <a:rPr lang="en-US" b="1" dirty="0"/>
              <a:t>Internet layer</a:t>
            </a:r>
            <a:r>
              <a:rPr lang="en-US" dirty="0"/>
              <a:t>: provides rules for hosts identification using IP addresses and packets routing over distinct networks</a:t>
            </a:r>
          </a:p>
          <a:p>
            <a:pPr lvl="1"/>
            <a:r>
              <a:rPr lang="en-US" b="1" dirty="0"/>
              <a:t>Transport layer</a:t>
            </a:r>
            <a:r>
              <a:rPr lang="en-US" dirty="0"/>
              <a:t>: implements rules for end-to-end data communication channel</a:t>
            </a:r>
          </a:p>
          <a:p>
            <a:pPr lvl="1"/>
            <a:r>
              <a:rPr lang="en-US" b="1" dirty="0"/>
              <a:t>Application layer</a:t>
            </a:r>
            <a:r>
              <a:rPr lang="en-US" dirty="0"/>
              <a:t>: implements high-level protocols for specific network 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Protocols</a:t>
            </a:r>
            <a:r>
              <a:rPr lang="de-DE" dirty="0"/>
              <a:t> 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ellbiol.com/bioinformatics_web_development/lib/exe/fetch.php/chapter_1_-_internet_networks_and_tcp-ip/data_transmission_over_the_internet_through_tcp-i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b="6105"/>
          <a:stretch/>
        </p:blipFill>
        <p:spPr bwMode="auto">
          <a:xfrm>
            <a:off x="0" y="695325"/>
            <a:ext cx="4533494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echnologyuk.net/the_internet/internet/images/tcp_ip_encapsul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70" y="742950"/>
            <a:ext cx="458093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3.gstatic.com/images?q=tbn:ANd9GcR2gBGP2qiWrRJCxN0Ciey8TFoRe1SEO1PIsfCM3CFilq9lyLJBA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63"/>
          <a:stretch/>
        </p:blipFill>
        <p:spPr bwMode="auto">
          <a:xfrm>
            <a:off x="214313" y="3690004"/>
            <a:ext cx="78581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1.gstatic.com/images?q=tbn:ANd9GcT0K1RcnRTg3NCCtlOf33_Ob3hvsHgjk1jrXHQ_UdZtFInq6JO-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55" y="3562349"/>
            <a:ext cx="728645" cy="84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6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server is a network system (hardware and software) that responds to requests from other systems, called clients</a:t>
            </a:r>
          </a:p>
          <a:p>
            <a:r>
              <a:rPr lang="en-US" dirty="0"/>
              <a:t>Types of servers</a:t>
            </a:r>
          </a:p>
          <a:p>
            <a:pPr lvl="1"/>
            <a:r>
              <a:rPr lang="en-US" dirty="0"/>
              <a:t>Web server provides access to web pages</a:t>
            </a:r>
          </a:p>
          <a:p>
            <a:pPr lvl="1"/>
            <a:r>
              <a:rPr lang="en-US" dirty="0"/>
              <a:t>Database server provides access to databases</a:t>
            </a:r>
          </a:p>
          <a:p>
            <a:pPr lvl="1"/>
            <a:r>
              <a:rPr lang="en-US" dirty="0"/>
              <a:t>Application server provides remote execution of programs</a:t>
            </a:r>
          </a:p>
          <a:p>
            <a:pPr lvl="1"/>
            <a:r>
              <a:rPr lang="en-US" dirty="0"/>
              <a:t>Mail server provides service for sending and receiving emails</a:t>
            </a:r>
          </a:p>
          <a:p>
            <a:pPr lvl="1"/>
            <a:r>
              <a:rPr lang="en-US" dirty="0"/>
              <a:t>File server provides remote access to files (e.g. FTP, SMB)</a:t>
            </a:r>
          </a:p>
          <a:p>
            <a:pPr lvl="1"/>
            <a:r>
              <a:rPr lang="en-US" dirty="0"/>
              <a:t>Name server provides translation services between domain names and IP addresses</a:t>
            </a:r>
          </a:p>
          <a:p>
            <a:pPr lvl="1"/>
            <a:r>
              <a:rPr lang="en-US" dirty="0"/>
              <a:t>Print server provides remote access to printers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 </a:t>
            </a:r>
            <a:r>
              <a:rPr lang="de-DE" dirty="0" err="1"/>
              <a:t>and</a:t>
            </a:r>
            <a:r>
              <a:rPr lang="de-DE" dirty="0"/>
              <a:t> Servers 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OpenEMR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78253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OpenEMR</a:t>
            </a:r>
            <a:r>
              <a:rPr lang="en-US" dirty="0"/>
              <a:t> is an electronic health record (EHR) and  medical practice management software.</a:t>
            </a:r>
          </a:p>
          <a:p>
            <a:r>
              <a:rPr lang="de-DE" dirty="0"/>
              <a:t>Features</a:t>
            </a:r>
            <a:endParaRPr lang="en-US" dirty="0"/>
          </a:p>
          <a:p>
            <a:pPr lvl="1"/>
            <a:r>
              <a:rPr lang="de-DE" dirty="0"/>
              <a:t>Patient </a:t>
            </a:r>
            <a:r>
              <a:rPr lang="de-DE" dirty="0" err="1"/>
              <a:t>demographics</a:t>
            </a:r>
            <a:endParaRPr lang="de-DE" dirty="0"/>
          </a:p>
          <a:p>
            <a:pPr lvl="1"/>
            <a:r>
              <a:rPr lang="de-DE" dirty="0"/>
              <a:t>Patient </a:t>
            </a:r>
            <a:r>
              <a:rPr lang="de-DE" dirty="0" err="1"/>
              <a:t>scheduling</a:t>
            </a:r>
            <a:endParaRPr lang="de-DE" dirty="0"/>
          </a:p>
          <a:p>
            <a:pPr lvl="1"/>
            <a:r>
              <a:rPr lang="de-DE" dirty="0"/>
              <a:t>Patient </a:t>
            </a:r>
            <a:r>
              <a:rPr lang="de-DE" dirty="0" err="1"/>
              <a:t>portal</a:t>
            </a:r>
            <a:endParaRPr lang="de-DE" dirty="0"/>
          </a:p>
          <a:p>
            <a:pPr lvl="1"/>
            <a:r>
              <a:rPr lang="de-DE" dirty="0"/>
              <a:t>Electronic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records</a:t>
            </a:r>
            <a:endParaRPr lang="de-DE" dirty="0"/>
          </a:p>
          <a:p>
            <a:pPr lvl="1"/>
            <a:r>
              <a:rPr lang="de-DE" dirty="0" err="1"/>
              <a:t>Prescriptions</a:t>
            </a:r>
            <a:endParaRPr lang="de-DE" dirty="0"/>
          </a:p>
          <a:p>
            <a:pPr lvl="1"/>
            <a:r>
              <a:rPr lang="de-DE" dirty="0"/>
              <a:t>Clinical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support</a:t>
            </a:r>
            <a:endParaRPr lang="de-DE" dirty="0"/>
          </a:p>
          <a:p>
            <a:pPr lvl="1"/>
            <a:r>
              <a:rPr lang="de-DE" dirty="0"/>
              <a:t>Medical </a:t>
            </a:r>
            <a:r>
              <a:rPr lang="de-DE" dirty="0" err="1"/>
              <a:t>billing</a:t>
            </a:r>
            <a:endParaRPr lang="de-DE" dirty="0"/>
          </a:p>
          <a:p>
            <a:pPr lvl="1"/>
            <a:r>
              <a:rPr lang="de-DE" dirty="0"/>
              <a:t>Reports</a:t>
            </a:r>
          </a:p>
          <a:p>
            <a:pPr lvl="1"/>
            <a:r>
              <a:rPr lang="de-DE" dirty="0" err="1"/>
              <a:t>Multilanguage</a:t>
            </a:r>
            <a:r>
              <a:rPr lang="de-DE" dirty="0"/>
              <a:t> </a:t>
            </a:r>
            <a:r>
              <a:rPr lang="de-DE" dirty="0" err="1"/>
              <a:t>support</a:t>
            </a:r>
            <a:endParaRPr lang="de-DE" dirty="0"/>
          </a:p>
          <a:p>
            <a:pPr lvl="1"/>
            <a:r>
              <a:rPr lang="de-DE" dirty="0"/>
              <a:t>Security</a:t>
            </a:r>
          </a:p>
          <a:p>
            <a:pPr lvl="1"/>
            <a:r>
              <a:rPr lang="de-DE" dirty="0"/>
              <a:t>Free: Open Source </a:t>
            </a:r>
            <a:r>
              <a:rPr lang="de-DE" dirty="0" err="1"/>
              <a:t>under</a:t>
            </a:r>
            <a:r>
              <a:rPr lang="de-DE" dirty="0"/>
              <a:t> GNU General Public </a:t>
            </a:r>
            <a:r>
              <a:rPr lang="de-DE" dirty="0" err="1"/>
              <a:t>License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OpenEMR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742950"/>
            <a:ext cx="73914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OpenEMR is a web-based 3-tier application</a:t>
            </a:r>
          </a:p>
          <a:p>
            <a:pPr lvl="1"/>
            <a:r>
              <a:rPr lang="en-US"/>
              <a:t>The client sends a request using a web browser</a:t>
            </a:r>
          </a:p>
          <a:p>
            <a:pPr lvl="1"/>
            <a:r>
              <a:rPr lang="en-US"/>
              <a:t>The web and application server receives a processes the request</a:t>
            </a:r>
          </a:p>
          <a:p>
            <a:pPr lvl="1"/>
            <a:r>
              <a:rPr lang="en-US"/>
              <a:t>The database server executes queries against a database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OpenEMR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en-US" dirty="0"/>
          </a:p>
        </p:txBody>
      </p:sp>
      <p:pic>
        <p:nvPicPr>
          <p:cNvPr id="10242" name="Picture 2" descr="http://gbengasesan.com/fyp/7/f25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24075"/>
            <a:ext cx="28670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5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patient</a:t>
            </a:r>
            <a:endParaRPr lang="de-DE" dirty="0"/>
          </a:p>
          <a:p>
            <a:pPr lvl="1"/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demographics</a:t>
            </a:r>
            <a:r>
              <a:rPr lang="de-DE" dirty="0"/>
              <a:t>, </a:t>
            </a:r>
            <a:r>
              <a:rPr lang="de-DE" dirty="0" err="1"/>
              <a:t>insurance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calendar</a:t>
            </a:r>
            <a:endParaRPr lang="de-DE" dirty="0"/>
          </a:p>
          <a:p>
            <a:pPr lvl="1"/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provider</a:t>
            </a:r>
            <a:endParaRPr lang="de-DE" dirty="0"/>
          </a:p>
          <a:p>
            <a:pPr lvl="1"/>
            <a:r>
              <a:rPr lang="de-DE" dirty="0"/>
              <a:t>Making </a:t>
            </a:r>
            <a:r>
              <a:rPr lang="de-DE" dirty="0" err="1"/>
              <a:t>appointments</a:t>
            </a:r>
            <a:endParaRPr lang="de-DE" dirty="0"/>
          </a:p>
          <a:p>
            <a:r>
              <a:rPr lang="de-DE" dirty="0" err="1"/>
              <a:t>Opening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encounter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visit</a:t>
            </a:r>
            <a:endParaRPr lang="de-DE" dirty="0"/>
          </a:p>
          <a:p>
            <a:pPr lvl="1"/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,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, </a:t>
            </a:r>
            <a:r>
              <a:rPr lang="de-DE" dirty="0" err="1"/>
              <a:t>alergies</a:t>
            </a:r>
            <a:r>
              <a:rPr lang="de-DE" dirty="0"/>
              <a:t>, </a:t>
            </a:r>
            <a:r>
              <a:rPr lang="de-DE" dirty="0" err="1"/>
              <a:t>life</a:t>
            </a:r>
            <a:r>
              <a:rPr lang="de-DE" dirty="0"/>
              <a:t> style, </a:t>
            </a:r>
            <a:r>
              <a:rPr lang="de-DE" dirty="0" err="1"/>
              <a:t>medications</a:t>
            </a:r>
            <a:endParaRPr lang="de-DE" dirty="0"/>
          </a:p>
          <a:p>
            <a:pPr lvl="1"/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, </a:t>
            </a:r>
            <a:r>
              <a:rPr lang="de-DE" dirty="0" err="1"/>
              <a:t>vitals</a:t>
            </a:r>
            <a:endParaRPr lang="de-DE" dirty="0"/>
          </a:p>
          <a:p>
            <a:pPr lvl="1"/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sheet</a:t>
            </a:r>
            <a:endParaRPr lang="de-DE" dirty="0"/>
          </a:p>
          <a:p>
            <a:pPr lvl="1"/>
            <a:r>
              <a:rPr lang="de-DE" dirty="0"/>
              <a:t>Making a </a:t>
            </a:r>
            <a:r>
              <a:rPr lang="de-DE" dirty="0" err="1"/>
              <a:t>prescription</a:t>
            </a:r>
            <a:endParaRPr lang="de-DE" dirty="0"/>
          </a:p>
          <a:p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(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encounter</a:t>
            </a:r>
            <a:endParaRPr lang="de-DE" dirty="0"/>
          </a:p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en-US" dirty="0"/>
              <a:t>Immunization 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OpenEMR</a:t>
            </a:r>
            <a:r>
              <a:rPr lang="de-DE" dirty="0"/>
              <a:t>: </a:t>
            </a:r>
            <a:r>
              <a:rPr lang="de-DE" dirty="0" err="1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0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/>
          </a:bodyPr>
          <a:lstStyle/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referral</a:t>
            </a:r>
            <a:r>
              <a:rPr lang="de-DE" dirty="0"/>
              <a:t> </a:t>
            </a:r>
            <a:r>
              <a:rPr lang="de-DE" dirty="0" err="1"/>
              <a:t>transaction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  <a:p>
            <a:pPr lvl="1"/>
            <a:r>
              <a:rPr lang="de-DE" dirty="0" err="1"/>
              <a:t>Enabling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Resetting</a:t>
            </a:r>
            <a:r>
              <a:rPr lang="de-DE" dirty="0"/>
              <a:t> </a:t>
            </a:r>
            <a:r>
              <a:rPr lang="de-DE" dirty="0" err="1"/>
              <a:t>password</a:t>
            </a:r>
            <a:endParaRPr lang="de-DE" dirty="0"/>
          </a:p>
          <a:p>
            <a:pPr lvl="1"/>
            <a:r>
              <a:rPr lang="de-DE" dirty="0" err="1"/>
              <a:t>Viewing</a:t>
            </a:r>
            <a:r>
              <a:rPr lang="de-DE" dirty="0"/>
              <a:t> </a:t>
            </a:r>
            <a:r>
              <a:rPr lang="de-DE" dirty="0" err="1"/>
              <a:t>reports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OpenEMR</a:t>
            </a:r>
            <a:r>
              <a:rPr lang="de-DE" dirty="0"/>
              <a:t>: </a:t>
            </a:r>
            <a:r>
              <a:rPr lang="de-DE" dirty="0" err="1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Opening a new encounter for your established patient</a:t>
            </a:r>
          </a:p>
          <a:p>
            <a:pPr lvl="1"/>
            <a:r>
              <a:rPr lang="en-US" dirty="0"/>
              <a:t>Adding a fee sheet for a comprehensive visit and a diagnosis</a:t>
            </a:r>
          </a:p>
          <a:p>
            <a:pPr lvl="1"/>
            <a:r>
              <a:rPr lang="en-US" dirty="0"/>
              <a:t>Associate the encounter with patient‘s medical issue</a:t>
            </a:r>
          </a:p>
          <a:p>
            <a:pPr lvl="1"/>
            <a:r>
              <a:rPr lang="en-US" dirty="0"/>
              <a:t>Enter the primary insurance of your patient </a:t>
            </a:r>
          </a:p>
          <a:p>
            <a:r>
              <a:rPr lang="en-US" dirty="0"/>
              <a:t>Basic billing</a:t>
            </a:r>
          </a:p>
          <a:p>
            <a:pPr lvl="1"/>
            <a:r>
              <a:rPr lang="en-US" dirty="0"/>
              <a:t>View all billable encounters for your patient</a:t>
            </a:r>
          </a:p>
          <a:p>
            <a:pPr lvl="1"/>
            <a:r>
              <a:rPr lang="en-US" dirty="0"/>
              <a:t>Select today‘s encounter and generates a X12 claim for sending to the insurance company</a:t>
            </a:r>
          </a:p>
          <a:p>
            <a:pPr lvl="1"/>
            <a:r>
              <a:rPr lang="en-US" dirty="0"/>
              <a:t>View billing status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OpenEMR</a:t>
            </a:r>
            <a:r>
              <a:rPr lang="de-DE" dirty="0"/>
              <a:t>: </a:t>
            </a:r>
            <a:r>
              <a:rPr lang="de-DE" dirty="0" err="1"/>
              <a:t>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Provide a comparative overview of computer data storage technologies </a:t>
            </a:r>
          </a:p>
          <a:p>
            <a:pPr lvl="1"/>
            <a:r>
              <a:rPr lang="en-US" dirty="0"/>
              <a:t>RAM and ROM memories</a:t>
            </a:r>
          </a:p>
          <a:p>
            <a:pPr lvl="1"/>
            <a:r>
              <a:rPr lang="en-US" dirty="0"/>
              <a:t>IDE, SATA, </a:t>
            </a:r>
            <a:r>
              <a:rPr lang="en-US" dirty="0" err="1"/>
              <a:t>eSATA</a:t>
            </a:r>
            <a:r>
              <a:rPr lang="en-US" dirty="0"/>
              <a:t>, USB hard disks</a:t>
            </a:r>
          </a:p>
          <a:p>
            <a:pPr lvl="1"/>
            <a:r>
              <a:rPr lang="en-US" dirty="0"/>
              <a:t>CD, DVD disks</a:t>
            </a:r>
          </a:p>
          <a:p>
            <a:pPr lvl="1"/>
            <a:r>
              <a:rPr lang="en-US" dirty="0"/>
              <a:t>Network-attached storage (NAS)</a:t>
            </a:r>
          </a:p>
          <a:p>
            <a:pPr lvl="1"/>
            <a:r>
              <a:rPr lang="en-US" dirty="0"/>
              <a:t>Redundancy with RAID</a:t>
            </a:r>
          </a:p>
          <a:p>
            <a:r>
              <a:rPr lang="en-US" dirty="0"/>
              <a:t>Suggest 5 scenarios where a client-server architecture is used (e.g. your web browser Firefox and the web server www.google.com)</a:t>
            </a:r>
          </a:p>
          <a:p>
            <a:pPr lvl="1"/>
            <a:r>
              <a:rPr lang="en-US" dirty="0"/>
              <a:t>Which protocols are used on the application level?</a:t>
            </a:r>
          </a:p>
          <a:p>
            <a:pPr lvl="1"/>
            <a:r>
              <a:rPr lang="en-US" dirty="0"/>
              <a:t>Which IP addresses are used?</a:t>
            </a:r>
          </a:p>
          <a:p>
            <a:pPr lvl="1"/>
            <a:r>
              <a:rPr lang="en-US" dirty="0"/>
              <a:t>Through which network nodes are data packets routed between client and server?</a:t>
            </a:r>
          </a:p>
          <a:p>
            <a:r>
              <a:rPr lang="en-US" dirty="0"/>
              <a:t>Send your essay as editable document (e.g. MS Word format</a:t>
            </a:r>
            <a:r>
              <a:rPr lang="en-US"/>
              <a:t>) by </a:t>
            </a:r>
            <a:r>
              <a:rPr lang="en-US" dirty="0"/>
              <a:t>Oct 12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Schedule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err="1"/>
              <a:t>Review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previous</a:t>
            </a:r>
            <a:r>
              <a:rPr lang="cs-CZ" b="1" dirty="0"/>
              <a:t> </a:t>
            </a:r>
            <a:r>
              <a:rPr lang="cs-CZ" b="1" dirty="0" err="1"/>
              <a:t>lecture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Hardware </a:t>
            </a:r>
            <a:r>
              <a:rPr lang="cs-CZ" b="1" dirty="0" err="1"/>
              <a:t>Infrastructure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OpenEMR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Conclusion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Plan </a:t>
            </a:r>
            <a:r>
              <a:rPr lang="de-DE" sz="3200" b="1" dirty="0" err="1"/>
              <a:t>for</a:t>
            </a:r>
            <a:r>
              <a:rPr lang="de-DE" sz="3200" b="1" dirty="0"/>
              <a:t> </a:t>
            </a:r>
            <a:r>
              <a:rPr lang="de-DE" sz="3200" b="1" dirty="0" err="1"/>
              <a:t>next</a:t>
            </a:r>
            <a:r>
              <a:rPr lang="de-DE" sz="3200" b="1" dirty="0"/>
              <a:t> </a:t>
            </a:r>
            <a:r>
              <a:rPr lang="de-DE" sz="3200" b="1" dirty="0" err="1"/>
              <a:t>week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9600" y="1200150"/>
            <a:ext cx="8077200" cy="707886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Operation systems and databases of 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GaiaEHR</a:t>
            </a:r>
            <a:r>
              <a:rPr lang="en-US" sz="2000" dirty="0"/>
              <a:t> electronic health records</a:t>
            </a:r>
            <a:endParaRPr lang="cs-CZ"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3835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 err="1"/>
              <a:t>Review</a:t>
            </a:r>
            <a:r>
              <a:rPr lang="cs-CZ" sz="3200" b="1" dirty="0"/>
              <a:t> </a:t>
            </a:r>
            <a:r>
              <a:rPr lang="cs-CZ" sz="3200" b="1" dirty="0" err="1"/>
              <a:t>of</a:t>
            </a:r>
            <a:r>
              <a:rPr lang="cs-CZ" sz="3200" b="1" dirty="0"/>
              <a:t> </a:t>
            </a:r>
            <a:r>
              <a:rPr lang="cs-CZ" sz="3200" b="1" dirty="0" err="1"/>
              <a:t>the</a:t>
            </a:r>
            <a:r>
              <a:rPr lang="cs-CZ" sz="3200" b="1" dirty="0"/>
              <a:t> </a:t>
            </a:r>
            <a:r>
              <a:rPr lang="cs-CZ" sz="3200" b="1" dirty="0" err="1"/>
              <a:t>previous</a:t>
            </a:r>
            <a:r>
              <a:rPr lang="cs-CZ" sz="3200" b="1" dirty="0"/>
              <a:t> </a:t>
            </a:r>
            <a:r>
              <a:rPr lang="cs-CZ" sz="3200" b="1" dirty="0" err="1"/>
              <a:t>lecture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592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742950"/>
            <a:ext cx="8534400" cy="440055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Electronic health record (EHR) </a:t>
            </a:r>
            <a:endParaRPr lang="cs-CZ" b="1" dirty="0"/>
          </a:p>
          <a:p>
            <a:pPr lvl="1"/>
            <a:r>
              <a:rPr lang="en-US" dirty="0"/>
              <a:t>systematic collection, processing and sharing of health information in electronic form.</a:t>
            </a:r>
          </a:p>
          <a:p>
            <a:r>
              <a:rPr lang="en-US" b="1" dirty="0"/>
              <a:t>Medical practice management software (PMS) </a:t>
            </a:r>
            <a:endParaRPr lang="cs-CZ" b="1" dirty="0"/>
          </a:p>
          <a:p>
            <a:pPr lvl="1"/>
            <a:r>
              <a:rPr lang="en-US" dirty="0"/>
              <a:t>set of tools for helping health provider in their day-to-day operations in a medical practice.</a:t>
            </a:r>
          </a:p>
          <a:p>
            <a:r>
              <a:rPr lang="en-US" b="1" dirty="0"/>
              <a:t>Computerized provider order entry (CPOE) </a:t>
            </a:r>
            <a:endParaRPr lang="cs-CZ" b="1" dirty="0"/>
          </a:p>
          <a:p>
            <a:pPr lvl="1"/>
            <a:r>
              <a:rPr lang="en-US" dirty="0"/>
              <a:t>ordering and fulfillment system for medical practitioner instructions for the treatment of patients.</a:t>
            </a:r>
          </a:p>
          <a:p>
            <a:r>
              <a:rPr lang="en-US" b="1" dirty="0"/>
              <a:t>Clinical decision support system (CDSS)</a:t>
            </a:r>
            <a:r>
              <a:rPr lang="en-US" dirty="0"/>
              <a:t> </a:t>
            </a:r>
            <a:endParaRPr lang="cs-CZ" dirty="0"/>
          </a:p>
          <a:p>
            <a:pPr lvl="1"/>
            <a:r>
              <a:rPr lang="en-US" dirty="0"/>
              <a:t>real-time tool for diagnostic and treatment recommendations. CDSS may be used as part of CPOE and EHR.</a:t>
            </a:r>
          </a:p>
          <a:p>
            <a:r>
              <a:rPr lang="en-US" b="1" dirty="0"/>
              <a:t>Picture archiving and communications system (PACS) </a:t>
            </a:r>
            <a:endParaRPr lang="cs-CZ" b="1" dirty="0"/>
          </a:p>
          <a:p>
            <a:pPr lvl="1"/>
            <a:r>
              <a:rPr lang="en-US" dirty="0"/>
              <a:t>captures and integrates diagnostic and radiological images such as x-ray, MRI and CT.</a:t>
            </a:r>
          </a:p>
          <a:p>
            <a:r>
              <a:rPr lang="en-US" b="1" dirty="0"/>
              <a:t>Electronic materials management (EMM) </a:t>
            </a:r>
            <a:endParaRPr lang="cs-CZ" b="1" dirty="0"/>
          </a:p>
          <a:p>
            <a:pPr lvl="1"/>
            <a:r>
              <a:rPr lang="en-US" dirty="0"/>
              <a:t>tracks and manages inventory of medical supplies, pharmaceuticals, and other materials.</a:t>
            </a:r>
          </a:p>
          <a:p>
            <a:r>
              <a:rPr lang="de-DE" b="1" dirty="0" err="1"/>
              <a:t>Telemedicine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endParaRPr lang="cs-CZ" b="1" dirty="0"/>
          </a:p>
          <a:p>
            <a:pPr lvl="1"/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en-US" dirty="0"/>
              <a:t>communications and transmission of health information  between patient and healthcare provider.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38350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Hardware </a:t>
            </a:r>
            <a:r>
              <a:rPr lang="cs-CZ" sz="3200" b="1" dirty="0" err="1"/>
              <a:t>Infrastructure</a:t>
            </a:r>
            <a:r>
              <a:rPr lang="cs-CZ" sz="3200" b="1" dirty="0"/>
              <a:t> in </a:t>
            </a:r>
            <a:r>
              <a:rPr lang="cs-CZ" sz="3200" b="1" dirty="0" err="1"/>
              <a:t>Information</a:t>
            </a:r>
            <a:r>
              <a:rPr lang="cs-CZ" sz="3200" b="1" dirty="0"/>
              <a:t> Systems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870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A </a:t>
            </a:r>
            <a:r>
              <a:rPr lang="cs-CZ" dirty="0" err="1"/>
              <a:t>computer</a:t>
            </a:r>
            <a:r>
              <a:rPr lang="cs-CZ" dirty="0"/>
              <a:t> </a:t>
            </a:r>
            <a:r>
              <a:rPr lang="cs-CZ" dirty="0" err="1"/>
              <a:t>consists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en-US" dirty="0"/>
              <a:t>hardware, software and BIOS</a:t>
            </a:r>
          </a:p>
          <a:p>
            <a:pPr lvl="1"/>
            <a:r>
              <a:rPr lang="en-US" dirty="0"/>
              <a:t>The Hardware consists of the physical components</a:t>
            </a:r>
          </a:p>
          <a:p>
            <a:pPr lvl="2"/>
            <a:r>
              <a:rPr lang="en-US" dirty="0"/>
              <a:t>Input</a:t>
            </a:r>
            <a:r>
              <a:rPr lang="de-DE" dirty="0"/>
              <a:t>: </a:t>
            </a:r>
            <a:r>
              <a:rPr lang="en-US" dirty="0"/>
              <a:t>keyboard, mouse, scanner, microphone, touch screen</a:t>
            </a:r>
          </a:p>
          <a:p>
            <a:pPr lvl="2"/>
            <a:r>
              <a:rPr lang="en-US" dirty="0"/>
              <a:t>Output: monitor, printer, speakers</a:t>
            </a:r>
          </a:p>
          <a:p>
            <a:pPr lvl="2"/>
            <a:r>
              <a:rPr lang="en-US" dirty="0"/>
              <a:t>Input</a:t>
            </a:r>
            <a:r>
              <a:rPr lang="de-DE" dirty="0"/>
              <a:t>/Output: </a:t>
            </a:r>
            <a:r>
              <a:rPr lang="en-US" dirty="0"/>
              <a:t>CD/DVD drives, disk drives, LAN, Wireless cards </a:t>
            </a:r>
          </a:p>
          <a:p>
            <a:pPr lvl="2"/>
            <a:r>
              <a:rPr lang="de-DE" dirty="0"/>
              <a:t>Box: </a:t>
            </a:r>
            <a:r>
              <a:rPr lang="de-DE" dirty="0" err="1"/>
              <a:t>motherboard</a:t>
            </a:r>
            <a:r>
              <a:rPr lang="de-DE" dirty="0"/>
              <a:t>, CPU, RAM,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card</a:t>
            </a:r>
            <a:endParaRPr lang="en-US" dirty="0"/>
          </a:p>
          <a:p>
            <a:pPr lvl="1"/>
            <a:r>
              <a:rPr lang="en-US" dirty="0"/>
              <a:t>The Software consists of all programs used for performing tasks.</a:t>
            </a:r>
          </a:p>
          <a:p>
            <a:pPr lvl="1"/>
            <a:r>
              <a:rPr lang="en-US" dirty="0"/>
              <a:t>The BIOS is the boundary between hardware and software.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Hardware </a:t>
            </a:r>
            <a:r>
              <a:rPr lang="cs-CZ" dirty="0" err="1"/>
              <a:t>components</a:t>
            </a:r>
            <a:r>
              <a:rPr lang="de-DE" dirty="0"/>
              <a:t> in a </a:t>
            </a:r>
            <a:r>
              <a:rPr lang="de-DE" dirty="0" err="1"/>
              <a:t>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thecustomizewindows.com/wp-content/uploads/2011/03/motherboard-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1950"/>
            <a:ext cx="72571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computer network is a group of two or more computers connected electronically for data exchange.</a:t>
            </a:r>
          </a:p>
          <a:p>
            <a:pPr lvl="1"/>
            <a:r>
              <a:rPr lang="en-US" dirty="0"/>
              <a:t>Wired technology: twisted pair wire, coaxial cable, optical fiber</a:t>
            </a:r>
          </a:p>
          <a:p>
            <a:pPr lvl="1"/>
            <a:r>
              <a:rPr lang="en-US" dirty="0"/>
              <a:t>Wireless technology: radio, cellular, infrared</a:t>
            </a:r>
          </a:p>
          <a:p>
            <a:r>
              <a:rPr lang="en-US" dirty="0"/>
              <a:t>Hardware components in a computer network</a:t>
            </a:r>
          </a:p>
          <a:p>
            <a:pPr lvl="1"/>
            <a:r>
              <a:rPr lang="en-US" dirty="0"/>
              <a:t>Network interface controller (NIC) allows the computer to accept a network cable. It has a unique Media Access Control (MAC) address</a:t>
            </a:r>
          </a:p>
          <a:p>
            <a:pPr lvl="1"/>
            <a:r>
              <a:rPr lang="en-US" dirty="0"/>
              <a:t>Hubs repeat a network signal over multiple ports</a:t>
            </a:r>
          </a:p>
          <a:p>
            <a:pPr lvl="1"/>
            <a:r>
              <a:rPr lang="en-US" dirty="0"/>
              <a:t>Switches are intelligent hubs</a:t>
            </a:r>
          </a:p>
          <a:p>
            <a:pPr lvl="1"/>
            <a:r>
              <a:rPr lang="en-US" dirty="0"/>
              <a:t>Routers are devices that connects two or more computer networks</a:t>
            </a:r>
          </a:p>
          <a:p>
            <a:pPr lvl="1"/>
            <a:r>
              <a:rPr lang="en-US" dirty="0"/>
              <a:t>Firewalls are network devices that control network security and access rules</a:t>
            </a:r>
          </a:p>
          <a:p>
            <a:r>
              <a:rPr lang="en-US" dirty="0"/>
              <a:t>Network topologies</a:t>
            </a:r>
          </a:p>
          <a:p>
            <a:pPr lvl="1"/>
            <a:r>
              <a:rPr lang="en-US" dirty="0"/>
              <a:t>Bus, star, ring, mesh, tree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nceptdraw.com/samples/resource/images/solutions/network-diagram/Network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3350"/>
            <a:ext cx="7315200" cy="48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28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952</Words>
  <Application>Microsoft Office PowerPoint</Application>
  <PresentationFormat>On-screen Show (16:9)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Wingdings 2</vt:lpstr>
      <vt:lpstr>WidescreenPresentation</vt:lpstr>
      <vt:lpstr>Information Systems in Health Care</vt:lpstr>
      <vt:lpstr>Schedule</vt:lpstr>
      <vt:lpstr>PowerPoint Presentation</vt:lpstr>
      <vt:lpstr>Types of information systems in health care</vt:lpstr>
      <vt:lpstr>PowerPoint Presentation</vt:lpstr>
      <vt:lpstr>Hardware components in a computer</vt:lpstr>
      <vt:lpstr>PowerPoint Presentation</vt:lpstr>
      <vt:lpstr>Hardware in computer networks</vt:lpstr>
      <vt:lpstr>PowerPoint Presentation</vt:lpstr>
      <vt:lpstr>Protocols in computer networks</vt:lpstr>
      <vt:lpstr>PowerPoint Presentation</vt:lpstr>
      <vt:lpstr>Clients and Servers in computer networks</vt:lpstr>
      <vt:lpstr>PowerPoint Presentation</vt:lpstr>
      <vt:lpstr>What is OpenEMR?</vt:lpstr>
      <vt:lpstr>OpenEMR Architecture</vt:lpstr>
      <vt:lpstr>OpenEMR: basics</vt:lpstr>
      <vt:lpstr>OpenEMR: basics</vt:lpstr>
      <vt:lpstr>OpenEMR: Billing</vt:lpstr>
      <vt:lpstr>Homework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