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97" r:id="rId3"/>
    <p:sldId id="438" r:id="rId4"/>
    <p:sldId id="440" r:id="rId5"/>
    <p:sldId id="450" r:id="rId6"/>
    <p:sldId id="451" r:id="rId7"/>
    <p:sldId id="452" r:id="rId8"/>
    <p:sldId id="453" r:id="rId9"/>
    <p:sldId id="429" r:id="rId10"/>
    <p:sldId id="433" r:id="rId11"/>
    <p:sldId id="448" r:id="rId12"/>
    <p:sldId id="436" r:id="rId13"/>
    <p:sldId id="365" r:id="rId14"/>
  </p:sldIdLst>
  <p:sldSz cx="9144000" cy="5143500" type="screen16x9"/>
  <p:notesSz cx="7315200" cy="96012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4DB0AD4-9D2C-426F-B60E-2AFDECABB8C6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  <a:extLst/>
          </a:lstStyle>
          <a:p>
            <a:fld id="{A8ADFD5B-A66C-449C-B6E8-FB716D07777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12/28/2018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12/28/2018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aiaehr.org/dem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/>
          <a:p>
            <a:r>
              <a:rPr lang="en-US" b="1" dirty="0"/>
              <a:t>Information Systems in Health Care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Lesson </a:t>
            </a:r>
            <a:r>
              <a:rPr lang="cs-CZ" dirty="0"/>
              <a:t>4</a:t>
            </a:r>
            <a:r>
              <a:rPr lang="en-US" dirty="0"/>
              <a:t> – Winter Term 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3193018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Michel Kana, </a:t>
            </a:r>
            <a:r>
              <a:rPr lang="de-DE" dirty="0" err="1"/>
              <a:t>Ph.D</a:t>
            </a:r>
            <a:r>
              <a:rPr lang="de-DE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66800" y="742950"/>
            <a:ext cx="7391400" cy="1295400"/>
          </a:xfrm>
        </p:spPr>
        <p:txBody>
          <a:bodyPr>
            <a:normAutofit fontScale="70000" lnSpcReduction="20000"/>
          </a:bodyPr>
          <a:lstStyle/>
          <a:p>
            <a:r>
              <a:rPr lang="cs-CZ" dirty="0" err="1"/>
              <a:t>GaiaEHR</a:t>
            </a:r>
            <a:r>
              <a:rPr lang="cs-CZ" dirty="0"/>
              <a:t> </a:t>
            </a:r>
            <a:r>
              <a:rPr lang="en-US" dirty="0"/>
              <a:t>is a web-based 3-tier application</a:t>
            </a:r>
          </a:p>
          <a:p>
            <a:pPr lvl="1"/>
            <a:r>
              <a:rPr lang="en-US" dirty="0"/>
              <a:t>The client sends a request using a web browser</a:t>
            </a:r>
          </a:p>
          <a:p>
            <a:pPr lvl="1"/>
            <a:r>
              <a:rPr lang="en-US" dirty="0"/>
              <a:t>The web and application server receives a processes the request</a:t>
            </a:r>
          </a:p>
          <a:p>
            <a:pPr lvl="1"/>
            <a:r>
              <a:rPr lang="en-US" dirty="0"/>
              <a:t>The database server executes queries against a database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GaiaEHR</a:t>
            </a:r>
            <a:r>
              <a:rPr lang="de-DE" dirty="0" err="1"/>
              <a:t>Architecture</a:t>
            </a:r>
            <a:endParaRPr lang="en-US" dirty="0"/>
          </a:p>
        </p:txBody>
      </p:sp>
      <p:pic>
        <p:nvPicPr>
          <p:cNvPr id="10242" name="Picture 2" descr="http://gbengasesan.com/fyp/7/f25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24075"/>
            <a:ext cx="28670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15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534400" cy="4495800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hlinkClick r:id="rId2"/>
              </a:rPr>
              <a:t>http://gaiaehr.org/demo/</a:t>
            </a:r>
            <a:r>
              <a:rPr lang="en-US" dirty="0"/>
              <a:t> (admin/pass)</a:t>
            </a:r>
          </a:p>
          <a:p>
            <a:r>
              <a:rPr lang="en-US" dirty="0"/>
              <a:t>Tutorial</a:t>
            </a:r>
          </a:p>
          <a:p>
            <a:pPr lvl="1"/>
            <a:r>
              <a:rPr lang="en-US" dirty="0"/>
              <a:t>Create a new patient</a:t>
            </a:r>
          </a:p>
          <a:p>
            <a:pPr lvl="2"/>
            <a:r>
              <a:rPr lang="en-US" dirty="0"/>
              <a:t>Enter demographics, contact, provider, employment, primary insurance with the employer as subscriber</a:t>
            </a:r>
          </a:p>
          <a:p>
            <a:pPr lvl="1"/>
            <a:r>
              <a:rPr lang="en-US" dirty="0"/>
              <a:t>Manage patient pool area</a:t>
            </a:r>
          </a:p>
          <a:p>
            <a:pPr lvl="2"/>
            <a:r>
              <a:rPr lang="en-US" dirty="0"/>
              <a:t>Add the patient to the arrival log</a:t>
            </a:r>
          </a:p>
          <a:p>
            <a:pPr lvl="2"/>
            <a:r>
              <a:rPr lang="en-US" dirty="0"/>
              <a:t>Move the patient to the triage, and to physician area</a:t>
            </a:r>
          </a:p>
          <a:p>
            <a:pPr lvl="1"/>
            <a:r>
              <a:rPr lang="en-US" dirty="0"/>
              <a:t>Open a new encounter for first visit</a:t>
            </a:r>
          </a:p>
          <a:p>
            <a:pPr lvl="2"/>
            <a:r>
              <a:rPr lang="en-US" dirty="0"/>
              <a:t>Enter a brief description, </a:t>
            </a:r>
            <a:r>
              <a:rPr lang="en-US" dirty="0" err="1"/>
              <a:t>alergies</a:t>
            </a:r>
            <a:endParaRPr lang="en-US" dirty="0"/>
          </a:p>
          <a:p>
            <a:pPr lvl="2"/>
            <a:r>
              <a:rPr lang="en-US" dirty="0"/>
              <a:t>Enter system checks, vitals</a:t>
            </a:r>
          </a:p>
          <a:p>
            <a:pPr lvl="2"/>
            <a:r>
              <a:rPr lang="en-US" dirty="0"/>
              <a:t>Add current vaccines, allergies, medial problems, medications and past surgeries</a:t>
            </a:r>
          </a:p>
          <a:p>
            <a:pPr lvl="2"/>
            <a:r>
              <a:rPr lang="en-US" dirty="0"/>
              <a:t>Checkout the encounter</a:t>
            </a:r>
          </a:p>
          <a:p>
            <a:pPr lvl="1"/>
            <a:r>
              <a:rPr lang="en-US" dirty="0"/>
              <a:t>Open a new encounter for establish patient</a:t>
            </a:r>
          </a:p>
          <a:p>
            <a:pPr lvl="2"/>
            <a:r>
              <a:rPr lang="en-US" dirty="0"/>
              <a:t>Enter a brief description</a:t>
            </a:r>
          </a:p>
          <a:p>
            <a:pPr lvl="2"/>
            <a:r>
              <a:rPr lang="en-US" dirty="0"/>
              <a:t>Create a prescription, an immunoglobulin laboratory order, a chest x-ray order</a:t>
            </a:r>
          </a:p>
          <a:p>
            <a:pPr lvl="2"/>
            <a:r>
              <a:rPr lang="en-US" dirty="0"/>
              <a:t>Checkout the encounter</a:t>
            </a:r>
          </a:p>
          <a:p>
            <a:pPr lvl="2"/>
            <a:r>
              <a:rPr lang="en-US" dirty="0"/>
              <a:t>Move the patient to the checkout area</a:t>
            </a:r>
          </a:p>
          <a:p>
            <a:pPr lvl="1"/>
            <a:r>
              <a:rPr lang="en-US" dirty="0"/>
              <a:t>Schedule your patient for next Tuesday</a:t>
            </a:r>
          </a:p>
          <a:p>
            <a:pPr lvl="1"/>
            <a:r>
              <a:rPr lang="en-US" dirty="0"/>
              <a:t>Send a message to another health provider in your clinic</a:t>
            </a:r>
          </a:p>
          <a:p>
            <a:pPr lvl="1"/>
            <a:r>
              <a:rPr lang="en-US" dirty="0"/>
              <a:t>Print a clinical report, an immunization registry report and a billing report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GaiaEHR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7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534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Compare two Linux distributions of your choice.</a:t>
            </a:r>
          </a:p>
          <a:p>
            <a:r>
              <a:rPr lang="de-DE" dirty="0"/>
              <a:t>Name 5 different </a:t>
            </a:r>
            <a:r>
              <a:rPr lang="de-DE" dirty="0" err="1"/>
              <a:t>operating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, a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top.</a:t>
            </a:r>
            <a:endParaRPr lang="en-US" dirty="0"/>
          </a:p>
          <a:p>
            <a:r>
              <a:rPr lang="en-US" dirty="0"/>
              <a:t>What are the major differences in operating systems on smartphones and those on personal computers regarding:</a:t>
            </a:r>
          </a:p>
          <a:p>
            <a:pPr lvl="1"/>
            <a:r>
              <a:rPr lang="de-DE" dirty="0"/>
              <a:t>Memory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pPr lvl="1"/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threads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pPr lvl="1"/>
            <a:r>
              <a:rPr lang="de-DE" dirty="0"/>
              <a:t>Multi-users </a:t>
            </a:r>
            <a:r>
              <a:rPr lang="de-DE" dirty="0" err="1"/>
              <a:t>management</a:t>
            </a:r>
            <a:endParaRPr lang="de-DE" dirty="0"/>
          </a:p>
          <a:p>
            <a:pPr lvl="1"/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interface</a:t>
            </a:r>
            <a:endParaRPr lang="en-US" dirty="0"/>
          </a:p>
          <a:p>
            <a:r>
              <a:rPr lang="en-US" dirty="0"/>
              <a:t>Send your essay as editable document (e.g. MS Word format</a:t>
            </a:r>
            <a:r>
              <a:rPr lang="en-US"/>
              <a:t>) by </a:t>
            </a:r>
            <a:r>
              <a:rPr lang="en-US" dirty="0"/>
              <a:t>Oct 19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4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/>
              <a:t>Plan </a:t>
            </a:r>
            <a:r>
              <a:rPr lang="de-DE" sz="3200" b="1" dirty="0" err="1"/>
              <a:t>for</a:t>
            </a:r>
            <a:r>
              <a:rPr lang="de-DE" sz="3200" b="1" dirty="0"/>
              <a:t> </a:t>
            </a:r>
            <a:r>
              <a:rPr lang="de-DE" sz="3200" b="1" dirty="0" err="1"/>
              <a:t>next</a:t>
            </a:r>
            <a:r>
              <a:rPr lang="de-DE" sz="3200" b="1" dirty="0"/>
              <a:t> </a:t>
            </a:r>
            <a:r>
              <a:rPr lang="de-DE" sz="3200" b="1" dirty="0" err="1"/>
              <a:t>week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09600" y="1200150"/>
            <a:ext cx="8077200" cy="400110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Databases</a:t>
            </a:r>
            <a:endParaRPr lang="cs-CZ" sz="20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de-DE" dirty="0"/>
              <a:t>Schedule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781800" cy="3268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Operation systems 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GaiaEHR</a:t>
            </a:r>
            <a:endParaRPr lang="cs-CZ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Conclusion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03835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Operation systems</a:t>
            </a:r>
          </a:p>
        </p:txBody>
      </p:sp>
    </p:spTree>
    <p:extLst>
      <p:ext uri="{BB962C8B-B14F-4D97-AF65-F5344CB8AC3E}">
        <p14:creationId xmlns:p14="http://schemas.microsoft.com/office/powerpoint/2010/main" val="86870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Operating System (OS) is a program which acts as an </a:t>
            </a:r>
            <a:r>
              <a:rPr lang="en-US" i="1" dirty="0"/>
              <a:t>interface</a:t>
            </a:r>
            <a:r>
              <a:rPr lang="en-US" dirty="0"/>
              <a:t> between computer system users (&amp; their software) and the computer hardware (&amp; the BIOS). </a:t>
            </a:r>
          </a:p>
          <a:p>
            <a:r>
              <a:rPr lang="en-US" dirty="0">
                <a:solidFill>
                  <a:srgbClr val="595959"/>
                </a:solidFill>
              </a:rPr>
              <a:t>An OS provides services for</a:t>
            </a:r>
          </a:p>
          <a:p>
            <a:pPr lvl="1"/>
            <a:r>
              <a:rPr lang="en-US" dirty="0">
                <a:solidFill>
                  <a:srgbClr val="595959"/>
                </a:solidFill>
              </a:rPr>
              <a:t>Processor Management</a:t>
            </a:r>
          </a:p>
          <a:p>
            <a:pPr lvl="1"/>
            <a:r>
              <a:rPr lang="en-US" dirty="0">
                <a:solidFill>
                  <a:srgbClr val="595959"/>
                </a:solidFill>
              </a:rPr>
              <a:t>Memory Management</a:t>
            </a:r>
          </a:p>
          <a:p>
            <a:pPr lvl="1"/>
            <a:r>
              <a:rPr lang="en-US" dirty="0">
                <a:solidFill>
                  <a:srgbClr val="595959"/>
                </a:solidFill>
              </a:rPr>
              <a:t>File Management</a:t>
            </a:r>
          </a:p>
          <a:p>
            <a:pPr lvl="1"/>
            <a:r>
              <a:rPr lang="en-US" dirty="0">
                <a:solidFill>
                  <a:srgbClr val="595959"/>
                </a:solidFill>
              </a:rPr>
              <a:t>Device Management</a:t>
            </a:r>
          </a:p>
          <a:p>
            <a:pPr lvl="1"/>
            <a:r>
              <a:rPr lang="en-US" dirty="0">
                <a:solidFill>
                  <a:srgbClr val="595959"/>
                </a:solidFill>
              </a:rPr>
              <a:t>Concurrency Control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Operating </a:t>
            </a:r>
            <a:r>
              <a:rPr lang="de-DE" dirty="0" err="1"/>
              <a:t>systems</a:t>
            </a:r>
            <a:endParaRPr lang="en-US" dirty="0"/>
          </a:p>
        </p:txBody>
      </p:sp>
      <p:pic>
        <p:nvPicPr>
          <p:cNvPr id="1026" name="Picture 2" descr="http://www.engineersgarage.com/sites/default/files/imagecache/Original/wysiwyg_imageupload/1/Operating%20System%20Lay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62150"/>
            <a:ext cx="364421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92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1525" y="690798"/>
            <a:ext cx="7677150" cy="2009775"/>
            <a:chOff x="1440" y="8592"/>
            <a:chExt cx="9043" cy="1170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1440" y="8592"/>
              <a:ext cx="234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 eaLnBrk="1" hangingPunct="1"/>
              <a:endParaRPr lang="en-US" sz="1800" dirty="0"/>
            </a:p>
            <a:p>
              <a:pPr algn="ctr" defTabSz="914400" eaLnBrk="1" hangingPunct="1"/>
              <a:r>
                <a:rPr lang="en-US" sz="1800" dirty="0"/>
                <a:t>A simple program segment with no hardware consideration</a:t>
              </a:r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040" y="8592"/>
              <a:ext cx="270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 eaLnBrk="1" hangingPunct="1"/>
              <a:r>
                <a:rPr lang="en-US" sz="1800"/>
                <a:t>A more sophisticated program segment with hardware consideration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998" y="8592"/>
              <a:ext cx="1485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5480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 eaLnBrk="1" hangingPunct="1"/>
              <a:endParaRPr lang="en-US" sz="1800"/>
            </a:p>
            <a:p>
              <a:pPr algn="ctr" defTabSz="914400" eaLnBrk="1" hangingPunct="1"/>
              <a:r>
                <a:rPr lang="en-US" sz="1800"/>
                <a:t>Hardware response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7738" y="8592"/>
              <a:ext cx="1260" cy="117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7 w 21600"/>
                <a:gd name="T13" fmla="*/ 5409 h 21600"/>
                <a:gd name="T14" fmla="*/ 18909 w 21600"/>
                <a:gd name="T15" fmla="*/ 1620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News Gothic MT" charset="0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3778" y="8667"/>
              <a:ext cx="1260" cy="9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7 w 21600"/>
                <a:gd name="T13" fmla="*/ 5400 h 21600"/>
                <a:gd name="T14" fmla="*/ 18909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News Gothic MT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780" y="8891"/>
              <a:ext cx="227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4161750" indent="-24161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lvl="1" defTabSz="914400" eaLnBrk="1" hangingPunct="1">
                <a:spcBef>
                  <a:spcPts val="1800"/>
                </a:spcBef>
              </a:pPr>
              <a:r>
                <a:rPr lang="en-US" sz="2000" b="1">
                  <a:latin typeface="Times New Roman" charset="0"/>
                </a:rPr>
                <a:t>OS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7888" y="8831"/>
              <a:ext cx="126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00" eaLnBrk="1" hangingPunct="1"/>
              <a:endParaRPr lang="en-US" sz="1600">
                <a:latin typeface="Cambria" charset="0"/>
                <a:cs typeface="Times New Roman" charset="0"/>
              </a:endParaRPr>
            </a:p>
            <a:p>
              <a:pPr defTabSz="914400" eaLnBrk="1" hangingPunct="1"/>
              <a:r>
                <a:rPr lang="en-US" sz="1600">
                  <a:latin typeface="Cambria" charset="0"/>
                  <a:cs typeface="Times New Roman" charset="0"/>
                </a:rPr>
                <a:t>Machine Language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990600" y="2739508"/>
            <a:ext cx="121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595959"/>
                </a:solidFill>
              </a:rPr>
              <a:t>c = a + b 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598" y="2710350"/>
            <a:ext cx="3962401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  <a:buClr>
                <a:srgbClr val="558BB8"/>
              </a:buClr>
              <a:buFont typeface="Wingdings 2" charset="2"/>
              <a:buNone/>
            </a:pPr>
            <a:r>
              <a:rPr lang="en-US" sz="1100" dirty="0">
                <a:solidFill>
                  <a:srgbClr val="595959"/>
                </a:solidFill>
              </a:rPr>
              <a:t>LDAA $80 </a:t>
            </a:r>
            <a:r>
              <a:rPr lang="en-US" sz="1100" dirty="0">
                <a:solidFill>
                  <a:srgbClr val="595959"/>
                </a:solidFill>
                <a:sym typeface="Wingdings" charset="2"/>
              </a:rPr>
              <a:t></a:t>
            </a:r>
            <a:r>
              <a:rPr lang="en-US" sz="1100" dirty="0">
                <a:solidFill>
                  <a:srgbClr val="595959"/>
                </a:solidFill>
              </a:rPr>
              <a:t> Loading the number at memory location 80 </a:t>
            </a:r>
          </a:p>
          <a:p>
            <a:pPr lvl="1" eaLnBrk="1" hangingPunct="1">
              <a:lnSpc>
                <a:spcPct val="90000"/>
              </a:lnSpc>
              <a:buClr>
                <a:srgbClr val="558BB8"/>
              </a:buClr>
              <a:buFont typeface="Wingdings 2" charset="2"/>
              <a:buNone/>
            </a:pPr>
            <a:r>
              <a:rPr lang="en-US" sz="1100" dirty="0">
                <a:solidFill>
                  <a:srgbClr val="595959"/>
                </a:solidFill>
              </a:rPr>
              <a:t>LDAB $81 </a:t>
            </a:r>
            <a:r>
              <a:rPr lang="en-US" sz="1100" dirty="0">
                <a:solidFill>
                  <a:srgbClr val="595959"/>
                </a:solidFill>
                <a:sym typeface="Wingdings" charset="2"/>
              </a:rPr>
              <a:t></a:t>
            </a:r>
            <a:r>
              <a:rPr lang="en-US" sz="1100" dirty="0">
                <a:solidFill>
                  <a:srgbClr val="595959"/>
                </a:solidFill>
              </a:rPr>
              <a:t> Loading the number at memory location 81</a:t>
            </a:r>
          </a:p>
          <a:p>
            <a:pPr lvl="1" eaLnBrk="1" hangingPunct="1">
              <a:lnSpc>
                <a:spcPct val="90000"/>
              </a:lnSpc>
              <a:buClr>
                <a:srgbClr val="558BB8"/>
              </a:buClr>
              <a:buFont typeface="Wingdings 2" charset="2"/>
              <a:buNone/>
            </a:pPr>
            <a:r>
              <a:rPr lang="en-US" sz="1100" dirty="0">
                <a:solidFill>
                  <a:srgbClr val="595959"/>
                </a:solidFill>
              </a:rPr>
              <a:t>ADDB        </a:t>
            </a:r>
            <a:r>
              <a:rPr lang="en-US" sz="1100" dirty="0">
                <a:solidFill>
                  <a:srgbClr val="595959"/>
                </a:solidFill>
                <a:sym typeface="Wingdings" charset="2"/>
              </a:rPr>
              <a:t></a:t>
            </a:r>
            <a:r>
              <a:rPr lang="en-US" sz="1100" dirty="0">
                <a:solidFill>
                  <a:srgbClr val="595959"/>
                </a:solidFill>
              </a:rPr>
              <a:t> Adding these two numbers</a:t>
            </a:r>
          </a:p>
          <a:p>
            <a:pPr lvl="1" eaLnBrk="1" hangingPunct="1">
              <a:lnSpc>
                <a:spcPct val="90000"/>
              </a:lnSpc>
              <a:buClr>
                <a:srgbClr val="558BB8"/>
              </a:buClr>
              <a:buFont typeface="Wingdings 2" charset="2"/>
              <a:buNone/>
            </a:pPr>
            <a:r>
              <a:rPr lang="en-US" sz="1100" dirty="0">
                <a:solidFill>
                  <a:srgbClr val="595959"/>
                </a:solidFill>
              </a:rPr>
              <a:t>STAA $55  </a:t>
            </a:r>
            <a:r>
              <a:rPr lang="en-US" sz="1100" dirty="0">
                <a:solidFill>
                  <a:srgbClr val="595959"/>
                </a:solidFill>
                <a:sym typeface="Wingdings" charset="2"/>
              </a:rPr>
              <a:t></a:t>
            </a:r>
            <a:r>
              <a:rPr lang="en-US" sz="1100" dirty="0">
                <a:solidFill>
                  <a:srgbClr val="595959"/>
                </a:solidFill>
              </a:rPr>
              <a:t> Storing the sum to memory location 55</a:t>
            </a:r>
          </a:p>
        </p:txBody>
      </p:sp>
      <p:pic>
        <p:nvPicPr>
          <p:cNvPr id="12" name="Picture 5" descr="images-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14" y="2739508"/>
            <a:ext cx="929216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5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2895600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Linux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operating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lvl="1"/>
            <a:r>
              <a:rPr lang="de-DE" dirty="0"/>
              <a:t>Linux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&amp; </a:t>
            </a:r>
            <a:r>
              <a:rPr lang="de-DE" dirty="0" err="1"/>
              <a:t>shell</a:t>
            </a:r>
            <a:endParaRPr lang="de-DE" dirty="0"/>
          </a:p>
          <a:p>
            <a:pPr lvl="2"/>
            <a:r>
              <a:rPr lang="de-DE" dirty="0"/>
              <a:t>The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controls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(CPU, RAM,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disks</a:t>
            </a:r>
            <a:r>
              <a:rPr lang="de-DE" dirty="0"/>
              <a:t>, etc.)</a:t>
            </a:r>
          </a:p>
          <a:p>
            <a:pPr lvl="2"/>
            <a:r>
              <a:rPr lang="de-DE" dirty="0"/>
              <a:t>The Shell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pPr lvl="1"/>
            <a:r>
              <a:rPr lang="de-DE" dirty="0"/>
              <a:t>Linux </a:t>
            </a:r>
            <a:r>
              <a:rPr lang="de-DE" dirty="0" err="1"/>
              <a:t>supports</a:t>
            </a:r>
            <a:r>
              <a:rPr lang="de-DE" dirty="0"/>
              <a:t> multi-</a:t>
            </a:r>
            <a:r>
              <a:rPr lang="de-DE" dirty="0" err="1"/>
              <a:t>tasking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root</a:t>
            </a:r>
            <a:r>
              <a:rPr lang="de-DE" dirty="0"/>
              <a:t> „/“</a:t>
            </a:r>
          </a:p>
          <a:p>
            <a:pPr lvl="1"/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directories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/bin, /</a:t>
            </a:r>
            <a:r>
              <a:rPr lang="de-DE" dirty="0" err="1"/>
              <a:t>mnt</a:t>
            </a:r>
            <a:r>
              <a:rPr lang="de-DE" dirty="0"/>
              <a:t>, /</a:t>
            </a:r>
            <a:r>
              <a:rPr lang="de-DE" dirty="0" err="1"/>
              <a:t>home</a:t>
            </a:r>
            <a:r>
              <a:rPr lang="de-DE" dirty="0"/>
              <a:t>, /</a:t>
            </a:r>
            <a:r>
              <a:rPr lang="de-DE" dirty="0" err="1"/>
              <a:t>var</a:t>
            </a:r>
            <a:r>
              <a:rPr lang="de-DE" dirty="0"/>
              <a:t>, /</a:t>
            </a:r>
            <a:r>
              <a:rPr lang="de-DE" dirty="0" err="1"/>
              <a:t>etc</a:t>
            </a:r>
            <a:endParaRPr lang="de-DE" dirty="0"/>
          </a:p>
          <a:p>
            <a:pPr lvl="1"/>
            <a:r>
              <a:rPr lang="de-DE" dirty="0"/>
              <a:t>Linux </a:t>
            </a:r>
            <a:r>
              <a:rPr lang="de-DE" dirty="0" err="1"/>
              <a:t>distributions</a:t>
            </a:r>
            <a:r>
              <a:rPr lang="de-DE" dirty="0"/>
              <a:t>: </a:t>
            </a:r>
            <a:r>
              <a:rPr lang="de-DE" dirty="0" err="1"/>
              <a:t>Red</a:t>
            </a:r>
            <a:r>
              <a:rPr lang="de-DE" dirty="0"/>
              <a:t> Hat, Debian, </a:t>
            </a:r>
            <a:r>
              <a:rPr lang="de-DE" dirty="0" err="1"/>
              <a:t>SuSE</a:t>
            </a:r>
            <a:r>
              <a:rPr lang="de-DE" dirty="0"/>
              <a:t>, </a:t>
            </a:r>
            <a:r>
              <a:rPr lang="de-DE" dirty="0" err="1"/>
              <a:t>Mandrake</a:t>
            </a:r>
            <a:endParaRPr lang="de-DE" dirty="0"/>
          </a:p>
          <a:p>
            <a:pPr lvl="1"/>
            <a:r>
              <a:rPr lang="de-DE" dirty="0"/>
              <a:t>Basic </a:t>
            </a:r>
            <a:r>
              <a:rPr lang="de-DE" dirty="0" err="1"/>
              <a:t>commands</a:t>
            </a:r>
            <a:endParaRPr lang="de-DE" dirty="0"/>
          </a:p>
          <a:p>
            <a:pPr lvl="2"/>
            <a:r>
              <a:rPr lang="de-DE" dirty="0"/>
              <a:t>cd, </a:t>
            </a:r>
            <a:r>
              <a:rPr lang="de-DE" dirty="0" err="1"/>
              <a:t>ls</a:t>
            </a:r>
            <a:r>
              <a:rPr lang="de-DE" dirty="0"/>
              <a:t>, </a:t>
            </a:r>
            <a:r>
              <a:rPr lang="de-DE" dirty="0" err="1"/>
              <a:t>touch</a:t>
            </a:r>
            <a:r>
              <a:rPr lang="de-DE" dirty="0"/>
              <a:t>, </a:t>
            </a:r>
            <a:r>
              <a:rPr lang="de-DE" dirty="0" err="1"/>
              <a:t>cp</a:t>
            </a:r>
            <a:r>
              <a:rPr lang="de-DE" dirty="0"/>
              <a:t>, </a:t>
            </a:r>
            <a:r>
              <a:rPr lang="de-DE" dirty="0" err="1"/>
              <a:t>rm</a:t>
            </a:r>
            <a:r>
              <a:rPr lang="de-DE" dirty="0"/>
              <a:t>, </a:t>
            </a:r>
            <a:r>
              <a:rPr lang="de-DE" dirty="0" err="1"/>
              <a:t>pwd</a:t>
            </a:r>
            <a:r>
              <a:rPr lang="de-DE" dirty="0"/>
              <a:t>, </a:t>
            </a:r>
            <a:r>
              <a:rPr lang="de-DE" dirty="0" err="1"/>
              <a:t>mkdir</a:t>
            </a:r>
            <a:r>
              <a:rPr lang="de-DE" dirty="0"/>
              <a:t>, </a:t>
            </a:r>
            <a:r>
              <a:rPr lang="de-DE" dirty="0" err="1"/>
              <a:t>rmdir</a:t>
            </a:r>
            <a:r>
              <a:rPr lang="de-DE" dirty="0"/>
              <a:t>, </a:t>
            </a:r>
            <a:r>
              <a:rPr lang="de-DE" dirty="0" err="1"/>
              <a:t>cat</a:t>
            </a:r>
            <a:r>
              <a:rPr lang="de-DE" dirty="0"/>
              <a:t>, </a:t>
            </a:r>
            <a:r>
              <a:rPr lang="de-DE" dirty="0" err="1"/>
              <a:t>ps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Operating </a:t>
            </a:r>
            <a:r>
              <a:rPr lang="de-DE" dirty="0" err="1"/>
              <a:t>systems</a:t>
            </a:r>
            <a:r>
              <a:rPr lang="de-DE" dirty="0"/>
              <a:t> - Linux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347786"/>
            <a:ext cx="1947069" cy="2635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37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666750"/>
            <a:ext cx="8839200" cy="4476750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Tutorial</a:t>
            </a:r>
            <a:endParaRPr lang="de-DE" dirty="0"/>
          </a:p>
          <a:p>
            <a:pPr lvl="1"/>
            <a:r>
              <a:rPr lang="de-DE" dirty="0"/>
              <a:t>Download </a:t>
            </a:r>
            <a:r>
              <a:rPr lang="de-DE" dirty="0" err="1"/>
              <a:t>PuTTy</a:t>
            </a:r>
            <a:r>
              <a:rPr lang="de-DE" dirty="0"/>
              <a:t> remote </a:t>
            </a:r>
            <a:r>
              <a:rPr lang="de-DE" dirty="0" err="1"/>
              <a:t>client</a:t>
            </a:r>
            <a:endParaRPr lang="de-DE" dirty="0"/>
          </a:p>
          <a:p>
            <a:pPr lvl="1"/>
            <a:r>
              <a:rPr lang="de-DE" dirty="0"/>
              <a:t>Connect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linux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, </a:t>
            </a:r>
            <a:r>
              <a:rPr lang="de-DE" dirty="0" err="1"/>
              <a:t>port</a:t>
            </a:r>
            <a:r>
              <a:rPr lang="de-DE" dirty="0"/>
              <a:t> 22</a:t>
            </a:r>
          </a:p>
          <a:p>
            <a:pPr lvl="1"/>
            <a:r>
              <a:rPr lang="de-DE" dirty="0"/>
              <a:t>Create a </a:t>
            </a:r>
            <a:r>
              <a:rPr lang="de-DE" dirty="0" err="1"/>
              <a:t>subdirectory</a:t>
            </a:r>
            <a:r>
              <a:rPr lang="de-DE" dirty="0"/>
              <a:t> ‚</a:t>
            </a:r>
            <a:r>
              <a:rPr lang="de-DE" dirty="0" err="1"/>
              <a:t>clinic</a:t>
            </a:r>
            <a:r>
              <a:rPr lang="de-DE" dirty="0"/>
              <a:t>‘</a:t>
            </a:r>
          </a:p>
          <a:p>
            <a:pPr lvl="2"/>
            <a:r>
              <a:rPr lang="de-DE" dirty="0" err="1"/>
              <a:t>mkdir</a:t>
            </a:r>
            <a:r>
              <a:rPr lang="de-DE" dirty="0"/>
              <a:t> </a:t>
            </a:r>
            <a:r>
              <a:rPr lang="de-DE" dirty="0" err="1"/>
              <a:t>clinic</a:t>
            </a:r>
            <a:endParaRPr lang="de-DE" dirty="0"/>
          </a:p>
          <a:p>
            <a:pPr lvl="1"/>
            <a:r>
              <a:rPr lang="de-DE" dirty="0"/>
              <a:t>Change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newly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subdirectory</a:t>
            </a:r>
            <a:endParaRPr lang="de-DE" dirty="0"/>
          </a:p>
          <a:p>
            <a:pPr lvl="2"/>
            <a:r>
              <a:rPr lang="de-DE" dirty="0"/>
              <a:t>cd </a:t>
            </a:r>
            <a:r>
              <a:rPr lang="de-DE" dirty="0" err="1"/>
              <a:t>clinic</a:t>
            </a:r>
            <a:endParaRPr lang="de-DE" dirty="0"/>
          </a:p>
          <a:p>
            <a:pPr lvl="1"/>
            <a:r>
              <a:rPr lang="de-DE" dirty="0"/>
              <a:t>Create a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(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age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vi patients.txt</a:t>
            </a:r>
          </a:p>
          <a:p>
            <a:pPr lvl="3"/>
            <a:r>
              <a:rPr lang="de-DE" dirty="0" err="1"/>
              <a:t>ESC+i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editing</a:t>
            </a:r>
            <a:endParaRPr lang="de-DE" dirty="0"/>
          </a:p>
          <a:p>
            <a:pPr lvl="3"/>
            <a:r>
              <a:rPr lang="de-DE" dirty="0"/>
              <a:t>ESC+:+</a:t>
            </a:r>
            <a:r>
              <a:rPr lang="de-DE" dirty="0" err="1"/>
              <a:t>wq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exiting</a:t>
            </a:r>
            <a:endParaRPr lang="de-DE" dirty="0"/>
          </a:p>
          <a:p>
            <a:pPr lvl="1"/>
            <a:r>
              <a:rPr lang="de-DE" dirty="0"/>
              <a:t>Display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2"/>
            <a:r>
              <a:rPr lang="de-DE" dirty="0" err="1"/>
              <a:t>cat</a:t>
            </a:r>
            <a:r>
              <a:rPr lang="de-DE" dirty="0"/>
              <a:t> patients.txt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Operating </a:t>
            </a:r>
            <a:r>
              <a:rPr lang="de-DE" dirty="0" err="1"/>
              <a:t>systems</a:t>
            </a:r>
            <a:r>
              <a:rPr lang="de-DE" dirty="0"/>
              <a:t> -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666750"/>
            <a:ext cx="8839200" cy="4476750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Tutorial</a:t>
            </a:r>
            <a:endParaRPr lang="de-DE" dirty="0"/>
          </a:p>
          <a:p>
            <a:pPr lvl="1"/>
            <a:r>
              <a:rPr lang="de-DE" dirty="0"/>
              <a:t>Display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pPr lvl="2"/>
            <a:r>
              <a:rPr lang="de-DE" dirty="0" err="1"/>
              <a:t>awk</a:t>
            </a:r>
            <a:r>
              <a:rPr lang="de-DE" dirty="0"/>
              <a:t> '{</a:t>
            </a:r>
            <a:r>
              <a:rPr lang="de-DE" dirty="0" err="1"/>
              <a:t>print</a:t>
            </a:r>
            <a:r>
              <a:rPr lang="de-DE" dirty="0"/>
              <a:t> $1;}' patients.txt</a:t>
            </a:r>
          </a:p>
          <a:p>
            <a:pPr lvl="1"/>
            <a:r>
              <a:rPr lang="de-DE" dirty="0"/>
              <a:t>Find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40 </a:t>
            </a:r>
            <a:r>
              <a:rPr lang="de-DE" dirty="0" err="1"/>
              <a:t>years</a:t>
            </a:r>
            <a:endParaRPr lang="de-DE" dirty="0"/>
          </a:p>
          <a:p>
            <a:pPr lvl="2"/>
            <a:r>
              <a:rPr lang="de-DE" dirty="0" err="1"/>
              <a:t>awk</a:t>
            </a:r>
            <a:r>
              <a:rPr lang="de-DE" dirty="0"/>
              <a:t> '$2&gt;40' patients.txt</a:t>
            </a:r>
          </a:p>
          <a:p>
            <a:pPr lvl="1"/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age</a:t>
            </a:r>
            <a:endParaRPr lang="de-DE" dirty="0"/>
          </a:p>
          <a:p>
            <a:pPr lvl="2"/>
            <a:r>
              <a:rPr lang="de-DE" dirty="0" err="1"/>
              <a:t>awk</a:t>
            </a:r>
            <a:r>
              <a:rPr lang="de-DE" dirty="0"/>
              <a:t> 'BEGIN {</a:t>
            </a:r>
            <a:r>
              <a:rPr lang="de-DE" dirty="0" err="1"/>
              <a:t>totalAge</a:t>
            </a:r>
            <a:r>
              <a:rPr lang="de-DE" dirty="0"/>
              <a:t>=0; </a:t>
            </a:r>
            <a:r>
              <a:rPr lang="de-DE" dirty="0" err="1"/>
              <a:t>countPatient</a:t>
            </a:r>
            <a:r>
              <a:rPr lang="de-DE" dirty="0"/>
              <a:t>=0;} </a:t>
            </a:r>
            <a:br>
              <a:rPr lang="de-DE" dirty="0"/>
            </a:br>
            <a:r>
              <a:rPr lang="de-DE" dirty="0"/>
              <a:t>        {</a:t>
            </a:r>
            <a:r>
              <a:rPr lang="de-DE" dirty="0" err="1"/>
              <a:t>totalAge</a:t>
            </a:r>
            <a:r>
              <a:rPr lang="de-DE" dirty="0"/>
              <a:t>=</a:t>
            </a:r>
            <a:r>
              <a:rPr lang="de-DE" dirty="0" err="1"/>
              <a:t>totalAge</a:t>
            </a:r>
            <a:r>
              <a:rPr lang="de-DE" dirty="0"/>
              <a:t>+$2; </a:t>
            </a:r>
            <a:r>
              <a:rPr lang="de-DE" dirty="0" err="1"/>
              <a:t>countPatient</a:t>
            </a:r>
            <a:r>
              <a:rPr lang="de-DE" dirty="0"/>
              <a:t>=countPatient+1;} </a:t>
            </a:r>
            <a:br>
              <a:rPr lang="de-DE" dirty="0"/>
            </a:br>
            <a:r>
              <a:rPr lang="de-DE" dirty="0"/>
              <a:t>        END {</a:t>
            </a:r>
            <a:r>
              <a:rPr lang="de-DE" dirty="0" err="1"/>
              <a:t>print</a:t>
            </a:r>
            <a:r>
              <a:rPr lang="de-DE" dirty="0"/>
              <a:t> "Average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",</a:t>
            </a:r>
            <a:r>
              <a:rPr lang="de-DE" dirty="0" err="1"/>
              <a:t>totalAge</a:t>
            </a:r>
            <a:r>
              <a:rPr lang="de-DE" dirty="0"/>
              <a:t>/</a:t>
            </a:r>
            <a:r>
              <a:rPr lang="de-DE" dirty="0" err="1"/>
              <a:t>countPatient</a:t>
            </a:r>
            <a:r>
              <a:rPr lang="de-DE" dirty="0"/>
              <a:t>;}</a:t>
            </a:r>
            <a:br>
              <a:rPr lang="de-DE" dirty="0"/>
            </a:br>
            <a:r>
              <a:rPr lang="de-DE" dirty="0"/>
              <a:t>        ' patients.txt</a:t>
            </a:r>
          </a:p>
          <a:p>
            <a:pPr lvl="1"/>
            <a:r>
              <a:rPr lang="de-DE" dirty="0"/>
              <a:t>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oldest</a:t>
            </a:r>
            <a:r>
              <a:rPr lang="de-DE" dirty="0"/>
              <a:t> </a:t>
            </a:r>
            <a:r>
              <a:rPr lang="de-DE" dirty="0" err="1"/>
              <a:t>patient</a:t>
            </a:r>
            <a:endParaRPr lang="de-DE" dirty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Operating </a:t>
            </a:r>
            <a:r>
              <a:rPr lang="de-DE" dirty="0" err="1"/>
              <a:t>systems</a:t>
            </a:r>
            <a:r>
              <a:rPr lang="de-DE" dirty="0"/>
              <a:t> -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03835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 err="1"/>
              <a:t>GaiaEHR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78253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632</Words>
  <Application>Microsoft Office PowerPoint</Application>
  <PresentationFormat>On-screen Show (16:9)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News Gothic MT</vt:lpstr>
      <vt:lpstr>Times New Roman</vt:lpstr>
      <vt:lpstr>Tw Cen MT</vt:lpstr>
      <vt:lpstr>Wingdings</vt:lpstr>
      <vt:lpstr>Wingdings 2</vt:lpstr>
      <vt:lpstr>WidescreenPresentation</vt:lpstr>
      <vt:lpstr>Information Systems in Health Care</vt:lpstr>
      <vt:lpstr>Schedule</vt:lpstr>
      <vt:lpstr>PowerPoint Presentation</vt:lpstr>
      <vt:lpstr>Operating systems</vt:lpstr>
      <vt:lpstr>PowerPoint Presentation</vt:lpstr>
      <vt:lpstr>Operating systems - Linux</vt:lpstr>
      <vt:lpstr>Operating systems - Linux</vt:lpstr>
      <vt:lpstr>Operating systems - Linux</vt:lpstr>
      <vt:lpstr>PowerPoint Presentation</vt:lpstr>
      <vt:lpstr>GaiaEHRArchitecture</vt:lpstr>
      <vt:lpstr>GaiaEHR</vt:lpstr>
      <vt:lpstr>Homework</vt:lpstr>
      <vt:lpstr>Plan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2018-12-28T14:07:21Z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