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97" r:id="rId3"/>
    <p:sldId id="458" r:id="rId4"/>
    <p:sldId id="459" r:id="rId5"/>
    <p:sldId id="460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68" r:id="rId14"/>
    <p:sldId id="469" r:id="rId15"/>
    <p:sldId id="470" r:id="rId16"/>
    <p:sldId id="471" r:id="rId17"/>
    <p:sldId id="472" r:id="rId18"/>
    <p:sldId id="473" r:id="rId19"/>
    <p:sldId id="474" r:id="rId20"/>
    <p:sldId id="475" r:id="rId21"/>
    <p:sldId id="476" r:id="rId22"/>
    <p:sldId id="477" r:id="rId23"/>
    <p:sldId id="478" r:id="rId24"/>
    <p:sldId id="479" r:id="rId25"/>
  </p:sldIdLst>
  <p:sldSz cx="9144000" cy="5143500" type="screen16x9"/>
  <p:notesSz cx="7315200" cy="96012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B3"/>
    <a:srgbClr val="DEC2DB"/>
    <a:srgbClr val="FFFF99"/>
    <a:srgbClr val="FFFF66"/>
    <a:srgbClr val="DF6645"/>
    <a:srgbClr val="A38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86934" autoAdjust="0"/>
  </p:normalViewPr>
  <p:slideViewPr>
    <p:cSldViewPr>
      <p:cViewPr varScale="1">
        <p:scale>
          <a:sx n="83" d="100"/>
          <a:sy n="83" d="100"/>
        </p:scale>
        <p:origin x="1098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15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4DB0AD4-9D2C-426F-B60E-2AFDECABB8C6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289C686-9B9C-49D8-B2AB-4E155F542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5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  <a:extLst/>
          </a:lstStyle>
          <a:p>
            <a:fld id="{A8ADFD5B-A66C-449C-B6E8-FB716D07777D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2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12/28/2018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12/28/2018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12/28/2018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12/28/2018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12/28/2018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12/28/2018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123950"/>
            <a:ext cx="8153400" cy="34709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12/28/2018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45008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0" y="590550"/>
            <a:ext cx="9144000" cy="511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763000" cy="47244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atabaze.fbmi.cvut.cz/yourlogin" TargetMode="External"/><Relationship Id="rId2" Type="http://schemas.openxmlformats.org/officeDocument/2006/relationships/hyperlink" Target="ftp://databaze.fbmi.cvut.cz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2400" y="1047750"/>
            <a:ext cx="8610600" cy="1809750"/>
          </a:xfrm>
        </p:spPr>
        <p:txBody>
          <a:bodyPr/>
          <a:lstStyle/>
          <a:p>
            <a:r>
              <a:rPr lang="en-US" b="1" dirty="0"/>
              <a:t>Information Systems in Health Care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Lesson </a:t>
            </a:r>
            <a:r>
              <a:rPr lang="de-DE" dirty="0"/>
              <a:t>5</a:t>
            </a:r>
            <a:r>
              <a:rPr lang="en-US" dirty="0"/>
              <a:t> – Winter Term 2014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24200" y="3193018"/>
            <a:ext cx="188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Michel Kana, </a:t>
            </a:r>
            <a:r>
              <a:rPr lang="de-DE" dirty="0" err="1"/>
              <a:t>Ph.D</a:t>
            </a:r>
            <a:r>
              <a:rPr lang="de-DE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666750"/>
            <a:ext cx="8458200" cy="447675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cs-CZ" dirty="0" err="1"/>
              <a:t>Structured</a:t>
            </a:r>
            <a:r>
              <a:rPr lang="cs-CZ" dirty="0"/>
              <a:t> </a:t>
            </a:r>
            <a:r>
              <a:rPr lang="cs-CZ" dirty="0" err="1"/>
              <a:t>Query</a:t>
            </a:r>
            <a:r>
              <a:rPr lang="cs-CZ" dirty="0"/>
              <a:t> </a:t>
            </a:r>
            <a:r>
              <a:rPr lang="cs-CZ" dirty="0" err="1"/>
              <a:t>Language</a:t>
            </a:r>
            <a:r>
              <a:rPr lang="cs-CZ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declarative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serves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purposes</a:t>
            </a:r>
            <a:r>
              <a:rPr lang="cs-CZ" dirty="0"/>
              <a:t>:</a:t>
            </a:r>
          </a:p>
          <a:p>
            <a:r>
              <a:rPr lang="de-DE" dirty="0"/>
              <a:t>Data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definition</a:t>
            </a:r>
            <a:endParaRPr lang="cs-CZ" dirty="0"/>
          </a:p>
          <a:p>
            <a:pPr lvl="1"/>
            <a:r>
              <a:rPr lang="cs-CZ" b="1" dirty="0">
                <a:solidFill>
                  <a:srgbClr val="0070C0"/>
                </a:solidFill>
              </a:rPr>
              <a:t>CREATE </a:t>
            </a:r>
          </a:p>
          <a:p>
            <a:pPr lvl="1"/>
            <a:r>
              <a:rPr lang="cs-CZ" b="1" dirty="0">
                <a:solidFill>
                  <a:srgbClr val="0070C0"/>
                </a:solidFill>
              </a:rPr>
              <a:t>ALTER</a:t>
            </a:r>
          </a:p>
          <a:p>
            <a:pPr lvl="1"/>
            <a:r>
              <a:rPr lang="cs-CZ" b="1" dirty="0">
                <a:solidFill>
                  <a:srgbClr val="0070C0"/>
                </a:solidFill>
              </a:rPr>
              <a:t>DROP</a:t>
            </a:r>
          </a:p>
          <a:p>
            <a:r>
              <a:rPr lang="de-DE" dirty="0"/>
              <a:t>Data </a:t>
            </a:r>
            <a:r>
              <a:rPr lang="de-DE" dirty="0" err="1"/>
              <a:t>manipulation</a:t>
            </a:r>
            <a:endParaRPr lang="cs-CZ" dirty="0"/>
          </a:p>
          <a:p>
            <a:pPr lvl="1"/>
            <a:r>
              <a:rPr lang="de-DE" dirty="0" err="1"/>
              <a:t>Storing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cs-CZ" dirty="0"/>
          </a:p>
          <a:p>
            <a:pPr lvl="2"/>
            <a:r>
              <a:rPr lang="cs-CZ" b="1" dirty="0">
                <a:solidFill>
                  <a:srgbClr val="00B050"/>
                </a:solidFill>
              </a:rPr>
              <a:t>INSERT</a:t>
            </a:r>
          </a:p>
          <a:p>
            <a:pPr lvl="1"/>
            <a:r>
              <a:rPr lang="de-DE" dirty="0" err="1"/>
              <a:t>Actualizing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cs-CZ" dirty="0"/>
          </a:p>
          <a:p>
            <a:pPr lvl="2"/>
            <a:r>
              <a:rPr lang="cs-CZ" b="1" dirty="0">
                <a:solidFill>
                  <a:srgbClr val="00B050"/>
                </a:solidFill>
              </a:rPr>
              <a:t>UPDATE</a:t>
            </a:r>
          </a:p>
          <a:p>
            <a:pPr lvl="1"/>
            <a:r>
              <a:rPr lang="de-DE" dirty="0" err="1"/>
              <a:t>Deleting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cs-CZ" dirty="0"/>
          </a:p>
          <a:p>
            <a:pPr lvl="2"/>
            <a:r>
              <a:rPr lang="cs-CZ" b="1" dirty="0">
                <a:solidFill>
                  <a:srgbClr val="00B050"/>
                </a:solidFill>
              </a:rPr>
              <a:t>DELETE</a:t>
            </a:r>
          </a:p>
          <a:p>
            <a:pPr lvl="1"/>
            <a:r>
              <a:rPr lang="de-DE" dirty="0" err="1"/>
              <a:t>Querying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cs-CZ" dirty="0"/>
          </a:p>
          <a:p>
            <a:pPr lvl="2"/>
            <a:r>
              <a:rPr lang="cs-CZ" b="1" dirty="0">
                <a:solidFill>
                  <a:srgbClr val="00B050"/>
                </a:solidFill>
              </a:rPr>
              <a:t>SELECT</a:t>
            </a:r>
          </a:p>
          <a:p>
            <a:r>
              <a:rPr lang="de-DE" dirty="0"/>
              <a:t>Database </a:t>
            </a:r>
            <a:r>
              <a:rPr lang="de-DE" dirty="0" err="1"/>
              <a:t>administration</a:t>
            </a:r>
            <a:endParaRPr lang="cs-CZ" dirty="0"/>
          </a:p>
          <a:p>
            <a:pPr lvl="1"/>
            <a:r>
              <a:rPr lang="de-DE" dirty="0"/>
              <a:t>Managing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rights</a:t>
            </a:r>
            <a:endParaRPr lang="cs-CZ" dirty="0"/>
          </a:p>
          <a:p>
            <a:pPr lvl="2"/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GRANT</a:t>
            </a:r>
          </a:p>
          <a:p>
            <a:pPr lvl="1"/>
            <a:r>
              <a:rPr lang="de-DE" dirty="0"/>
              <a:t>Managing </a:t>
            </a:r>
            <a:r>
              <a:rPr lang="de-DE" dirty="0" err="1"/>
              <a:t>transactions</a:t>
            </a:r>
            <a:endParaRPr lang="cs-CZ" dirty="0"/>
          </a:p>
          <a:p>
            <a:pPr lvl="2"/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START TRANSACTION, COMMIT, ROLLBACK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523449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SQL</a:t>
            </a:r>
            <a:r>
              <a:rPr lang="de-DE" dirty="0"/>
              <a:t> </a:t>
            </a:r>
            <a:r>
              <a:rPr lang="cs-CZ" dirty="0"/>
              <a:t>– </a:t>
            </a:r>
            <a:r>
              <a:rPr lang="de-DE" dirty="0"/>
              <a:t>Data Definition Language</a:t>
            </a:r>
            <a:endParaRPr lang="cs-CZ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1962150"/>
            <a:ext cx="8458200" cy="3276600"/>
          </a:xfrm>
        </p:spPr>
        <p:txBody>
          <a:bodyPr>
            <a:normAutofit fontScale="40000" lnSpcReduction="20000"/>
          </a:bodyPr>
          <a:lstStyle/>
          <a:p>
            <a:r>
              <a:rPr lang="de-DE" dirty="0"/>
              <a:t>Create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cs-CZ" b="1" dirty="0"/>
              <a:t>BMT_DB</a:t>
            </a:r>
          </a:p>
          <a:p>
            <a:r>
              <a:rPr lang="cs-CZ" dirty="0"/>
              <a:t>Team A – </a:t>
            </a:r>
            <a:r>
              <a:rPr lang="de-DE" dirty="0"/>
              <a:t>Table </a:t>
            </a:r>
            <a:r>
              <a:rPr lang="de-DE" dirty="0" err="1"/>
              <a:t>definition</a:t>
            </a:r>
            <a:endParaRPr lang="cs-CZ" dirty="0"/>
          </a:p>
          <a:p>
            <a:pPr lvl="1"/>
            <a:r>
              <a:rPr lang="cs-CZ" b="1" dirty="0">
                <a:solidFill>
                  <a:srgbClr val="00B050"/>
                </a:solidFill>
              </a:rPr>
              <a:t>PATIENT</a:t>
            </a:r>
            <a:r>
              <a:rPr lang="cs-CZ" dirty="0">
                <a:solidFill>
                  <a:srgbClr val="00B050"/>
                </a:solidFill>
              </a:rPr>
              <a:t> (PATIENT_ID, PATIENT_NAME, PATIENT_AGE, PATIENT_GENDER)</a:t>
            </a:r>
          </a:p>
          <a:p>
            <a:pPr lvl="1"/>
            <a:r>
              <a:rPr lang="cs-CZ" b="1" dirty="0">
                <a:solidFill>
                  <a:srgbClr val="00B050"/>
                </a:solidFill>
              </a:rPr>
              <a:t>INSURANCE</a:t>
            </a:r>
            <a:r>
              <a:rPr lang="cs-CZ" dirty="0">
                <a:solidFill>
                  <a:srgbClr val="00B050"/>
                </a:solidFill>
              </a:rPr>
              <a:t> (INSURANCE_ID, INSURANCE_NAME)</a:t>
            </a:r>
          </a:p>
          <a:p>
            <a:pPr lvl="1"/>
            <a:r>
              <a:rPr lang="cs-CZ" b="1" dirty="0">
                <a:solidFill>
                  <a:srgbClr val="00B050"/>
                </a:solidFill>
              </a:rPr>
              <a:t>PATIENT_INSURANCE</a:t>
            </a:r>
            <a:r>
              <a:rPr lang="cs-CZ" dirty="0">
                <a:solidFill>
                  <a:srgbClr val="00B050"/>
                </a:solidFill>
              </a:rPr>
              <a:t> (PATIENT_ID, INSURANCE_ID)</a:t>
            </a:r>
          </a:p>
          <a:p>
            <a:r>
              <a:rPr lang="cs-CZ" sz="2800" dirty="0"/>
              <a:t>Team B – </a:t>
            </a:r>
            <a:r>
              <a:rPr lang="de-DE" sz="2800" dirty="0"/>
              <a:t>Table </a:t>
            </a:r>
            <a:r>
              <a:rPr lang="de-DE" sz="2800" dirty="0" err="1"/>
              <a:t>defintion</a:t>
            </a:r>
            <a:endParaRPr lang="cs-CZ" sz="2800" dirty="0"/>
          </a:p>
          <a:p>
            <a:pPr lvl="1"/>
            <a:r>
              <a:rPr lang="cs-CZ" sz="2500" b="1" dirty="0">
                <a:solidFill>
                  <a:srgbClr val="00B050"/>
                </a:solidFill>
              </a:rPr>
              <a:t>RECORD_TYPE</a:t>
            </a:r>
            <a:r>
              <a:rPr lang="cs-CZ" sz="2500" dirty="0">
                <a:solidFill>
                  <a:srgbClr val="00B050"/>
                </a:solidFill>
              </a:rPr>
              <a:t> (RECORD_TYPE_ID, RECORD_TYPE_NAME)</a:t>
            </a:r>
          </a:p>
          <a:p>
            <a:pPr lvl="1"/>
            <a:r>
              <a:rPr lang="cs-CZ" b="1" dirty="0">
                <a:solidFill>
                  <a:srgbClr val="00B050"/>
                </a:solidFill>
              </a:rPr>
              <a:t>RECORD</a:t>
            </a:r>
            <a:r>
              <a:rPr lang="cs-CZ" dirty="0">
                <a:solidFill>
                  <a:srgbClr val="00B050"/>
                </a:solidFill>
              </a:rPr>
              <a:t> (RECORD _ID, PATIENT_ID, RECORD _TYPE_ID, RECORD _DATE)</a:t>
            </a:r>
          </a:p>
          <a:p>
            <a:r>
              <a:rPr lang="cs-CZ" dirty="0"/>
              <a:t>Team C – </a:t>
            </a:r>
            <a:r>
              <a:rPr lang="de-DE" dirty="0"/>
              <a:t>Table </a:t>
            </a:r>
            <a:r>
              <a:rPr lang="de-DE" dirty="0" err="1"/>
              <a:t>definition</a:t>
            </a:r>
            <a:endParaRPr lang="cs-CZ" dirty="0"/>
          </a:p>
          <a:p>
            <a:pPr lvl="1"/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FOLDER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(FOLDER_ID, FOLDER_NAME, PATIENT_ID)</a:t>
            </a:r>
          </a:p>
          <a:p>
            <a:pPr lvl="1"/>
            <a:r>
              <a:rPr lang="cs-CZ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FOLDER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_RECORD</a:t>
            </a:r>
            <a:r>
              <a:rPr lang="cs-CZ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(FOLDER _ID, RECORD _ID)</a:t>
            </a:r>
            <a:endParaRPr lang="de-D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cs-CZ" dirty="0"/>
              <a:t>Team D – </a:t>
            </a:r>
            <a:r>
              <a:rPr lang="de-DE" dirty="0"/>
              <a:t>Table </a:t>
            </a:r>
            <a:r>
              <a:rPr lang="de-DE" dirty="0" err="1"/>
              <a:t>definition</a:t>
            </a:r>
            <a:endParaRPr lang="cs-CZ" dirty="0"/>
          </a:p>
          <a:p>
            <a:pPr lvl="1"/>
            <a:r>
              <a:rPr lang="cs-CZ" sz="2500" b="1" dirty="0">
                <a:solidFill>
                  <a:schemeClr val="bg2">
                    <a:lumMod val="50000"/>
                  </a:schemeClr>
                </a:solidFill>
              </a:rPr>
              <a:t>BORROWER_TYPE</a:t>
            </a:r>
            <a:r>
              <a:rPr lang="cs-CZ" sz="2500" dirty="0">
                <a:solidFill>
                  <a:schemeClr val="bg2">
                    <a:lumMod val="50000"/>
                  </a:schemeClr>
                </a:solidFill>
              </a:rPr>
              <a:t> (BORROWER_TYPE_ID, BORROWER_TYPE_NAME)</a:t>
            </a:r>
          </a:p>
          <a:p>
            <a:pPr lvl="1"/>
            <a:r>
              <a:rPr lang="cs-CZ" b="1" dirty="0">
                <a:solidFill>
                  <a:schemeClr val="bg2">
                    <a:lumMod val="50000"/>
                  </a:schemeClr>
                </a:solidFill>
              </a:rPr>
              <a:t>BORROWER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 (BORROWER_ID, BORROWER _TYPE_ID, BORROWER _NAME)</a:t>
            </a:r>
          </a:p>
          <a:p>
            <a:pPr lvl="1"/>
            <a:r>
              <a:rPr lang="cs-CZ" b="1" dirty="0">
                <a:solidFill>
                  <a:schemeClr val="bg2">
                    <a:lumMod val="50000"/>
                  </a:schemeClr>
                </a:solidFill>
              </a:rPr>
              <a:t>HISTORY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 (HISTORY_ID, BORROWER_ID, FOLDER_ID, HISTORY_DATE)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04800" y="666750"/>
            <a:ext cx="8458200" cy="1295400"/>
          </a:xfrm>
          <a:prstGeom prst="rect">
            <a:avLst/>
          </a:prstGeom>
        </p:spPr>
        <p:txBody>
          <a:bodyPr vert="horz">
            <a:normAutofit fontScale="40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dirty="0"/>
              <a:t>Database </a:t>
            </a:r>
            <a:r>
              <a:rPr lang="de-DE" dirty="0" err="1"/>
              <a:t>definition</a:t>
            </a:r>
            <a:endParaRPr lang="cs-CZ" dirty="0"/>
          </a:p>
          <a:p>
            <a:pPr lvl="1"/>
            <a:r>
              <a:rPr lang="cs-CZ" b="1" dirty="0">
                <a:solidFill>
                  <a:schemeClr val="accent4"/>
                </a:solidFill>
              </a:rPr>
              <a:t>CREATE DATABASE </a:t>
            </a:r>
            <a:r>
              <a:rPr lang="cs-CZ" b="1" dirty="0" err="1">
                <a:solidFill>
                  <a:schemeClr val="accent4"/>
                </a:solidFill>
              </a:rPr>
              <a:t>db_name</a:t>
            </a:r>
            <a:r>
              <a:rPr lang="cs-CZ" b="1" dirty="0">
                <a:solidFill>
                  <a:schemeClr val="accent4"/>
                </a:solidFill>
              </a:rPr>
              <a:t>;</a:t>
            </a:r>
          </a:p>
          <a:p>
            <a:r>
              <a:rPr lang="de-DE" dirty="0"/>
              <a:t>Table </a:t>
            </a:r>
            <a:r>
              <a:rPr lang="de-DE" dirty="0" err="1"/>
              <a:t>definition</a:t>
            </a:r>
            <a:endParaRPr lang="cs-CZ" dirty="0"/>
          </a:p>
          <a:p>
            <a:pPr lvl="1"/>
            <a:r>
              <a:rPr lang="cs-CZ" b="1" dirty="0">
                <a:solidFill>
                  <a:schemeClr val="accent4"/>
                </a:solidFill>
              </a:rPr>
              <a:t>CREATE TABLE </a:t>
            </a:r>
            <a:r>
              <a:rPr lang="cs-CZ" b="1" dirty="0" err="1">
                <a:solidFill>
                  <a:schemeClr val="accent4"/>
                </a:solidFill>
              </a:rPr>
              <a:t>table_name</a:t>
            </a:r>
            <a:r>
              <a:rPr lang="cs-CZ" b="1" dirty="0">
                <a:solidFill>
                  <a:schemeClr val="accent4"/>
                </a:solidFill>
              </a:rPr>
              <a:t> (column_name1 column_type1, column_name2 column_type2, … PRIMARY KEY (column_name1</a:t>
            </a:r>
            <a:r>
              <a:rPr lang="cs-CZ" b="1">
                <a:solidFill>
                  <a:schemeClr val="accent4"/>
                </a:solidFill>
              </a:rPr>
              <a:t>, …) </a:t>
            </a:r>
            <a:r>
              <a:rPr lang="cs-CZ" b="1" dirty="0">
                <a:solidFill>
                  <a:schemeClr val="accent4"/>
                </a:solidFill>
              </a:rPr>
              <a:t>);</a:t>
            </a:r>
          </a:p>
          <a:p>
            <a:pPr lvl="1"/>
            <a:r>
              <a:rPr lang="cs-CZ" dirty="0"/>
              <a:t>Dat</a:t>
            </a:r>
            <a:r>
              <a:rPr lang="de-DE" dirty="0"/>
              <a:t>a </a:t>
            </a:r>
            <a:r>
              <a:rPr lang="de-DE" dirty="0" err="1"/>
              <a:t>types</a:t>
            </a:r>
            <a:r>
              <a:rPr lang="cs-CZ" dirty="0"/>
              <a:t>: </a:t>
            </a:r>
            <a:r>
              <a:rPr lang="cs-CZ" b="1" dirty="0"/>
              <a:t>INT, VARCHAR(</a:t>
            </a:r>
            <a:r>
              <a:rPr lang="cs-CZ" b="1" dirty="0" err="1"/>
              <a:t>length</a:t>
            </a:r>
            <a:r>
              <a:rPr lang="cs-CZ" b="1" dirty="0"/>
              <a:t>), DATE</a:t>
            </a:r>
          </a:p>
          <a:p>
            <a:pPr lvl="1"/>
            <a:r>
              <a:rPr lang="de-DE" dirty="0"/>
              <a:t>Primary </a:t>
            </a:r>
            <a:r>
              <a:rPr lang="de-DE" dirty="0" err="1"/>
              <a:t>key</a:t>
            </a:r>
            <a:r>
              <a:rPr lang="cs-CZ" dirty="0"/>
              <a:t>: </a:t>
            </a:r>
            <a:r>
              <a:rPr lang="cs-CZ" b="1" dirty="0"/>
              <a:t>PRIMARY KEY</a:t>
            </a:r>
          </a:p>
        </p:txBody>
      </p:sp>
    </p:spTree>
    <p:extLst>
      <p:ext uri="{BB962C8B-B14F-4D97-AF65-F5344CB8AC3E}">
        <p14:creationId xmlns:p14="http://schemas.microsoft.com/office/powerpoint/2010/main" val="131302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SQL</a:t>
            </a:r>
            <a:r>
              <a:rPr lang="de-DE" dirty="0"/>
              <a:t> </a:t>
            </a:r>
            <a:r>
              <a:rPr lang="cs-CZ" dirty="0"/>
              <a:t>– </a:t>
            </a:r>
            <a:r>
              <a:rPr lang="de-DE" dirty="0"/>
              <a:t>Data Definition Language</a:t>
            </a:r>
            <a:endParaRPr lang="cs-CZ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3"/>
          </p:nvPr>
        </p:nvSpPr>
        <p:spPr>
          <a:xfrm>
            <a:off x="0" y="742950"/>
            <a:ext cx="9144000" cy="4267200"/>
          </a:xfrm>
        </p:spPr>
        <p:txBody>
          <a:bodyPr>
            <a:normAutofit fontScale="47500" lnSpcReduction="20000"/>
          </a:bodyPr>
          <a:lstStyle/>
          <a:p>
            <a:r>
              <a:rPr lang="de-DE" dirty="0"/>
              <a:t>Create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cs-CZ" b="1" dirty="0"/>
              <a:t>BMI_DB</a:t>
            </a:r>
          </a:p>
          <a:p>
            <a:pPr lvl="1"/>
            <a:r>
              <a:rPr lang="cs-CZ" b="1" dirty="0"/>
              <a:t>CREATE DATABASE BMI_DB;</a:t>
            </a:r>
          </a:p>
          <a:p>
            <a:r>
              <a:rPr lang="cs-CZ" dirty="0"/>
              <a:t>Team A </a:t>
            </a:r>
          </a:p>
          <a:p>
            <a:pPr lvl="1"/>
            <a:r>
              <a:rPr lang="cs-CZ" dirty="0">
                <a:solidFill>
                  <a:srgbClr val="00B050"/>
                </a:solidFill>
              </a:rPr>
              <a:t>CREATE TABLE </a:t>
            </a:r>
            <a:r>
              <a:rPr lang="cs-CZ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patient</a:t>
            </a:r>
            <a:r>
              <a:rPr lang="cs-CZ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>
                <a:solidFill>
                  <a:srgbClr val="00B050"/>
                </a:solidFill>
              </a:rPr>
              <a:t>(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patient_id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cs-CZ" dirty="0">
                <a:solidFill>
                  <a:srgbClr val="00B050"/>
                </a:solidFill>
              </a:rPr>
              <a:t> </a:t>
            </a:r>
            <a:r>
              <a:rPr lang="cs-C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PRIMARY KEY</a:t>
            </a:r>
            <a:r>
              <a:rPr lang="cs-CZ" dirty="0">
                <a:solidFill>
                  <a:srgbClr val="00B050"/>
                </a:solidFill>
              </a:rPr>
              <a:t>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patient_name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VARCHAR(80)</a:t>
            </a:r>
            <a:r>
              <a:rPr lang="cs-CZ" dirty="0">
                <a:solidFill>
                  <a:srgbClr val="00B050"/>
                </a:solidFill>
              </a:rPr>
              <a:t>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patient_age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cs-CZ" dirty="0">
                <a:solidFill>
                  <a:srgbClr val="00B050"/>
                </a:solidFill>
              </a:rPr>
              <a:t>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patient_gender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cs-CZ" dirty="0">
                <a:solidFill>
                  <a:srgbClr val="00B050"/>
                </a:solidFill>
              </a:rPr>
              <a:t> );</a:t>
            </a:r>
          </a:p>
          <a:p>
            <a:pPr lvl="1"/>
            <a:r>
              <a:rPr lang="cs-CZ" dirty="0">
                <a:solidFill>
                  <a:srgbClr val="00B050"/>
                </a:solidFill>
              </a:rPr>
              <a:t>CREATE TABLE </a:t>
            </a:r>
            <a:r>
              <a:rPr lang="cs-CZ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insurance</a:t>
            </a:r>
            <a:r>
              <a:rPr lang="cs-CZ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>
                <a:solidFill>
                  <a:srgbClr val="00B050"/>
                </a:solidFill>
              </a:rPr>
              <a:t>(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insurance_id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cs-CZ" dirty="0">
                <a:solidFill>
                  <a:srgbClr val="00B050"/>
                </a:solidFill>
              </a:rPr>
              <a:t> </a:t>
            </a:r>
            <a:r>
              <a:rPr lang="cs-C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PRIMARY KEY</a:t>
            </a:r>
            <a:r>
              <a:rPr lang="cs-CZ" dirty="0">
                <a:solidFill>
                  <a:srgbClr val="00B050"/>
                </a:solidFill>
              </a:rPr>
              <a:t>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insurance_name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VARCHAR(160)</a:t>
            </a:r>
            <a:r>
              <a:rPr lang="cs-CZ" dirty="0">
                <a:solidFill>
                  <a:srgbClr val="00B050"/>
                </a:solidFill>
              </a:rPr>
              <a:t>);</a:t>
            </a:r>
          </a:p>
          <a:p>
            <a:pPr lvl="1"/>
            <a:r>
              <a:rPr lang="cs-CZ" dirty="0">
                <a:solidFill>
                  <a:srgbClr val="00B050"/>
                </a:solidFill>
              </a:rPr>
              <a:t>CREATE TABLE </a:t>
            </a:r>
            <a:r>
              <a:rPr lang="cs-CZ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patient_insurance</a:t>
            </a:r>
            <a:r>
              <a:rPr lang="cs-CZ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>
                <a:solidFill>
                  <a:srgbClr val="00B050"/>
                </a:solidFill>
              </a:rPr>
              <a:t>(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patient_id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cs-CZ" dirty="0">
                <a:solidFill>
                  <a:srgbClr val="00B050"/>
                </a:solidFill>
              </a:rPr>
              <a:t>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insurance_id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cs-CZ" dirty="0">
                <a:solidFill>
                  <a:srgbClr val="00B050"/>
                </a:solidFill>
              </a:rPr>
              <a:t>,  </a:t>
            </a:r>
            <a:r>
              <a:rPr lang="cs-C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PRIMARY KEY</a:t>
            </a:r>
            <a:r>
              <a:rPr lang="cs-CZ" dirty="0">
                <a:solidFill>
                  <a:srgbClr val="00B050"/>
                </a:solidFill>
              </a:rPr>
              <a:t> (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patient_id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insurance_id</a:t>
            </a:r>
            <a:r>
              <a:rPr lang="cs-CZ" dirty="0">
                <a:solidFill>
                  <a:srgbClr val="00B050"/>
                </a:solidFill>
              </a:rPr>
              <a:t>) );</a:t>
            </a:r>
          </a:p>
          <a:p>
            <a:r>
              <a:rPr lang="cs-CZ" dirty="0"/>
              <a:t>Team B</a:t>
            </a:r>
          </a:p>
          <a:p>
            <a:pPr lvl="1"/>
            <a:r>
              <a:rPr lang="cs-CZ" sz="2500" dirty="0">
                <a:solidFill>
                  <a:srgbClr val="00B050"/>
                </a:solidFill>
              </a:rPr>
              <a:t>CREATE TABLE </a:t>
            </a:r>
            <a:r>
              <a:rPr lang="cs-CZ" sz="25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record_type</a:t>
            </a:r>
            <a:r>
              <a:rPr lang="cs-CZ" sz="2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cs-CZ" sz="2500" dirty="0">
                <a:solidFill>
                  <a:srgbClr val="00B050"/>
                </a:solidFill>
              </a:rPr>
              <a:t>( 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record_type_id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sz="2500" dirty="0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cs-CZ" sz="2500" dirty="0">
                <a:solidFill>
                  <a:srgbClr val="00B050"/>
                </a:solidFill>
              </a:rPr>
              <a:t> </a:t>
            </a:r>
            <a:r>
              <a:rPr lang="cs-CZ" sz="2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PRIMARY KEY</a:t>
            </a:r>
            <a:r>
              <a:rPr lang="cs-CZ" sz="2500" dirty="0">
                <a:solidFill>
                  <a:srgbClr val="00B050"/>
                </a:solidFill>
              </a:rPr>
              <a:t>, 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record_type_name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sz="2500" dirty="0">
                <a:solidFill>
                  <a:schemeClr val="bg2">
                    <a:lumMod val="50000"/>
                  </a:schemeClr>
                </a:solidFill>
              </a:rPr>
              <a:t>VARCHAR(30)</a:t>
            </a:r>
            <a:r>
              <a:rPr lang="cs-CZ" sz="2500" dirty="0">
                <a:solidFill>
                  <a:srgbClr val="00B050"/>
                </a:solidFill>
              </a:rPr>
              <a:t> );</a:t>
            </a:r>
          </a:p>
          <a:p>
            <a:pPr lvl="1"/>
            <a:r>
              <a:rPr lang="cs-CZ" dirty="0">
                <a:solidFill>
                  <a:srgbClr val="00B050"/>
                </a:solidFill>
              </a:rPr>
              <a:t>CREATE TABLE </a:t>
            </a:r>
            <a:r>
              <a:rPr lang="cs-CZ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record</a:t>
            </a:r>
            <a:r>
              <a:rPr lang="cs-CZ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>
                <a:solidFill>
                  <a:srgbClr val="00B050"/>
                </a:solidFill>
              </a:rPr>
              <a:t>( 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record_id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cs-CZ" dirty="0">
                <a:solidFill>
                  <a:srgbClr val="00B050"/>
                </a:solidFill>
              </a:rPr>
              <a:t> </a:t>
            </a:r>
            <a:r>
              <a:rPr lang="cs-C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PRIMARY KEY</a:t>
            </a:r>
            <a:r>
              <a:rPr lang="cs-CZ" dirty="0">
                <a:solidFill>
                  <a:srgbClr val="00B050"/>
                </a:solidFill>
              </a:rPr>
              <a:t>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patient_id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cs-CZ" dirty="0">
                <a:solidFill>
                  <a:srgbClr val="00B050"/>
                </a:solidFill>
              </a:rPr>
              <a:t>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record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_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type_id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cs-CZ" dirty="0">
                <a:solidFill>
                  <a:srgbClr val="00B050"/>
                </a:solidFill>
              </a:rPr>
              <a:t>, 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record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_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date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DATE</a:t>
            </a:r>
            <a:r>
              <a:rPr lang="cs-CZ" dirty="0">
                <a:solidFill>
                  <a:srgbClr val="00B050"/>
                </a:solidFill>
              </a:rPr>
              <a:t> );</a:t>
            </a:r>
          </a:p>
          <a:p>
            <a:r>
              <a:rPr lang="cs-CZ" dirty="0"/>
              <a:t>Team C</a:t>
            </a:r>
          </a:p>
          <a:p>
            <a:pPr lvl="1"/>
            <a:r>
              <a:rPr lang="cs-CZ" sz="2500" dirty="0">
                <a:solidFill>
                  <a:srgbClr val="00B050"/>
                </a:solidFill>
              </a:rPr>
              <a:t>CREATE TABLE </a:t>
            </a:r>
            <a:r>
              <a:rPr lang="de-DE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folder</a:t>
            </a:r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folder_id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PRIMARY KEY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folder_name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sz="2500" dirty="0">
                <a:solidFill>
                  <a:schemeClr val="bg2">
                    <a:lumMod val="50000"/>
                  </a:schemeClr>
                </a:solidFill>
              </a:rPr>
              <a:t>VARCHAR(80)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de-DE" sz="2500" dirty="0" err="1">
                <a:solidFill>
                  <a:schemeClr val="tx2">
                    <a:lumMod val="75000"/>
                  </a:schemeClr>
                </a:solidFill>
              </a:rPr>
              <a:t>patient_id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;</a:t>
            </a:r>
            <a:endParaRPr lang="de-D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cs-CZ" sz="2500" dirty="0">
                <a:solidFill>
                  <a:srgbClr val="00B050"/>
                </a:solidFill>
              </a:rPr>
              <a:t>CREATE TABLE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cs-CZ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folder</a:t>
            </a:r>
            <a:r>
              <a:rPr lang="de-DE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_</a:t>
            </a:r>
            <a:r>
              <a:rPr lang="de-DE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record</a:t>
            </a:r>
            <a:r>
              <a:rPr lang="cs-CZ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 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folder_id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reco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rd_id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INT,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PRIMARY KEY 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folder_id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record_id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);</a:t>
            </a:r>
            <a:endParaRPr lang="de-D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cs-CZ" dirty="0"/>
              <a:t>Team D</a:t>
            </a:r>
          </a:p>
          <a:p>
            <a:pPr lvl="1"/>
            <a:r>
              <a:rPr lang="cs-CZ" sz="2500" dirty="0">
                <a:solidFill>
                  <a:srgbClr val="00B050"/>
                </a:solidFill>
              </a:rPr>
              <a:t>CREATE TABLE </a:t>
            </a:r>
            <a:r>
              <a:rPr lang="cs-CZ" sz="25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borrower_type</a:t>
            </a:r>
            <a:r>
              <a:rPr lang="cs-CZ" sz="2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cs-CZ" sz="2500" dirty="0">
                <a:solidFill>
                  <a:schemeClr val="bg2">
                    <a:lumMod val="50000"/>
                  </a:schemeClr>
                </a:solidFill>
              </a:rPr>
              <a:t>( 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borrower_type_id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sz="2500" dirty="0">
                <a:solidFill>
                  <a:schemeClr val="bg2">
                    <a:lumMod val="50000"/>
                  </a:schemeClr>
                </a:solidFill>
              </a:rPr>
              <a:t>INT </a:t>
            </a:r>
            <a:r>
              <a:rPr lang="cs-CZ" sz="2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PRIMARY KEY</a:t>
            </a:r>
            <a:r>
              <a:rPr lang="cs-CZ" sz="25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borrower_type_name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sz="2500" dirty="0">
                <a:solidFill>
                  <a:schemeClr val="bg2">
                    <a:lumMod val="50000"/>
                  </a:schemeClr>
                </a:solidFill>
              </a:rPr>
              <a:t>VARCHAR(80) );</a:t>
            </a:r>
          </a:p>
          <a:p>
            <a:pPr lvl="1"/>
            <a:r>
              <a:rPr lang="cs-CZ" sz="2500" dirty="0">
                <a:solidFill>
                  <a:srgbClr val="00B050"/>
                </a:solidFill>
              </a:rPr>
              <a:t>CREATE TABLE </a:t>
            </a:r>
            <a:r>
              <a:rPr lang="cs-CZ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borrower</a:t>
            </a:r>
            <a:r>
              <a:rPr lang="cs-CZ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(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borrower_id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sz="2500" dirty="0">
                <a:solidFill>
                  <a:schemeClr val="bg2">
                    <a:lumMod val="50000"/>
                  </a:schemeClr>
                </a:solidFill>
              </a:rPr>
              <a:t>INT </a:t>
            </a:r>
            <a:r>
              <a:rPr lang="cs-CZ" sz="2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PRIMARY KEY</a:t>
            </a:r>
            <a:r>
              <a:rPr lang="cs-CZ" sz="25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borrower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_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type_id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INT,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borrower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_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VARCHAR(160) );</a:t>
            </a:r>
          </a:p>
          <a:p>
            <a:pPr lvl="1"/>
            <a:r>
              <a:rPr lang="cs-CZ" sz="2500" dirty="0">
                <a:solidFill>
                  <a:srgbClr val="00B050"/>
                </a:solidFill>
              </a:rPr>
              <a:t>CREATE TABLE </a:t>
            </a:r>
            <a:r>
              <a:rPr lang="cs-CZ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history</a:t>
            </a:r>
            <a:r>
              <a:rPr lang="cs-CZ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(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history_id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INT </a:t>
            </a:r>
            <a:r>
              <a:rPr lang="cs-C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PRIMARY KEY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borrower_id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INT,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folder_id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INT,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history_date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DATE );</a:t>
            </a:r>
          </a:p>
        </p:txBody>
      </p:sp>
    </p:spTree>
    <p:extLst>
      <p:ext uri="{BB962C8B-B14F-4D97-AF65-F5344CB8AC3E}">
        <p14:creationId xmlns:p14="http://schemas.microsoft.com/office/powerpoint/2010/main" val="2357952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SQL</a:t>
            </a:r>
            <a:r>
              <a:rPr lang="de-DE" dirty="0"/>
              <a:t> </a:t>
            </a:r>
            <a:r>
              <a:rPr lang="cs-CZ" dirty="0"/>
              <a:t>– </a:t>
            </a:r>
            <a:r>
              <a:rPr lang="de-DE" dirty="0"/>
              <a:t>Data Manipulation Language</a:t>
            </a:r>
            <a:endParaRPr lang="cs-CZ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1352550"/>
            <a:ext cx="8458200" cy="3886200"/>
          </a:xfrm>
        </p:spPr>
        <p:txBody>
          <a:bodyPr>
            <a:normAutofit fontScale="55000" lnSpcReduction="20000"/>
          </a:bodyPr>
          <a:lstStyle/>
          <a:p>
            <a:r>
              <a:rPr lang="cs-CZ" dirty="0"/>
              <a:t>Team A </a:t>
            </a:r>
            <a:r>
              <a:rPr lang="de-DE" dirty="0"/>
              <a:t>– </a:t>
            </a:r>
            <a:r>
              <a:rPr lang="de-DE" dirty="0" err="1"/>
              <a:t>store</a:t>
            </a:r>
            <a:r>
              <a:rPr lang="de-DE" dirty="0"/>
              <a:t> a </a:t>
            </a:r>
            <a:r>
              <a:rPr lang="de-DE" dirty="0" err="1"/>
              <a:t>patient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1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insurance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 </a:t>
            </a:r>
            <a:r>
              <a:rPr lang="de-DE" dirty="0" err="1"/>
              <a:t>patient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2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insurances</a:t>
            </a:r>
            <a:endParaRPr lang="cs-CZ" dirty="0"/>
          </a:p>
          <a:p>
            <a:pPr lvl="1"/>
            <a:r>
              <a:rPr lang="cs-CZ" b="1" dirty="0">
                <a:solidFill>
                  <a:srgbClr val="00B050"/>
                </a:solidFill>
              </a:rPr>
              <a:t>PATIENT</a:t>
            </a:r>
            <a:r>
              <a:rPr lang="cs-CZ" dirty="0">
                <a:solidFill>
                  <a:srgbClr val="00B050"/>
                </a:solidFill>
              </a:rPr>
              <a:t> (PATIENT_ID, PATIENT_NAME, PATIENT_AGE, PATIENT_GENDER)</a:t>
            </a:r>
          </a:p>
          <a:p>
            <a:pPr lvl="1"/>
            <a:r>
              <a:rPr lang="cs-CZ" b="1" dirty="0">
                <a:solidFill>
                  <a:srgbClr val="00B050"/>
                </a:solidFill>
              </a:rPr>
              <a:t>INSURANCE</a:t>
            </a:r>
            <a:r>
              <a:rPr lang="cs-CZ" dirty="0">
                <a:solidFill>
                  <a:srgbClr val="00B050"/>
                </a:solidFill>
              </a:rPr>
              <a:t> (INSURANCE_ID, INSURANCE_NAME)</a:t>
            </a:r>
          </a:p>
          <a:p>
            <a:pPr lvl="1"/>
            <a:r>
              <a:rPr lang="cs-CZ" b="1" dirty="0">
                <a:solidFill>
                  <a:srgbClr val="00B050"/>
                </a:solidFill>
              </a:rPr>
              <a:t>PATIENT_INSURANCE</a:t>
            </a:r>
            <a:r>
              <a:rPr lang="cs-CZ" dirty="0">
                <a:solidFill>
                  <a:srgbClr val="00B050"/>
                </a:solidFill>
              </a:rPr>
              <a:t> (PATIENT_ID, INSURANCE_ID)</a:t>
            </a:r>
          </a:p>
          <a:p>
            <a:r>
              <a:rPr lang="cs-CZ" sz="2800" dirty="0"/>
              <a:t>Team B – </a:t>
            </a:r>
            <a:r>
              <a:rPr lang="de-DE" sz="2800" dirty="0" err="1"/>
              <a:t>store</a:t>
            </a:r>
            <a:r>
              <a:rPr lang="de-DE" sz="2800" dirty="0"/>
              <a:t> a </a:t>
            </a:r>
            <a:r>
              <a:rPr lang="de-DE" sz="2800" dirty="0" err="1"/>
              <a:t>department</a:t>
            </a:r>
            <a:r>
              <a:rPr lang="de-DE" sz="2800" dirty="0"/>
              <a:t> </a:t>
            </a:r>
            <a:r>
              <a:rPr lang="de-DE" sz="2800" dirty="0" err="1"/>
              <a:t>health</a:t>
            </a:r>
            <a:r>
              <a:rPr lang="de-DE" sz="2800" dirty="0"/>
              <a:t> </a:t>
            </a:r>
            <a:r>
              <a:rPr lang="de-DE" sz="2800" dirty="0" err="1"/>
              <a:t>record</a:t>
            </a:r>
            <a:r>
              <a:rPr lang="de-DE" sz="2800" dirty="0"/>
              <a:t> </a:t>
            </a:r>
            <a:r>
              <a:rPr lang="de-DE" sz="2800" dirty="0" err="1"/>
              <a:t>and</a:t>
            </a:r>
            <a:r>
              <a:rPr lang="de-DE" sz="2800" dirty="0"/>
              <a:t> an </a:t>
            </a:r>
            <a:r>
              <a:rPr lang="de-DE" sz="2800" dirty="0" err="1"/>
              <a:t>ambulatory</a:t>
            </a:r>
            <a:r>
              <a:rPr lang="de-DE" sz="2800" dirty="0"/>
              <a:t> </a:t>
            </a:r>
            <a:r>
              <a:rPr lang="de-DE" sz="2800" dirty="0" err="1"/>
              <a:t>health</a:t>
            </a:r>
            <a:r>
              <a:rPr lang="de-DE" sz="2800" dirty="0"/>
              <a:t> </a:t>
            </a:r>
            <a:r>
              <a:rPr lang="de-DE" sz="2800" dirty="0" err="1"/>
              <a:t>record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both</a:t>
            </a:r>
            <a:r>
              <a:rPr lang="de-DE" sz="2800" dirty="0"/>
              <a:t> </a:t>
            </a:r>
            <a:r>
              <a:rPr lang="de-DE" sz="2800" dirty="0" err="1"/>
              <a:t>patients</a:t>
            </a:r>
            <a:endParaRPr lang="cs-CZ" sz="2700" dirty="0"/>
          </a:p>
          <a:p>
            <a:pPr lvl="1"/>
            <a:r>
              <a:rPr lang="cs-CZ" sz="2500" b="1" dirty="0">
                <a:solidFill>
                  <a:srgbClr val="00B050"/>
                </a:solidFill>
              </a:rPr>
              <a:t>RECORD_TYPE</a:t>
            </a:r>
            <a:r>
              <a:rPr lang="cs-CZ" sz="2500" dirty="0">
                <a:solidFill>
                  <a:srgbClr val="00B050"/>
                </a:solidFill>
              </a:rPr>
              <a:t> (RECORD_TYPE_ID, RECORD_TYPE_NAME)</a:t>
            </a:r>
          </a:p>
          <a:p>
            <a:pPr lvl="1"/>
            <a:r>
              <a:rPr lang="cs-CZ" b="1" dirty="0">
                <a:solidFill>
                  <a:srgbClr val="00B050"/>
                </a:solidFill>
              </a:rPr>
              <a:t>RECORD</a:t>
            </a:r>
            <a:r>
              <a:rPr lang="cs-CZ" dirty="0">
                <a:solidFill>
                  <a:srgbClr val="00B050"/>
                </a:solidFill>
              </a:rPr>
              <a:t> (RECORD _ID, PATIENT_ID, RECORD _TYPE_ID, RECORD _DATE)</a:t>
            </a:r>
          </a:p>
          <a:p>
            <a:r>
              <a:rPr lang="cs-CZ" dirty="0"/>
              <a:t>Team C – </a:t>
            </a:r>
            <a:r>
              <a:rPr lang="de-DE" dirty="0" err="1"/>
              <a:t>store</a:t>
            </a:r>
            <a:r>
              <a:rPr lang="de-DE" dirty="0"/>
              <a:t> 2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records</a:t>
            </a:r>
            <a:r>
              <a:rPr lang="de-DE" dirty="0"/>
              <a:t> </a:t>
            </a:r>
            <a:r>
              <a:rPr lang="de-DE" dirty="0" err="1"/>
              <a:t>folders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patient</a:t>
            </a:r>
            <a:endParaRPr lang="cs-CZ" dirty="0"/>
          </a:p>
          <a:p>
            <a:pPr lvl="1"/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FOLDER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(FOLDER_ID, FOLDER_NAME, PATIENT_ID)</a:t>
            </a:r>
          </a:p>
          <a:p>
            <a:pPr lvl="1"/>
            <a:r>
              <a:rPr lang="cs-CZ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FOLDER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_RECORD</a:t>
            </a:r>
            <a:r>
              <a:rPr lang="cs-CZ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(FOLDER _ID, RECORD _ID)</a:t>
            </a:r>
            <a:endParaRPr lang="de-D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cs-CZ" dirty="0"/>
              <a:t>Team D – </a:t>
            </a:r>
            <a:r>
              <a:rPr lang="de-DE" dirty="0" err="1"/>
              <a:t>store</a:t>
            </a:r>
            <a:r>
              <a:rPr lang="de-DE" dirty="0"/>
              <a:t> 1 </a:t>
            </a:r>
            <a:r>
              <a:rPr lang="de-DE" dirty="0" err="1"/>
              <a:t>doctor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loans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records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patient</a:t>
            </a:r>
            <a:r>
              <a:rPr lang="cs-CZ" dirty="0"/>
              <a:t> </a:t>
            </a:r>
          </a:p>
          <a:p>
            <a:pPr lvl="1"/>
            <a:r>
              <a:rPr lang="cs-CZ" sz="2500" b="1" dirty="0">
                <a:solidFill>
                  <a:schemeClr val="bg2">
                    <a:lumMod val="50000"/>
                  </a:schemeClr>
                </a:solidFill>
              </a:rPr>
              <a:t>BORROWER_TYPE</a:t>
            </a:r>
            <a:r>
              <a:rPr lang="cs-CZ" sz="2500" dirty="0">
                <a:solidFill>
                  <a:schemeClr val="bg2">
                    <a:lumMod val="50000"/>
                  </a:schemeClr>
                </a:solidFill>
              </a:rPr>
              <a:t> (BORROWER_TYPE_ID, BORROWER_TYPE_NAME)</a:t>
            </a:r>
          </a:p>
          <a:p>
            <a:pPr lvl="1"/>
            <a:r>
              <a:rPr lang="cs-CZ" b="1" dirty="0">
                <a:solidFill>
                  <a:schemeClr val="bg2">
                    <a:lumMod val="50000"/>
                  </a:schemeClr>
                </a:solidFill>
              </a:rPr>
              <a:t>BORROWER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 (BORROWER_ID, BORROWER _TYPE_ID, BORROWER _NAME)</a:t>
            </a:r>
          </a:p>
          <a:p>
            <a:pPr lvl="1"/>
            <a:r>
              <a:rPr lang="cs-CZ" b="1" dirty="0">
                <a:solidFill>
                  <a:schemeClr val="bg2">
                    <a:lumMod val="50000"/>
                  </a:schemeClr>
                </a:solidFill>
              </a:rPr>
              <a:t>HISTORY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 (HISTORY_ID, BORROWER_ID, FOLDER_ID, HISTORY_DATE)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04800" y="666750"/>
            <a:ext cx="8458200" cy="685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dirty="0" err="1"/>
              <a:t>Storing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cs-CZ" dirty="0"/>
          </a:p>
          <a:p>
            <a:pPr lvl="1"/>
            <a:r>
              <a:rPr lang="cs-CZ" b="1" dirty="0">
                <a:solidFill>
                  <a:schemeClr val="accent4"/>
                </a:solidFill>
              </a:rPr>
              <a:t>INSERT INTO </a:t>
            </a:r>
            <a:r>
              <a:rPr lang="cs-CZ" b="1" dirty="0" err="1">
                <a:solidFill>
                  <a:schemeClr val="accent4"/>
                </a:solidFill>
              </a:rPr>
              <a:t>table_name</a:t>
            </a:r>
            <a:r>
              <a:rPr lang="cs-CZ" b="1" dirty="0">
                <a:solidFill>
                  <a:schemeClr val="accent4"/>
                </a:solidFill>
              </a:rPr>
              <a:t> (column_name1, column_name2, …) </a:t>
            </a:r>
            <a:br>
              <a:rPr lang="cs-CZ" b="1" dirty="0">
                <a:solidFill>
                  <a:schemeClr val="accent4"/>
                </a:solidFill>
              </a:rPr>
            </a:br>
            <a:r>
              <a:rPr lang="cs-CZ" b="1" dirty="0">
                <a:solidFill>
                  <a:schemeClr val="accent4"/>
                </a:solidFill>
              </a:rPr>
              <a:t>VALUES (value_column1, value_column2, …);</a:t>
            </a:r>
          </a:p>
        </p:txBody>
      </p:sp>
    </p:spTree>
    <p:extLst>
      <p:ext uri="{BB962C8B-B14F-4D97-AF65-F5344CB8AC3E}">
        <p14:creationId xmlns:p14="http://schemas.microsoft.com/office/powerpoint/2010/main" val="3027615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SQL</a:t>
            </a:r>
            <a:r>
              <a:rPr lang="de-DE" dirty="0"/>
              <a:t> </a:t>
            </a:r>
            <a:r>
              <a:rPr lang="cs-CZ" dirty="0"/>
              <a:t>– </a:t>
            </a:r>
            <a:r>
              <a:rPr lang="de-DE" dirty="0"/>
              <a:t>Data Manipulation Language</a:t>
            </a:r>
            <a:endParaRPr lang="cs-CZ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3"/>
          </p:nvPr>
        </p:nvSpPr>
        <p:spPr>
          <a:xfrm>
            <a:off x="0" y="742950"/>
            <a:ext cx="9144000" cy="4400550"/>
          </a:xfrm>
        </p:spPr>
        <p:txBody>
          <a:bodyPr>
            <a:normAutofit fontScale="55000" lnSpcReduction="20000"/>
          </a:bodyPr>
          <a:lstStyle/>
          <a:p>
            <a:r>
              <a:rPr lang="cs-CZ" dirty="0"/>
              <a:t>Team A </a:t>
            </a:r>
          </a:p>
          <a:p>
            <a:pPr lvl="1"/>
            <a:r>
              <a:rPr lang="cs-CZ" dirty="0">
                <a:solidFill>
                  <a:srgbClr val="00B050"/>
                </a:solidFill>
              </a:rPr>
              <a:t>INSERT INTO </a:t>
            </a:r>
            <a:r>
              <a:rPr lang="cs-CZ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patient</a:t>
            </a:r>
            <a:r>
              <a:rPr lang="cs-CZ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>
                <a:solidFill>
                  <a:srgbClr val="00B050"/>
                </a:solidFill>
              </a:rPr>
              <a:t>(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patient_id</a:t>
            </a:r>
            <a:r>
              <a:rPr lang="cs-CZ" dirty="0">
                <a:solidFill>
                  <a:srgbClr val="00B050"/>
                </a:solidFill>
              </a:rPr>
              <a:t>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patient_name</a:t>
            </a:r>
            <a:r>
              <a:rPr lang="cs-CZ" dirty="0">
                <a:solidFill>
                  <a:srgbClr val="00B050"/>
                </a:solidFill>
              </a:rPr>
              <a:t>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patient_age</a:t>
            </a:r>
            <a:r>
              <a:rPr lang="cs-CZ" dirty="0">
                <a:solidFill>
                  <a:srgbClr val="00B050"/>
                </a:solidFill>
              </a:rPr>
              <a:t>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patient_gender</a:t>
            </a:r>
            <a:r>
              <a:rPr lang="cs-CZ" dirty="0">
                <a:solidFill>
                  <a:srgbClr val="00B050"/>
                </a:solidFill>
              </a:rPr>
              <a:t>) VALUES (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1, </a:t>
            </a:r>
            <a:r>
              <a:rPr lang="de-DE" sz="25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Jakub Janda</a:t>
            </a:r>
            <a:r>
              <a:rPr lang="de-DE" sz="25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, 25, </a:t>
            </a:r>
            <a:r>
              <a:rPr lang="de-DE" sz="25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male</a:t>
            </a:r>
            <a:r>
              <a:rPr lang="de-DE" sz="25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cs-CZ" dirty="0">
                <a:solidFill>
                  <a:srgbClr val="00B050"/>
                </a:solidFill>
              </a:rPr>
              <a:t>);</a:t>
            </a:r>
          </a:p>
          <a:p>
            <a:pPr lvl="1"/>
            <a:r>
              <a:rPr lang="cs-CZ" dirty="0">
                <a:solidFill>
                  <a:srgbClr val="00B050"/>
                </a:solidFill>
              </a:rPr>
              <a:t>INSERT INTO </a:t>
            </a:r>
            <a:r>
              <a:rPr lang="cs-CZ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insurance</a:t>
            </a:r>
            <a:r>
              <a:rPr lang="cs-CZ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>
                <a:solidFill>
                  <a:srgbClr val="00B050"/>
                </a:solidFill>
              </a:rPr>
              <a:t>(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insurance_id</a:t>
            </a:r>
            <a:r>
              <a:rPr lang="cs-CZ" dirty="0">
                <a:solidFill>
                  <a:srgbClr val="00B050"/>
                </a:solidFill>
              </a:rPr>
              <a:t>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insurance_name</a:t>
            </a:r>
            <a:r>
              <a:rPr lang="cs-CZ" dirty="0">
                <a:solidFill>
                  <a:srgbClr val="00B050"/>
                </a:solidFill>
              </a:rPr>
              <a:t>) VALUES (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1, </a:t>
            </a:r>
            <a:r>
              <a:rPr lang="de-DE" sz="25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Všeobecná zdravotní pojišťovna</a:t>
            </a:r>
            <a:r>
              <a:rPr lang="de-DE" sz="25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cs-CZ" dirty="0">
                <a:solidFill>
                  <a:srgbClr val="00B050"/>
                </a:solidFill>
              </a:rPr>
              <a:t>);</a:t>
            </a:r>
          </a:p>
          <a:p>
            <a:pPr lvl="1"/>
            <a:r>
              <a:rPr lang="cs-CZ" dirty="0">
                <a:solidFill>
                  <a:srgbClr val="00B050"/>
                </a:solidFill>
              </a:rPr>
              <a:t>INSERT INTO </a:t>
            </a:r>
            <a:r>
              <a:rPr lang="cs-CZ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patient_insurance</a:t>
            </a:r>
            <a:r>
              <a:rPr lang="cs-CZ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>
                <a:solidFill>
                  <a:srgbClr val="00B050"/>
                </a:solidFill>
              </a:rPr>
              <a:t>(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patient_id</a:t>
            </a:r>
            <a:r>
              <a:rPr lang="cs-CZ" dirty="0">
                <a:solidFill>
                  <a:srgbClr val="00B050"/>
                </a:solidFill>
              </a:rPr>
              <a:t>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insurance_id</a:t>
            </a:r>
            <a:r>
              <a:rPr lang="cs-CZ" dirty="0">
                <a:solidFill>
                  <a:srgbClr val="00B050"/>
                </a:solidFill>
              </a:rPr>
              <a:t>) VALUES (</a:t>
            </a:r>
            <a:r>
              <a:rPr lang="cs-CZ" sz="2800" dirty="0">
                <a:solidFill>
                  <a:schemeClr val="tx2">
                    <a:lumMod val="75000"/>
                  </a:schemeClr>
                </a:solidFill>
              </a:rPr>
              <a:t>1, 1</a:t>
            </a:r>
            <a:r>
              <a:rPr lang="cs-CZ" dirty="0">
                <a:solidFill>
                  <a:srgbClr val="00B050"/>
                </a:solidFill>
              </a:rPr>
              <a:t>);</a:t>
            </a:r>
          </a:p>
          <a:p>
            <a:r>
              <a:rPr lang="cs-CZ" dirty="0"/>
              <a:t>Team B</a:t>
            </a:r>
          </a:p>
          <a:p>
            <a:pPr lvl="1"/>
            <a:r>
              <a:rPr lang="cs-CZ" sz="2500" dirty="0">
                <a:solidFill>
                  <a:srgbClr val="00B050"/>
                </a:solidFill>
              </a:rPr>
              <a:t>INSERT INTO </a:t>
            </a:r>
            <a:r>
              <a:rPr lang="cs-CZ" sz="25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record_type</a:t>
            </a:r>
            <a:r>
              <a:rPr lang="cs-CZ" sz="2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cs-CZ" sz="2500" dirty="0">
                <a:solidFill>
                  <a:srgbClr val="00B050"/>
                </a:solidFill>
              </a:rPr>
              <a:t>(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record_type_id</a:t>
            </a:r>
            <a:r>
              <a:rPr lang="cs-CZ" sz="2500" dirty="0">
                <a:solidFill>
                  <a:srgbClr val="00B050"/>
                </a:solidFill>
              </a:rPr>
              <a:t>, 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record_type_name</a:t>
            </a:r>
            <a:r>
              <a:rPr lang="cs-CZ" sz="2500" dirty="0">
                <a:solidFill>
                  <a:srgbClr val="00B050"/>
                </a:solidFill>
              </a:rPr>
              <a:t>) VALUES (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1, </a:t>
            </a:r>
            <a:r>
              <a:rPr lang="de-DE" sz="25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cs-CZ" sz="2500" dirty="0"/>
              <a:t>oddělení</a:t>
            </a:r>
            <a:r>
              <a:rPr lang="de-DE" sz="25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cs-CZ" sz="2500" dirty="0">
                <a:solidFill>
                  <a:srgbClr val="00B050"/>
                </a:solidFill>
              </a:rPr>
              <a:t>), (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2, </a:t>
            </a:r>
            <a:r>
              <a:rPr lang="de-DE" sz="25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cs-CZ" sz="2500" dirty="0"/>
              <a:t>ambulantní</a:t>
            </a:r>
            <a:r>
              <a:rPr lang="de-DE" sz="25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cs-CZ" sz="2500" dirty="0">
                <a:solidFill>
                  <a:srgbClr val="00B050"/>
                </a:solidFill>
              </a:rPr>
              <a:t>);</a:t>
            </a:r>
          </a:p>
          <a:p>
            <a:pPr lvl="1"/>
            <a:r>
              <a:rPr lang="cs-CZ" sz="2500" dirty="0">
                <a:solidFill>
                  <a:srgbClr val="00B050"/>
                </a:solidFill>
              </a:rPr>
              <a:t>VALUES </a:t>
            </a:r>
            <a:r>
              <a:rPr lang="cs-CZ" dirty="0">
                <a:solidFill>
                  <a:srgbClr val="00B050"/>
                </a:solidFill>
              </a:rPr>
              <a:t>INSERT INTO </a:t>
            </a:r>
            <a:r>
              <a:rPr lang="cs-CZ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record</a:t>
            </a:r>
            <a:r>
              <a:rPr lang="cs-CZ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>
                <a:solidFill>
                  <a:srgbClr val="00B050"/>
                </a:solidFill>
              </a:rPr>
              <a:t>(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record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_id</a:t>
            </a:r>
            <a:r>
              <a:rPr lang="cs-CZ" dirty="0">
                <a:solidFill>
                  <a:srgbClr val="00B050"/>
                </a:solidFill>
              </a:rPr>
              <a:t>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patient_id</a:t>
            </a:r>
            <a:r>
              <a:rPr lang="cs-CZ" dirty="0">
                <a:solidFill>
                  <a:srgbClr val="00B050"/>
                </a:solidFill>
              </a:rPr>
              <a:t>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record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_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type_id</a:t>
            </a:r>
            <a:r>
              <a:rPr lang="cs-CZ" dirty="0">
                <a:solidFill>
                  <a:srgbClr val="00B050"/>
                </a:solidFill>
              </a:rPr>
              <a:t>, 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record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_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date</a:t>
            </a:r>
            <a:r>
              <a:rPr lang="cs-CZ" dirty="0">
                <a:solidFill>
                  <a:srgbClr val="00B050"/>
                </a:solidFill>
              </a:rPr>
              <a:t>) </a:t>
            </a:r>
            <a:r>
              <a:rPr lang="cs-CZ" sz="2800" dirty="0">
                <a:solidFill>
                  <a:srgbClr val="00B050"/>
                </a:solidFill>
              </a:rPr>
              <a:t>VALUES (</a:t>
            </a:r>
            <a:r>
              <a:rPr lang="cs-CZ" sz="2800" dirty="0">
                <a:solidFill>
                  <a:schemeClr val="tx2">
                    <a:lumMod val="75000"/>
                  </a:schemeClr>
                </a:solidFill>
              </a:rPr>
              <a:t>1, 1, 1, </a:t>
            </a:r>
            <a:r>
              <a:rPr lang="cs-CZ" sz="2800" dirty="0" err="1">
                <a:solidFill>
                  <a:schemeClr val="tx2">
                    <a:lumMod val="75000"/>
                  </a:schemeClr>
                </a:solidFill>
              </a:rPr>
              <a:t>now</a:t>
            </a:r>
            <a:r>
              <a:rPr lang="cs-CZ" sz="28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cs-CZ" sz="2800" dirty="0">
                <a:solidFill>
                  <a:srgbClr val="00B050"/>
                </a:solidFill>
              </a:rPr>
              <a:t>);</a:t>
            </a:r>
          </a:p>
          <a:p>
            <a:r>
              <a:rPr lang="cs-CZ" dirty="0"/>
              <a:t>Team C</a:t>
            </a:r>
          </a:p>
          <a:p>
            <a:pPr lvl="1"/>
            <a:r>
              <a:rPr lang="cs-CZ" sz="2500" dirty="0">
                <a:solidFill>
                  <a:srgbClr val="00B050"/>
                </a:solidFill>
              </a:rPr>
              <a:t>INSERT INTO </a:t>
            </a:r>
            <a:r>
              <a:rPr lang="de-DE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folder</a:t>
            </a:r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folder_id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folder_name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de-DE" sz="2500" dirty="0" err="1">
                <a:solidFill>
                  <a:schemeClr val="tx2">
                    <a:lumMod val="75000"/>
                  </a:schemeClr>
                </a:solidFill>
              </a:rPr>
              <a:t>patient_id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cs-CZ" sz="2800" dirty="0">
                <a:solidFill>
                  <a:srgbClr val="00B050"/>
                </a:solidFill>
              </a:rPr>
              <a:t>VALUES (</a:t>
            </a:r>
            <a:r>
              <a:rPr lang="cs-CZ" sz="2800" dirty="0">
                <a:solidFill>
                  <a:schemeClr val="tx2">
                    <a:lumMod val="75000"/>
                  </a:schemeClr>
                </a:solidFill>
              </a:rPr>
              <a:t>1, </a:t>
            </a:r>
            <a:r>
              <a:rPr lang="de-DE" sz="28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cs-CZ" sz="2800" dirty="0"/>
              <a:t>Složka záznamů pro Jakuba Jandu</a:t>
            </a:r>
            <a:r>
              <a:rPr lang="de-DE" sz="28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cs-CZ" sz="2800" dirty="0">
                <a:solidFill>
                  <a:schemeClr val="tx2">
                    <a:lumMod val="75000"/>
                  </a:schemeClr>
                </a:solidFill>
              </a:rPr>
              <a:t>, 1</a:t>
            </a:r>
            <a:r>
              <a:rPr lang="cs-CZ" sz="2800" dirty="0">
                <a:solidFill>
                  <a:srgbClr val="00B050"/>
                </a:solidFill>
              </a:rPr>
              <a:t>);</a:t>
            </a:r>
            <a:endParaRPr lang="de-DE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cs-CZ" sz="2500" dirty="0">
                <a:solidFill>
                  <a:srgbClr val="00B050"/>
                </a:solidFill>
              </a:rPr>
              <a:t>INSERT INTO </a:t>
            </a:r>
            <a:r>
              <a:rPr lang="cs-CZ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folder</a:t>
            </a:r>
            <a:r>
              <a:rPr lang="de-DE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_</a:t>
            </a:r>
            <a:r>
              <a:rPr lang="de-DE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record</a:t>
            </a:r>
            <a:r>
              <a:rPr lang="cs-CZ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folder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_id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record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_id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</a:t>
            </a:r>
            <a:r>
              <a:rPr lang="cs-CZ" dirty="0">
                <a:solidFill>
                  <a:srgbClr val="00B050"/>
                </a:solidFill>
              </a:rPr>
              <a:t>VALUES (</a:t>
            </a:r>
            <a:r>
              <a:rPr lang="cs-CZ" sz="2800" dirty="0">
                <a:solidFill>
                  <a:schemeClr val="tx2">
                    <a:lumMod val="75000"/>
                  </a:schemeClr>
                </a:solidFill>
              </a:rPr>
              <a:t>1, 1</a:t>
            </a:r>
            <a:r>
              <a:rPr lang="cs-CZ" dirty="0">
                <a:solidFill>
                  <a:srgbClr val="00B050"/>
                </a:solidFill>
              </a:rPr>
              <a:t>);</a:t>
            </a:r>
            <a:endParaRPr lang="de-D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cs-CZ" dirty="0"/>
              <a:t>Team D</a:t>
            </a:r>
          </a:p>
          <a:p>
            <a:pPr lvl="1"/>
            <a:r>
              <a:rPr lang="cs-CZ" sz="2500" dirty="0">
                <a:solidFill>
                  <a:srgbClr val="00B050"/>
                </a:solidFill>
              </a:rPr>
              <a:t>INSERT INTO </a:t>
            </a:r>
            <a:r>
              <a:rPr lang="cs-CZ" sz="25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borrower_type</a:t>
            </a:r>
            <a:r>
              <a:rPr lang="cs-CZ" sz="2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cs-CZ" sz="25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borrower_type_id</a:t>
            </a:r>
            <a:r>
              <a:rPr lang="cs-CZ" sz="25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borrower_type_name</a:t>
            </a:r>
            <a:r>
              <a:rPr lang="cs-CZ" sz="2500" dirty="0">
                <a:solidFill>
                  <a:schemeClr val="bg2">
                    <a:lumMod val="50000"/>
                  </a:schemeClr>
                </a:solidFill>
              </a:rPr>
              <a:t>)  </a:t>
            </a:r>
            <a:br>
              <a:rPr lang="cs-CZ" sz="25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cs-CZ" sz="2500" dirty="0">
                <a:solidFill>
                  <a:srgbClr val="00B050"/>
                </a:solidFill>
              </a:rPr>
              <a:t>VALUES (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1, </a:t>
            </a:r>
            <a:r>
              <a:rPr lang="de-DE" sz="25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cs-CZ" sz="2500" dirty="0"/>
              <a:t>oddělení</a:t>
            </a:r>
            <a:r>
              <a:rPr lang="de-DE" sz="25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cs-CZ" sz="2500" dirty="0">
                <a:solidFill>
                  <a:srgbClr val="00B050"/>
                </a:solidFill>
              </a:rPr>
              <a:t>), (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2, </a:t>
            </a:r>
            <a:r>
              <a:rPr lang="de-DE" sz="25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cs-CZ" sz="2500" dirty="0"/>
              <a:t>lékař</a:t>
            </a:r>
            <a:r>
              <a:rPr lang="de-DE" sz="25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cs-CZ" sz="2500" dirty="0">
                <a:solidFill>
                  <a:srgbClr val="00B050"/>
                </a:solidFill>
              </a:rPr>
              <a:t>), (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3, </a:t>
            </a:r>
            <a:r>
              <a:rPr lang="de-DE" sz="25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cs-CZ" sz="2500" dirty="0"/>
              <a:t>nemocnice</a:t>
            </a:r>
            <a:r>
              <a:rPr lang="de-DE" sz="25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cs-CZ" sz="2500" dirty="0">
                <a:solidFill>
                  <a:srgbClr val="00B050"/>
                </a:solidFill>
              </a:rPr>
              <a:t>);</a:t>
            </a:r>
            <a:endParaRPr lang="cs-CZ" sz="2500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cs-CZ" sz="2500" dirty="0">
                <a:solidFill>
                  <a:srgbClr val="00B050"/>
                </a:solidFill>
              </a:rPr>
              <a:t>INSERT INTO </a:t>
            </a:r>
            <a:r>
              <a:rPr lang="cs-CZ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borrower</a:t>
            </a:r>
            <a:r>
              <a:rPr lang="cs-CZ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borrower_id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sz="25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borrower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_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type_id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borrower</a:t>
            </a:r>
            <a:r>
              <a:rPr lang="cs-CZ" sz="2500" dirty="0">
                <a:solidFill>
                  <a:schemeClr val="tx2">
                    <a:lumMod val="75000"/>
                  </a:schemeClr>
                </a:solidFill>
              </a:rPr>
              <a:t> _</a:t>
            </a:r>
            <a:r>
              <a:rPr lang="cs-CZ" sz="2500" dirty="0" err="1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 ) </a:t>
            </a:r>
            <a:r>
              <a:rPr lang="cs-CZ" dirty="0">
                <a:solidFill>
                  <a:srgbClr val="00B050"/>
                </a:solidFill>
              </a:rPr>
              <a:t>VALUES (</a:t>
            </a:r>
            <a:r>
              <a:rPr lang="cs-CZ" sz="2800" dirty="0">
                <a:solidFill>
                  <a:schemeClr val="tx2">
                    <a:lumMod val="75000"/>
                  </a:schemeClr>
                </a:solidFill>
              </a:rPr>
              <a:t>1, 2, </a:t>
            </a:r>
            <a:r>
              <a:rPr lang="de-DE" sz="28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cs-CZ" sz="2800" dirty="0">
                <a:solidFill>
                  <a:schemeClr val="tx2">
                    <a:lumMod val="75000"/>
                  </a:schemeClr>
                </a:solidFill>
              </a:rPr>
              <a:t>MUDr. Jan Malík</a:t>
            </a:r>
            <a:r>
              <a:rPr lang="de-DE" sz="28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cs-CZ" dirty="0">
                <a:solidFill>
                  <a:srgbClr val="00B050"/>
                </a:solidFill>
              </a:rPr>
              <a:t>);</a:t>
            </a:r>
            <a:endParaRPr lang="cs-CZ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cs-CZ" sz="2500" dirty="0">
                <a:solidFill>
                  <a:srgbClr val="00B050"/>
                </a:solidFill>
              </a:rPr>
              <a:t>INSERT INTO </a:t>
            </a:r>
            <a:r>
              <a:rPr lang="cs-CZ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history</a:t>
            </a:r>
            <a:r>
              <a:rPr lang="cs-CZ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history_id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borrower_id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folder_id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history_date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cs-CZ" sz="2400" dirty="0">
                <a:solidFill>
                  <a:srgbClr val="00B050"/>
                </a:solidFill>
              </a:rPr>
              <a:t>VALUES (</a:t>
            </a:r>
            <a:r>
              <a:rPr lang="cs-CZ" sz="2400" dirty="0">
                <a:solidFill>
                  <a:schemeClr val="tx2">
                    <a:lumMod val="75000"/>
                  </a:schemeClr>
                </a:solidFill>
              </a:rPr>
              <a:t>1, 1, 1, </a:t>
            </a:r>
            <a:r>
              <a:rPr lang="cs-CZ" sz="2400" dirty="0" err="1">
                <a:solidFill>
                  <a:schemeClr val="tx2">
                    <a:lumMod val="75000"/>
                  </a:schemeClr>
                </a:solidFill>
              </a:rPr>
              <a:t>now</a:t>
            </a:r>
            <a:r>
              <a:rPr lang="cs-CZ" sz="24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cs-CZ" sz="2400" dirty="0">
                <a:solidFill>
                  <a:srgbClr val="00B05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6076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SQL</a:t>
            </a:r>
            <a:r>
              <a:rPr lang="de-DE" dirty="0"/>
              <a:t> </a:t>
            </a:r>
            <a:r>
              <a:rPr lang="cs-CZ" dirty="0"/>
              <a:t>– </a:t>
            </a:r>
            <a:r>
              <a:rPr lang="de-DE" dirty="0"/>
              <a:t>Data </a:t>
            </a:r>
            <a:r>
              <a:rPr lang="de-DE" dirty="0" err="1"/>
              <a:t>query</a:t>
            </a:r>
            <a:endParaRPr lang="cs-CZ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2190750"/>
            <a:ext cx="4495800" cy="281940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100" b="1" dirty="0"/>
              <a:t>PATIENT</a:t>
            </a:r>
            <a:r>
              <a:rPr lang="cs-CZ" sz="1100" dirty="0"/>
              <a:t> (PATIENT_ID, PATIENT_NAME, PATIENT_AGE, PATIENT_GENDER)</a:t>
            </a:r>
          </a:p>
          <a:p>
            <a:pPr marL="0" indent="0">
              <a:buNone/>
            </a:pPr>
            <a:r>
              <a:rPr lang="cs-CZ" sz="1100" b="1" dirty="0"/>
              <a:t>INSURANCE</a:t>
            </a:r>
            <a:r>
              <a:rPr lang="cs-CZ" sz="1100" dirty="0"/>
              <a:t> (INSURANCE_ID, INSURANCE_NAME)</a:t>
            </a:r>
          </a:p>
          <a:p>
            <a:pPr marL="0" indent="0">
              <a:buNone/>
            </a:pPr>
            <a:r>
              <a:rPr lang="cs-CZ" sz="1100" b="1" dirty="0"/>
              <a:t>PATIENT_INSURANCE</a:t>
            </a:r>
            <a:r>
              <a:rPr lang="cs-CZ" sz="1100" dirty="0"/>
              <a:t> (PATIENT_ID, INSURANCE_ID)</a:t>
            </a:r>
          </a:p>
          <a:p>
            <a:pPr marL="0" indent="0">
              <a:buNone/>
            </a:pPr>
            <a:r>
              <a:rPr lang="cs-CZ" sz="1100" b="1" dirty="0"/>
              <a:t>RECORD_TYPE</a:t>
            </a:r>
            <a:r>
              <a:rPr lang="cs-CZ" sz="1100" dirty="0"/>
              <a:t> (RECORD_TYPE_ID, RECORD_TYPE_NAME)</a:t>
            </a:r>
          </a:p>
          <a:p>
            <a:pPr marL="0" indent="0">
              <a:buNone/>
            </a:pPr>
            <a:r>
              <a:rPr lang="cs-CZ" sz="1100" b="1" dirty="0"/>
              <a:t>RECORD</a:t>
            </a:r>
            <a:r>
              <a:rPr lang="cs-CZ" sz="1100" dirty="0"/>
              <a:t> (RECORD _ID, PATIENT_ID, RECORD _TYPE_ID, RECORD _DATE)</a:t>
            </a:r>
          </a:p>
          <a:p>
            <a:pPr marL="0" indent="0">
              <a:buNone/>
            </a:pPr>
            <a:r>
              <a:rPr lang="de-DE" sz="1100" b="1" dirty="0"/>
              <a:t>FOLDER</a:t>
            </a:r>
            <a:r>
              <a:rPr lang="de-DE" sz="1100" dirty="0"/>
              <a:t> (FOLDER_ID, FOLDER_NAME, PATIENT_ID)</a:t>
            </a:r>
          </a:p>
          <a:p>
            <a:pPr marL="0" indent="0">
              <a:buNone/>
            </a:pPr>
            <a:r>
              <a:rPr lang="cs-CZ" sz="1100" b="1" dirty="0"/>
              <a:t>FOLDER</a:t>
            </a:r>
            <a:r>
              <a:rPr lang="de-DE" sz="1100" b="1" dirty="0"/>
              <a:t>_RECORD</a:t>
            </a:r>
            <a:r>
              <a:rPr lang="cs-CZ" sz="1100" b="1" dirty="0"/>
              <a:t> </a:t>
            </a:r>
            <a:r>
              <a:rPr lang="cs-CZ" sz="1100" dirty="0"/>
              <a:t>(FOLDER _ID, RECORD _ID)</a:t>
            </a:r>
            <a:endParaRPr lang="de-DE" sz="1100" dirty="0"/>
          </a:p>
          <a:p>
            <a:pPr marL="0" indent="0">
              <a:buNone/>
            </a:pPr>
            <a:r>
              <a:rPr lang="cs-CZ" sz="1100" b="1" dirty="0"/>
              <a:t>BORROWER_TYPE</a:t>
            </a:r>
            <a:r>
              <a:rPr lang="cs-CZ" sz="1100" dirty="0"/>
              <a:t> (BORROWER_TYPE_ID, BORROWER_TYPE_NAME)</a:t>
            </a:r>
          </a:p>
          <a:p>
            <a:pPr marL="0" indent="0">
              <a:buNone/>
            </a:pPr>
            <a:r>
              <a:rPr lang="cs-CZ" sz="1100" b="1" dirty="0"/>
              <a:t>BORROWER</a:t>
            </a:r>
            <a:r>
              <a:rPr lang="cs-CZ" sz="1100" dirty="0"/>
              <a:t> (BORROWER_ID, BORROWER _TYPE_ID, BORROWER _NAME)</a:t>
            </a:r>
          </a:p>
          <a:p>
            <a:pPr marL="0" indent="0">
              <a:buNone/>
            </a:pPr>
            <a:r>
              <a:rPr lang="cs-CZ" sz="1100" b="1" dirty="0"/>
              <a:t>HISTORY</a:t>
            </a:r>
            <a:r>
              <a:rPr lang="cs-CZ" sz="1100" dirty="0"/>
              <a:t> (HISTORY_ID, BORROWER_ID, FOLDER_ID, HISTORY_DATE)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04800" y="666750"/>
            <a:ext cx="8458200" cy="14478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dirty="0" err="1"/>
              <a:t>Querying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cs-CZ" dirty="0"/>
          </a:p>
          <a:p>
            <a:pPr lvl="1"/>
            <a:r>
              <a:rPr lang="cs-CZ" b="1" dirty="0">
                <a:solidFill>
                  <a:schemeClr val="accent4"/>
                </a:solidFill>
              </a:rPr>
              <a:t>SELECT </a:t>
            </a:r>
            <a:r>
              <a:rPr lang="cs-CZ" dirty="0">
                <a:solidFill>
                  <a:schemeClr val="accent4"/>
                </a:solidFill>
              </a:rPr>
              <a:t>column_name1, column_name2, …</a:t>
            </a:r>
            <a:br>
              <a:rPr lang="cs-CZ" dirty="0">
                <a:solidFill>
                  <a:schemeClr val="accent4"/>
                </a:solidFill>
              </a:rPr>
            </a:br>
            <a:r>
              <a:rPr lang="cs-CZ" b="1" dirty="0">
                <a:solidFill>
                  <a:schemeClr val="accent4"/>
                </a:solidFill>
              </a:rPr>
              <a:t>FROM </a:t>
            </a:r>
            <a:r>
              <a:rPr lang="cs-CZ" dirty="0" err="1">
                <a:solidFill>
                  <a:schemeClr val="accent4"/>
                </a:solidFill>
              </a:rPr>
              <a:t>table_name</a:t>
            </a:r>
            <a:r>
              <a:rPr lang="cs-CZ" dirty="0">
                <a:solidFill>
                  <a:schemeClr val="accent4"/>
                </a:solidFill>
              </a:rPr>
              <a:t> </a:t>
            </a:r>
            <a:br>
              <a:rPr lang="cs-CZ" b="1" dirty="0">
                <a:solidFill>
                  <a:schemeClr val="accent4"/>
                </a:solidFill>
              </a:rPr>
            </a:br>
            <a:r>
              <a:rPr lang="de-DE" b="1" dirty="0">
                <a:solidFill>
                  <a:schemeClr val="accent4"/>
                </a:solidFill>
              </a:rPr>
              <a:t>[</a:t>
            </a:r>
            <a:r>
              <a:rPr lang="cs-CZ" sz="2500" b="1" dirty="0">
                <a:solidFill>
                  <a:schemeClr val="accent4"/>
                </a:solidFill>
              </a:rPr>
              <a:t>WHERE </a:t>
            </a:r>
            <a:r>
              <a:rPr lang="cs-CZ" sz="2500" dirty="0" err="1">
                <a:solidFill>
                  <a:schemeClr val="accent4"/>
                </a:solidFill>
              </a:rPr>
              <a:t>conditions</a:t>
            </a:r>
            <a:r>
              <a:rPr lang="de-DE" sz="2500" dirty="0">
                <a:solidFill>
                  <a:schemeClr val="accent4"/>
                </a:solidFill>
              </a:rPr>
              <a:t>]</a:t>
            </a:r>
            <a:br>
              <a:rPr lang="cs-CZ" sz="2500" b="1" dirty="0">
                <a:solidFill>
                  <a:schemeClr val="accent4"/>
                </a:solidFill>
              </a:rPr>
            </a:br>
            <a:r>
              <a:rPr lang="de-DE" sz="2500" b="1" dirty="0">
                <a:solidFill>
                  <a:schemeClr val="accent4"/>
                </a:solidFill>
              </a:rPr>
              <a:t>[</a:t>
            </a:r>
            <a:r>
              <a:rPr lang="cs-CZ" sz="2500" b="1" dirty="0">
                <a:solidFill>
                  <a:schemeClr val="accent4"/>
                </a:solidFill>
              </a:rPr>
              <a:t>GROUP BY </a:t>
            </a:r>
            <a:r>
              <a:rPr lang="cs-CZ" sz="2500" dirty="0">
                <a:solidFill>
                  <a:schemeClr val="accent4"/>
                </a:solidFill>
              </a:rPr>
              <a:t>column_name1, column_name2, …</a:t>
            </a:r>
            <a:r>
              <a:rPr lang="de-DE" sz="2500" dirty="0">
                <a:solidFill>
                  <a:schemeClr val="accent4"/>
                </a:solidFill>
              </a:rPr>
              <a:t>]</a:t>
            </a:r>
            <a:br>
              <a:rPr lang="cs-CZ" sz="2500" dirty="0">
                <a:solidFill>
                  <a:schemeClr val="accent4"/>
                </a:solidFill>
              </a:rPr>
            </a:br>
            <a:r>
              <a:rPr lang="de-DE" sz="2500" dirty="0">
                <a:solidFill>
                  <a:schemeClr val="accent4"/>
                </a:solidFill>
              </a:rPr>
              <a:t>[</a:t>
            </a:r>
            <a:r>
              <a:rPr lang="cs-CZ" sz="2500" b="1" dirty="0">
                <a:solidFill>
                  <a:schemeClr val="accent4"/>
                </a:solidFill>
              </a:rPr>
              <a:t>HAVING </a:t>
            </a:r>
            <a:r>
              <a:rPr lang="cs-CZ" sz="2500" dirty="0" err="1">
                <a:solidFill>
                  <a:schemeClr val="accent4"/>
                </a:solidFill>
              </a:rPr>
              <a:t>conditions</a:t>
            </a:r>
            <a:r>
              <a:rPr lang="de-DE" sz="2500" dirty="0">
                <a:solidFill>
                  <a:schemeClr val="accent4"/>
                </a:solidFill>
              </a:rPr>
              <a:t>]</a:t>
            </a:r>
            <a:br>
              <a:rPr lang="cs-CZ" sz="2500" b="1" dirty="0">
                <a:solidFill>
                  <a:schemeClr val="accent4"/>
                </a:solidFill>
              </a:rPr>
            </a:br>
            <a:r>
              <a:rPr lang="de-DE" sz="2500" b="1" dirty="0">
                <a:solidFill>
                  <a:schemeClr val="accent4"/>
                </a:solidFill>
              </a:rPr>
              <a:t>[</a:t>
            </a:r>
            <a:r>
              <a:rPr lang="cs-CZ" sz="2500" b="1" dirty="0">
                <a:solidFill>
                  <a:schemeClr val="accent4"/>
                </a:solidFill>
              </a:rPr>
              <a:t>ORDER BY </a:t>
            </a:r>
            <a:r>
              <a:rPr lang="cs-CZ" sz="2500" dirty="0">
                <a:solidFill>
                  <a:schemeClr val="accent4"/>
                </a:solidFill>
              </a:rPr>
              <a:t>column_name1, column_name2, …</a:t>
            </a:r>
            <a:r>
              <a:rPr lang="de-DE" sz="2500" dirty="0">
                <a:solidFill>
                  <a:schemeClr val="accent4"/>
                </a:solidFill>
              </a:rPr>
              <a:t>]</a:t>
            </a:r>
            <a:br>
              <a:rPr lang="cs-CZ" sz="2500" dirty="0">
                <a:solidFill>
                  <a:schemeClr val="accent4"/>
                </a:solidFill>
              </a:rPr>
            </a:br>
            <a:r>
              <a:rPr lang="de-DE" sz="2500" dirty="0">
                <a:solidFill>
                  <a:schemeClr val="accent4"/>
                </a:solidFill>
              </a:rPr>
              <a:t>[</a:t>
            </a:r>
            <a:r>
              <a:rPr lang="cs-CZ" sz="2500" b="1" dirty="0">
                <a:solidFill>
                  <a:schemeClr val="accent4"/>
                </a:solidFill>
              </a:rPr>
              <a:t>LIMIT </a:t>
            </a:r>
            <a:r>
              <a:rPr lang="cs-CZ" sz="2500" dirty="0" err="1">
                <a:solidFill>
                  <a:schemeClr val="accent4"/>
                </a:solidFill>
              </a:rPr>
              <a:t>row_count</a:t>
            </a:r>
            <a:r>
              <a:rPr lang="de-DE" sz="2500" dirty="0">
                <a:solidFill>
                  <a:schemeClr val="accent4"/>
                </a:solidFill>
              </a:rPr>
              <a:t>]</a:t>
            </a:r>
            <a:r>
              <a:rPr lang="cs-CZ" sz="2500" dirty="0">
                <a:solidFill>
                  <a:schemeClr val="accent4"/>
                </a:solidFill>
              </a:rPr>
              <a:t>;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953000" y="666750"/>
            <a:ext cx="4114799" cy="43434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spcBef>
                <a:spcPts val="0"/>
              </a:spcBef>
            </a:pPr>
            <a:r>
              <a:rPr lang="cs-CZ" sz="1400" b="1" dirty="0"/>
              <a:t>Team A</a:t>
            </a:r>
          </a:p>
          <a:p>
            <a:pPr lvl="1">
              <a:spcBef>
                <a:spcPts val="0"/>
              </a:spcBef>
            </a:pPr>
            <a:r>
              <a:rPr lang="de-DE" sz="1400" dirty="0"/>
              <a:t>Total </a:t>
            </a:r>
            <a:r>
              <a:rPr lang="de-DE" sz="1400" dirty="0" err="1"/>
              <a:t>number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patients</a:t>
            </a:r>
            <a:endParaRPr lang="de-DE" sz="1400" dirty="0"/>
          </a:p>
          <a:p>
            <a:pPr lvl="1">
              <a:spcBef>
                <a:spcPts val="0"/>
              </a:spcBef>
            </a:pPr>
            <a:r>
              <a:rPr lang="de-DE" sz="1400" dirty="0"/>
              <a:t>Insurance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patient</a:t>
            </a:r>
            <a:r>
              <a:rPr lang="de-DE" sz="1400" dirty="0"/>
              <a:t> </a:t>
            </a:r>
            <a:r>
              <a:rPr lang="cs-CZ" sz="1400" dirty="0"/>
              <a:t>Jakub </a:t>
            </a:r>
            <a:r>
              <a:rPr lang="cs-CZ" sz="1400" dirty="0" err="1"/>
              <a:t>Jand</a:t>
            </a:r>
            <a:r>
              <a:rPr lang="de-DE" sz="1400" dirty="0"/>
              <a:t>a</a:t>
            </a:r>
            <a:r>
              <a:rPr lang="cs-CZ" sz="1400" dirty="0"/>
              <a:t> </a:t>
            </a:r>
          </a:p>
          <a:p>
            <a:pPr lvl="1">
              <a:spcBef>
                <a:spcPts val="0"/>
              </a:spcBef>
            </a:pPr>
            <a:r>
              <a:rPr lang="de-DE" sz="1400" dirty="0"/>
              <a:t>Folders </a:t>
            </a:r>
            <a:r>
              <a:rPr lang="de-DE" sz="1400" dirty="0" err="1"/>
              <a:t>borrowed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r>
              <a:rPr lang="de-DE" sz="1400" dirty="0"/>
              <a:t> </a:t>
            </a:r>
            <a:r>
              <a:rPr lang="de-DE" sz="1400" dirty="0" err="1"/>
              <a:t>doctor</a:t>
            </a:r>
            <a:r>
              <a:rPr lang="de-DE" sz="1400" dirty="0"/>
              <a:t> </a:t>
            </a:r>
            <a:r>
              <a:rPr lang="cs-CZ" sz="1400" dirty="0"/>
              <a:t>MUDr. Malík</a:t>
            </a:r>
          </a:p>
          <a:p>
            <a:pPr>
              <a:spcBef>
                <a:spcPts val="0"/>
              </a:spcBef>
            </a:pPr>
            <a:r>
              <a:rPr lang="cs-CZ" sz="1400" b="1" dirty="0"/>
              <a:t>Team B</a:t>
            </a:r>
          </a:p>
          <a:p>
            <a:pPr lvl="1">
              <a:spcBef>
                <a:spcPts val="0"/>
              </a:spcBef>
            </a:pPr>
            <a:r>
              <a:rPr lang="de-DE" sz="1400" dirty="0"/>
              <a:t>Total </a:t>
            </a:r>
            <a:r>
              <a:rPr lang="de-DE" sz="1400" dirty="0" err="1"/>
              <a:t>number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male </a:t>
            </a:r>
            <a:r>
              <a:rPr lang="de-DE" sz="1400" dirty="0" err="1"/>
              <a:t>patients</a:t>
            </a:r>
            <a:endParaRPr lang="cs-CZ" sz="1400" dirty="0"/>
          </a:p>
          <a:p>
            <a:pPr lvl="1">
              <a:spcBef>
                <a:spcPts val="0"/>
              </a:spcBef>
            </a:pPr>
            <a:r>
              <a:rPr lang="de-DE" sz="1400" dirty="0" err="1"/>
              <a:t>Ambulantory</a:t>
            </a:r>
            <a:r>
              <a:rPr lang="de-DE" sz="1400" dirty="0"/>
              <a:t> </a:t>
            </a:r>
            <a:r>
              <a:rPr lang="de-DE" sz="1400" dirty="0" err="1"/>
              <a:t>health</a:t>
            </a:r>
            <a:r>
              <a:rPr lang="de-DE" sz="1400" dirty="0"/>
              <a:t> </a:t>
            </a:r>
            <a:r>
              <a:rPr lang="de-DE" sz="1400" dirty="0" err="1"/>
              <a:t>records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patient</a:t>
            </a:r>
            <a:r>
              <a:rPr lang="de-DE" sz="1400" dirty="0"/>
              <a:t> </a:t>
            </a:r>
            <a:r>
              <a:rPr lang="cs-CZ" sz="1400" dirty="0"/>
              <a:t>Jakub </a:t>
            </a:r>
            <a:r>
              <a:rPr lang="cs-CZ" sz="1400" dirty="0" err="1"/>
              <a:t>Jand</a:t>
            </a:r>
            <a:r>
              <a:rPr lang="de-DE" sz="1400" dirty="0"/>
              <a:t>a</a:t>
            </a:r>
            <a:endParaRPr lang="cs-CZ" sz="1400" dirty="0"/>
          </a:p>
          <a:p>
            <a:pPr lvl="1">
              <a:spcBef>
                <a:spcPts val="0"/>
              </a:spcBef>
            </a:pPr>
            <a:r>
              <a:rPr lang="de-DE" sz="1400" dirty="0"/>
              <a:t>All </a:t>
            </a:r>
            <a:r>
              <a:rPr lang="de-DE" sz="1400" dirty="0" err="1"/>
              <a:t>patients</a:t>
            </a:r>
            <a:r>
              <a:rPr lang="de-DE" sz="1400" dirty="0"/>
              <a:t> </a:t>
            </a:r>
            <a:r>
              <a:rPr lang="de-DE" sz="1400" dirty="0" err="1"/>
              <a:t>without</a:t>
            </a:r>
            <a:r>
              <a:rPr lang="de-DE" sz="1400" dirty="0"/>
              <a:t> </a:t>
            </a:r>
            <a:r>
              <a:rPr lang="de-DE" sz="1400" dirty="0" err="1"/>
              <a:t>folders</a:t>
            </a:r>
            <a:endParaRPr lang="cs-CZ" sz="1400" dirty="0"/>
          </a:p>
          <a:p>
            <a:pPr>
              <a:spcBef>
                <a:spcPts val="0"/>
              </a:spcBef>
            </a:pPr>
            <a:r>
              <a:rPr lang="cs-CZ" sz="1400" b="1" dirty="0"/>
              <a:t>Team C</a:t>
            </a:r>
          </a:p>
          <a:p>
            <a:pPr lvl="1">
              <a:spcBef>
                <a:spcPts val="0"/>
              </a:spcBef>
            </a:pPr>
            <a:r>
              <a:rPr lang="de-DE" sz="1400" dirty="0"/>
              <a:t>Folders </a:t>
            </a:r>
            <a:r>
              <a:rPr lang="de-DE" sz="1400" dirty="0" err="1"/>
              <a:t>which</a:t>
            </a:r>
            <a:r>
              <a:rPr lang="de-DE" sz="1400" dirty="0"/>
              <a:t> </a:t>
            </a:r>
            <a:r>
              <a:rPr lang="de-DE" sz="1400" dirty="0" err="1"/>
              <a:t>were</a:t>
            </a:r>
            <a:r>
              <a:rPr lang="de-DE" sz="1400" dirty="0"/>
              <a:t> </a:t>
            </a:r>
            <a:r>
              <a:rPr lang="de-DE" sz="1400" dirty="0" err="1"/>
              <a:t>borrowed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r>
              <a:rPr lang="de-DE" sz="1400" dirty="0"/>
              <a:t> a </a:t>
            </a:r>
            <a:r>
              <a:rPr lang="de-DE" sz="1400" dirty="0" err="1"/>
              <a:t>hospital</a:t>
            </a:r>
            <a:endParaRPr lang="cs-CZ" sz="1400" dirty="0"/>
          </a:p>
          <a:p>
            <a:pPr lvl="1">
              <a:spcBef>
                <a:spcPts val="0"/>
              </a:spcBef>
            </a:pPr>
            <a:r>
              <a:rPr lang="de-DE" sz="1400" dirty="0" err="1"/>
              <a:t>Oldest</a:t>
            </a:r>
            <a:r>
              <a:rPr lang="de-DE" sz="1400" dirty="0"/>
              <a:t> </a:t>
            </a:r>
            <a:r>
              <a:rPr lang="de-DE" sz="1400" dirty="0" err="1"/>
              <a:t>patient</a:t>
            </a:r>
            <a:endParaRPr lang="cs-CZ" sz="1400" dirty="0"/>
          </a:p>
          <a:p>
            <a:pPr lvl="1">
              <a:spcBef>
                <a:spcPts val="0"/>
              </a:spcBef>
            </a:pPr>
            <a:r>
              <a:rPr lang="de-DE" sz="1400" dirty="0"/>
              <a:t>Last </a:t>
            </a:r>
            <a:r>
              <a:rPr lang="de-DE" sz="1400" dirty="0" err="1"/>
              <a:t>date</a:t>
            </a:r>
            <a:r>
              <a:rPr lang="de-DE" sz="1400" dirty="0"/>
              <a:t> </a:t>
            </a:r>
            <a:r>
              <a:rPr lang="de-DE" sz="1400" dirty="0" err="1"/>
              <a:t>when</a:t>
            </a:r>
            <a:r>
              <a:rPr lang="de-DE" sz="1400" dirty="0"/>
              <a:t> a </a:t>
            </a:r>
            <a:r>
              <a:rPr lang="de-DE" sz="1400" dirty="0" err="1"/>
              <a:t>folder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patient</a:t>
            </a:r>
            <a:r>
              <a:rPr lang="de-DE" sz="1400" dirty="0"/>
              <a:t> </a:t>
            </a:r>
            <a:r>
              <a:rPr lang="cs-CZ" sz="1400" dirty="0"/>
              <a:t>Klár</a:t>
            </a:r>
            <a:r>
              <a:rPr lang="de-DE" sz="1400" dirty="0"/>
              <a:t>a</a:t>
            </a:r>
            <a:r>
              <a:rPr lang="cs-CZ" sz="1400" dirty="0"/>
              <a:t> </a:t>
            </a:r>
            <a:r>
              <a:rPr lang="cs-CZ" sz="1400" dirty="0" err="1"/>
              <a:t>Bíl</a:t>
            </a:r>
            <a:r>
              <a:rPr lang="de-DE" sz="1400" dirty="0"/>
              <a:t>a was </a:t>
            </a:r>
            <a:r>
              <a:rPr lang="de-DE" sz="1400" dirty="0" err="1"/>
              <a:t>borrowed</a:t>
            </a:r>
            <a:endParaRPr lang="cs-CZ" sz="1400" dirty="0"/>
          </a:p>
          <a:p>
            <a:pPr>
              <a:spcBef>
                <a:spcPts val="0"/>
              </a:spcBef>
            </a:pPr>
            <a:r>
              <a:rPr lang="cs-CZ" sz="1400" b="1" dirty="0"/>
              <a:t>Team D</a:t>
            </a:r>
          </a:p>
          <a:p>
            <a:pPr lvl="1">
              <a:spcBef>
                <a:spcPts val="0"/>
              </a:spcBef>
            </a:pPr>
            <a:r>
              <a:rPr lang="de-DE" sz="1400" dirty="0" err="1"/>
              <a:t>Number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health</a:t>
            </a:r>
            <a:r>
              <a:rPr lang="de-DE" sz="1400" dirty="0"/>
              <a:t> </a:t>
            </a:r>
            <a:r>
              <a:rPr lang="de-DE" sz="1400" dirty="0" err="1"/>
              <a:t>insurances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patient</a:t>
            </a:r>
            <a:r>
              <a:rPr lang="de-DE" sz="1400" dirty="0"/>
              <a:t> </a:t>
            </a:r>
            <a:r>
              <a:rPr lang="cs-CZ" sz="1400" dirty="0"/>
              <a:t>Ludmil</a:t>
            </a:r>
            <a:r>
              <a:rPr lang="de-DE" sz="1400" dirty="0"/>
              <a:t>a</a:t>
            </a:r>
            <a:r>
              <a:rPr lang="cs-CZ" sz="1400" dirty="0"/>
              <a:t> </a:t>
            </a:r>
            <a:r>
              <a:rPr lang="cs-CZ" sz="1400" dirty="0" err="1"/>
              <a:t>Čern</a:t>
            </a:r>
            <a:r>
              <a:rPr lang="de-DE" sz="1400" dirty="0"/>
              <a:t>a</a:t>
            </a:r>
            <a:endParaRPr lang="cs-CZ" sz="1400" dirty="0"/>
          </a:p>
          <a:p>
            <a:pPr lvl="1">
              <a:spcBef>
                <a:spcPts val="0"/>
              </a:spcBef>
            </a:pPr>
            <a:r>
              <a:rPr lang="de-DE" sz="1400" dirty="0"/>
              <a:t>All </a:t>
            </a:r>
            <a:r>
              <a:rPr lang="de-DE" sz="1400" dirty="0" err="1"/>
              <a:t>health</a:t>
            </a:r>
            <a:r>
              <a:rPr lang="de-DE" sz="1400" dirty="0"/>
              <a:t> </a:t>
            </a:r>
            <a:r>
              <a:rPr lang="de-DE" sz="1400" dirty="0" err="1"/>
              <a:t>records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patient</a:t>
            </a:r>
            <a:r>
              <a:rPr lang="de-DE" sz="1400" dirty="0"/>
              <a:t> </a:t>
            </a:r>
            <a:r>
              <a:rPr lang="cs-CZ" sz="1400" dirty="0"/>
              <a:t>Jan</a:t>
            </a:r>
            <a:r>
              <a:rPr lang="de-DE" sz="1400" dirty="0"/>
              <a:t>a</a:t>
            </a:r>
            <a:r>
              <a:rPr lang="cs-CZ" sz="1400" dirty="0"/>
              <a:t> </a:t>
            </a:r>
            <a:r>
              <a:rPr lang="cs-CZ" sz="1400" dirty="0" err="1"/>
              <a:t>Hezk</a:t>
            </a:r>
            <a:r>
              <a:rPr lang="de-DE" sz="1400" dirty="0"/>
              <a:t>a</a:t>
            </a:r>
            <a:endParaRPr lang="cs-CZ" sz="1400" dirty="0"/>
          </a:p>
          <a:p>
            <a:pPr lvl="1">
              <a:spcBef>
                <a:spcPts val="0"/>
              </a:spcBef>
            </a:pPr>
            <a:r>
              <a:rPr lang="de-DE" sz="1400" dirty="0"/>
              <a:t>All </a:t>
            </a:r>
            <a:r>
              <a:rPr lang="de-DE" sz="1400" dirty="0" err="1"/>
              <a:t>loans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health</a:t>
            </a:r>
            <a:r>
              <a:rPr lang="de-DE" sz="1400" dirty="0"/>
              <a:t> </a:t>
            </a:r>
            <a:r>
              <a:rPr lang="de-DE" sz="1400" dirty="0" err="1"/>
              <a:t>records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patient</a:t>
            </a:r>
            <a:r>
              <a:rPr lang="de-DE" sz="1400" dirty="0"/>
              <a:t> </a:t>
            </a:r>
            <a:r>
              <a:rPr lang="cs-CZ" sz="1400" dirty="0"/>
              <a:t>Švejk </a:t>
            </a:r>
            <a:r>
              <a:rPr lang="de-DE" sz="1400" dirty="0" err="1"/>
              <a:t>which</a:t>
            </a:r>
            <a:r>
              <a:rPr lang="de-DE" sz="1400" dirty="0"/>
              <a:t> </a:t>
            </a:r>
            <a:r>
              <a:rPr lang="de-DE" sz="1400" dirty="0" err="1"/>
              <a:t>were</a:t>
            </a:r>
            <a:r>
              <a:rPr lang="de-DE" sz="1400" dirty="0"/>
              <a:t> </a:t>
            </a:r>
            <a:r>
              <a:rPr lang="de-DE" sz="1400" dirty="0" err="1"/>
              <a:t>made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r>
              <a:rPr lang="de-DE" sz="1400" dirty="0"/>
              <a:t> </a:t>
            </a:r>
            <a:r>
              <a:rPr lang="de-DE" sz="1400" dirty="0" err="1"/>
              <a:t>doctors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hospitals</a:t>
            </a:r>
            <a:r>
              <a:rPr lang="cs-CZ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2949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SQL</a:t>
            </a:r>
            <a:r>
              <a:rPr lang="de-DE" dirty="0"/>
              <a:t> </a:t>
            </a:r>
            <a:r>
              <a:rPr lang="cs-CZ" dirty="0"/>
              <a:t>– </a:t>
            </a:r>
            <a:r>
              <a:rPr lang="de-DE" dirty="0"/>
              <a:t>Data </a:t>
            </a:r>
            <a:r>
              <a:rPr lang="de-DE" dirty="0" err="1"/>
              <a:t>query</a:t>
            </a:r>
            <a:endParaRPr lang="cs-CZ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3"/>
          </p:nvPr>
        </p:nvSpPr>
        <p:spPr>
          <a:xfrm>
            <a:off x="76200" y="704850"/>
            <a:ext cx="4419600" cy="148590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100" b="1" dirty="0"/>
              <a:t>PATIENT</a:t>
            </a:r>
            <a:r>
              <a:rPr lang="cs-CZ" sz="1100" dirty="0"/>
              <a:t> (PATIENT_ID, PATIENT_NAME, PATIENT_AGE, PATIENT_GENDER)</a:t>
            </a:r>
          </a:p>
          <a:p>
            <a:pPr marL="0" indent="0">
              <a:buNone/>
            </a:pPr>
            <a:r>
              <a:rPr lang="cs-CZ" sz="1100" b="1" dirty="0"/>
              <a:t>INSURANCE</a:t>
            </a:r>
            <a:r>
              <a:rPr lang="cs-CZ" sz="1100" dirty="0"/>
              <a:t> (INSURANCE_ID, INSURANCE_NAME)</a:t>
            </a:r>
          </a:p>
          <a:p>
            <a:pPr marL="0" indent="0">
              <a:buNone/>
            </a:pPr>
            <a:r>
              <a:rPr lang="cs-CZ" sz="1100" b="1" dirty="0"/>
              <a:t>PATIENT_INSURANCE</a:t>
            </a:r>
            <a:r>
              <a:rPr lang="cs-CZ" sz="1100" dirty="0"/>
              <a:t> (PATIENT_ID, INSURANCE_ID)</a:t>
            </a:r>
          </a:p>
          <a:p>
            <a:pPr marL="0" indent="0">
              <a:buNone/>
            </a:pPr>
            <a:r>
              <a:rPr lang="cs-CZ" sz="1100" b="1" dirty="0"/>
              <a:t>RECORD_TYPE</a:t>
            </a:r>
            <a:r>
              <a:rPr lang="cs-CZ" sz="1100" dirty="0"/>
              <a:t> (RECORD_TYPE_ID, RECORD_TYPE_NAME)</a:t>
            </a:r>
          </a:p>
          <a:p>
            <a:pPr marL="0" indent="0">
              <a:buNone/>
            </a:pPr>
            <a:r>
              <a:rPr lang="cs-CZ" sz="1100" b="1" dirty="0"/>
              <a:t>RECORD</a:t>
            </a:r>
            <a:r>
              <a:rPr lang="cs-CZ" sz="1100" dirty="0"/>
              <a:t> (RECORD _ID, PATIENT_ID, RECORD _TYPE_ID, RECORD _DATE)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533400" y="2313214"/>
            <a:ext cx="8077200" cy="269693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spcBef>
                <a:spcPts val="0"/>
              </a:spcBef>
            </a:pPr>
            <a:r>
              <a:rPr lang="cs-CZ" sz="1400" b="1" dirty="0"/>
              <a:t>Team A</a:t>
            </a:r>
          </a:p>
          <a:p>
            <a:pPr lvl="1">
              <a:spcBef>
                <a:spcPts val="0"/>
              </a:spcBef>
            </a:pPr>
            <a:r>
              <a:rPr lang="de-DE" sz="1400" dirty="0"/>
              <a:t>Total </a:t>
            </a:r>
            <a:r>
              <a:rPr lang="de-DE" sz="1400" dirty="0" err="1"/>
              <a:t>number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patients</a:t>
            </a:r>
            <a:br>
              <a:rPr lang="cs-CZ" sz="1400" dirty="0"/>
            </a:br>
            <a:r>
              <a:rPr lang="cs-CZ" sz="1400" dirty="0" err="1">
                <a:solidFill>
                  <a:srgbClr val="00B050"/>
                </a:solidFill>
              </a:rPr>
              <a:t>select</a:t>
            </a:r>
            <a:r>
              <a:rPr lang="cs-CZ" sz="1400" dirty="0">
                <a:solidFill>
                  <a:srgbClr val="00B050"/>
                </a:solidFill>
              </a:rPr>
              <a:t> </a:t>
            </a:r>
            <a:r>
              <a:rPr lang="cs-CZ" sz="1400" dirty="0" err="1">
                <a:solidFill>
                  <a:srgbClr val="00B050"/>
                </a:solidFill>
              </a:rPr>
              <a:t>count</a:t>
            </a:r>
            <a:r>
              <a:rPr lang="de-DE" sz="1400" dirty="0">
                <a:solidFill>
                  <a:srgbClr val="00B050"/>
                </a:solidFill>
              </a:rPr>
              <a:t>(*) </a:t>
            </a:r>
            <a:r>
              <a:rPr lang="de-DE" sz="1400" dirty="0" err="1">
                <a:solidFill>
                  <a:srgbClr val="00B050"/>
                </a:solidFill>
              </a:rPr>
              <a:t>from</a:t>
            </a:r>
            <a:r>
              <a:rPr lang="de-DE" sz="1400" dirty="0">
                <a:solidFill>
                  <a:srgbClr val="00B050"/>
                </a:solidFill>
              </a:rPr>
              <a:t> </a:t>
            </a:r>
            <a:r>
              <a:rPr lang="de-DE" sz="1400" dirty="0" err="1">
                <a:solidFill>
                  <a:srgbClr val="00B050"/>
                </a:solidFill>
              </a:rPr>
              <a:t>patient</a:t>
            </a:r>
            <a:endParaRPr lang="de-DE" sz="1400" dirty="0">
              <a:solidFill>
                <a:srgbClr val="00B050"/>
              </a:solidFill>
            </a:endParaRPr>
          </a:p>
          <a:p>
            <a:pPr lvl="1">
              <a:spcBef>
                <a:spcPts val="0"/>
              </a:spcBef>
            </a:pPr>
            <a:r>
              <a:rPr lang="de-DE" sz="1400" dirty="0"/>
              <a:t>Insurance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patient</a:t>
            </a:r>
            <a:r>
              <a:rPr lang="de-DE" sz="1400" dirty="0"/>
              <a:t> </a:t>
            </a:r>
            <a:r>
              <a:rPr lang="cs-CZ" sz="1400" dirty="0"/>
              <a:t>Jakub </a:t>
            </a:r>
            <a:r>
              <a:rPr lang="cs-CZ" sz="1400" dirty="0" err="1"/>
              <a:t>Jand</a:t>
            </a:r>
            <a:r>
              <a:rPr lang="de-DE" sz="1400" dirty="0"/>
              <a:t>a</a:t>
            </a:r>
            <a:br>
              <a:rPr lang="de-DE" sz="1400" dirty="0"/>
            </a:br>
            <a:r>
              <a:rPr lang="de-DE" sz="1400" dirty="0" err="1">
                <a:solidFill>
                  <a:srgbClr val="00B050"/>
                </a:solidFill>
              </a:rPr>
              <a:t>select</a:t>
            </a:r>
            <a:r>
              <a:rPr lang="de-DE" sz="1400" dirty="0">
                <a:solidFill>
                  <a:srgbClr val="00B050"/>
                </a:solidFill>
              </a:rPr>
              <a:t> </a:t>
            </a:r>
            <a:r>
              <a:rPr lang="cs-CZ" sz="1400" dirty="0" err="1">
                <a:solidFill>
                  <a:srgbClr val="00B050"/>
                </a:solidFill>
              </a:rPr>
              <a:t>insurane.insurance_name</a:t>
            </a:r>
            <a:r>
              <a:rPr lang="de-DE" sz="1400" dirty="0">
                <a:solidFill>
                  <a:srgbClr val="00B050"/>
                </a:solidFill>
              </a:rPr>
              <a:t> </a:t>
            </a:r>
            <a:r>
              <a:rPr lang="de-DE" sz="1400" dirty="0" err="1">
                <a:solidFill>
                  <a:srgbClr val="00B050"/>
                </a:solidFill>
              </a:rPr>
              <a:t>from</a:t>
            </a:r>
            <a:r>
              <a:rPr lang="de-DE" sz="1400" dirty="0">
                <a:solidFill>
                  <a:srgbClr val="00B050"/>
                </a:solidFill>
              </a:rPr>
              <a:t> </a:t>
            </a:r>
            <a:r>
              <a:rPr lang="de-DE" sz="1400" dirty="0" err="1">
                <a:solidFill>
                  <a:srgbClr val="00B050"/>
                </a:solidFill>
              </a:rPr>
              <a:t>insurance</a:t>
            </a:r>
            <a:r>
              <a:rPr lang="de-DE" sz="1400" dirty="0">
                <a:solidFill>
                  <a:srgbClr val="00B050"/>
                </a:solidFill>
              </a:rPr>
              <a:t>, </a:t>
            </a:r>
            <a:r>
              <a:rPr lang="de-DE" sz="1400" dirty="0" err="1">
                <a:solidFill>
                  <a:srgbClr val="00B050"/>
                </a:solidFill>
              </a:rPr>
              <a:t>patient</a:t>
            </a:r>
            <a:r>
              <a:rPr lang="cs-CZ" sz="1400" dirty="0">
                <a:solidFill>
                  <a:srgbClr val="00B050"/>
                </a:solidFill>
              </a:rPr>
              <a:t>, </a:t>
            </a:r>
            <a:r>
              <a:rPr lang="cs-CZ" sz="1400" dirty="0" err="1">
                <a:solidFill>
                  <a:srgbClr val="00B050"/>
                </a:solidFill>
              </a:rPr>
              <a:t>patient_insusurance</a:t>
            </a:r>
            <a:br>
              <a:rPr lang="de-DE" sz="1400" dirty="0">
                <a:solidFill>
                  <a:srgbClr val="00B050"/>
                </a:solidFill>
              </a:rPr>
            </a:br>
            <a:r>
              <a:rPr lang="de-DE" sz="1400" dirty="0" err="1">
                <a:solidFill>
                  <a:srgbClr val="00B050"/>
                </a:solidFill>
              </a:rPr>
              <a:t>where</a:t>
            </a:r>
            <a:r>
              <a:rPr lang="de-DE" sz="1400" dirty="0">
                <a:solidFill>
                  <a:srgbClr val="00B050"/>
                </a:solidFill>
              </a:rPr>
              <a:t> </a:t>
            </a:r>
            <a:r>
              <a:rPr lang="de-DE" sz="1400" dirty="0" err="1">
                <a:solidFill>
                  <a:srgbClr val="00B050"/>
                </a:solidFill>
              </a:rPr>
              <a:t>insurance.insurance_id</a:t>
            </a:r>
            <a:r>
              <a:rPr lang="de-DE" sz="1400" dirty="0">
                <a:solidFill>
                  <a:srgbClr val="00B050"/>
                </a:solidFill>
              </a:rPr>
              <a:t> = </a:t>
            </a:r>
            <a:r>
              <a:rPr lang="de-DE" sz="1400" dirty="0" err="1">
                <a:solidFill>
                  <a:srgbClr val="00B050"/>
                </a:solidFill>
              </a:rPr>
              <a:t>patient</a:t>
            </a:r>
            <a:r>
              <a:rPr lang="cs-CZ" sz="1400" dirty="0">
                <a:solidFill>
                  <a:srgbClr val="00B050"/>
                </a:solidFill>
              </a:rPr>
              <a:t>_</a:t>
            </a:r>
            <a:r>
              <a:rPr lang="cs-CZ" sz="1400" dirty="0" err="1">
                <a:solidFill>
                  <a:srgbClr val="00B050"/>
                </a:solidFill>
              </a:rPr>
              <a:t>insurance</a:t>
            </a:r>
            <a:r>
              <a:rPr lang="de-DE" sz="1400" dirty="0">
                <a:solidFill>
                  <a:srgbClr val="00B050"/>
                </a:solidFill>
              </a:rPr>
              <a:t>.</a:t>
            </a:r>
            <a:r>
              <a:rPr lang="de-DE" sz="1400" dirty="0" err="1">
                <a:solidFill>
                  <a:srgbClr val="00B050"/>
                </a:solidFill>
              </a:rPr>
              <a:t>insurance_id</a:t>
            </a:r>
            <a:r>
              <a:rPr lang="cs-CZ" sz="1400" dirty="0">
                <a:solidFill>
                  <a:srgbClr val="00B050"/>
                </a:solidFill>
              </a:rPr>
              <a:t> and    </a:t>
            </a:r>
            <a:r>
              <a:rPr lang="cs-CZ" sz="1400" dirty="0" err="1">
                <a:solidFill>
                  <a:srgbClr val="00B050"/>
                </a:solidFill>
              </a:rPr>
              <a:t>patient_insurance.patient_id</a:t>
            </a:r>
            <a:r>
              <a:rPr lang="cs-CZ" sz="1400" dirty="0">
                <a:solidFill>
                  <a:srgbClr val="00B050"/>
                </a:solidFill>
              </a:rPr>
              <a:t> = </a:t>
            </a:r>
            <a:r>
              <a:rPr lang="cs-CZ" sz="1400" dirty="0" err="1">
                <a:solidFill>
                  <a:srgbClr val="00B050"/>
                </a:solidFill>
              </a:rPr>
              <a:t>patient.patient_id</a:t>
            </a:r>
            <a:r>
              <a:rPr lang="cs-CZ" sz="1400" dirty="0">
                <a:solidFill>
                  <a:srgbClr val="00B050"/>
                </a:solidFill>
              </a:rPr>
              <a:t> </a:t>
            </a:r>
            <a:r>
              <a:rPr lang="de-DE" sz="1400" dirty="0" err="1">
                <a:solidFill>
                  <a:srgbClr val="00B050"/>
                </a:solidFill>
              </a:rPr>
              <a:t>and</a:t>
            </a:r>
            <a:r>
              <a:rPr lang="de-DE" sz="1400" dirty="0">
                <a:solidFill>
                  <a:srgbClr val="00B050"/>
                </a:solidFill>
              </a:rPr>
              <a:t>    </a:t>
            </a:r>
            <a:r>
              <a:rPr lang="de-DE" sz="1400" dirty="0" err="1">
                <a:solidFill>
                  <a:srgbClr val="00B050"/>
                </a:solidFill>
              </a:rPr>
              <a:t>patient.patient_name</a:t>
            </a:r>
            <a:r>
              <a:rPr lang="de-DE" sz="1400" dirty="0">
                <a:solidFill>
                  <a:srgbClr val="00B050"/>
                </a:solidFill>
              </a:rPr>
              <a:t> = 'Jakub Janda‘</a:t>
            </a:r>
            <a:r>
              <a:rPr lang="cs-CZ" sz="1400" dirty="0">
                <a:solidFill>
                  <a:srgbClr val="00B050"/>
                </a:solidFill>
              </a:rPr>
              <a:t>  </a:t>
            </a:r>
          </a:p>
          <a:p>
            <a:pPr lvl="1">
              <a:spcBef>
                <a:spcPts val="0"/>
              </a:spcBef>
            </a:pPr>
            <a:r>
              <a:rPr lang="de-DE" sz="1400" dirty="0"/>
              <a:t>Folders </a:t>
            </a:r>
            <a:r>
              <a:rPr lang="de-DE" sz="1400" dirty="0" err="1"/>
              <a:t>borrowed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r>
              <a:rPr lang="de-DE" sz="1400" dirty="0"/>
              <a:t> </a:t>
            </a:r>
            <a:r>
              <a:rPr lang="de-DE" sz="1400" dirty="0" err="1"/>
              <a:t>doctor</a:t>
            </a:r>
            <a:r>
              <a:rPr lang="de-DE" sz="1400" dirty="0"/>
              <a:t> </a:t>
            </a:r>
            <a:r>
              <a:rPr lang="cs-CZ" sz="1400" dirty="0"/>
              <a:t>MUDr. Malík</a:t>
            </a:r>
            <a:br>
              <a:rPr lang="de-DE" sz="1400" dirty="0"/>
            </a:br>
            <a:r>
              <a:rPr lang="de-DE" sz="1400" dirty="0" err="1">
                <a:solidFill>
                  <a:srgbClr val="00B050"/>
                </a:solidFill>
              </a:rPr>
              <a:t>select</a:t>
            </a:r>
            <a:r>
              <a:rPr lang="de-DE" sz="1400" dirty="0">
                <a:solidFill>
                  <a:srgbClr val="00B050"/>
                </a:solidFill>
              </a:rPr>
              <a:t> </a:t>
            </a:r>
            <a:r>
              <a:rPr lang="cs-CZ" sz="1400" dirty="0" err="1">
                <a:solidFill>
                  <a:srgbClr val="00B050"/>
                </a:solidFill>
              </a:rPr>
              <a:t>folder.folder_name</a:t>
            </a:r>
            <a:r>
              <a:rPr lang="de-DE" sz="1400" dirty="0">
                <a:solidFill>
                  <a:srgbClr val="00B050"/>
                </a:solidFill>
              </a:rPr>
              <a:t> </a:t>
            </a:r>
            <a:r>
              <a:rPr lang="de-DE" sz="1400" dirty="0" err="1">
                <a:solidFill>
                  <a:srgbClr val="00B050"/>
                </a:solidFill>
              </a:rPr>
              <a:t>from</a:t>
            </a:r>
            <a:r>
              <a:rPr lang="de-DE" sz="1400" dirty="0">
                <a:solidFill>
                  <a:srgbClr val="00B050"/>
                </a:solidFill>
              </a:rPr>
              <a:t> </a:t>
            </a:r>
            <a:r>
              <a:rPr lang="de-DE" sz="1400" dirty="0" err="1">
                <a:solidFill>
                  <a:srgbClr val="00B050"/>
                </a:solidFill>
              </a:rPr>
              <a:t>folder</a:t>
            </a:r>
            <a:r>
              <a:rPr lang="de-DE" sz="1400" dirty="0">
                <a:solidFill>
                  <a:srgbClr val="00B050"/>
                </a:solidFill>
              </a:rPr>
              <a:t>, </a:t>
            </a:r>
            <a:r>
              <a:rPr lang="de-DE" sz="1400" dirty="0" err="1">
                <a:solidFill>
                  <a:srgbClr val="00B050"/>
                </a:solidFill>
              </a:rPr>
              <a:t>borrower</a:t>
            </a:r>
            <a:r>
              <a:rPr lang="de-DE" sz="1400" dirty="0">
                <a:solidFill>
                  <a:srgbClr val="00B050"/>
                </a:solidFill>
              </a:rPr>
              <a:t>, </a:t>
            </a:r>
            <a:r>
              <a:rPr lang="de-DE" sz="1400" dirty="0" err="1">
                <a:solidFill>
                  <a:srgbClr val="00B050"/>
                </a:solidFill>
              </a:rPr>
              <a:t>history</a:t>
            </a:r>
            <a:br>
              <a:rPr lang="de-DE" sz="1400" dirty="0">
                <a:solidFill>
                  <a:srgbClr val="00B050"/>
                </a:solidFill>
              </a:rPr>
            </a:br>
            <a:r>
              <a:rPr lang="de-DE" sz="1400" dirty="0" err="1">
                <a:solidFill>
                  <a:srgbClr val="00B050"/>
                </a:solidFill>
              </a:rPr>
              <a:t>where</a:t>
            </a:r>
            <a:r>
              <a:rPr lang="de-DE" sz="1400" dirty="0">
                <a:solidFill>
                  <a:srgbClr val="00B050"/>
                </a:solidFill>
              </a:rPr>
              <a:t> </a:t>
            </a:r>
            <a:r>
              <a:rPr lang="de-DE" sz="1400" dirty="0" err="1">
                <a:solidFill>
                  <a:srgbClr val="00B050"/>
                </a:solidFill>
              </a:rPr>
              <a:t>fol</a:t>
            </a:r>
            <a:r>
              <a:rPr lang="cs-CZ" sz="1400" dirty="0">
                <a:solidFill>
                  <a:srgbClr val="00B050"/>
                </a:solidFill>
              </a:rPr>
              <a:t>d</a:t>
            </a:r>
            <a:r>
              <a:rPr lang="de-DE" sz="1400" dirty="0" err="1">
                <a:solidFill>
                  <a:srgbClr val="00B050"/>
                </a:solidFill>
              </a:rPr>
              <a:t>er.folder_id</a:t>
            </a:r>
            <a:r>
              <a:rPr lang="de-DE" sz="1400" dirty="0">
                <a:solidFill>
                  <a:srgbClr val="00B050"/>
                </a:solidFill>
              </a:rPr>
              <a:t> = </a:t>
            </a:r>
            <a:r>
              <a:rPr lang="de-DE" sz="1400" dirty="0" err="1">
                <a:solidFill>
                  <a:srgbClr val="00B050"/>
                </a:solidFill>
              </a:rPr>
              <a:t>history.fol</a:t>
            </a:r>
            <a:r>
              <a:rPr lang="cs-CZ" sz="1400" dirty="0">
                <a:solidFill>
                  <a:srgbClr val="00B050"/>
                </a:solidFill>
              </a:rPr>
              <a:t>d</a:t>
            </a:r>
            <a:r>
              <a:rPr lang="de-DE" sz="1400" dirty="0" err="1">
                <a:solidFill>
                  <a:srgbClr val="00B050"/>
                </a:solidFill>
              </a:rPr>
              <a:t>er_id</a:t>
            </a:r>
            <a:br>
              <a:rPr lang="de-DE" sz="1400" dirty="0">
                <a:solidFill>
                  <a:srgbClr val="00B050"/>
                </a:solidFill>
              </a:rPr>
            </a:br>
            <a:r>
              <a:rPr lang="de-DE" sz="1400" dirty="0" err="1">
                <a:solidFill>
                  <a:srgbClr val="00B050"/>
                </a:solidFill>
              </a:rPr>
              <a:t>and</a:t>
            </a:r>
            <a:r>
              <a:rPr lang="de-DE" sz="1400" dirty="0">
                <a:solidFill>
                  <a:srgbClr val="00B050"/>
                </a:solidFill>
              </a:rPr>
              <a:t>    </a:t>
            </a:r>
            <a:r>
              <a:rPr lang="de-DE" sz="1400" dirty="0" err="1">
                <a:solidFill>
                  <a:srgbClr val="00B050"/>
                </a:solidFill>
              </a:rPr>
              <a:t>history.borrower_id</a:t>
            </a:r>
            <a:r>
              <a:rPr lang="de-DE" sz="1400" dirty="0">
                <a:solidFill>
                  <a:srgbClr val="00B050"/>
                </a:solidFill>
              </a:rPr>
              <a:t> = </a:t>
            </a:r>
            <a:r>
              <a:rPr lang="de-DE" sz="1400" dirty="0" err="1">
                <a:solidFill>
                  <a:srgbClr val="00B050"/>
                </a:solidFill>
              </a:rPr>
              <a:t>borrower.borrower_id</a:t>
            </a:r>
            <a:br>
              <a:rPr lang="de-DE" sz="1400" dirty="0">
                <a:solidFill>
                  <a:srgbClr val="00B050"/>
                </a:solidFill>
              </a:rPr>
            </a:br>
            <a:r>
              <a:rPr lang="de-DE" sz="1400" dirty="0" err="1">
                <a:solidFill>
                  <a:srgbClr val="00B050"/>
                </a:solidFill>
              </a:rPr>
              <a:t>and</a:t>
            </a:r>
            <a:r>
              <a:rPr lang="de-DE" sz="1400" dirty="0">
                <a:solidFill>
                  <a:srgbClr val="00B050"/>
                </a:solidFill>
              </a:rPr>
              <a:t> </a:t>
            </a:r>
            <a:r>
              <a:rPr lang="de-DE" sz="1400" dirty="0" err="1">
                <a:solidFill>
                  <a:srgbClr val="00B050"/>
                </a:solidFill>
              </a:rPr>
              <a:t>borrower.borrow_name</a:t>
            </a:r>
            <a:r>
              <a:rPr lang="de-DE" sz="1400" dirty="0">
                <a:solidFill>
                  <a:srgbClr val="00B050"/>
                </a:solidFill>
              </a:rPr>
              <a:t> = '</a:t>
            </a:r>
            <a:r>
              <a:rPr lang="de-DE" sz="1400" dirty="0" err="1">
                <a:solidFill>
                  <a:srgbClr val="00B050"/>
                </a:solidFill>
              </a:rPr>
              <a:t>MUDr</a:t>
            </a:r>
            <a:r>
              <a:rPr lang="de-DE" sz="1400" dirty="0">
                <a:solidFill>
                  <a:srgbClr val="00B050"/>
                </a:solidFill>
              </a:rPr>
              <a:t>. Malik‘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2000" y="742950"/>
            <a:ext cx="4488024" cy="14478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de-DE" sz="1100" b="1" dirty="0"/>
              <a:t>FOLDER</a:t>
            </a:r>
            <a:r>
              <a:rPr lang="de-DE" sz="1100" dirty="0"/>
              <a:t> (FOLDER_ID, FOLDER_NAME, PATIENT_ID)</a:t>
            </a:r>
          </a:p>
          <a:p>
            <a:pPr marL="0" indent="0">
              <a:buNone/>
            </a:pPr>
            <a:r>
              <a:rPr lang="cs-CZ" sz="1100" b="1" dirty="0"/>
              <a:t>FOLDER</a:t>
            </a:r>
            <a:r>
              <a:rPr lang="de-DE" sz="1100" b="1" dirty="0"/>
              <a:t>_RECORD</a:t>
            </a:r>
            <a:r>
              <a:rPr lang="cs-CZ" sz="1100" b="1" dirty="0"/>
              <a:t> </a:t>
            </a:r>
            <a:r>
              <a:rPr lang="cs-CZ" sz="1100" dirty="0"/>
              <a:t>(FOLDER _ID, RECORD _ID)</a:t>
            </a:r>
            <a:endParaRPr lang="de-DE" sz="1100" dirty="0"/>
          </a:p>
          <a:p>
            <a:pPr marL="0" indent="0">
              <a:buNone/>
            </a:pPr>
            <a:r>
              <a:rPr lang="cs-CZ" sz="1100" b="1" dirty="0"/>
              <a:t>BORROWER_TYPE</a:t>
            </a:r>
            <a:r>
              <a:rPr lang="cs-CZ" sz="1100" dirty="0"/>
              <a:t> (BORROWER_TYPE_ID, BORROWER_TYPE_NAME)</a:t>
            </a:r>
          </a:p>
          <a:p>
            <a:pPr marL="0" indent="0">
              <a:buNone/>
            </a:pPr>
            <a:r>
              <a:rPr lang="cs-CZ" sz="1100" b="1" dirty="0"/>
              <a:t>BORROWER</a:t>
            </a:r>
            <a:r>
              <a:rPr lang="cs-CZ" sz="1100" dirty="0"/>
              <a:t> (BORROWER_ID, BORROWER _TYPE_ID, BORROWER _NAME)</a:t>
            </a:r>
          </a:p>
          <a:p>
            <a:pPr marL="0" indent="0">
              <a:buNone/>
            </a:pPr>
            <a:r>
              <a:rPr lang="cs-CZ" sz="1100" b="1" dirty="0"/>
              <a:t>HISTORY</a:t>
            </a:r>
            <a:r>
              <a:rPr lang="cs-CZ" sz="1100" dirty="0"/>
              <a:t> (HISTORY_ID, BORROWER_ID, FOLDER_ID, HISTORY_DATE)</a:t>
            </a:r>
          </a:p>
        </p:txBody>
      </p:sp>
    </p:spTree>
    <p:extLst>
      <p:ext uri="{BB962C8B-B14F-4D97-AF65-F5344CB8AC3E}">
        <p14:creationId xmlns:p14="http://schemas.microsoft.com/office/powerpoint/2010/main" val="2485215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SQL</a:t>
            </a:r>
            <a:r>
              <a:rPr lang="de-DE" dirty="0"/>
              <a:t> </a:t>
            </a:r>
            <a:r>
              <a:rPr lang="cs-CZ" dirty="0"/>
              <a:t>– </a:t>
            </a:r>
            <a:r>
              <a:rPr lang="de-DE" dirty="0"/>
              <a:t>Data </a:t>
            </a:r>
            <a:r>
              <a:rPr lang="de-DE" dirty="0" err="1"/>
              <a:t>query</a:t>
            </a:r>
            <a:endParaRPr lang="cs-CZ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3"/>
          </p:nvPr>
        </p:nvSpPr>
        <p:spPr>
          <a:xfrm>
            <a:off x="76200" y="704850"/>
            <a:ext cx="4419600" cy="148590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100" b="1" dirty="0"/>
              <a:t>PATIENT</a:t>
            </a:r>
            <a:r>
              <a:rPr lang="cs-CZ" sz="1100" dirty="0"/>
              <a:t> (PATIENT_ID, PATIENT_NAME, PATIENT_AGE, PATIENT_GENDER)</a:t>
            </a:r>
          </a:p>
          <a:p>
            <a:pPr marL="0" indent="0">
              <a:buNone/>
            </a:pPr>
            <a:r>
              <a:rPr lang="cs-CZ" sz="1100" b="1" dirty="0"/>
              <a:t>INSURANCE</a:t>
            </a:r>
            <a:r>
              <a:rPr lang="cs-CZ" sz="1100" dirty="0"/>
              <a:t> (INSURANCE_ID, INSURANCE_NAME)</a:t>
            </a:r>
          </a:p>
          <a:p>
            <a:pPr marL="0" indent="0">
              <a:buNone/>
            </a:pPr>
            <a:r>
              <a:rPr lang="cs-CZ" sz="1100" b="1" dirty="0"/>
              <a:t>PATIENT_INSURANCE</a:t>
            </a:r>
            <a:r>
              <a:rPr lang="cs-CZ" sz="1100" dirty="0"/>
              <a:t> (PATIENT_ID, INSURANCE_ID)</a:t>
            </a:r>
          </a:p>
          <a:p>
            <a:pPr marL="0" indent="0">
              <a:buNone/>
            </a:pPr>
            <a:r>
              <a:rPr lang="cs-CZ" sz="1100" b="1" dirty="0"/>
              <a:t>RECORD_TYPE</a:t>
            </a:r>
            <a:r>
              <a:rPr lang="cs-CZ" sz="1100" dirty="0"/>
              <a:t> (RECORD_TYPE_ID, RECORD_TYPE_NAME)</a:t>
            </a:r>
          </a:p>
          <a:p>
            <a:pPr marL="0" indent="0">
              <a:buNone/>
            </a:pPr>
            <a:r>
              <a:rPr lang="cs-CZ" sz="1100" b="1" dirty="0"/>
              <a:t>RECORD</a:t>
            </a:r>
            <a:r>
              <a:rPr lang="cs-CZ" sz="1100" dirty="0"/>
              <a:t> (RECORD _ID, PATIENT_ID, RECORD _TYPE_ID, RECORD _DATE)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533400" y="2266950"/>
            <a:ext cx="8077200" cy="28302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spcBef>
                <a:spcPts val="0"/>
              </a:spcBef>
            </a:pPr>
            <a:r>
              <a:rPr lang="cs-CZ" sz="1300" b="1" dirty="0"/>
              <a:t>Team B</a:t>
            </a:r>
          </a:p>
          <a:p>
            <a:pPr lvl="1">
              <a:spcBef>
                <a:spcPts val="0"/>
              </a:spcBef>
            </a:pPr>
            <a:r>
              <a:rPr lang="de-DE" sz="1200" dirty="0"/>
              <a:t>Total </a:t>
            </a:r>
            <a:r>
              <a:rPr lang="de-DE" sz="1200" dirty="0" err="1"/>
              <a:t>number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male </a:t>
            </a:r>
            <a:r>
              <a:rPr lang="de-DE" sz="1200" dirty="0" err="1"/>
              <a:t>patients</a:t>
            </a:r>
            <a:br>
              <a:rPr lang="de-DE" sz="1300" dirty="0"/>
            </a:br>
            <a:r>
              <a:rPr lang="de-DE" sz="1300" dirty="0" err="1">
                <a:solidFill>
                  <a:srgbClr val="00B050"/>
                </a:solidFill>
              </a:rPr>
              <a:t>select</a:t>
            </a:r>
            <a:r>
              <a:rPr lang="de-DE" sz="1300" dirty="0">
                <a:solidFill>
                  <a:srgbClr val="00B050"/>
                </a:solidFill>
              </a:rPr>
              <a:t> * </a:t>
            </a:r>
            <a:r>
              <a:rPr lang="de-DE" sz="1300" dirty="0" err="1">
                <a:solidFill>
                  <a:srgbClr val="00B050"/>
                </a:solidFill>
              </a:rPr>
              <a:t>from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patient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where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gender</a:t>
            </a:r>
            <a:r>
              <a:rPr lang="de-DE" sz="1300" dirty="0">
                <a:solidFill>
                  <a:srgbClr val="00B050"/>
                </a:solidFill>
              </a:rPr>
              <a:t>='male'</a:t>
            </a:r>
          </a:p>
          <a:p>
            <a:pPr lvl="1">
              <a:spcBef>
                <a:spcPts val="0"/>
              </a:spcBef>
            </a:pPr>
            <a:r>
              <a:rPr lang="de-DE" sz="1200" dirty="0" err="1"/>
              <a:t>Ambulantory</a:t>
            </a:r>
            <a:r>
              <a:rPr lang="de-DE" sz="1200" dirty="0"/>
              <a:t> </a:t>
            </a:r>
            <a:r>
              <a:rPr lang="de-DE" sz="1200" dirty="0" err="1"/>
              <a:t>health</a:t>
            </a:r>
            <a:r>
              <a:rPr lang="de-DE" sz="1200" dirty="0"/>
              <a:t> </a:t>
            </a:r>
            <a:r>
              <a:rPr lang="de-DE" sz="1200" dirty="0" err="1"/>
              <a:t>records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patient</a:t>
            </a:r>
            <a:r>
              <a:rPr lang="de-DE" sz="1200" dirty="0"/>
              <a:t> </a:t>
            </a:r>
            <a:r>
              <a:rPr lang="cs-CZ" sz="1200" dirty="0"/>
              <a:t>Jakub </a:t>
            </a:r>
            <a:r>
              <a:rPr lang="cs-CZ" sz="1200" dirty="0" err="1"/>
              <a:t>Jand</a:t>
            </a:r>
            <a:r>
              <a:rPr lang="de-DE" sz="1200" dirty="0"/>
              <a:t>a</a:t>
            </a:r>
            <a:br>
              <a:rPr lang="de-DE" sz="1300" dirty="0"/>
            </a:br>
            <a:r>
              <a:rPr lang="de-DE" sz="1300" dirty="0" err="1">
                <a:solidFill>
                  <a:srgbClr val="00B050"/>
                </a:solidFill>
              </a:rPr>
              <a:t>select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cs-CZ" sz="1300" dirty="0" err="1">
                <a:solidFill>
                  <a:srgbClr val="00B050"/>
                </a:solidFill>
              </a:rPr>
              <a:t>record</a:t>
            </a:r>
            <a:r>
              <a:rPr lang="cs-CZ" sz="1300" dirty="0">
                <a:solidFill>
                  <a:srgbClr val="00B050"/>
                </a:solidFill>
              </a:rPr>
              <a:t>.</a:t>
            </a:r>
            <a:r>
              <a:rPr lang="de-DE" sz="1300" dirty="0">
                <a:solidFill>
                  <a:srgbClr val="00B050"/>
                </a:solidFill>
              </a:rPr>
              <a:t>* </a:t>
            </a:r>
            <a:r>
              <a:rPr lang="de-DE" sz="1300" dirty="0" err="1">
                <a:solidFill>
                  <a:srgbClr val="00B050"/>
                </a:solidFill>
              </a:rPr>
              <a:t>from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record</a:t>
            </a:r>
            <a:r>
              <a:rPr lang="de-DE" sz="1300" dirty="0">
                <a:solidFill>
                  <a:srgbClr val="00B050"/>
                </a:solidFill>
              </a:rPr>
              <a:t>, </a:t>
            </a:r>
            <a:r>
              <a:rPr lang="de-DE" sz="1300" dirty="0" err="1">
                <a:solidFill>
                  <a:srgbClr val="00B050"/>
                </a:solidFill>
              </a:rPr>
              <a:t>record_type</a:t>
            </a:r>
            <a:r>
              <a:rPr lang="de-DE" sz="1300" dirty="0">
                <a:solidFill>
                  <a:srgbClr val="00B050"/>
                </a:solidFill>
              </a:rPr>
              <a:t>, </a:t>
            </a:r>
            <a:r>
              <a:rPr lang="de-DE" sz="1300" dirty="0" err="1">
                <a:solidFill>
                  <a:srgbClr val="00B050"/>
                </a:solidFill>
              </a:rPr>
              <a:t>patient</a:t>
            </a:r>
            <a:br>
              <a:rPr lang="de-DE" sz="1300" dirty="0">
                <a:solidFill>
                  <a:srgbClr val="00B050"/>
                </a:solidFill>
              </a:rPr>
            </a:br>
            <a:r>
              <a:rPr lang="de-DE" sz="1300" dirty="0" err="1">
                <a:solidFill>
                  <a:srgbClr val="00B050"/>
                </a:solidFill>
              </a:rPr>
              <a:t>where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record.record_type_id</a:t>
            </a:r>
            <a:r>
              <a:rPr lang="de-DE" sz="1300" dirty="0">
                <a:solidFill>
                  <a:srgbClr val="00B050"/>
                </a:solidFill>
              </a:rPr>
              <a:t> = </a:t>
            </a:r>
            <a:r>
              <a:rPr lang="de-DE" sz="1300" dirty="0" err="1">
                <a:solidFill>
                  <a:srgbClr val="00B050"/>
                </a:solidFill>
              </a:rPr>
              <a:t>record_type.record_type_id</a:t>
            </a:r>
            <a:br>
              <a:rPr lang="de-DE" sz="1300" dirty="0">
                <a:solidFill>
                  <a:srgbClr val="00B050"/>
                </a:solidFill>
              </a:rPr>
            </a:br>
            <a:r>
              <a:rPr lang="de-DE" sz="1300" dirty="0" err="1">
                <a:solidFill>
                  <a:srgbClr val="00B050"/>
                </a:solidFill>
              </a:rPr>
              <a:t>and</a:t>
            </a:r>
            <a:r>
              <a:rPr lang="de-DE" sz="1300" dirty="0">
                <a:solidFill>
                  <a:srgbClr val="00B050"/>
                </a:solidFill>
              </a:rPr>
              <a:t>    </a:t>
            </a:r>
            <a:r>
              <a:rPr lang="de-DE" sz="1300" dirty="0" err="1">
                <a:solidFill>
                  <a:srgbClr val="00B050"/>
                </a:solidFill>
              </a:rPr>
              <a:t>record.patient_id</a:t>
            </a:r>
            <a:r>
              <a:rPr lang="de-DE" sz="1300" dirty="0">
                <a:solidFill>
                  <a:srgbClr val="00B050"/>
                </a:solidFill>
              </a:rPr>
              <a:t> = </a:t>
            </a:r>
            <a:r>
              <a:rPr lang="de-DE" sz="1300" dirty="0" err="1">
                <a:solidFill>
                  <a:srgbClr val="00B050"/>
                </a:solidFill>
              </a:rPr>
              <a:t>patient.patient_id</a:t>
            </a:r>
            <a:br>
              <a:rPr lang="de-DE" sz="1300" dirty="0">
                <a:solidFill>
                  <a:srgbClr val="00B050"/>
                </a:solidFill>
              </a:rPr>
            </a:br>
            <a:r>
              <a:rPr lang="de-DE" sz="1300" dirty="0" err="1">
                <a:solidFill>
                  <a:srgbClr val="00B050"/>
                </a:solidFill>
              </a:rPr>
              <a:t>and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record_type.record_type_name</a:t>
            </a:r>
            <a:r>
              <a:rPr lang="de-DE" sz="1300" dirty="0">
                <a:solidFill>
                  <a:srgbClr val="00B050"/>
                </a:solidFill>
              </a:rPr>
              <a:t> = 'a</a:t>
            </a:r>
            <a:r>
              <a:rPr lang="cs-CZ" sz="1300" dirty="0" err="1">
                <a:solidFill>
                  <a:srgbClr val="00B050"/>
                </a:solidFill>
              </a:rPr>
              <a:t>mbulantní</a:t>
            </a:r>
            <a:r>
              <a:rPr lang="de-DE" sz="1300" dirty="0">
                <a:solidFill>
                  <a:srgbClr val="00B050"/>
                </a:solidFill>
              </a:rPr>
              <a:t>‘</a:t>
            </a:r>
            <a:br>
              <a:rPr lang="de-DE" sz="1300" dirty="0">
                <a:solidFill>
                  <a:srgbClr val="00B050"/>
                </a:solidFill>
              </a:rPr>
            </a:br>
            <a:r>
              <a:rPr lang="de-DE" sz="1300" dirty="0" err="1">
                <a:solidFill>
                  <a:srgbClr val="00B050"/>
                </a:solidFill>
              </a:rPr>
              <a:t>and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patient.patient_name</a:t>
            </a:r>
            <a:r>
              <a:rPr lang="de-DE" sz="1300" dirty="0">
                <a:solidFill>
                  <a:srgbClr val="00B050"/>
                </a:solidFill>
              </a:rPr>
              <a:t> = 'Jakub Janda‘</a:t>
            </a:r>
            <a:endParaRPr lang="cs-CZ" sz="1300" dirty="0">
              <a:solidFill>
                <a:srgbClr val="00B050"/>
              </a:solidFill>
            </a:endParaRPr>
          </a:p>
          <a:p>
            <a:pPr lvl="1">
              <a:spcBef>
                <a:spcPts val="0"/>
              </a:spcBef>
            </a:pPr>
            <a:r>
              <a:rPr lang="de-DE" sz="1200" dirty="0"/>
              <a:t>All </a:t>
            </a:r>
            <a:r>
              <a:rPr lang="de-DE" sz="1200" dirty="0" err="1"/>
              <a:t>patients</a:t>
            </a:r>
            <a:r>
              <a:rPr lang="de-DE" sz="1200" dirty="0"/>
              <a:t> </a:t>
            </a:r>
            <a:r>
              <a:rPr lang="de-DE" sz="1200" dirty="0" err="1"/>
              <a:t>without</a:t>
            </a:r>
            <a:r>
              <a:rPr lang="de-DE" sz="1200" dirty="0"/>
              <a:t> </a:t>
            </a:r>
            <a:r>
              <a:rPr lang="de-DE" sz="1200" dirty="0" err="1"/>
              <a:t>folders</a:t>
            </a:r>
            <a:br>
              <a:rPr lang="de-DE" sz="1300" dirty="0"/>
            </a:br>
            <a:r>
              <a:rPr lang="de-DE" sz="1300" dirty="0" err="1">
                <a:solidFill>
                  <a:srgbClr val="00B050"/>
                </a:solidFill>
              </a:rPr>
              <a:t>select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patient.patient_name</a:t>
            </a:r>
            <a:r>
              <a:rPr lang="de-DE" sz="1300" dirty="0">
                <a:solidFill>
                  <a:srgbClr val="00B050"/>
                </a:solidFill>
              </a:rPr>
              <a:t>, </a:t>
            </a:r>
            <a:r>
              <a:rPr lang="de-DE" sz="1300" dirty="0" err="1">
                <a:solidFill>
                  <a:srgbClr val="00B050"/>
                </a:solidFill>
              </a:rPr>
              <a:t>count</a:t>
            </a:r>
            <a:r>
              <a:rPr lang="de-DE" sz="1300" dirty="0">
                <a:solidFill>
                  <a:srgbClr val="00B050"/>
                </a:solidFill>
              </a:rPr>
              <a:t>(*) </a:t>
            </a:r>
            <a:r>
              <a:rPr lang="de-DE" sz="1300" dirty="0" err="1">
                <a:solidFill>
                  <a:srgbClr val="00B050"/>
                </a:solidFill>
              </a:rPr>
              <a:t>from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folder</a:t>
            </a:r>
            <a:r>
              <a:rPr lang="de-DE" sz="1300" dirty="0">
                <a:solidFill>
                  <a:srgbClr val="00B050"/>
                </a:solidFill>
              </a:rPr>
              <a:t>, </a:t>
            </a:r>
            <a:r>
              <a:rPr lang="de-DE" sz="1300" dirty="0" err="1">
                <a:solidFill>
                  <a:srgbClr val="00B050"/>
                </a:solidFill>
              </a:rPr>
              <a:t>patient</a:t>
            </a:r>
            <a:br>
              <a:rPr lang="de-DE" sz="1300" dirty="0">
                <a:solidFill>
                  <a:srgbClr val="00B050"/>
                </a:solidFill>
              </a:rPr>
            </a:br>
            <a:r>
              <a:rPr lang="de-DE" sz="1300" dirty="0" err="1">
                <a:solidFill>
                  <a:srgbClr val="00B050"/>
                </a:solidFill>
              </a:rPr>
              <a:t>where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folder.patient_id</a:t>
            </a:r>
            <a:r>
              <a:rPr lang="de-DE" sz="1300" dirty="0">
                <a:solidFill>
                  <a:srgbClr val="00B050"/>
                </a:solidFill>
              </a:rPr>
              <a:t> = </a:t>
            </a:r>
            <a:r>
              <a:rPr lang="de-DE" sz="1300" dirty="0" err="1">
                <a:solidFill>
                  <a:srgbClr val="00B050"/>
                </a:solidFill>
              </a:rPr>
              <a:t>patient.patient_id</a:t>
            </a:r>
            <a:br>
              <a:rPr lang="de-DE" sz="1300" dirty="0">
                <a:solidFill>
                  <a:srgbClr val="00B050"/>
                </a:solidFill>
              </a:rPr>
            </a:br>
            <a:r>
              <a:rPr lang="de-DE" sz="1300" dirty="0" err="1">
                <a:solidFill>
                  <a:srgbClr val="00B050"/>
                </a:solidFill>
              </a:rPr>
              <a:t>group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by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patient.patient_name</a:t>
            </a:r>
            <a:br>
              <a:rPr lang="de-DE" sz="1300" dirty="0">
                <a:solidFill>
                  <a:srgbClr val="00B050"/>
                </a:solidFill>
              </a:rPr>
            </a:br>
            <a:r>
              <a:rPr lang="de-DE" sz="1300" dirty="0" err="1">
                <a:solidFill>
                  <a:srgbClr val="00B050"/>
                </a:solidFill>
              </a:rPr>
              <a:t>having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count</a:t>
            </a:r>
            <a:r>
              <a:rPr lang="de-DE" sz="1300" dirty="0">
                <a:solidFill>
                  <a:srgbClr val="00B050"/>
                </a:solidFill>
              </a:rPr>
              <a:t>(*)=0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2000" y="742950"/>
            <a:ext cx="4488024" cy="14478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de-DE" sz="1100" b="1" dirty="0"/>
              <a:t>FOLDER</a:t>
            </a:r>
            <a:r>
              <a:rPr lang="de-DE" sz="1100" dirty="0"/>
              <a:t> (FOLDER_ID, FOLDER_NAME, PATIENT_ID)</a:t>
            </a:r>
          </a:p>
          <a:p>
            <a:pPr marL="0" indent="0">
              <a:buNone/>
            </a:pPr>
            <a:r>
              <a:rPr lang="cs-CZ" sz="1100" b="1" dirty="0"/>
              <a:t>FOLDER</a:t>
            </a:r>
            <a:r>
              <a:rPr lang="de-DE" sz="1100" b="1" dirty="0"/>
              <a:t>_RECORD</a:t>
            </a:r>
            <a:r>
              <a:rPr lang="cs-CZ" sz="1100" b="1" dirty="0"/>
              <a:t> </a:t>
            </a:r>
            <a:r>
              <a:rPr lang="cs-CZ" sz="1100" dirty="0"/>
              <a:t>(FOLDER _ID, RECORD _ID)</a:t>
            </a:r>
            <a:endParaRPr lang="de-DE" sz="1100" dirty="0"/>
          </a:p>
          <a:p>
            <a:pPr marL="0" indent="0">
              <a:buNone/>
            </a:pPr>
            <a:r>
              <a:rPr lang="cs-CZ" sz="1100" b="1" dirty="0"/>
              <a:t>BORROWER_TYPE</a:t>
            </a:r>
            <a:r>
              <a:rPr lang="cs-CZ" sz="1100" dirty="0"/>
              <a:t> (BORROWER_TYPE_ID, BORROWER_TYPE_NAME)</a:t>
            </a:r>
          </a:p>
          <a:p>
            <a:pPr marL="0" indent="0">
              <a:buNone/>
            </a:pPr>
            <a:r>
              <a:rPr lang="cs-CZ" sz="1100" b="1" dirty="0"/>
              <a:t>BORROWER</a:t>
            </a:r>
            <a:r>
              <a:rPr lang="cs-CZ" sz="1100" dirty="0"/>
              <a:t> (BORROWER_ID, BORROWER _TYPE_ID, BORROWER _NAME)</a:t>
            </a:r>
          </a:p>
          <a:p>
            <a:pPr marL="0" indent="0">
              <a:buNone/>
            </a:pPr>
            <a:r>
              <a:rPr lang="cs-CZ" sz="1100" b="1" dirty="0"/>
              <a:t>HISTORY</a:t>
            </a:r>
            <a:r>
              <a:rPr lang="cs-CZ" sz="1100" dirty="0"/>
              <a:t> (HISTORY_ID, BORROWER_ID, FOLDER_ID, HISTORY_DATE)</a:t>
            </a:r>
          </a:p>
        </p:txBody>
      </p:sp>
    </p:spTree>
    <p:extLst>
      <p:ext uri="{BB962C8B-B14F-4D97-AF65-F5344CB8AC3E}">
        <p14:creationId xmlns:p14="http://schemas.microsoft.com/office/powerpoint/2010/main" val="3982237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SQL</a:t>
            </a:r>
            <a:r>
              <a:rPr lang="de-DE" dirty="0"/>
              <a:t> </a:t>
            </a:r>
            <a:r>
              <a:rPr lang="cs-CZ" dirty="0"/>
              <a:t>– </a:t>
            </a:r>
            <a:r>
              <a:rPr lang="de-DE" dirty="0"/>
              <a:t>Data </a:t>
            </a:r>
            <a:r>
              <a:rPr lang="de-DE" dirty="0" err="1"/>
              <a:t>query</a:t>
            </a:r>
            <a:endParaRPr lang="cs-CZ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3"/>
          </p:nvPr>
        </p:nvSpPr>
        <p:spPr>
          <a:xfrm>
            <a:off x="76200" y="704850"/>
            <a:ext cx="4419600" cy="140970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100" b="1" dirty="0"/>
              <a:t>PATIENT</a:t>
            </a:r>
            <a:r>
              <a:rPr lang="cs-CZ" sz="1100" dirty="0"/>
              <a:t> (PATIENT_ID, PATIENT_NAME, PATIENT_AGE, PATIENT_GENDER)</a:t>
            </a:r>
          </a:p>
          <a:p>
            <a:pPr marL="0" indent="0">
              <a:buNone/>
            </a:pPr>
            <a:r>
              <a:rPr lang="cs-CZ" sz="1100" b="1" dirty="0"/>
              <a:t>INSURANCE</a:t>
            </a:r>
            <a:r>
              <a:rPr lang="cs-CZ" sz="1100" dirty="0"/>
              <a:t> (INSURANCE_ID, INSURANCE_NAME)</a:t>
            </a:r>
          </a:p>
          <a:p>
            <a:pPr marL="0" indent="0">
              <a:buNone/>
            </a:pPr>
            <a:r>
              <a:rPr lang="cs-CZ" sz="1100" b="1" dirty="0"/>
              <a:t>PATIENT_INSURANCE</a:t>
            </a:r>
            <a:r>
              <a:rPr lang="cs-CZ" sz="1100" dirty="0"/>
              <a:t> (PATIENT_ID, INSURANCE_ID)</a:t>
            </a:r>
          </a:p>
          <a:p>
            <a:pPr marL="0" indent="0">
              <a:buNone/>
            </a:pPr>
            <a:r>
              <a:rPr lang="cs-CZ" sz="1100" b="1" dirty="0"/>
              <a:t>RECORD_TYPE</a:t>
            </a:r>
            <a:r>
              <a:rPr lang="cs-CZ" sz="1100" dirty="0"/>
              <a:t> (RECORD_TYPE_ID, RECORD_TYPE_NAME)</a:t>
            </a:r>
          </a:p>
          <a:p>
            <a:pPr marL="0" indent="0">
              <a:buNone/>
            </a:pPr>
            <a:r>
              <a:rPr lang="cs-CZ" sz="1100" b="1" dirty="0"/>
              <a:t>RECORD</a:t>
            </a:r>
            <a:r>
              <a:rPr lang="cs-CZ" sz="1100" dirty="0"/>
              <a:t> (RECORD _ID, PATIENT_ID, RECORD _TYPE_ID, RECORD _DATE)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533400" y="2190750"/>
            <a:ext cx="8077200" cy="2895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spcBef>
                <a:spcPts val="0"/>
              </a:spcBef>
            </a:pPr>
            <a:r>
              <a:rPr lang="cs-CZ" sz="1300" b="1" dirty="0"/>
              <a:t>Team C</a:t>
            </a:r>
          </a:p>
          <a:p>
            <a:pPr lvl="1">
              <a:spcBef>
                <a:spcPts val="0"/>
              </a:spcBef>
            </a:pPr>
            <a:r>
              <a:rPr lang="de-DE" sz="1200" dirty="0"/>
              <a:t>Folders </a:t>
            </a:r>
            <a:r>
              <a:rPr lang="de-DE" sz="1200" dirty="0" err="1"/>
              <a:t>which</a:t>
            </a:r>
            <a:r>
              <a:rPr lang="de-DE" sz="1200" dirty="0"/>
              <a:t> </a:t>
            </a:r>
            <a:r>
              <a:rPr lang="de-DE" sz="1200" dirty="0" err="1"/>
              <a:t>were</a:t>
            </a:r>
            <a:r>
              <a:rPr lang="de-DE" sz="1200" dirty="0"/>
              <a:t> </a:t>
            </a:r>
            <a:r>
              <a:rPr lang="de-DE" sz="1200" dirty="0" err="1"/>
              <a:t>borrowed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a </a:t>
            </a:r>
            <a:r>
              <a:rPr lang="de-DE" sz="1200" dirty="0" err="1"/>
              <a:t>hospital</a:t>
            </a:r>
            <a:br>
              <a:rPr lang="de-DE" sz="1300" dirty="0"/>
            </a:br>
            <a:r>
              <a:rPr lang="de-DE" sz="1300" dirty="0" err="1">
                <a:solidFill>
                  <a:srgbClr val="00B050"/>
                </a:solidFill>
              </a:rPr>
              <a:t>select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cs-CZ" sz="1300" dirty="0" err="1">
                <a:solidFill>
                  <a:srgbClr val="00B050"/>
                </a:solidFill>
              </a:rPr>
              <a:t>folder</a:t>
            </a:r>
            <a:r>
              <a:rPr lang="cs-CZ" sz="1300" dirty="0">
                <a:solidFill>
                  <a:srgbClr val="00B050"/>
                </a:solidFill>
              </a:rPr>
              <a:t>.</a:t>
            </a:r>
            <a:r>
              <a:rPr lang="de-DE" sz="1300" dirty="0">
                <a:solidFill>
                  <a:srgbClr val="00B050"/>
                </a:solidFill>
              </a:rPr>
              <a:t>* </a:t>
            </a:r>
            <a:r>
              <a:rPr lang="de-DE" sz="1300" dirty="0" err="1">
                <a:solidFill>
                  <a:srgbClr val="00B050"/>
                </a:solidFill>
              </a:rPr>
              <a:t>from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folder</a:t>
            </a:r>
            <a:r>
              <a:rPr lang="de-DE" sz="1300" dirty="0">
                <a:solidFill>
                  <a:srgbClr val="00B050"/>
                </a:solidFill>
              </a:rPr>
              <a:t>, </a:t>
            </a:r>
            <a:r>
              <a:rPr lang="de-DE" sz="1300" dirty="0" err="1">
                <a:solidFill>
                  <a:srgbClr val="00B050"/>
                </a:solidFill>
              </a:rPr>
              <a:t>borrower</a:t>
            </a:r>
            <a:r>
              <a:rPr lang="de-DE" sz="1300" dirty="0">
                <a:solidFill>
                  <a:srgbClr val="00B050"/>
                </a:solidFill>
              </a:rPr>
              <a:t>, </a:t>
            </a:r>
            <a:r>
              <a:rPr lang="de-DE" sz="1300" dirty="0" err="1">
                <a:solidFill>
                  <a:srgbClr val="00B050"/>
                </a:solidFill>
              </a:rPr>
              <a:t>borrower_type</a:t>
            </a:r>
            <a:r>
              <a:rPr lang="cs-CZ" sz="1300" dirty="0">
                <a:solidFill>
                  <a:srgbClr val="00B050"/>
                </a:solidFill>
              </a:rPr>
              <a:t>, </a:t>
            </a:r>
            <a:r>
              <a:rPr lang="cs-CZ" sz="1300" dirty="0" err="1">
                <a:solidFill>
                  <a:srgbClr val="00B050"/>
                </a:solidFill>
              </a:rPr>
              <a:t>history</a:t>
            </a:r>
            <a:br>
              <a:rPr lang="de-DE" sz="1300" dirty="0">
                <a:solidFill>
                  <a:srgbClr val="00B050"/>
                </a:solidFill>
              </a:rPr>
            </a:br>
            <a:r>
              <a:rPr lang="de-DE" sz="1300" dirty="0" err="1">
                <a:solidFill>
                  <a:srgbClr val="00B050"/>
                </a:solidFill>
              </a:rPr>
              <a:t>where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folder</a:t>
            </a:r>
            <a:r>
              <a:rPr lang="de-DE" sz="1300" dirty="0">
                <a:solidFill>
                  <a:srgbClr val="00B050"/>
                </a:solidFill>
              </a:rPr>
              <a:t>.</a:t>
            </a:r>
            <a:r>
              <a:rPr lang="cs-CZ" sz="1300" dirty="0" err="1">
                <a:solidFill>
                  <a:srgbClr val="00B050"/>
                </a:solidFill>
              </a:rPr>
              <a:t>folder</a:t>
            </a:r>
            <a:r>
              <a:rPr lang="de-DE" sz="1300" dirty="0">
                <a:solidFill>
                  <a:srgbClr val="00B050"/>
                </a:solidFill>
              </a:rPr>
              <a:t>_</a:t>
            </a:r>
            <a:r>
              <a:rPr lang="de-DE" sz="1300" dirty="0" err="1">
                <a:solidFill>
                  <a:srgbClr val="00B050"/>
                </a:solidFill>
              </a:rPr>
              <a:t>id</a:t>
            </a:r>
            <a:r>
              <a:rPr lang="de-DE" sz="1300" dirty="0">
                <a:solidFill>
                  <a:srgbClr val="00B050"/>
                </a:solidFill>
              </a:rPr>
              <a:t> = </a:t>
            </a:r>
            <a:r>
              <a:rPr lang="cs-CZ" sz="1300" dirty="0" err="1">
                <a:solidFill>
                  <a:srgbClr val="00B050"/>
                </a:solidFill>
              </a:rPr>
              <a:t>history.folder_id</a:t>
            </a:r>
            <a:br>
              <a:rPr lang="cs-CZ" sz="1300" dirty="0">
                <a:solidFill>
                  <a:srgbClr val="00B050"/>
                </a:solidFill>
              </a:rPr>
            </a:br>
            <a:r>
              <a:rPr lang="cs-CZ" sz="1300" dirty="0">
                <a:solidFill>
                  <a:srgbClr val="00B050"/>
                </a:solidFill>
              </a:rPr>
              <a:t>and    </a:t>
            </a:r>
            <a:r>
              <a:rPr lang="cs-CZ" sz="1300" dirty="0" err="1">
                <a:solidFill>
                  <a:srgbClr val="00B050"/>
                </a:solidFill>
              </a:rPr>
              <a:t>history.borrower_id</a:t>
            </a:r>
            <a:r>
              <a:rPr lang="cs-CZ" sz="1300" dirty="0">
                <a:solidFill>
                  <a:srgbClr val="00B050"/>
                </a:solidFill>
              </a:rPr>
              <a:t> = </a:t>
            </a:r>
            <a:r>
              <a:rPr lang="cs-CZ" sz="1300" dirty="0" err="1">
                <a:solidFill>
                  <a:srgbClr val="00B050"/>
                </a:solidFill>
              </a:rPr>
              <a:t>borrower.borrower_id</a:t>
            </a:r>
            <a:br>
              <a:rPr lang="de-DE" sz="1300" dirty="0">
                <a:solidFill>
                  <a:srgbClr val="00B050"/>
                </a:solidFill>
              </a:rPr>
            </a:br>
            <a:r>
              <a:rPr lang="de-DE" sz="1300" dirty="0" err="1">
                <a:solidFill>
                  <a:srgbClr val="00B050"/>
                </a:solidFill>
              </a:rPr>
              <a:t>and</a:t>
            </a:r>
            <a:r>
              <a:rPr lang="de-DE" sz="1300" dirty="0">
                <a:solidFill>
                  <a:srgbClr val="00B050"/>
                </a:solidFill>
              </a:rPr>
              <a:t>    </a:t>
            </a:r>
            <a:r>
              <a:rPr lang="de-DE" sz="1300" dirty="0" err="1">
                <a:solidFill>
                  <a:srgbClr val="00B050"/>
                </a:solidFill>
              </a:rPr>
              <a:t>borrower</a:t>
            </a:r>
            <a:r>
              <a:rPr lang="de-DE" sz="1300" dirty="0">
                <a:solidFill>
                  <a:srgbClr val="00B050"/>
                </a:solidFill>
              </a:rPr>
              <a:t>. </a:t>
            </a:r>
            <a:r>
              <a:rPr lang="de-DE" sz="1300" dirty="0" err="1">
                <a:solidFill>
                  <a:srgbClr val="00B050"/>
                </a:solidFill>
              </a:rPr>
              <a:t>borrower_type_id</a:t>
            </a:r>
            <a:r>
              <a:rPr lang="de-DE" sz="1300" dirty="0">
                <a:solidFill>
                  <a:srgbClr val="00B050"/>
                </a:solidFill>
              </a:rPr>
              <a:t> = </a:t>
            </a:r>
            <a:r>
              <a:rPr lang="de-DE" sz="1300" dirty="0" err="1">
                <a:solidFill>
                  <a:srgbClr val="00B050"/>
                </a:solidFill>
              </a:rPr>
              <a:t>borrower_type</a:t>
            </a:r>
            <a:r>
              <a:rPr lang="de-DE" sz="1300" dirty="0">
                <a:solidFill>
                  <a:srgbClr val="00B050"/>
                </a:solidFill>
              </a:rPr>
              <a:t>. </a:t>
            </a:r>
            <a:r>
              <a:rPr lang="de-DE" sz="1300" dirty="0" err="1">
                <a:solidFill>
                  <a:srgbClr val="00B050"/>
                </a:solidFill>
              </a:rPr>
              <a:t>borrower_type</a:t>
            </a:r>
            <a:br>
              <a:rPr lang="de-DE" sz="1300" dirty="0">
                <a:solidFill>
                  <a:srgbClr val="00B050"/>
                </a:solidFill>
              </a:rPr>
            </a:br>
            <a:r>
              <a:rPr lang="de-DE" sz="1300" dirty="0" err="1">
                <a:solidFill>
                  <a:srgbClr val="00B050"/>
                </a:solidFill>
              </a:rPr>
              <a:t>and</a:t>
            </a:r>
            <a:r>
              <a:rPr lang="de-DE" sz="1300" dirty="0">
                <a:solidFill>
                  <a:srgbClr val="00B050"/>
                </a:solidFill>
              </a:rPr>
              <a:t>    </a:t>
            </a:r>
            <a:r>
              <a:rPr lang="de-DE" sz="1300" dirty="0" err="1">
                <a:solidFill>
                  <a:srgbClr val="00B050"/>
                </a:solidFill>
              </a:rPr>
              <a:t>borrower_type</a:t>
            </a:r>
            <a:r>
              <a:rPr lang="de-DE" sz="1300" dirty="0">
                <a:solidFill>
                  <a:srgbClr val="00B050"/>
                </a:solidFill>
              </a:rPr>
              <a:t>. </a:t>
            </a:r>
            <a:r>
              <a:rPr lang="de-DE" sz="1300" dirty="0" err="1">
                <a:solidFill>
                  <a:srgbClr val="00B050"/>
                </a:solidFill>
              </a:rPr>
              <a:t>borrower_type_name</a:t>
            </a:r>
            <a:r>
              <a:rPr lang="de-DE" sz="1300" dirty="0">
                <a:solidFill>
                  <a:srgbClr val="00B050"/>
                </a:solidFill>
              </a:rPr>
              <a:t> = '</a:t>
            </a:r>
            <a:r>
              <a:rPr lang="de-DE" sz="1300" dirty="0" err="1">
                <a:solidFill>
                  <a:srgbClr val="00B050"/>
                </a:solidFill>
              </a:rPr>
              <a:t>nemocnice</a:t>
            </a:r>
            <a:r>
              <a:rPr lang="de-DE" sz="1300" dirty="0">
                <a:solidFill>
                  <a:srgbClr val="00B050"/>
                </a:solidFill>
              </a:rPr>
              <a:t>‘</a:t>
            </a:r>
            <a:endParaRPr lang="cs-CZ" sz="1300" dirty="0">
              <a:solidFill>
                <a:srgbClr val="00B050"/>
              </a:solidFill>
            </a:endParaRPr>
          </a:p>
          <a:p>
            <a:pPr lvl="1">
              <a:spcBef>
                <a:spcPts val="0"/>
              </a:spcBef>
            </a:pPr>
            <a:r>
              <a:rPr lang="de-DE" sz="1200" dirty="0" err="1"/>
              <a:t>Oldest</a:t>
            </a:r>
            <a:r>
              <a:rPr lang="de-DE" sz="1200" dirty="0"/>
              <a:t> </a:t>
            </a:r>
            <a:r>
              <a:rPr lang="de-DE" sz="1200" dirty="0" err="1"/>
              <a:t>patient</a:t>
            </a:r>
            <a:br>
              <a:rPr lang="de-DE" sz="1300" dirty="0"/>
            </a:br>
            <a:r>
              <a:rPr lang="de-DE" sz="1300" dirty="0" err="1">
                <a:solidFill>
                  <a:srgbClr val="00B050"/>
                </a:solidFill>
              </a:rPr>
              <a:t>select</a:t>
            </a:r>
            <a:r>
              <a:rPr lang="de-DE" sz="1300" dirty="0">
                <a:solidFill>
                  <a:srgbClr val="00B050"/>
                </a:solidFill>
              </a:rPr>
              <a:t> * </a:t>
            </a:r>
            <a:r>
              <a:rPr lang="de-DE" sz="1300" dirty="0" err="1">
                <a:solidFill>
                  <a:srgbClr val="00B050"/>
                </a:solidFill>
              </a:rPr>
              <a:t>from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patient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order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by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cs-CZ" sz="1300" dirty="0" err="1">
                <a:solidFill>
                  <a:srgbClr val="00B050"/>
                </a:solidFill>
              </a:rPr>
              <a:t>patient</a:t>
            </a:r>
            <a:r>
              <a:rPr lang="cs-CZ" sz="1300" dirty="0">
                <a:solidFill>
                  <a:srgbClr val="00B050"/>
                </a:solidFill>
              </a:rPr>
              <a:t>_</a:t>
            </a:r>
            <a:r>
              <a:rPr lang="de-DE" sz="1300" dirty="0" err="1">
                <a:solidFill>
                  <a:srgbClr val="00B050"/>
                </a:solidFill>
              </a:rPr>
              <a:t>age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desc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limit</a:t>
            </a:r>
            <a:r>
              <a:rPr lang="de-DE" sz="1300" dirty="0">
                <a:solidFill>
                  <a:srgbClr val="00B050"/>
                </a:solidFill>
              </a:rPr>
              <a:t> 1</a:t>
            </a:r>
            <a:endParaRPr lang="cs-CZ" sz="1300" dirty="0"/>
          </a:p>
          <a:p>
            <a:pPr lvl="1">
              <a:spcBef>
                <a:spcPts val="0"/>
              </a:spcBef>
            </a:pPr>
            <a:r>
              <a:rPr lang="de-DE" sz="1200" dirty="0"/>
              <a:t>Last </a:t>
            </a:r>
            <a:r>
              <a:rPr lang="de-DE" sz="1200" dirty="0" err="1"/>
              <a:t>date</a:t>
            </a:r>
            <a:r>
              <a:rPr lang="de-DE" sz="1200" dirty="0"/>
              <a:t> </a:t>
            </a:r>
            <a:r>
              <a:rPr lang="de-DE" sz="1200" dirty="0" err="1"/>
              <a:t>when</a:t>
            </a:r>
            <a:r>
              <a:rPr lang="de-DE" sz="1200" dirty="0"/>
              <a:t> a </a:t>
            </a:r>
            <a:r>
              <a:rPr lang="de-DE" sz="1200" dirty="0" err="1"/>
              <a:t>folder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patient</a:t>
            </a:r>
            <a:r>
              <a:rPr lang="de-DE" sz="1200" dirty="0"/>
              <a:t> </a:t>
            </a:r>
            <a:r>
              <a:rPr lang="cs-CZ" sz="1200" dirty="0"/>
              <a:t>Klár</a:t>
            </a:r>
            <a:r>
              <a:rPr lang="de-DE" sz="1200" dirty="0"/>
              <a:t>a</a:t>
            </a:r>
            <a:r>
              <a:rPr lang="cs-CZ" sz="1200" dirty="0"/>
              <a:t> </a:t>
            </a:r>
            <a:r>
              <a:rPr lang="cs-CZ" sz="1200" dirty="0" err="1"/>
              <a:t>Bíl</a:t>
            </a:r>
            <a:r>
              <a:rPr lang="de-DE" sz="1200" dirty="0"/>
              <a:t>a was </a:t>
            </a:r>
            <a:r>
              <a:rPr lang="de-DE" sz="1200" dirty="0" err="1"/>
              <a:t>borrowed</a:t>
            </a:r>
            <a:r>
              <a:rPr lang="cs-CZ" sz="1300" dirty="0"/>
              <a:t> </a:t>
            </a:r>
            <a:br>
              <a:rPr lang="de-DE" sz="1300" dirty="0"/>
            </a:br>
            <a:r>
              <a:rPr lang="de-DE" sz="1300" dirty="0" err="1">
                <a:solidFill>
                  <a:srgbClr val="00B050"/>
                </a:solidFill>
              </a:rPr>
              <a:t>select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max</a:t>
            </a:r>
            <a:r>
              <a:rPr lang="de-DE" sz="1300" dirty="0">
                <a:solidFill>
                  <a:srgbClr val="00B050"/>
                </a:solidFill>
              </a:rPr>
              <a:t>(</a:t>
            </a:r>
            <a:r>
              <a:rPr lang="de-DE" sz="1300" dirty="0" err="1">
                <a:solidFill>
                  <a:srgbClr val="00B050"/>
                </a:solidFill>
              </a:rPr>
              <a:t>history.date</a:t>
            </a:r>
            <a:r>
              <a:rPr lang="de-DE" sz="1300" dirty="0">
                <a:solidFill>
                  <a:srgbClr val="00B050"/>
                </a:solidFill>
              </a:rPr>
              <a:t>) </a:t>
            </a:r>
            <a:r>
              <a:rPr lang="de-DE" sz="1300" dirty="0" err="1">
                <a:solidFill>
                  <a:srgbClr val="00B050"/>
                </a:solidFill>
              </a:rPr>
              <a:t>from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history</a:t>
            </a:r>
            <a:r>
              <a:rPr lang="de-DE" sz="1300" dirty="0">
                <a:solidFill>
                  <a:srgbClr val="00B050"/>
                </a:solidFill>
              </a:rPr>
              <a:t>, </a:t>
            </a:r>
            <a:r>
              <a:rPr lang="de-DE" sz="1300" dirty="0" err="1">
                <a:solidFill>
                  <a:srgbClr val="00B050"/>
                </a:solidFill>
              </a:rPr>
              <a:t>folder</a:t>
            </a:r>
            <a:r>
              <a:rPr lang="de-DE" sz="1300" dirty="0">
                <a:solidFill>
                  <a:srgbClr val="00B050"/>
                </a:solidFill>
              </a:rPr>
              <a:t>, </a:t>
            </a:r>
            <a:r>
              <a:rPr lang="de-DE" sz="1300" dirty="0" err="1">
                <a:solidFill>
                  <a:srgbClr val="00B050"/>
                </a:solidFill>
              </a:rPr>
              <a:t>patient</a:t>
            </a:r>
            <a:br>
              <a:rPr lang="de-DE" sz="1300" dirty="0">
                <a:solidFill>
                  <a:srgbClr val="00B050"/>
                </a:solidFill>
              </a:rPr>
            </a:br>
            <a:r>
              <a:rPr lang="de-DE" sz="1300" dirty="0" err="1">
                <a:solidFill>
                  <a:srgbClr val="00B050"/>
                </a:solidFill>
              </a:rPr>
              <a:t>where</a:t>
            </a:r>
            <a:r>
              <a:rPr lang="de-DE" sz="1300" dirty="0">
                <a:solidFill>
                  <a:srgbClr val="00B050"/>
                </a:solidFill>
              </a:rPr>
              <a:t> </a:t>
            </a:r>
            <a:r>
              <a:rPr lang="de-DE" sz="1300" dirty="0" err="1">
                <a:solidFill>
                  <a:srgbClr val="00B050"/>
                </a:solidFill>
              </a:rPr>
              <a:t>history.folder_id</a:t>
            </a:r>
            <a:r>
              <a:rPr lang="de-DE" sz="1300" dirty="0">
                <a:solidFill>
                  <a:srgbClr val="00B050"/>
                </a:solidFill>
              </a:rPr>
              <a:t> = </a:t>
            </a:r>
            <a:r>
              <a:rPr lang="de-DE" sz="1300" dirty="0" err="1">
                <a:solidFill>
                  <a:srgbClr val="00B050"/>
                </a:solidFill>
              </a:rPr>
              <a:t>folder.fodler_id</a:t>
            </a:r>
            <a:br>
              <a:rPr lang="de-DE" sz="1300" dirty="0">
                <a:solidFill>
                  <a:srgbClr val="00B050"/>
                </a:solidFill>
              </a:rPr>
            </a:br>
            <a:r>
              <a:rPr lang="de-DE" sz="1300" dirty="0" err="1">
                <a:solidFill>
                  <a:srgbClr val="00B050"/>
                </a:solidFill>
              </a:rPr>
              <a:t>and</a:t>
            </a:r>
            <a:r>
              <a:rPr lang="de-DE" sz="1300" dirty="0">
                <a:solidFill>
                  <a:srgbClr val="00B050"/>
                </a:solidFill>
              </a:rPr>
              <a:t>    </a:t>
            </a:r>
            <a:r>
              <a:rPr lang="de-DE" sz="1300" dirty="0" err="1">
                <a:solidFill>
                  <a:srgbClr val="00B050"/>
                </a:solidFill>
              </a:rPr>
              <a:t>folder.patient_id</a:t>
            </a:r>
            <a:r>
              <a:rPr lang="de-DE" sz="1300" dirty="0">
                <a:solidFill>
                  <a:srgbClr val="00B050"/>
                </a:solidFill>
              </a:rPr>
              <a:t> = </a:t>
            </a:r>
            <a:r>
              <a:rPr lang="de-DE" sz="1300" dirty="0" err="1">
                <a:solidFill>
                  <a:srgbClr val="00B050"/>
                </a:solidFill>
              </a:rPr>
              <a:t>patient.patient_id</a:t>
            </a:r>
            <a:br>
              <a:rPr lang="de-DE" sz="1300" dirty="0">
                <a:solidFill>
                  <a:srgbClr val="00B050"/>
                </a:solidFill>
              </a:rPr>
            </a:br>
            <a:r>
              <a:rPr lang="de-DE" sz="1300" dirty="0" err="1">
                <a:solidFill>
                  <a:srgbClr val="00B050"/>
                </a:solidFill>
              </a:rPr>
              <a:t>and</a:t>
            </a:r>
            <a:r>
              <a:rPr lang="de-DE" sz="1300" dirty="0">
                <a:solidFill>
                  <a:srgbClr val="00B050"/>
                </a:solidFill>
              </a:rPr>
              <a:t>    </a:t>
            </a:r>
            <a:r>
              <a:rPr lang="de-DE" sz="1300" dirty="0" err="1">
                <a:solidFill>
                  <a:srgbClr val="00B050"/>
                </a:solidFill>
              </a:rPr>
              <a:t>patient.patient_name</a:t>
            </a:r>
            <a:r>
              <a:rPr lang="de-DE" sz="1300" dirty="0">
                <a:solidFill>
                  <a:srgbClr val="00B050"/>
                </a:solidFill>
              </a:rPr>
              <a:t> = 'Klara Bila‘ </a:t>
            </a:r>
            <a:endParaRPr lang="cs-CZ" sz="1300" dirty="0">
              <a:solidFill>
                <a:srgbClr val="00B050"/>
              </a:solidFill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2000" y="742950"/>
            <a:ext cx="4488024" cy="13716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de-DE" sz="1100" b="1" dirty="0"/>
              <a:t>FOLDER</a:t>
            </a:r>
            <a:r>
              <a:rPr lang="de-DE" sz="1100" dirty="0"/>
              <a:t> (FOLDER_ID, FOLDER_NAME, PATIENT_ID)</a:t>
            </a:r>
          </a:p>
          <a:p>
            <a:pPr marL="0" indent="0">
              <a:buNone/>
            </a:pPr>
            <a:r>
              <a:rPr lang="cs-CZ" sz="1100" b="1" dirty="0"/>
              <a:t>FOLDER</a:t>
            </a:r>
            <a:r>
              <a:rPr lang="de-DE" sz="1100" b="1" dirty="0"/>
              <a:t>_RECORD</a:t>
            </a:r>
            <a:r>
              <a:rPr lang="cs-CZ" sz="1100" b="1" dirty="0"/>
              <a:t> </a:t>
            </a:r>
            <a:r>
              <a:rPr lang="cs-CZ" sz="1100" dirty="0"/>
              <a:t>(FOLDER _ID, RECORD _ID)</a:t>
            </a:r>
            <a:endParaRPr lang="de-DE" sz="1100" dirty="0"/>
          </a:p>
          <a:p>
            <a:pPr marL="0" indent="0">
              <a:buNone/>
            </a:pPr>
            <a:r>
              <a:rPr lang="cs-CZ" sz="1100" b="1" dirty="0"/>
              <a:t>BORROWER_TYPE</a:t>
            </a:r>
            <a:r>
              <a:rPr lang="cs-CZ" sz="1100" dirty="0"/>
              <a:t> (BORROWER_TYPE_ID, BORROWER_TYPE_NAME)</a:t>
            </a:r>
          </a:p>
          <a:p>
            <a:pPr marL="0" indent="0">
              <a:buNone/>
            </a:pPr>
            <a:r>
              <a:rPr lang="cs-CZ" sz="1100" b="1" dirty="0"/>
              <a:t>BORROWER</a:t>
            </a:r>
            <a:r>
              <a:rPr lang="cs-CZ" sz="1100" dirty="0"/>
              <a:t> (BORROWER_ID, BORROWER _TYPE_ID, BORROWER _NAME)</a:t>
            </a:r>
          </a:p>
          <a:p>
            <a:pPr marL="0" indent="0">
              <a:buNone/>
            </a:pPr>
            <a:r>
              <a:rPr lang="cs-CZ" sz="1100" b="1" dirty="0"/>
              <a:t>HISTORY</a:t>
            </a:r>
            <a:r>
              <a:rPr lang="cs-CZ" sz="1100" dirty="0"/>
              <a:t> (HISTORY_ID, BORROWER_ID, FOLDER_ID, HISTORY_DATE)</a:t>
            </a:r>
          </a:p>
        </p:txBody>
      </p:sp>
    </p:spTree>
    <p:extLst>
      <p:ext uri="{BB962C8B-B14F-4D97-AF65-F5344CB8AC3E}">
        <p14:creationId xmlns:p14="http://schemas.microsoft.com/office/powerpoint/2010/main" val="240080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SQL</a:t>
            </a:r>
            <a:r>
              <a:rPr lang="de-DE" dirty="0"/>
              <a:t> </a:t>
            </a:r>
            <a:r>
              <a:rPr lang="cs-CZ" dirty="0"/>
              <a:t>– </a:t>
            </a:r>
            <a:r>
              <a:rPr lang="de-DE" dirty="0"/>
              <a:t>Data </a:t>
            </a:r>
            <a:r>
              <a:rPr lang="de-DE" dirty="0" err="1"/>
              <a:t>query</a:t>
            </a:r>
            <a:endParaRPr lang="cs-CZ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3"/>
          </p:nvPr>
        </p:nvSpPr>
        <p:spPr>
          <a:xfrm>
            <a:off x="76200" y="704850"/>
            <a:ext cx="4419600" cy="125730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000" b="1" dirty="0"/>
              <a:t>PATIENT</a:t>
            </a:r>
            <a:r>
              <a:rPr lang="cs-CZ" sz="1000" dirty="0"/>
              <a:t> (PATIENT_ID, PATIENT_NAME, PATIENT_AGE, PATIENT_GENDER)</a:t>
            </a:r>
          </a:p>
          <a:p>
            <a:pPr marL="0" indent="0">
              <a:buNone/>
            </a:pPr>
            <a:r>
              <a:rPr lang="cs-CZ" sz="1000" b="1" dirty="0"/>
              <a:t>INSURANCE</a:t>
            </a:r>
            <a:r>
              <a:rPr lang="cs-CZ" sz="1000" dirty="0"/>
              <a:t> (INSURANCE_ID, INSURANCE_NAME)</a:t>
            </a:r>
          </a:p>
          <a:p>
            <a:pPr marL="0" indent="0">
              <a:buNone/>
            </a:pPr>
            <a:r>
              <a:rPr lang="cs-CZ" sz="1000" b="1" dirty="0"/>
              <a:t>PATIENT_INSURANCE</a:t>
            </a:r>
            <a:r>
              <a:rPr lang="cs-CZ" sz="1000" dirty="0"/>
              <a:t> (PATIENT_ID, INSURANCE_ID)</a:t>
            </a:r>
          </a:p>
          <a:p>
            <a:pPr marL="0" indent="0">
              <a:buNone/>
            </a:pPr>
            <a:r>
              <a:rPr lang="cs-CZ" sz="1000" b="1" dirty="0"/>
              <a:t>RECORD_TYPE</a:t>
            </a:r>
            <a:r>
              <a:rPr lang="cs-CZ" sz="1000" dirty="0"/>
              <a:t> (RECORD_TYPE_ID, RECORD_TYPE_NAME)</a:t>
            </a:r>
          </a:p>
          <a:p>
            <a:pPr marL="0" indent="0">
              <a:buNone/>
            </a:pPr>
            <a:r>
              <a:rPr lang="cs-CZ" sz="1000" b="1" dirty="0"/>
              <a:t>RECORD</a:t>
            </a:r>
            <a:r>
              <a:rPr lang="cs-CZ" sz="1000" dirty="0"/>
              <a:t> (RECORD _ID, PATIENT_ID, RECORD _TYPE_ID, RECORD _DATE)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533400" y="1962150"/>
            <a:ext cx="8077200" cy="32004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spcBef>
                <a:spcPts val="0"/>
              </a:spcBef>
            </a:pPr>
            <a:r>
              <a:rPr lang="cs-CZ" sz="1200" b="1" dirty="0"/>
              <a:t>Team </a:t>
            </a:r>
            <a:r>
              <a:rPr lang="de-DE" sz="1200" b="1" dirty="0"/>
              <a:t>D</a:t>
            </a:r>
            <a:endParaRPr lang="cs-CZ" sz="1200" b="1" dirty="0"/>
          </a:p>
          <a:p>
            <a:pPr lvl="1">
              <a:spcBef>
                <a:spcPts val="0"/>
              </a:spcBef>
            </a:pPr>
            <a:r>
              <a:rPr lang="de-DE" sz="1200" dirty="0" err="1"/>
              <a:t>Number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health</a:t>
            </a:r>
            <a:r>
              <a:rPr lang="de-DE" sz="1200" dirty="0"/>
              <a:t> </a:t>
            </a:r>
            <a:r>
              <a:rPr lang="de-DE" sz="1200" dirty="0" err="1"/>
              <a:t>insurances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patient</a:t>
            </a:r>
            <a:r>
              <a:rPr lang="de-DE" sz="1200" dirty="0"/>
              <a:t> </a:t>
            </a:r>
            <a:r>
              <a:rPr lang="cs-CZ" sz="1200" dirty="0"/>
              <a:t>Ludmil</a:t>
            </a:r>
            <a:r>
              <a:rPr lang="de-DE" sz="1200" dirty="0"/>
              <a:t>a</a:t>
            </a:r>
            <a:r>
              <a:rPr lang="cs-CZ" sz="1200" dirty="0"/>
              <a:t> </a:t>
            </a:r>
            <a:r>
              <a:rPr lang="cs-CZ" sz="1200" dirty="0" err="1"/>
              <a:t>Čern</a:t>
            </a:r>
            <a:r>
              <a:rPr lang="de-DE" sz="1200" dirty="0"/>
              <a:t>a</a:t>
            </a:r>
            <a:br>
              <a:rPr lang="de-DE" sz="1200" dirty="0"/>
            </a:br>
            <a:r>
              <a:rPr lang="de-DE" sz="1200" dirty="0" err="1">
                <a:solidFill>
                  <a:srgbClr val="00B050"/>
                </a:solidFill>
              </a:rPr>
              <a:t>select</a:t>
            </a:r>
            <a:r>
              <a:rPr lang="de-DE" sz="1200" dirty="0">
                <a:solidFill>
                  <a:srgbClr val="00B050"/>
                </a:solidFill>
              </a:rPr>
              <a:t> </a:t>
            </a:r>
            <a:r>
              <a:rPr lang="de-DE" sz="1200" dirty="0" err="1">
                <a:solidFill>
                  <a:srgbClr val="00B050"/>
                </a:solidFill>
              </a:rPr>
              <a:t>count</a:t>
            </a:r>
            <a:r>
              <a:rPr lang="de-DE" sz="1200" dirty="0">
                <a:solidFill>
                  <a:srgbClr val="00B050"/>
                </a:solidFill>
              </a:rPr>
              <a:t>(*) </a:t>
            </a:r>
            <a:r>
              <a:rPr lang="de-DE" sz="1200" dirty="0" err="1">
                <a:solidFill>
                  <a:srgbClr val="00B050"/>
                </a:solidFill>
              </a:rPr>
              <a:t>from</a:t>
            </a:r>
            <a:r>
              <a:rPr lang="de-DE" sz="1200" dirty="0">
                <a:solidFill>
                  <a:srgbClr val="00B050"/>
                </a:solidFill>
              </a:rPr>
              <a:t> </a:t>
            </a:r>
            <a:r>
              <a:rPr lang="de-DE" sz="1200" dirty="0" err="1">
                <a:solidFill>
                  <a:srgbClr val="00B050"/>
                </a:solidFill>
              </a:rPr>
              <a:t>insurance</a:t>
            </a:r>
            <a:r>
              <a:rPr lang="de-DE" sz="1200" dirty="0">
                <a:solidFill>
                  <a:srgbClr val="00B050"/>
                </a:solidFill>
              </a:rPr>
              <a:t>, </a:t>
            </a:r>
            <a:r>
              <a:rPr lang="de-DE" sz="1200" dirty="0" err="1">
                <a:solidFill>
                  <a:srgbClr val="00B050"/>
                </a:solidFill>
              </a:rPr>
              <a:t>patient</a:t>
            </a:r>
            <a:br>
              <a:rPr lang="de-DE" sz="1200" dirty="0">
                <a:solidFill>
                  <a:srgbClr val="00B050"/>
                </a:solidFill>
              </a:rPr>
            </a:br>
            <a:r>
              <a:rPr lang="de-DE" sz="1200" dirty="0" err="1">
                <a:solidFill>
                  <a:srgbClr val="00B050"/>
                </a:solidFill>
              </a:rPr>
              <a:t>where</a:t>
            </a:r>
            <a:r>
              <a:rPr lang="de-DE" sz="1200" dirty="0">
                <a:solidFill>
                  <a:srgbClr val="00B050"/>
                </a:solidFill>
              </a:rPr>
              <a:t> </a:t>
            </a:r>
            <a:r>
              <a:rPr lang="de-DE" sz="1200" dirty="0" err="1">
                <a:solidFill>
                  <a:srgbClr val="00B050"/>
                </a:solidFill>
              </a:rPr>
              <a:t>insurance.insurance_id</a:t>
            </a:r>
            <a:r>
              <a:rPr lang="de-DE" sz="1200" dirty="0">
                <a:solidFill>
                  <a:srgbClr val="00B050"/>
                </a:solidFill>
              </a:rPr>
              <a:t> = </a:t>
            </a:r>
            <a:r>
              <a:rPr lang="de-DE" sz="1200" dirty="0" err="1">
                <a:solidFill>
                  <a:srgbClr val="00B050"/>
                </a:solidFill>
              </a:rPr>
              <a:t>patient.insurance_id</a:t>
            </a:r>
            <a:br>
              <a:rPr lang="de-DE" sz="1200" dirty="0">
                <a:solidFill>
                  <a:srgbClr val="00B050"/>
                </a:solidFill>
              </a:rPr>
            </a:br>
            <a:r>
              <a:rPr lang="de-DE" sz="1200" dirty="0" err="1">
                <a:solidFill>
                  <a:srgbClr val="00B050"/>
                </a:solidFill>
              </a:rPr>
              <a:t>and</a:t>
            </a:r>
            <a:r>
              <a:rPr lang="de-DE" sz="1200" dirty="0">
                <a:solidFill>
                  <a:srgbClr val="00B050"/>
                </a:solidFill>
              </a:rPr>
              <a:t> </a:t>
            </a:r>
            <a:r>
              <a:rPr lang="de-DE" sz="1200" dirty="0" err="1">
                <a:solidFill>
                  <a:srgbClr val="00B050"/>
                </a:solidFill>
              </a:rPr>
              <a:t>patient.patient_name</a:t>
            </a:r>
            <a:r>
              <a:rPr lang="de-DE" sz="1200" dirty="0">
                <a:solidFill>
                  <a:srgbClr val="00B050"/>
                </a:solidFill>
              </a:rPr>
              <a:t> = 'Ludmila </a:t>
            </a:r>
            <a:r>
              <a:rPr lang="de-DE" sz="1200" dirty="0" err="1">
                <a:solidFill>
                  <a:srgbClr val="00B050"/>
                </a:solidFill>
              </a:rPr>
              <a:t>Cerna</a:t>
            </a:r>
            <a:r>
              <a:rPr lang="de-DE" sz="1200" dirty="0">
                <a:solidFill>
                  <a:srgbClr val="00B050"/>
                </a:solidFill>
              </a:rPr>
              <a:t>‘</a:t>
            </a:r>
            <a:endParaRPr lang="cs-CZ" sz="1200" dirty="0">
              <a:solidFill>
                <a:srgbClr val="00B050"/>
              </a:solidFill>
            </a:endParaRPr>
          </a:p>
          <a:p>
            <a:pPr lvl="1">
              <a:spcBef>
                <a:spcPts val="0"/>
              </a:spcBef>
            </a:pPr>
            <a:r>
              <a:rPr lang="de-DE" sz="1200" dirty="0"/>
              <a:t>All </a:t>
            </a:r>
            <a:r>
              <a:rPr lang="de-DE" sz="1200" dirty="0" err="1"/>
              <a:t>health</a:t>
            </a:r>
            <a:r>
              <a:rPr lang="de-DE" sz="1200" dirty="0"/>
              <a:t> </a:t>
            </a:r>
            <a:r>
              <a:rPr lang="de-DE" sz="1200" dirty="0" err="1"/>
              <a:t>records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patient</a:t>
            </a:r>
            <a:r>
              <a:rPr lang="de-DE" sz="1200" dirty="0"/>
              <a:t> </a:t>
            </a:r>
            <a:r>
              <a:rPr lang="cs-CZ" sz="1200" dirty="0"/>
              <a:t>Jan</a:t>
            </a:r>
            <a:r>
              <a:rPr lang="de-DE" sz="1200" dirty="0"/>
              <a:t>a</a:t>
            </a:r>
            <a:r>
              <a:rPr lang="cs-CZ" sz="1200" dirty="0"/>
              <a:t> </a:t>
            </a:r>
            <a:r>
              <a:rPr lang="cs-CZ" sz="1200" dirty="0" err="1"/>
              <a:t>Hezk</a:t>
            </a:r>
            <a:r>
              <a:rPr lang="de-DE" sz="1200" dirty="0"/>
              <a:t>a</a:t>
            </a:r>
            <a:br>
              <a:rPr lang="de-DE" sz="1200" dirty="0"/>
            </a:br>
            <a:r>
              <a:rPr lang="de-DE" sz="1200" dirty="0" err="1">
                <a:solidFill>
                  <a:srgbClr val="00B050"/>
                </a:solidFill>
              </a:rPr>
              <a:t>select</a:t>
            </a:r>
            <a:r>
              <a:rPr lang="de-DE" sz="1200" dirty="0">
                <a:solidFill>
                  <a:srgbClr val="00B050"/>
                </a:solidFill>
              </a:rPr>
              <a:t> * </a:t>
            </a:r>
            <a:r>
              <a:rPr lang="de-DE" sz="1200" dirty="0" err="1">
                <a:solidFill>
                  <a:srgbClr val="00B050"/>
                </a:solidFill>
              </a:rPr>
              <a:t>from</a:t>
            </a:r>
            <a:r>
              <a:rPr lang="de-DE" sz="1200" dirty="0">
                <a:solidFill>
                  <a:srgbClr val="00B050"/>
                </a:solidFill>
              </a:rPr>
              <a:t> </a:t>
            </a:r>
            <a:r>
              <a:rPr lang="de-DE" sz="1200" dirty="0" err="1">
                <a:solidFill>
                  <a:srgbClr val="00B050"/>
                </a:solidFill>
              </a:rPr>
              <a:t>record</a:t>
            </a:r>
            <a:r>
              <a:rPr lang="de-DE" sz="1200" dirty="0">
                <a:solidFill>
                  <a:srgbClr val="00B050"/>
                </a:solidFill>
              </a:rPr>
              <a:t>, </a:t>
            </a:r>
            <a:r>
              <a:rPr lang="de-DE" sz="1200" dirty="0" err="1">
                <a:solidFill>
                  <a:srgbClr val="00B050"/>
                </a:solidFill>
              </a:rPr>
              <a:t>patient</a:t>
            </a:r>
            <a:br>
              <a:rPr lang="de-DE" sz="1200" dirty="0">
                <a:solidFill>
                  <a:srgbClr val="00B050"/>
                </a:solidFill>
              </a:rPr>
            </a:br>
            <a:r>
              <a:rPr lang="de-DE" sz="1200" dirty="0" err="1">
                <a:solidFill>
                  <a:srgbClr val="00B050"/>
                </a:solidFill>
              </a:rPr>
              <a:t>where</a:t>
            </a:r>
            <a:r>
              <a:rPr lang="de-DE" sz="1200" dirty="0">
                <a:solidFill>
                  <a:srgbClr val="00B050"/>
                </a:solidFill>
              </a:rPr>
              <a:t> </a:t>
            </a:r>
            <a:r>
              <a:rPr lang="de-DE" sz="1200" dirty="0" err="1">
                <a:solidFill>
                  <a:srgbClr val="00B050"/>
                </a:solidFill>
              </a:rPr>
              <a:t>record.patient_id</a:t>
            </a:r>
            <a:r>
              <a:rPr lang="de-DE" sz="1200" dirty="0">
                <a:solidFill>
                  <a:srgbClr val="00B050"/>
                </a:solidFill>
              </a:rPr>
              <a:t> = </a:t>
            </a:r>
            <a:r>
              <a:rPr lang="de-DE" sz="1200" dirty="0" err="1">
                <a:solidFill>
                  <a:srgbClr val="00B050"/>
                </a:solidFill>
              </a:rPr>
              <a:t>patient.patient_id</a:t>
            </a:r>
            <a:br>
              <a:rPr lang="de-DE" sz="1200" dirty="0">
                <a:solidFill>
                  <a:srgbClr val="00B050"/>
                </a:solidFill>
              </a:rPr>
            </a:br>
            <a:r>
              <a:rPr lang="de-DE" sz="1200" dirty="0" err="1">
                <a:solidFill>
                  <a:srgbClr val="00B050"/>
                </a:solidFill>
              </a:rPr>
              <a:t>and</a:t>
            </a:r>
            <a:r>
              <a:rPr lang="de-DE" sz="1200" dirty="0">
                <a:solidFill>
                  <a:srgbClr val="00B050"/>
                </a:solidFill>
              </a:rPr>
              <a:t>     </a:t>
            </a:r>
            <a:r>
              <a:rPr lang="de-DE" sz="1200" dirty="0" err="1">
                <a:solidFill>
                  <a:srgbClr val="00B050"/>
                </a:solidFill>
              </a:rPr>
              <a:t>patient.patient_name</a:t>
            </a:r>
            <a:r>
              <a:rPr lang="de-DE" sz="1200" dirty="0">
                <a:solidFill>
                  <a:srgbClr val="00B050"/>
                </a:solidFill>
              </a:rPr>
              <a:t> = 'Jana </a:t>
            </a:r>
            <a:r>
              <a:rPr lang="de-DE" sz="1200" dirty="0" err="1">
                <a:solidFill>
                  <a:srgbClr val="00B050"/>
                </a:solidFill>
              </a:rPr>
              <a:t>Hezka</a:t>
            </a:r>
            <a:r>
              <a:rPr lang="de-DE" sz="1200" dirty="0">
                <a:solidFill>
                  <a:srgbClr val="00B050"/>
                </a:solidFill>
              </a:rPr>
              <a:t>'</a:t>
            </a:r>
            <a:endParaRPr lang="cs-CZ" sz="1200" dirty="0">
              <a:solidFill>
                <a:srgbClr val="00B050"/>
              </a:solidFill>
            </a:endParaRPr>
          </a:p>
          <a:p>
            <a:pPr lvl="1">
              <a:spcBef>
                <a:spcPts val="0"/>
              </a:spcBef>
            </a:pPr>
            <a:r>
              <a:rPr lang="de-DE" sz="1200" dirty="0"/>
              <a:t>All </a:t>
            </a:r>
            <a:r>
              <a:rPr lang="de-DE" sz="1200" dirty="0" err="1"/>
              <a:t>loans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health</a:t>
            </a:r>
            <a:r>
              <a:rPr lang="de-DE" sz="1200" dirty="0"/>
              <a:t> </a:t>
            </a:r>
            <a:r>
              <a:rPr lang="de-DE" sz="1200" dirty="0" err="1"/>
              <a:t>records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patient</a:t>
            </a:r>
            <a:r>
              <a:rPr lang="de-DE" sz="1200" dirty="0"/>
              <a:t> </a:t>
            </a:r>
            <a:r>
              <a:rPr lang="cs-CZ" sz="1200" dirty="0"/>
              <a:t>Švejk </a:t>
            </a:r>
            <a:r>
              <a:rPr lang="de-DE" sz="1200" dirty="0" err="1"/>
              <a:t>which</a:t>
            </a:r>
            <a:r>
              <a:rPr lang="de-DE" sz="1200" dirty="0"/>
              <a:t> </a:t>
            </a:r>
            <a:r>
              <a:rPr lang="de-DE" sz="1200" dirty="0" err="1"/>
              <a:t>were</a:t>
            </a:r>
            <a:r>
              <a:rPr lang="de-DE" sz="1200" dirty="0"/>
              <a:t> </a:t>
            </a:r>
            <a:r>
              <a:rPr lang="de-DE" sz="1200" dirty="0" err="1"/>
              <a:t>made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doctors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hospitals</a:t>
            </a:r>
            <a:r>
              <a:rPr lang="cs-CZ" sz="1200" dirty="0"/>
              <a:t> </a:t>
            </a:r>
            <a:br>
              <a:rPr lang="de-DE" sz="1200" dirty="0"/>
            </a:br>
            <a:r>
              <a:rPr lang="de-DE" sz="1200" dirty="0" err="1">
                <a:solidFill>
                  <a:srgbClr val="00B050"/>
                </a:solidFill>
              </a:rPr>
              <a:t>select</a:t>
            </a:r>
            <a:r>
              <a:rPr lang="de-DE" sz="1200" dirty="0">
                <a:solidFill>
                  <a:srgbClr val="00B050"/>
                </a:solidFill>
              </a:rPr>
              <a:t> * </a:t>
            </a:r>
            <a:r>
              <a:rPr lang="de-DE" sz="1200" dirty="0" err="1">
                <a:solidFill>
                  <a:srgbClr val="00B050"/>
                </a:solidFill>
              </a:rPr>
              <a:t>from</a:t>
            </a:r>
            <a:r>
              <a:rPr lang="de-DE" sz="1200" dirty="0">
                <a:solidFill>
                  <a:srgbClr val="00B050"/>
                </a:solidFill>
              </a:rPr>
              <a:t> </a:t>
            </a:r>
            <a:r>
              <a:rPr lang="de-DE" sz="1200" dirty="0" err="1">
                <a:solidFill>
                  <a:srgbClr val="00B050"/>
                </a:solidFill>
              </a:rPr>
              <a:t>history</a:t>
            </a:r>
            <a:r>
              <a:rPr lang="de-DE" sz="1200" dirty="0">
                <a:solidFill>
                  <a:srgbClr val="00B050"/>
                </a:solidFill>
              </a:rPr>
              <a:t>, </a:t>
            </a:r>
            <a:r>
              <a:rPr lang="de-DE" sz="1200" dirty="0" err="1">
                <a:solidFill>
                  <a:srgbClr val="00B050"/>
                </a:solidFill>
              </a:rPr>
              <a:t>borrower</a:t>
            </a:r>
            <a:r>
              <a:rPr lang="de-DE" sz="1200" dirty="0">
                <a:solidFill>
                  <a:srgbClr val="00B050"/>
                </a:solidFill>
              </a:rPr>
              <a:t>, </a:t>
            </a:r>
            <a:r>
              <a:rPr lang="de-DE" sz="1200" dirty="0" err="1">
                <a:solidFill>
                  <a:srgbClr val="00B050"/>
                </a:solidFill>
              </a:rPr>
              <a:t>borrower_type</a:t>
            </a:r>
            <a:r>
              <a:rPr lang="de-DE" sz="1200" dirty="0">
                <a:solidFill>
                  <a:srgbClr val="00B050"/>
                </a:solidFill>
              </a:rPr>
              <a:t>, </a:t>
            </a:r>
            <a:r>
              <a:rPr lang="de-DE" sz="1200" dirty="0" err="1">
                <a:solidFill>
                  <a:srgbClr val="00B050"/>
                </a:solidFill>
              </a:rPr>
              <a:t>patient</a:t>
            </a:r>
            <a:r>
              <a:rPr lang="de-DE" sz="1200" dirty="0">
                <a:solidFill>
                  <a:srgbClr val="00B050"/>
                </a:solidFill>
              </a:rPr>
              <a:t>, </a:t>
            </a:r>
            <a:r>
              <a:rPr lang="de-DE" sz="1200" dirty="0" err="1">
                <a:solidFill>
                  <a:srgbClr val="00B050"/>
                </a:solidFill>
              </a:rPr>
              <a:t>folder</a:t>
            </a:r>
            <a:br>
              <a:rPr lang="de-DE" sz="1200" dirty="0">
                <a:solidFill>
                  <a:srgbClr val="00B050"/>
                </a:solidFill>
              </a:rPr>
            </a:br>
            <a:r>
              <a:rPr lang="de-DE" sz="1200" dirty="0" err="1">
                <a:solidFill>
                  <a:srgbClr val="00B050"/>
                </a:solidFill>
              </a:rPr>
              <a:t>where</a:t>
            </a:r>
            <a:r>
              <a:rPr lang="de-DE" sz="1200" dirty="0">
                <a:solidFill>
                  <a:srgbClr val="00B050"/>
                </a:solidFill>
              </a:rPr>
              <a:t> </a:t>
            </a:r>
            <a:r>
              <a:rPr lang="de-DE" sz="1200" dirty="0" err="1">
                <a:solidFill>
                  <a:srgbClr val="00B050"/>
                </a:solidFill>
              </a:rPr>
              <a:t>history.borrower_id</a:t>
            </a:r>
            <a:r>
              <a:rPr lang="de-DE" sz="1200" dirty="0">
                <a:solidFill>
                  <a:srgbClr val="00B050"/>
                </a:solidFill>
              </a:rPr>
              <a:t> = </a:t>
            </a:r>
            <a:r>
              <a:rPr lang="de-DE" sz="1200" dirty="0" err="1">
                <a:solidFill>
                  <a:srgbClr val="00B050"/>
                </a:solidFill>
              </a:rPr>
              <a:t>borrower.borrower_id</a:t>
            </a:r>
            <a:br>
              <a:rPr lang="de-DE" sz="1200" dirty="0">
                <a:solidFill>
                  <a:srgbClr val="00B050"/>
                </a:solidFill>
              </a:rPr>
            </a:br>
            <a:r>
              <a:rPr lang="de-DE" sz="1200" dirty="0" err="1">
                <a:solidFill>
                  <a:srgbClr val="00B050"/>
                </a:solidFill>
              </a:rPr>
              <a:t>and</a:t>
            </a:r>
            <a:r>
              <a:rPr lang="de-DE" sz="1200" dirty="0">
                <a:solidFill>
                  <a:srgbClr val="00B050"/>
                </a:solidFill>
              </a:rPr>
              <a:t>    </a:t>
            </a:r>
            <a:r>
              <a:rPr lang="de-DE" sz="1200" dirty="0" err="1">
                <a:solidFill>
                  <a:srgbClr val="00B050"/>
                </a:solidFill>
              </a:rPr>
              <a:t>borrower.borrower_type_id</a:t>
            </a:r>
            <a:r>
              <a:rPr lang="de-DE" sz="1200" dirty="0">
                <a:solidFill>
                  <a:srgbClr val="00B050"/>
                </a:solidFill>
              </a:rPr>
              <a:t> = </a:t>
            </a:r>
            <a:r>
              <a:rPr lang="de-DE" sz="1200" dirty="0" err="1">
                <a:solidFill>
                  <a:srgbClr val="00B050"/>
                </a:solidFill>
              </a:rPr>
              <a:t>borrower_type.borrower_type_id</a:t>
            </a:r>
            <a:br>
              <a:rPr lang="de-DE" sz="1200" dirty="0">
                <a:solidFill>
                  <a:srgbClr val="00B050"/>
                </a:solidFill>
              </a:rPr>
            </a:br>
            <a:r>
              <a:rPr lang="de-DE" sz="1200" dirty="0" err="1">
                <a:solidFill>
                  <a:srgbClr val="00B050"/>
                </a:solidFill>
              </a:rPr>
              <a:t>and</a:t>
            </a:r>
            <a:r>
              <a:rPr lang="de-DE" sz="1200" dirty="0">
                <a:solidFill>
                  <a:srgbClr val="00B050"/>
                </a:solidFill>
              </a:rPr>
              <a:t>    </a:t>
            </a:r>
            <a:r>
              <a:rPr lang="de-DE" sz="1200" dirty="0" err="1">
                <a:solidFill>
                  <a:srgbClr val="00B050"/>
                </a:solidFill>
              </a:rPr>
              <a:t>history.folder_id</a:t>
            </a:r>
            <a:r>
              <a:rPr lang="de-DE" sz="1200" dirty="0">
                <a:solidFill>
                  <a:srgbClr val="00B050"/>
                </a:solidFill>
              </a:rPr>
              <a:t> = </a:t>
            </a:r>
            <a:r>
              <a:rPr lang="de-DE" sz="1200" dirty="0" err="1">
                <a:solidFill>
                  <a:srgbClr val="00B050"/>
                </a:solidFill>
              </a:rPr>
              <a:t>folder.folder_id</a:t>
            </a:r>
            <a:br>
              <a:rPr lang="de-DE" sz="1200" dirty="0">
                <a:solidFill>
                  <a:srgbClr val="00B050"/>
                </a:solidFill>
              </a:rPr>
            </a:br>
            <a:r>
              <a:rPr lang="de-DE" sz="1200" dirty="0" err="1">
                <a:solidFill>
                  <a:srgbClr val="00B050"/>
                </a:solidFill>
              </a:rPr>
              <a:t>and</a:t>
            </a:r>
            <a:r>
              <a:rPr lang="de-DE" sz="1200" dirty="0">
                <a:solidFill>
                  <a:srgbClr val="00B050"/>
                </a:solidFill>
              </a:rPr>
              <a:t>    </a:t>
            </a:r>
            <a:r>
              <a:rPr lang="de-DE" sz="1200" dirty="0" err="1">
                <a:solidFill>
                  <a:srgbClr val="00B050"/>
                </a:solidFill>
              </a:rPr>
              <a:t>folder.patient_id</a:t>
            </a:r>
            <a:r>
              <a:rPr lang="de-DE" sz="1200" dirty="0">
                <a:solidFill>
                  <a:srgbClr val="00B050"/>
                </a:solidFill>
              </a:rPr>
              <a:t> = </a:t>
            </a:r>
            <a:r>
              <a:rPr lang="de-DE" sz="1200" dirty="0" err="1">
                <a:solidFill>
                  <a:srgbClr val="00B050"/>
                </a:solidFill>
              </a:rPr>
              <a:t>patient.patient_id</a:t>
            </a:r>
            <a:br>
              <a:rPr lang="de-DE" sz="1200" dirty="0">
                <a:solidFill>
                  <a:srgbClr val="00B050"/>
                </a:solidFill>
              </a:rPr>
            </a:br>
            <a:r>
              <a:rPr lang="de-DE" sz="1200" dirty="0" err="1">
                <a:solidFill>
                  <a:srgbClr val="00B050"/>
                </a:solidFill>
              </a:rPr>
              <a:t>and</a:t>
            </a:r>
            <a:r>
              <a:rPr lang="de-DE" sz="1200" dirty="0">
                <a:solidFill>
                  <a:srgbClr val="00B050"/>
                </a:solidFill>
              </a:rPr>
              <a:t>    </a:t>
            </a:r>
            <a:r>
              <a:rPr lang="de-DE" sz="1200" dirty="0" err="1">
                <a:solidFill>
                  <a:srgbClr val="00B050"/>
                </a:solidFill>
              </a:rPr>
              <a:t>borrower_type.borrower_type_name</a:t>
            </a:r>
            <a:r>
              <a:rPr lang="de-DE" sz="1200" dirty="0">
                <a:solidFill>
                  <a:srgbClr val="00B050"/>
                </a:solidFill>
              </a:rPr>
              <a:t> in ('</a:t>
            </a:r>
            <a:r>
              <a:rPr lang="de-DE" sz="1200" dirty="0" err="1">
                <a:solidFill>
                  <a:srgbClr val="00B050"/>
                </a:solidFill>
              </a:rPr>
              <a:t>doctor</a:t>
            </a:r>
            <a:r>
              <a:rPr lang="de-DE" sz="1200" dirty="0">
                <a:solidFill>
                  <a:srgbClr val="00B050"/>
                </a:solidFill>
              </a:rPr>
              <a:t>', '</a:t>
            </a:r>
            <a:r>
              <a:rPr lang="de-DE" sz="1200" dirty="0" err="1">
                <a:solidFill>
                  <a:srgbClr val="00B050"/>
                </a:solidFill>
              </a:rPr>
              <a:t>hospital</a:t>
            </a:r>
            <a:r>
              <a:rPr lang="de-DE" sz="1200" dirty="0">
                <a:solidFill>
                  <a:srgbClr val="00B050"/>
                </a:solidFill>
              </a:rPr>
              <a:t>')</a:t>
            </a:r>
            <a:br>
              <a:rPr lang="de-DE" sz="1200" dirty="0">
                <a:solidFill>
                  <a:srgbClr val="00B050"/>
                </a:solidFill>
              </a:rPr>
            </a:br>
            <a:r>
              <a:rPr lang="de-DE" sz="1200" dirty="0" err="1">
                <a:solidFill>
                  <a:srgbClr val="00B050"/>
                </a:solidFill>
              </a:rPr>
              <a:t>and</a:t>
            </a:r>
            <a:r>
              <a:rPr lang="de-DE" sz="1200" dirty="0">
                <a:solidFill>
                  <a:srgbClr val="00B050"/>
                </a:solidFill>
              </a:rPr>
              <a:t>    </a:t>
            </a:r>
            <a:r>
              <a:rPr lang="de-DE" sz="1200" dirty="0" err="1">
                <a:solidFill>
                  <a:srgbClr val="00B050"/>
                </a:solidFill>
              </a:rPr>
              <a:t>patient.patient_name</a:t>
            </a:r>
            <a:r>
              <a:rPr lang="de-DE" sz="1200" dirty="0">
                <a:solidFill>
                  <a:srgbClr val="00B050"/>
                </a:solidFill>
              </a:rPr>
              <a:t> = '</a:t>
            </a:r>
            <a:r>
              <a:rPr lang="de-DE" sz="1200" dirty="0" err="1">
                <a:solidFill>
                  <a:srgbClr val="00B050"/>
                </a:solidFill>
              </a:rPr>
              <a:t>Svejk</a:t>
            </a:r>
            <a:r>
              <a:rPr lang="de-DE" sz="1200">
                <a:solidFill>
                  <a:srgbClr val="00B050"/>
                </a:solidFill>
              </a:rPr>
              <a:t>'</a:t>
            </a:r>
            <a:br>
              <a:rPr lang="de-DE" sz="1200" dirty="0"/>
            </a:br>
            <a:r>
              <a:rPr lang="cs-CZ" sz="1200" dirty="0"/>
              <a:t> 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2000" y="742950"/>
            <a:ext cx="4488024" cy="12192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de-DE" sz="1000" b="1" dirty="0"/>
              <a:t>FOLDER</a:t>
            </a:r>
            <a:r>
              <a:rPr lang="de-DE" sz="1000" dirty="0"/>
              <a:t> (FOLDER_ID, FOLDER_NAME, PATIENT_ID)</a:t>
            </a:r>
          </a:p>
          <a:p>
            <a:pPr marL="0" indent="0">
              <a:buNone/>
            </a:pPr>
            <a:r>
              <a:rPr lang="cs-CZ" sz="1000" b="1" dirty="0"/>
              <a:t>FOLDER</a:t>
            </a:r>
            <a:r>
              <a:rPr lang="de-DE" sz="1000" b="1" dirty="0"/>
              <a:t>_RECORD</a:t>
            </a:r>
            <a:r>
              <a:rPr lang="cs-CZ" sz="1000" b="1" dirty="0"/>
              <a:t> </a:t>
            </a:r>
            <a:r>
              <a:rPr lang="cs-CZ" sz="1000" dirty="0"/>
              <a:t>(FOLDER _ID, RECORD _ID)</a:t>
            </a:r>
            <a:endParaRPr lang="de-DE" sz="1000" dirty="0"/>
          </a:p>
          <a:p>
            <a:pPr marL="0" indent="0">
              <a:buNone/>
            </a:pPr>
            <a:r>
              <a:rPr lang="cs-CZ" sz="1000" b="1" dirty="0"/>
              <a:t>BORROWER_TYPE</a:t>
            </a:r>
            <a:r>
              <a:rPr lang="cs-CZ" sz="1000" dirty="0"/>
              <a:t> (BORROWER_TYPE_ID, BORROWER_TYPE_NAME)</a:t>
            </a:r>
          </a:p>
          <a:p>
            <a:pPr marL="0" indent="0">
              <a:buNone/>
            </a:pPr>
            <a:r>
              <a:rPr lang="cs-CZ" sz="1000" b="1" dirty="0"/>
              <a:t>BORROWER</a:t>
            </a:r>
            <a:r>
              <a:rPr lang="cs-CZ" sz="1000" dirty="0"/>
              <a:t> (BORROWER_ID, BORROWER _TYPE_ID, BORROWER _NAME)</a:t>
            </a:r>
          </a:p>
          <a:p>
            <a:pPr marL="0" indent="0">
              <a:buNone/>
            </a:pPr>
            <a:r>
              <a:rPr lang="cs-CZ" sz="1000" b="1" dirty="0"/>
              <a:t>HISTORY</a:t>
            </a:r>
            <a:r>
              <a:rPr lang="cs-CZ" sz="1000" dirty="0"/>
              <a:t> (HISTORY_ID, BORROWER_ID, FOLDER_ID, HISTORY_DATE)</a:t>
            </a:r>
          </a:p>
        </p:txBody>
      </p:sp>
    </p:spTree>
    <p:extLst>
      <p:ext uri="{BB962C8B-B14F-4D97-AF65-F5344CB8AC3E}">
        <p14:creationId xmlns:p14="http://schemas.microsoft.com/office/powerpoint/2010/main" val="161403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de-DE" dirty="0"/>
              <a:t>Schedule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6781800" cy="32686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Database theory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Database design</a:t>
            </a:r>
            <a:endParaRPr lang="cs-CZ" b="1" dirty="0"/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SQL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4198682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819150"/>
            <a:ext cx="8458200" cy="3942582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Commercial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cs-CZ" dirty="0"/>
          </a:p>
          <a:p>
            <a:pPr lvl="1"/>
            <a:r>
              <a:rPr lang="cs-CZ" dirty="0" err="1"/>
              <a:t>Oracle</a:t>
            </a:r>
            <a:endParaRPr lang="cs-CZ" dirty="0"/>
          </a:p>
          <a:p>
            <a:pPr lvl="1"/>
            <a:r>
              <a:rPr lang="cs-CZ" dirty="0"/>
              <a:t>Informix </a:t>
            </a:r>
            <a:r>
              <a:rPr lang="cs-CZ" dirty="0" err="1"/>
              <a:t>Dynamic</a:t>
            </a:r>
            <a:r>
              <a:rPr lang="cs-CZ" dirty="0"/>
              <a:t> Server</a:t>
            </a:r>
          </a:p>
          <a:p>
            <a:pPr lvl="1"/>
            <a:r>
              <a:rPr lang="cs-CZ" dirty="0"/>
              <a:t>Microsoft SQL Server</a:t>
            </a:r>
          </a:p>
          <a:p>
            <a:pPr lvl="1"/>
            <a:r>
              <a:rPr lang="cs-CZ" dirty="0"/>
              <a:t>IBM DB2</a:t>
            </a:r>
          </a:p>
          <a:p>
            <a:pPr lvl="1"/>
            <a:r>
              <a:rPr lang="cs-CZ" dirty="0" err="1"/>
              <a:t>Sybase</a:t>
            </a:r>
            <a:r>
              <a:rPr lang="cs-CZ" dirty="0"/>
              <a:t>, </a:t>
            </a:r>
            <a:r>
              <a:rPr lang="cs-CZ" dirty="0" err="1"/>
              <a:t>Teradata</a:t>
            </a:r>
            <a:r>
              <a:rPr lang="cs-CZ" dirty="0"/>
              <a:t>, SQL </a:t>
            </a:r>
            <a:r>
              <a:rPr lang="cs-CZ" dirty="0" err="1"/>
              <a:t>Anywhere</a:t>
            </a:r>
            <a:endParaRPr lang="cs-CZ" dirty="0"/>
          </a:p>
          <a:p>
            <a:r>
              <a:rPr lang="de-DE" dirty="0"/>
              <a:t>Open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cs-CZ" dirty="0"/>
          </a:p>
          <a:p>
            <a:pPr lvl="1"/>
            <a:r>
              <a:rPr lang="cs-CZ" dirty="0" err="1"/>
              <a:t>MySQL</a:t>
            </a:r>
            <a:endParaRPr lang="cs-CZ" dirty="0"/>
          </a:p>
          <a:p>
            <a:pPr lvl="1"/>
            <a:r>
              <a:rPr lang="cs-CZ" dirty="0" err="1"/>
              <a:t>PostgreSQL</a:t>
            </a:r>
            <a:endParaRPr lang="cs-CZ" dirty="0"/>
          </a:p>
          <a:p>
            <a:pPr lvl="1"/>
            <a:r>
              <a:rPr lang="cs-CZ" dirty="0" err="1"/>
              <a:t>Firebird</a:t>
            </a:r>
            <a:endParaRPr lang="cs-CZ" dirty="0"/>
          </a:p>
          <a:p>
            <a:pPr lvl="1"/>
            <a:r>
              <a:rPr lang="cs-CZ" dirty="0" err="1"/>
              <a:t>Ingres</a:t>
            </a:r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 Systems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10267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cs-CZ" dirty="0" err="1"/>
              <a:t>MySQL</a:t>
            </a:r>
            <a:r>
              <a:rPr lang="cs-CZ" dirty="0"/>
              <a:t> </a:t>
            </a:r>
          </a:p>
        </p:txBody>
      </p:sp>
      <p:pic>
        <p:nvPicPr>
          <p:cNvPr id="1026" name="Picture 2" descr="http://www.cecak.cz/fel/dba/_media/zkouska/mysql.jpg?w=&amp;h=&amp;cache=cach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95349"/>
            <a:ext cx="550545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39000" y="4771063"/>
            <a:ext cx="1472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Source</a:t>
            </a:r>
            <a:r>
              <a:rPr lang="cs-CZ" sz="1400" dirty="0">
                <a:solidFill>
                  <a:schemeClr val="bg1">
                    <a:lumMod val="65000"/>
                  </a:schemeClr>
                </a:solidFill>
              </a:rPr>
              <a:t>. mysql.com</a:t>
            </a:r>
          </a:p>
        </p:txBody>
      </p:sp>
    </p:spTree>
    <p:extLst>
      <p:ext uri="{BB962C8B-B14F-4D97-AF65-F5344CB8AC3E}">
        <p14:creationId xmlns:p14="http://schemas.microsoft.com/office/powerpoint/2010/main" val="2870795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cs-CZ" dirty="0" err="1"/>
              <a:t>MySQL</a:t>
            </a:r>
            <a:r>
              <a:rPr lang="cs-CZ" dirty="0"/>
              <a:t> - </a:t>
            </a:r>
            <a:r>
              <a:rPr lang="cs-CZ" dirty="0" err="1"/>
              <a:t>phpMyAdmin</a:t>
            </a:r>
            <a:r>
              <a:rPr lang="cs-CZ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9000" y="4771063"/>
            <a:ext cx="1472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Source</a:t>
            </a:r>
            <a:r>
              <a:rPr lang="cs-CZ" sz="1400" dirty="0">
                <a:solidFill>
                  <a:schemeClr val="bg1">
                    <a:lumMod val="65000"/>
                  </a:schemeClr>
                </a:solidFill>
              </a:rPr>
              <a:t>. mysql.com</a:t>
            </a:r>
          </a:p>
        </p:txBody>
      </p:sp>
      <p:pic>
        <p:nvPicPr>
          <p:cNvPr id="2050" name="Picture 2" descr="http://mattoid.com/data/jpegs/Computing/wda_phpmyadmi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" t="10528"/>
          <a:stretch/>
        </p:blipFill>
        <p:spPr bwMode="auto">
          <a:xfrm>
            <a:off x="1268962" y="742950"/>
            <a:ext cx="6436761" cy="379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898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666750"/>
            <a:ext cx="8153400" cy="4476750"/>
          </a:xfrm>
        </p:spPr>
        <p:txBody>
          <a:bodyPr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cs-CZ" dirty="0"/>
              <a:t>webstu.fbmi.cvut.cz – </a:t>
            </a:r>
            <a:r>
              <a:rPr lang="de-DE" dirty="0"/>
              <a:t>personal</a:t>
            </a:r>
            <a:r>
              <a:rPr lang="cs-CZ" dirty="0"/>
              <a:t> server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cs-CZ" dirty="0"/>
              <a:t>databaze.fbmi.cvut.cz – server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homework</a:t>
            </a:r>
            <a:endParaRPr lang="cs-CZ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e-DE" dirty="0"/>
              <a:t>Account </a:t>
            </a:r>
            <a:r>
              <a:rPr lang="de-DE" dirty="0" err="1"/>
              <a:t>activation</a:t>
            </a:r>
            <a:r>
              <a:rPr lang="cs-CZ" dirty="0"/>
              <a:t>: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cs-CZ" dirty="0"/>
              <a:t>FTP</a:t>
            </a:r>
            <a:r>
              <a:rPr lang="de-DE" dirty="0"/>
              <a:t> Connection</a:t>
            </a:r>
            <a:r>
              <a:rPr lang="en-US" dirty="0"/>
              <a:t> (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cs-CZ" dirty="0"/>
              <a:t>)</a:t>
            </a:r>
            <a:r>
              <a:rPr lang="en-US" dirty="0"/>
              <a:t>:</a:t>
            </a:r>
            <a:endParaRPr lang="cs-CZ" dirty="0"/>
          </a:p>
          <a:p>
            <a:pPr marL="1371600" lvl="2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e-DE" dirty="0" err="1"/>
              <a:t>Your</a:t>
            </a:r>
            <a:r>
              <a:rPr lang="de-DE" dirty="0"/>
              <a:t> PC</a:t>
            </a:r>
            <a:r>
              <a:rPr lang="cs-CZ" dirty="0"/>
              <a:t> </a:t>
            </a:r>
            <a:r>
              <a:rPr lang="en-US" dirty="0"/>
              <a:t>-&gt; </a:t>
            </a:r>
            <a:r>
              <a:rPr lang="en-US" dirty="0">
                <a:hlinkClick r:id="rId2"/>
              </a:rPr>
              <a:t>ftp://databaze.fbmi.cvut.cz</a:t>
            </a:r>
            <a:endParaRPr lang="cs-CZ" dirty="0"/>
          </a:p>
          <a:p>
            <a:pPr marL="1371600" lvl="2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faculty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password</a:t>
            </a:r>
            <a:endParaRPr lang="cs-CZ" dirty="0"/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dirty="0"/>
              <a:t>Open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admin</a:t>
            </a:r>
            <a:r>
              <a:rPr lang="de-DE" dirty="0"/>
              <a:t> web </a:t>
            </a:r>
            <a:r>
              <a:rPr lang="de-DE" dirty="0" err="1"/>
              <a:t>page</a:t>
            </a:r>
            <a:endParaRPr lang="cs-CZ" dirty="0"/>
          </a:p>
          <a:p>
            <a:pPr marL="1371600" lvl="2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cs-CZ" dirty="0">
                <a:hlinkClick r:id="rId3"/>
              </a:rPr>
              <a:t>http://databaze.fbmi.cvut.cz/</a:t>
            </a:r>
            <a:r>
              <a:rPr lang="de-DE" dirty="0" err="1">
                <a:hlinkClick r:id="rId3"/>
              </a:rPr>
              <a:t>your</a:t>
            </a:r>
            <a:r>
              <a:rPr lang="cs-CZ" dirty="0" err="1">
                <a:hlinkClick r:id="rId3"/>
              </a:rPr>
              <a:t>login</a:t>
            </a:r>
            <a:endParaRPr lang="cs-CZ" dirty="0"/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dirty="0"/>
              <a:t>Click on </a:t>
            </a:r>
            <a:r>
              <a:rPr lang="de-DE" dirty="0" err="1"/>
              <a:t>the</a:t>
            </a:r>
            <a:r>
              <a:rPr lang="de-DE" dirty="0"/>
              <a:t> link </a:t>
            </a:r>
            <a:r>
              <a:rPr lang="cs-CZ" dirty="0"/>
              <a:t>Vytvořit databázi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database</a:t>
            </a:r>
            <a:endParaRPr lang="cs-CZ" dirty="0"/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receive</a:t>
            </a:r>
            <a:r>
              <a:rPr lang="de-DE" dirty="0"/>
              <a:t> an email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faculty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MySQL</a:t>
            </a:r>
            <a:endParaRPr lang="cs-CZ" dirty="0"/>
          </a:p>
          <a:p>
            <a:pPr marL="365760" lvl="1" indent="0">
              <a:buNone/>
            </a:pPr>
            <a:endParaRPr lang="cs-CZ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Homework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68228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9144000" cy="4724400"/>
          </a:xfrm>
        </p:spPr>
        <p:txBody>
          <a:bodyPr>
            <a:normAutofit fontScale="55000" lnSpcReduction="20000"/>
          </a:bodyPr>
          <a:lstStyle/>
          <a:p>
            <a:r>
              <a:rPr lang="de-DE" dirty="0"/>
              <a:t>Create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illustrative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tables</a:t>
            </a:r>
            <a:r>
              <a:rPr lang="de-DE" dirty="0"/>
              <a:t>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faculty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personal </a:t>
            </a:r>
            <a:r>
              <a:rPr lang="de-DE" dirty="0" err="1"/>
              <a:t>database</a:t>
            </a:r>
            <a:endParaRPr lang="cs-CZ" dirty="0"/>
          </a:p>
          <a:p>
            <a:pPr lvl="1"/>
            <a:r>
              <a:rPr lang="cs-CZ" sz="1400" b="1" dirty="0"/>
              <a:t>PATIENT</a:t>
            </a:r>
            <a:r>
              <a:rPr lang="cs-CZ" sz="1400" dirty="0"/>
              <a:t> (PATIENT_ID, PATIENT_NAME, PATIENT_AGE, PATIENT_GENDER)</a:t>
            </a:r>
          </a:p>
          <a:p>
            <a:pPr lvl="1"/>
            <a:r>
              <a:rPr lang="cs-CZ" sz="1400" b="1" dirty="0"/>
              <a:t>INSURANCE</a:t>
            </a:r>
            <a:r>
              <a:rPr lang="cs-CZ" sz="1400" dirty="0"/>
              <a:t> (INSURANCE_ID, INSURANCE_NAME)</a:t>
            </a:r>
          </a:p>
          <a:p>
            <a:pPr lvl="1"/>
            <a:r>
              <a:rPr lang="cs-CZ" sz="1400" b="1" dirty="0"/>
              <a:t>PATIENT_INSURANCE</a:t>
            </a:r>
            <a:r>
              <a:rPr lang="cs-CZ" sz="1400" dirty="0"/>
              <a:t> (PATIENT_ID, INSURANCE_ID)</a:t>
            </a:r>
          </a:p>
          <a:p>
            <a:pPr lvl="1"/>
            <a:r>
              <a:rPr lang="cs-CZ" sz="1400" b="1" dirty="0"/>
              <a:t>RECORD_TYPE</a:t>
            </a:r>
            <a:r>
              <a:rPr lang="cs-CZ" sz="1400" dirty="0"/>
              <a:t> (RECORD_TYPE_ID, RECORD_TYPE_NAME)</a:t>
            </a:r>
          </a:p>
          <a:p>
            <a:pPr lvl="1"/>
            <a:r>
              <a:rPr lang="cs-CZ" sz="1400" b="1" dirty="0"/>
              <a:t>RECORD</a:t>
            </a:r>
            <a:r>
              <a:rPr lang="cs-CZ" sz="1400" dirty="0"/>
              <a:t> (RECORD _ID, PATIENT_ID, RECORD _TYPE_ID, RECORD _DATE)</a:t>
            </a:r>
          </a:p>
          <a:p>
            <a:pPr lvl="1"/>
            <a:r>
              <a:rPr lang="de-DE" sz="1400" b="1" dirty="0"/>
              <a:t>FOLDER</a:t>
            </a:r>
            <a:r>
              <a:rPr lang="de-DE" sz="1400" dirty="0"/>
              <a:t> (FOLDER_ID, FOLDER_NAME, PATIENT_ID)</a:t>
            </a:r>
          </a:p>
          <a:p>
            <a:pPr lvl="1"/>
            <a:r>
              <a:rPr lang="cs-CZ" sz="1400" b="1" dirty="0"/>
              <a:t>FOLDER</a:t>
            </a:r>
            <a:r>
              <a:rPr lang="de-DE" sz="1400" b="1" dirty="0"/>
              <a:t>_RECORD</a:t>
            </a:r>
            <a:r>
              <a:rPr lang="cs-CZ" sz="1400" b="1" dirty="0"/>
              <a:t> </a:t>
            </a:r>
            <a:r>
              <a:rPr lang="cs-CZ" sz="1400" dirty="0"/>
              <a:t>(FOLDER _ID, RECORD _ID)</a:t>
            </a:r>
            <a:endParaRPr lang="de-DE" sz="1400" dirty="0"/>
          </a:p>
          <a:p>
            <a:pPr lvl="1"/>
            <a:r>
              <a:rPr lang="cs-CZ" sz="1400" b="1" dirty="0"/>
              <a:t>BORROWER_TYPE</a:t>
            </a:r>
            <a:r>
              <a:rPr lang="cs-CZ" sz="1400" dirty="0"/>
              <a:t> (BORROWER_TYPE_ID, BORROWER_TYPE_NAME)</a:t>
            </a:r>
          </a:p>
          <a:p>
            <a:pPr lvl="1"/>
            <a:r>
              <a:rPr lang="cs-CZ" sz="1400" b="1" dirty="0"/>
              <a:t>BORROWER</a:t>
            </a:r>
            <a:r>
              <a:rPr lang="cs-CZ" sz="1400" dirty="0"/>
              <a:t> (BORROWER_ID, BORROWER _TYPE_ID, BORROWER _NAME)</a:t>
            </a:r>
          </a:p>
          <a:p>
            <a:pPr lvl="1"/>
            <a:r>
              <a:rPr lang="cs-CZ" sz="1400" b="1" dirty="0"/>
              <a:t>HISTORY</a:t>
            </a:r>
            <a:r>
              <a:rPr lang="cs-CZ" sz="1400" dirty="0"/>
              <a:t> (HISTORY_ID, BORROWER_ID, FOLDER_ID, HISTORY_DATE)</a:t>
            </a:r>
          </a:p>
          <a:p>
            <a:r>
              <a:rPr lang="de-DE" dirty="0"/>
              <a:t>Write SQL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en-US" dirty="0"/>
              <a:t>:</a:t>
            </a:r>
          </a:p>
          <a:p>
            <a:pPr lvl="1"/>
            <a:r>
              <a:rPr lang="de-DE" dirty="0"/>
              <a:t>Folders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ambulantory</a:t>
            </a:r>
            <a:r>
              <a:rPr lang="de-DE" dirty="0"/>
              <a:t> </a:t>
            </a:r>
            <a:r>
              <a:rPr lang="de-DE" dirty="0" err="1"/>
              <a:t>records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pacient</a:t>
            </a:r>
            <a:r>
              <a:rPr lang="de-DE" dirty="0"/>
              <a:t> Klara </a:t>
            </a:r>
            <a:r>
              <a:rPr lang="de-DE" dirty="0" err="1"/>
              <a:t>Novakova</a:t>
            </a:r>
            <a:endParaRPr lang="de-DE" dirty="0"/>
          </a:p>
          <a:p>
            <a:pPr lvl="1"/>
            <a:r>
              <a:rPr lang="de-DE" dirty="0"/>
              <a:t>Hospital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rentals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folders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patients</a:t>
            </a:r>
            <a:r>
              <a:rPr lang="de-DE" dirty="0"/>
              <a:t> </a:t>
            </a:r>
            <a:r>
              <a:rPr lang="de-DE" dirty="0" err="1"/>
              <a:t>younger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30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old</a:t>
            </a:r>
            <a:endParaRPr lang="de-DE" dirty="0"/>
          </a:p>
          <a:p>
            <a:pPr lvl="1"/>
            <a:r>
              <a:rPr lang="de-DE" dirty="0"/>
              <a:t>Insurance </a:t>
            </a:r>
            <a:r>
              <a:rPr lang="de-DE" dirty="0" err="1"/>
              <a:t>with</a:t>
            </a:r>
            <a:r>
              <a:rPr lang="de-DE" dirty="0"/>
              <a:t> 100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rentals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doctors</a:t>
            </a:r>
            <a:endParaRPr lang="de-DE" dirty="0"/>
          </a:p>
          <a:p>
            <a:pPr lvl="1"/>
            <a:r>
              <a:rPr lang="de-DE" dirty="0"/>
              <a:t>Records </a:t>
            </a:r>
            <a:r>
              <a:rPr lang="de-DE" dirty="0" err="1"/>
              <a:t>older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10 </a:t>
            </a:r>
            <a:r>
              <a:rPr lang="de-DE" dirty="0" err="1"/>
              <a:t>days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pacients</a:t>
            </a:r>
            <a:r>
              <a:rPr lang="de-DE" dirty="0"/>
              <a:t> </a:t>
            </a:r>
            <a:r>
              <a:rPr lang="de-DE" dirty="0" err="1"/>
              <a:t>insured</a:t>
            </a:r>
            <a:r>
              <a:rPr lang="de-DE" dirty="0"/>
              <a:t> </a:t>
            </a:r>
            <a:r>
              <a:rPr lang="de-DE" dirty="0" err="1"/>
              <a:t>at</a:t>
            </a:r>
            <a:r>
              <a:rPr lang="de-DE" dirty="0"/>
              <a:t> VZP.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, </a:t>
            </a:r>
            <a:r>
              <a:rPr lang="de-DE" dirty="0" err="1"/>
              <a:t>display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total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folders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appears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total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departments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rent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folders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total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rentals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folders</a:t>
            </a:r>
            <a:endParaRPr lang="de-DE" dirty="0"/>
          </a:p>
          <a:p>
            <a:r>
              <a:rPr lang="en-US" dirty="0"/>
              <a:t>Send an export of your database together with the </a:t>
            </a:r>
            <a:r>
              <a:rPr lang="en-US"/>
              <a:t>queries by </a:t>
            </a:r>
            <a:r>
              <a:rPr lang="en-US" dirty="0"/>
              <a:t>Oct 26</a:t>
            </a:r>
          </a:p>
          <a:p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OpenMRS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Laptop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Homework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749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819150"/>
            <a:ext cx="8001000" cy="533400"/>
          </a:xfrm>
        </p:spPr>
        <p:txBody>
          <a:bodyPr>
            <a:normAutofit fontScale="62500" lnSpcReduction="20000"/>
          </a:bodyPr>
          <a:lstStyle/>
          <a:p>
            <a:r>
              <a:rPr lang="de-DE" i="1" dirty="0"/>
              <a:t>A </a:t>
            </a:r>
            <a:r>
              <a:rPr lang="de-DE" i="1" dirty="0" err="1"/>
              <a:t>database</a:t>
            </a:r>
            <a:r>
              <a:rPr lang="de-DE" i="1" dirty="0"/>
              <a:t> </a:t>
            </a:r>
            <a:r>
              <a:rPr lang="de-DE" i="1" dirty="0" err="1"/>
              <a:t>is</a:t>
            </a:r>
            <a:r>
              <a:rPr lang="de-DE" i="1" dirty="0"/>
              <a:t> an </a:t>
            </a:r>
            <a:r>
              <a:rPr lang="de-DE" i="1" dirty="0" err="1"/>
              <a:t>information</a:t>
            </a:r>
            <a:r>
              <a:rPr lang="de-DE" i="1" dirty="0"/>
              <a:t> </a:t>
            </a:r>
            <a:r>
              <a:rPr lang="de-DE" i="1" dirty="0" err="1"/>
              <a:t>system</a:t>
            </a:r>
            <a:r>
              <a:rPr lang="de-DE" i="1" dirty="0"/>
              <a:t>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dirty="0" err="1"/>
              <a:t>storing</a:t>
            </a:r>
            <a:r>
              <a:rPr lang="de-DE" i="1" dirty="0"/>
              <a:t>, </a:t>
            </a:r>
            <a:r>
              <a:rPr lang="de-DE" i="1" dirty="0" err="1"/>
              <a:t>processing</a:t>
            </a:r>
            <a:r>
              <a:rPr lang="de-DE" i="1" dirty="0"/>
              <a:t> </a:t>
            </a:r>
            <a:r>
              <a:rPr lang="de-DE" i="1" dirty="0" err="1"/>
              <a:t>and</a:t>
            </a:r>
            <a:r>
              <a:rPr lang="de-DE" i="1" dirty="0"/>
              <a:t> </a:t>
            </a:r>
            <a:r>
              <a:rPr lang="de-DE" i="1" dirty="0" err="1"/>
              <a:t>retrieving</a:t>
            </a:r>
            <a:r>
              <a:rPr lang="de-DE" i="1" dirty="0"/>
              <a:t> </a:t>
            </a:r>
            <a:r>
              <a:rPr lang="de-DE" i="1" dirty="0" err="1"/>
              <a:t>data</a:t>
            </a:r>
            <a:r>
              <a:rPr lang="cs-CZ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 </a:t>
            </a:r>
            <a:r>
              <a:rPr lang="de-DE" dirty="0" err="1"/>
              <a:t>theory</a:t>
            </a:r>
            <a:endParaRPr lang="cs-CZ" dirty="0"/>
          </a:p>
        </p:txBody>
      </p:sp>
      <p:pic>
        <p:nvPicPr>
          <p:cNvPr id="3074" name="Picture 2" descr="http://upload.wikimedia.org/wikipedia/commons/thumb/3/3b/Database_models.jpg/480px-Database_model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309687"/>
            <a:ext cx="4572000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228600" y="2038350"/>
            <a:ext cx="4038600" cy="182880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/>
            <a:r>
              <a:rPr lang="de-DE" dirty="0" err="1"/>
              <a:t>Hierarchical</a:t>
            </a:r>
            <a:r>
              <a:rPr lang="de-DE" dirty="0"/>
              <a:t> </a:t>
            </a:r>
            <a:r>
              <a:rPr lang="de-DE" dirty="0" err="1"/>
              <a:t>database</a:t>
            </a:r>
            <a:endParaRPr lang="cs-CZ" dirty="0"/>
          </a:p>
          <a:p>
            <a:pPr lvl="2"/>
            <a:r>
              <a:rPr lang="de-DE" dirty="0"/>
              <a:t>Network </a:t>
            </a:r>
            <a:r>
              <a:rPr lang="de-DE" dirty="0" err="1"/>
              <a:t>database</a:t>
            </a:r>
            <a:endParaRPr lang="cs-CZ" dirty="0"/>
          </a:p>
          <a:p>
            <a:pPr lvl="2"/>
            <a:r>
              <a:rPr lang="de-DE" b="1" dirty="0"/>
              <a:t>Relational </a:t>
            </a:r>
            <a:r>
              <a:rPr lang="de-DE" b="1" dirty="0" err="1"/>
              <a:t>database</a:t>
            </a:r>
            <a:endParaRPr lang="cs-CZ" b="1" dirty="0"/>
          </a:p>
          <a:p>
            <a:pPr lvl="2"/>
            <a:r>
              <a:rPr lang="de-DE" dirty="0" err="1"/>
              <a:t>Object-oriented</a:t>
            </a:r>
            <a:r>
              <a:rPr lang="de-DE" dirty="0"/>
              <a:t> </a:t>
            </a:r>
            <a:r>
              <a:rPr lang="de-DE" dirty="0" err="1"/>
              <a:t>database</a:t>
            </a:r>
            <a:endParaRPr lang="cs-CZ" dirty="0"/>
          </a:p>
          <a:p>
            <a:endParaRPr lang="cs-CZ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83424" y="4774168"/>
            <a:ext cx="1703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chemeClr val="bg1">
                    <a:lumMod val="65000"/>
                  </a:schemeClr>
                </a:solidFill>
              </a:rPr>
              <a:t>Zdroj. Wikipedia.org</a:t>
            </a:r>
          </a:p>
        </p:txBody>
      </p:sp>
    </p:spTree>
    <p:extLst>
      <p:ext uri="{BB962C8B-B14F-4D97-AF65-F5344CB8AC3E}">
        <p14:creationId xmlns:p14="http://schemas.microsoft.com/office/powerpoint/2010/main" val="316004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Relational </a:t>
            </a:r>
            <a:r>
              <a:rPr lang="de-DE" dirty="0" err="1"/>
              <a:t>database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171959"/>
              </p:ext>
            </p:extLst>
          </p:nvPr>
        </p:nvGraphicFramePr>
        <p:xfrm>
          <a:off x="2057400" y="1200150"/>
          <a:ext cx="23622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4389">
                <a:tc gridSpan="3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27">
                <a:tc>
                  <a:txBody>
                    <a:bodyPr/>
                    <a:lstStyle/>
                    <a:p>
                      <a:r>
                        <a:rPr lang="cs-CZ" sz="1200" dirty="0"/>
                        <a:t>USER</a:t>
                      </a:r>
                      <a:r>
                        <a:rPr lang="en-US" sz="1200" dirty="0"/>
                        <a:t>_</a:t>
                      </a:r>
                      <a:r>
                        <a:rPr lang="cs-CZ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AGE</a:t>
                      </a:r>
                      <a:endParaRPr lang="cs-C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729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Jana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18</a:t>
                      </a:r>
                      <a:endParaRPr lang="cs-C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729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Pavel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25</a:t>
                      </a:r>
                      <a:endParaRPr lang="cs-C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729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3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Jan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42</a:t>
                      </a:r>
                      <a:endParaRPr lang="cs-C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729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4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Aja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45</a:t>
                      </a:r>
                      <a:endParaRPr lang="cs-C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729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5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Radek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19</a:t>
                      </a:r>
                      <a:endParaRPr lang="cs-C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729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6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Radka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17</a:t>
                      </a:r>
                      <a:endParaRPr lang="cs-C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3086876" y="1504949"/>
            <a:ext cx="533400" cy="167640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Rectangle 19"/>
          <p:cNvSpPr/>
          <p:nvPr/>
        </p:nvSpPr>
        <p:spPr>
          <a:xfrm>
            <a:off x="2123133" y="2266950"/>
            <a:ext cx="2217157" cy="2286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Rectangle 20"/>
          <p:cNvSpPr/>
          <p:nvPr/>
        </p:nvSpPr>
        <p:spPr>
          <a:xfrm>
            <a:off x="2126243" y="1239824"/>
            <a:ext cx="2217157" cy="188926"/>
          </a:xfrm>
          <a:prstGeom prst="rect">
            <a:avLst/>
          </a:prstGeom>
          <a:noFill/>
          <a:ln w="38100">
            <a:solidFill>
              <a:srgbClr val="A38B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TextBox 21"/>
          <p:cNvSpPr txBox="1"/>
          <p:nvPr/>
        </p:nvSpPr>
        <p:spPr>
          <a:xfrm>
            <a:off x="2923810" y="3385071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column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10404" y="2196584"/>
            <a:ext cx="51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0B050"/>
                </a:solidFill>
              </a:rPr>
              <a:t>row</a:t>
            </a:r>
            <a:endParaRPr lang="cs-CZ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06557" y="1135617"/>
            <a:ext cx="124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Table </a:t>
            </a:r>
            <a:r>
              <a:rPr lang="de-DE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name</a:t>
            </a:r>
            <a:endParaRPr lang="cs-CZ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20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Relational </a:t>
            </a:r>
            <a:r>
              <a:rPr lang="de-DE" dirty="0" err="1"/>
              <a:t>database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155828"/>
              </p:ext>
            </p:extLst>
          </p:nvPr>
        </p:nvGraphicFramePr>
        <p:xfrm>
          <a:off x="2971800" y="1428750"/>
          <a:ext cx="181707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4389"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27">
                <a:tc>
                  <a:txBody>
                    <a:bodyPr/>
                    <a:lstStyle/>
                    <a:p>
                      <a:pPr algn="l"/>
                      <a:r>
                        <a:rPr lang="cs-CZ" sz="1200" dirty="0"/>
                        <a:t>USER</a:t>
                      </a:r>
                      <a:r>
                        <a:rPr lang="en-US" sz="1200" dirty="0"/>
                        <a:t>_</a:t>
                      </a:r>
                      <a:r>
                        <a:rPr lang="cs-CZ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 err="1"/>
                        <a:t>Number</a:t>
                      </a:r>
                      <a:endParaRPr lang="cs-C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729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NAME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0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729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AGE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000" dirty="0" err="1"/>
                        <a:t>Number</a:t>
                      </a:r>
                      <a:endParaRPr lang="cs-C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436290" y="2952750"/>
            <a:ext cx="477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USER (USER_ID </a:t>
            </a:r>
            <a:r>
              <a:rPr lang="cs-CZ" dirty="0" err="1"/>
              <a:t>number</a:t>
            </a:r>
            <a:r>
              <a:rPr lang="cs-CZ" dirty="0"/>
              <a:t>, NAME text, AGE </a:t>
            </a:r>
            <a:r>
              <a:rPr lang="cs-CZ" dirty="0" err="1"/>
              <a:t>number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727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Relational </a:t>
            </a:r>
            <a:r>
              <a:rPr lang="de-DE" dirty="0" err="1"/>
              <a:t>database</a:t>
            </a:r>
            <a:r>
              <a:rPr lang="de-DE" dirty="0"/>
              <a:t> – </a:t>
            </a:r>
            <a:r>
              <a:rPr lang="de-DE" dirty="0" err="1"/>
              <a:t>primary</a:t>
            </a:r>
            <a:r>
              <a:rPr lang="de-DE" dirty="0"/>
              <a:t> </a:t>
            </a:r>
            <a:r>
              <a:rPr lang="de-DE" dirty="0" err="1"/>
              <a:t>key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546934"/>
              </p:ext>
            </p:extLst>
          </p:nvPr>
        </p:nvGraphicFramePr>
        <p:xfrm>
          <a:off x="1066800" y="2085461"/>
          <a:ext cx="23622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4389">
                <a:tc gridSpan="3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27">
                <a:tc>
                  <a:txBody>
                    <a:bodyPr/>
                    <a:lstStyle/>
                    <a:p>
                      <a:r>
                        <a:rPr lang="cs-CZ" sz="1200" dirty="0"/>
                        <a:t>USER</a:t>
                      </a:r>
                      <a:r>
                        <a:rPr lang="en-US" sz="1200" dirty="0"/>
                        <a:t>_</a:t>
                      </a:r>
                      <a:r>
                        <a:rPr lang="cs-CZ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AGE</a:t>
                      </a:r>
                      <a:endParaRPr lang="cs-C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729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Jana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18</a:t>
                      </a:r>
                      <a:endParaRPr lang="cs-C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729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Pavel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25</a:t>
                      </a:r>
                      <a:endParaRPr lang="cs-C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729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3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Jan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42</a:t>
                      </a:r>
                      <a:endParaRPr lang="cs-C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729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4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Aja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45</a:t>
                      </a:r>
                      <a:endParaRPr lang="cs-C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729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5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Radek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19</a:t>
                      </a:r>
                      <a:endParaRPr lang="cs-C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729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6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Radka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17</a:t>
                      </a:r>
                      <a:endParaRPr lang="cs-C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162329"/>
              </p:ext>
            </p:extLst>
          </p:nvPr>
        </p:nvGraphicFramePr>
        <p:xfrm>
          <a:off x="5486400" y="2122241"/>
          <a:ext cx="2362200" cy="2249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387">
                <a:tc gridSpan="3">
                  <a:txBody>
                    <a:bodyPr/>
                    <a:lstStyle/>
                    <a:p>
                      <a:pPr algn="ctr"/>
                      <a:r>
                        <a:rPr lang="cs-CZ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INVOICE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979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INVOICE_</a:t>
                      </a:r>
                      <a:r>
                        <a:rPr lang="cs-CZ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_ID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387"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387"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387"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800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387"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387"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387"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135643" y="2390261"/>
            <a:ext cx="566777" cy="171318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Rectangle 17"/>
          <p:cNvSpPr/>
          <p:nvPr/>
        </p:nvSpPr>
        <p:spPr>
          <a:xfrm>
            <a:off x="5562600" y="2427042"/>
            <a:ext cx="838200" cy="197350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Rectangle 1"/>
          <p:cNvSpPr/>
          <p:nvPr/>
        </p:nvSpPr>
        <p:spPr>
          <a:xfrm>
            <a:off x="685800" y="81915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A </a:t>
            </a:r>
            <a:r>
              <a:rPr lang="de-DE" b="1" dirty="0" err="1"/>
              <a:t>primary</a:t>
            </a:r>
            <a:r>
              <a:rPr lang="de-DE" b="1" dirty="0"/>
              <a:t> </a:t>
            </a:r>
            <a:r>
              <a:rPr lang="de-DE" b="1" dirty="0" err="1"/>
              <a:t>key</a:t>
            </a:r>
            <a:r>
              <a:rPr lang="cs-CZ" dirty="0"/>
              <a:t> 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uniquely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in a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row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970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Relational </a:t>
            </a:r>
            <a:r>
              <a:rPr lang="de-DE" dirty="0" err="1"/>
              <a:t>database</a:t>
            </a:r>
            <a:r>
              <a:rPr lang="de-DE" dirty="0"/>
              <a:t> – </a:t>
            </a:r>
            <a:r>
              <a:rPr lang="de-DE" dirty="0" err="1"/>
              <a:t>foreign</a:t>
            </a:r>
            <a:r>
              <a:rPr lang="de-DE" dirty="0"/>
              <a:t> </a:t>
            </a:r>
            <a:r>
              <a:rPr lang="de-DE" dirty="0" err="1"/>
              <a:t>key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781346"/>
              </p:ext>
            </p:extLst>
          </p:nvPr>
        </p:nvGraphicFramePr>
        <p:xfrm>
          <a:off x="2057400" y="819150"/>
          <a:ext cx="23622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4389">
                <a:tc gridSpan="3">
                  <a:txBody>
                    <a:bodyPr/>
                    <a:lstStyle/>
                    <a:p>
                      <a:r>
                        <a:rPr lang="cs-CZ" sz="1200" dirty="0"/>
                        <a:t>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27">
                <a:tc>
                  <a:txBody>
                    <a:bodyPr/>
                    <a:lstStyle/>
                    <a:p>
                      <a:r>
                        <a:rPr lang="cs-CZ" sz="1200" dirty="0"/>
                        <a:t>USER</a:t>
                      </a:r>
                      <a:r>
                        <a:rPr lang="en-US" sz="1200" dirty="0"/>
                        <a:t>_</a:t>
                      </a:r>
                      <a:r>
                        <a:rPr lang="cs-CZ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AGE</a:t>
                      </a:r>
                      <a:endParaRPr lang="cs-C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729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Jana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18</a:t>
                      </a:r>
                      <a:endParaRPr lang="cs-C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729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Pavel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25</a:t>
                      </a:r>
                      <a:endParaRPr lang="cs-C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729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3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Jan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42</a:t>
                      </a:r>
                      <a:endParaRPr lang="cs-C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729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4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Aja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45</a:t>
                      </a:r>
                      <a:endParaRPr lang="cs-C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729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5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Radek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19</a:t>
                      </a:r>
                      <a:endParaRPr lang="cs-C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729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6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Radka</a:t>
                      </a:r>
                      <a:endParaRPr lang="cs-C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17</a:t>
                      </a:r>
                      <a:endParaRPr lang="cs-C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343453"/>
              </p:ext>
            </p:extLst>
          </p:nvPr>
        </p:nvGraphicFramePr>
        <p:xfrm>
          <a:off x="5410200" y="2266950"/>
          <a:ext cx="2362200" cy="2249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387">
                <a:tc gridSpan="3">
                  <a:txBody>
                    <a:bodyPr/>
                    <a:lstStyle/>
                    <a:p>
                      <a:r>
                        <a:rPr lang="cs-CZ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INVOICE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979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INVOICE_</a:t>
                      </a:r>
                      <a:r>
                        <a:rPr lang="cs-CZ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_ID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387"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387"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387"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800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387"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387"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387"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  <a:endParaRPr lang="cs-CZ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2" name="Elbow Connector 11"/>
          <p:cNvCxnSpPr/>
          <p:nvPr/>
        </p:nvCxnSpPr>
        <p:spPr>
          <a:xfrm>
            <a:off x="2552700" y="2837131"/>
            <a:ext cx="4152900" cy="1715819"/>
          </a:xfrm>
          <a:prstGeom prst="bentConnector4">
            <a:avLst>
              <a:gd name="adj1" fmla="val -393"/>
              <a:gd name="adj2" fmla="val 11332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126243" y="1123950"/>
            <a:ext cx="566777" cy="1713181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Rectangle 17"/>
          <p:cNvSpPr/>
          <p:nvPr/>
        </p:nvSpPr>
        <p:spPr>
          <a:xfrm>
            <a:off x="6477000" y="2571751"/>
            <a:ext cx="571500" cy="197350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Rectangle 7"/>
          <p:cNvSpPr/>
          <p:nvPr/>
        </p:nvSpPr>
        <p:spPr>
          <a:xfrm>
            <a:off x="5029200" y="819150"/>
            <a:ext cx="373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A </a:t>
            </a:r>
            <a:r>
              <a:rPr lang="de-DE" b="1" dirty="0" err="1"/>
              <a:t>foreign</a:t>
            </a:r>
            <a:r>
              <a:rPr lang="de-DE" b="1" dirty="0"/>
              <a:t> </a:t>
            </a:r>
            <a:r>
              <a:rPr lang="de-DE" b="1" dirty="0" err="1"/>
              <a:t>key</a:t>
            </a:r>
            <a:r>
              <a:rPr lang="cs-CZ" dirty="0"/>
              <a:t>  </a:t>
            </a:r>
            <a:r>
              <a:rPr lang="de-DE" dirty="0"/>
              <a:t>links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foreign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022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819150"/>
            <a:ext cx="8458200" cy="3942582"/>
          </a:xfrm>
        </p:spPr>
        <p:txBody>
          <a:bodyPr>
            <a:normAutofit fontScale="70000" lnSpcReduction="20000"/>
          </a:bodyPr>
          <a:lstStyle/>
          <a:p>
            <a:r>
              <a:rPr lang="de-DE" dirty="0" err="1"/>
              <a:t>Indentify</a:t>
            </a:r>
            <a:r>
              <a:rPr lang="de-DE" dirty="0"/>
              <a:t> </a:t>
            </a:r>
            <a:r>
              <a:rPr lang="de-DE" dirty="0" err="1"/>
              <a:t>tables</a:t>
            </a:r>
            <a:r>
              <a:rPr lang="de-DE" dirty="0"/>
              <a:t>, </a:t>
            </a:r>
            <a:r>
              <a:rPr lang="de-DE" dirty="0" err="1"/>
              <a:t>columns</a:t>
            </a:r>
            <a:r>
              <a:rPr lang="de-DE" dirty="0"/>
              <a:t>, </a:t>
            </a:r>
            <a:r>
              <a:rPr lang="de-DE" dirty="0" err="1"/>
              <a:t>primary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foreign</a:t>
            </a:r>
            <a:r>
              <a:rPr lang="de-DE" dirty="0"/>
              <a:t> </a:t>
            </a:r>
            <a:r>
              <a:rPr lang="de-DE" dirty="0" err="1"/>
              <a:t>keys</a:t>
            </a:r>
            <a:endParaRPr lang="cs-CZ" dirty="0"/>
          </a:p>
          <a:p>
            <a:r>
              <a:rPr lang="de-DE" dirty="0"/>
              <a:t>Data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hospital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care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cs-CZ" dirty="0"/>
              <a:t>: </a:t>
            </a:r>
          </a:p>
          <a:p>
            <a:pPr lvl="1"/>
            <a:r>
              <a:rPr lang="cs-CZ" dirty="0"/>
              <a:t>Team A</a:t>
            </a:r>
          </a:p>
          <a:p>
            <a:pPr lvl="2"/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patient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insurances</a:t>
            </a:r>
            <a:endParaRPr lang="cs-CZ" dirty="0"/>
          </a:p>
          <a:p>
            <a:pPr lvl="1"/>
            <a:r>
              <a:rPr lang="cs-CZ" dirty="0"/>
              <a:t>Team B</a:t>
            </a:r>
          </a:p>
          <a:p>
            <a:pPr lvl="2"/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patient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records</a:t>
            </a:r>
            <a:r>
              <a:rPr lang="de-DE" dirty="0"/>
              <a:t>: </a:t>
            </a:r>
            <a:r>
              <a:rPr lang="de-DE" dirty="0" err="1"/>
              <a:t>department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records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ambulatory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records</a:t>
            </a:r>
            <a:endParaRPr lang="cs-CZ" dirty="0"/>
          </a:p>
          <a:p>
            <a:pPr lvl="1"/>
            <a:r>
              <a:rPr lang="cs-CZ" dirty="0"/>
              <a:t>Team C</a:t>
            </a:r>
          </a:p>
          <a:p>
            <a:pPr lvl="2"/>
            <a:r>
              <a:rPr lang="de-DE" dirty="0"/>
              <a:t>A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records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records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patient</a:t>
            </a:r>
            <a:endParaRPr lang="cs-CZ" dirty="0"/>
          </a:p>
          <a:p>
            <a:pPr lvl="2"/>
            <a:r>
              <a:rPr lang="de-DE" dirty="0"/>
              <a:t>A </a:t>
            </a:r>
            <a:r>
              <a:rPr lang="de-DE" dirty="0" err="1"/>
              <a:t>patient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records</a:t>
            </a:r>
            <a:r>
              <a:rPr lang="de-DE" dirty="0"/>
              <a:t> </a:t>
            </a:r>
            <a:r>
              <a:rPr lang="de-DE" dirty="0" err="1"/>
              <a:t>folders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Team D</a:t>
            </a:r>
          </a:p>
          <a:p>
            <a:pPr lvl="2"/>
            <a:r>
              <a:rPr lang="de-DE" dirty="0"/>
              <a:t>A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borrowed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department</a:t>
            </a:r>
            <a:r>
              <a:rPr lang="de-DE" dirty="0"/>
              <a:t>, a </a:t>
            </a:r>
            <a:r>
              <a:rPr lang="de-DE" dirty="0" err="1"/>
              <a:t>doctor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hospital</a:t>
            </a:r>
            <a:endParaRPr lang="cs-CZ" dirty="0"/>
          </a:p>
          <a:p>
            <a:pPr lvl="2"/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borrowed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folders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 design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04117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666750"/>
            <a:ext cx="8458200" cy="4476750"/>
          </a:xfrm>
        </p:spPr>
        <p:txBody>
          <a:bodyPr>
            <a:normAutofit fontScale="47500" lnSpcReduction="20000"/>
          </a:bodyPr>
          <a:lstStyle/>
          <a:p>
            <a:r>
              <a:rPr lang="cs-CZ" dirty="0"/>
              <a:t>Team A</a:t>
            </a:r>
          </a:p>
          <a:p>
            <a:pPr lvl="1"/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sz="2500" u="sng" dirty="0" err="1"/>
              <a:t>patient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sz="2500" u="sng" dirty="0" err="1"/>
              <a:t>insurances</a:t>
            </a:r>
            <a:endParaRPr lang="cs-CZ" dirty="0"/>
          </a:p>
          <a:p>
            <a:pPr lvl="2"/>
            <a:r>
              <a:rPr lang="cs-CZ" dirty="0"/>
              <a:t>PATIENT (PATIENT_ID, PATIENT_NAME, PATIENT_AGE, PATIENT_GENDER)</a:t>
            </a:r>
          </a:p>
          <a:p>
            <a:pPr lvl="2"/>
            <a:r>
              <a:rPr lang="cs-CZ" dirty="0"/>
              <a:t>INSURANCE (INSURANCE_ID, INSURANCE_NAME)</a:t>
            </a:r>
          </a:p>
          <a:p>
            <a:pPr lvl="2"/>
            <a:r>
              <a:rPr lang="cs-CZ" dirty="0"/>
              <a:t>PATIENT_INSURANCE (PATIENT_ID, INSURANCE_ID)</a:t>
            </a:r>
          </a:p>
          <a:p>
            <a:r>
              <a:rPr lang="cs-CZ" dirty="0"/>
              <a:t>Team B</a:t>
            </a:r>
          </a:p>
          <a:p>
            <a:pPr lvl="1"/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sz="2500" u="sng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sz="2500" u="sng" dirty="0" err="1"/>
              <a:t>patient</a:t>
            </a:r>
            <a:r>
              <a:rPr lang="de-DE" sz="2500" u="sng" dirty="0"/>
              <a:t> </a:t>
            </a:r>
            <a:r>
              <a:rPr lang="de-DE" sz="2500" u="sng" dirty="0" err="1"/>
              <a:t>health</a:t>
            </a:r>
            <a:r>
              <a:rPr lang="de-DE" sz="2500" u="sng" dirty="0"/>
              <a:t> </a:t>
            </a:r>
            <a:r>
              <a:rPr lang="de-DE" sz="2500" u="sng" dirty="0" err="1"/>
              <a:t>records</a:t>
            </a:r>
            <a:r>
              <a:rPr lang="de-DE" dirty="0"/>
              <a:t>: </a:t>
            </a:r>
            <a:r>
              <a:rPr lang="de-DE" dirty="0" err="1"/>
              <a:t>department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records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ambulatory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records</a:t>
            </a:r>
            <a:endParaRPr lang="cs-CZ" dirty="0"/>
          </a:p>
          <a:p>
            <a:pPr lvl="2"/>
            <a:r>
              <a:rPr lang="cs-CZ" dirty="0"/>
              <a:t>RECORD_TYPE (RECORD_TYPE_ID, RECORD_TYPE_NAME)</a:t>
            </a:r>
          </a:p>
          <a:p>
            <a:pPr lvl="2"/>
            <a:r>
              <a:rPr lang="cs-CZ" dirty="0"/>
              <a:t>RECORD (RECORD _ID, PATIENT_ID, RECORD _TYPE_ID, RECORD _DATE)</a:t>
            </a:r>
          </a:p>
          <a:p>
            <a:r>
              <a:rPr lang="cs-CZ" dirty="0"/>
              <a:t>Team C</a:t>
            </a:r>
          </a:p>
          <a:p>
            <a:pPr lvl="1"/>
            <a:r>
              <a:rPr lang="de-DE" dirty="0"/>
              <a:t>A </a:t>
            </a:r>
            <a:r>
              <a:rPr lang="de-DE" sz="2500" u="sng" dirty="0" err="1"/>
              <a:t>health</a:t>
            </a:r>
            <a:r>
              <a:rPr lang="de-DE" sz="2500" u="sng" dirty="0"/>
              <a:t> </a:t>
            </a:r>
            <a:r>
              <a:rPr lang="de-DE" sz="2500" u="sng" dirty="0" err="1"/>
              <a:t>records</a:t>
            </a:r>
            <a:r>
              <a:rPr lang="de-DE" sz="2500" u="sng" dirty="0"/>
              <a:t> </a:t>
            </a:r>
            <a:r>
              <a:rPr lang="de-DE" sz="2500" u="sng" dirty="0" err="1"/>
              <a:t>folder</a:t>
            </a:r>
            <a:r>
              <a:rPr lang="de-DE" sz="2500" u="sng" dirty="0"/>
              <a:t>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sz="2500" u="sng" dirty="0" err="1"/>
              <a:t>one</a:t>
            </a:r>
            <a:r>
              <a:rPr lang="de-DE" sz="2500" u="sng" dirty="0"/>
              <a:t> </a:t>
            </a:r>
            <a:r>
              <a:rPr lang="de-DE" sz="2500" u="sng" dirty="0" err="1"/>
              <a:t>or</a:t>
            </a:r>
            <a:r>
              <a:rPr lang="de-DE" sz="2500" u="sng" dirty="0"/>
              <a:t> </a:t>
            </a:r>
            <a:r>
              <a:rPr lang="de-DE" sz="2500" u="sng" dirty="0" err="1"/>
              <a:t>more</a:t>
            </a:r>
            <a:r>
              <a:rPr lang="de-DE" sz="2500" u="sng" dirty="0"/>
              <a:t> </a:t>
            </a:r>
            <a:r>
              <a:rPr lang="de-DE" sz="2500" u="sng" dirty="0" err="1"/>
              <a:t>health</a:t>
            </a:r>
            <a:r>
              <a:rPr lang="de-DE" sz="2500" u="sng" dirty="0"/>
              <a:t> </a:t>
            </a:r>
            <a:r>
              <a:rPr lang="de-DE" sz="2500" u="sng" dirty="0" err="1"/>
              <a:t>records</a:t>
            </a:r>
            <a:r>
              <a:rPr lang="de-DE" sz="2500" u="sng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patient</a:t>
            </a:r>
            <a:r>
              <a:rPr lang="de-DE" dirty="0"/>
              <a:t>. A </a:t>
            </a:r>
            <a:r>
              <a:rPr lang="de-DE" dirty="0" err="1"/>
              <a:t>patient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sz="2500" u="sng" dirty="0" err="1"/>
              <a:t>several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records</a:t>
            </a:r>
            <a:r>
              <a:rPr lang="de-DE" dirty="0"/>
              <a:t> </a:t>
            </a:r>
            <a:r>
              <a:rPr lang="de-DE" dirty="0" err="1"/>
              <a:t>folders</a:t>
            </a:r>
            <a:endParaRPr lang="cs-CZ" u="sng" dirty="0"/>
          </a:p>
          <a:p>
            <a:pPr lvl="2"/>
            <a:r>
              <a:rPr lang="de-DE" dirty="0"/>
              <a:t>FOLDER (FOLDER_ID, FOLDER_NAME, PATIENT_ID)</a:t>
            </a:r>
          </a:p>
          <a:p>
            <a:pPr lvl="2"/>
            <a:r>
              <a:rPr lang="cs-CZ" dirty="0"/>
              <a:t>FOLDER</a:t>
            </a:r>
            <a:r>
              <a:rPr lang="de-DE" dirty="0"/>
              <a:t>_RECORD</a:t>
            </a:r>
            <a:r>
              <a:rPr lang="cs-CZ" dirty="0"/>
              <a:t> (FOLDER _ID, RECORD _ID)</a:t>
            </a:r>
            <a:endParaRPr lang="de-DE" dirty="0"/>
          </a:p>
          <a:p>
            <a:r>
              <a:rPr lang="cs-CZ" dirty="0"/>
              <a:t>Team D</a:t>
            </a:r>
          </a:p>
          <a:p>
            <a:pPr lvl="1"/>
            <a:r>
              <a:rPr lang="de-DE" dirty="0"/>
              <a:t>A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borrowed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sz="2500" u="sng" dirty="0" err="1"/>
              <a:t>department</a:t>
            </a:r>
            <a:r>
              <a:rPr lang="de-DE" sz="2500" u="sng" dirty="0"/>
              <a:t>, a </a:t>
            </a:r>
            <a:r>
              <a:rPr lang="de-DE" sz="2500" u="sng" dirty="0" err="1"/>
              <a:t>doctor</a:t>
            </a:r>
            <a:r>
              <a:rPr lang="de-DE" sz="2500" u="sng" dirty="0"/>
              <a:t> </a:t>
            </a:r>
            <a:r>
              <a:rPr lang="de-DE" sz="2500" u="sng" dirty="0" err="1"/>
              <a:t>or</a:t>
            </a:r>
            <a:r>
              <a:rPr lang="de-DE" sz="2500" u="sng" dirty="0"/>
              <a:t> </a:t>
            </a:r>
            <a:r>
              <a:rPr lang="de-DE" sz="2500" u="sng" dirty="0" err="1"/>
              <a:t>another</a:t>
            </a:r>
            <a:r>
              <a:rPr lang="de-DE" sz="2500" u="sng" dirty="0"/>
              <a:t> </a:t>
            </a:r>
            <a:r>
              <a:rPr lang="de-DE" sz="2500" u="sng" dirty="0" err="1"/>
              <a:t>hospital</a:t>
            </a:r>
            <a:endParaRPr lang="cs-CZ" u="sng" dirty="0"/>
          </a:p>
          <a:p>
            <a:pPr lvl="2"/>
            <a:r>
              <a:rPr lang="cs-CZ" dirty="0"/>
              <a:t>BORROWER_TYPE (BORROWER_TYPE_ID, BORROWER_TYPE_NAME)</a:t>
            </a:r>
          </a:p>
          <a:p>
            <a:pPr lvl="2"/>
            <a:r>
              <a:rPr lang="cs-CZ" dirty="0"/>
              <a:t>BORROWER (BORROWER_ID, BORROWER _TYPE_ID, BORROWER _NAME)</a:t>
            </a:r>
          </a:p>
          <a:p>
            <a:pPr lvl="1"/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sz="2500" u="sng" dirty="0" err="1"/>
              <a:t>history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borrowed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folders</a:t>
            </a:r>
            <a:endParaRPr lang="cs-CZ" dirty="0"/>
          </a:p>
          <a:p>
            <a:pPr lvl="2"/>
            <a:r>
              <a:rPr lang="cs-CZ" dirty="0"/>
              <a:t>HISTORY (HISTORY_ID, BORROWER_ID, FOLDER_ID, HISTORY_DATE)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 design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24945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2932</Words>
  <Application>Microsoft Office PowerPoint</Application>
  <PresentationFormat>On-screen Show (16:9)</PresentationFormat>
  <Paragraphs>402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Tw Cen MT</vt:lpstr>
      <vt:lpstr>Wingdings</vt:lpstr>
      <vt:lpstr>Wingdings 2</vt:lpstr>
      <vt:lpstr>WidescreenPresentation</vt:lpstr>
      <vt:lpstr>Information Systems in Health Care</vt:lpstr>
      <vt:lpstr>Schedule</vt:lpstr>
      <vt:lpstr>Database theory</vt:lpstr>
      <vt:lpstr>Relational database</vt:lpstr>
      <vt:lpstr>Relational database</vt:lpstr>
      <vt:lpstr>Relational database – primary key</vt:lpstr>
      <vt:lpstr>Relational database – foreign key</vt:lpstr>
      <vt:lpstr>Database design</vt:lpstr>
      <vt:lpstr>Database design</vt:lpstr>
      <vt:lpstr>SQL</vt:lpstr>
      <vt:lpstr>SQL – Data Definition Language</vt:lpstr>
      <vt:lpstr>SQL – Data Definition Language</vt:lpstr>
      <vt:lpstr>SQL – Data Manipulation Language</vt:lpstr>
      <vt:lpstr>SQL – Data Manipulation Language</vt:lpstr>
      <vt:lpstr>SQL – Data query</vt:lpstr>
      <vt:lpstr>SQL – Data query</vt:lpstr>
      <vt:lpstr>SQL – Data query</vt:lpstr>
      <vt:lpstr>SQL – Data query</vt:lpstr>
      <vt:lpstr>SQL – Data query</vt:lpstr>
      <vt:lpstr>Database Systems</vt:lpstr>
      <vt:lpstr>Database system MySQL </vt:lpstr>
      <vt:lpstr>Database system MySQL - phpMyAdmin </vt:lpstr>
      <vt:lpstr>Homework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2010-12-24T12:24:52Z</dcterms:created>
  <dcterms:modified xsi:type="dcterms:W3CDTF">2018-12-28T14:07:16Z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