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handoutMasterIdLst>
    <p:handoutMasterId r:id="rId21"/>
  </p:handoutMasterIdLst>
  <p:sldIdLst>
    <p:sldId id="256" r:id="rId2"/>
    <p:sldId id="397" r:id="rId3"/>
    <p:sldId id="440" r:id="rId4"/>
    <p:sldId id="461" r:id="rId5"/>
    <p:sldId id="455" r:id="rId6"/>
    <p:sldId id="456" r:id="rId7"/>
    <p:sldId id="457" r:id="rId8"/>
    <p:sldId id="467" r:id="rId9"/>
    <p:sldId id="458" r:id="rId10"/>
    <p:sldId id="459" r:id="rId11"/>
    <p:sldId id="462" r:id="rId12"/>
    <p:sldId id="464" r:id="rId13"/>
    <p:sldId id="463" r:id="rId14"/>
    <p:sldId id="465" r:id="rId15"/>
    <p:sldId id="466" r:id="rId16"/>
    <p:sldId id="468" r:id="rId17"/>
    <p:sldId id="436" r:id="rId18"/>
    <p:sldId id="365" r:id="rId19"/>
  </p:sldIdLst>
  <p:sldSz cx="9144000" cy="5143500" type="screen16x9"/>
  <p:notesSz cx="7315200" cy="96012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AB3"/>
    <a:srgbClr val="DEC2DB"/>
    <a:srgbClr val="FFFF99"/>
    <a:srgbClr val="FFFF66"/>
    <a:srgbClr val="DF6645"/>
    <a:srgbClr val="A38B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86934" autoAdjust="0"/>
  </p:normalViewPr>
  <p:slideViewPr>
    <p:cSldViewPr>
      <p:cViewPr varScale="1">
        <p:scale>
          <a:sx n="83" d="100"/>
          <a:sy n="83" d="100"/>
        </p:scale>
        <p:origin x="1098" y="78"/>
      </p:cViewPr>
      <p:guideLst>
        <p:guide orient="horz" pos="1620"/>
        <p:guide pos="2880"/>
      </p:guideLst>
    </p:cSldViewPr>
  </p:slideViewPr>
  <p:outlineViewPr>
    <p:cViewPr>
      <p:scale>
        <a:sx n="33" d="100"/>
        <a:sy n="33" d="100"/>
      </p:scale>
      <p:origin x="0" y="3158"/>
    </p:cViewPr>
  </p:outlineViewPr>
  <p:notesTextViewPr>
    <p:cViewPr>
      <p:scale>
        <a:sx n="100" d="100"/>
        <a:sy n="100" d="100"/>
      </p:scale>
      <p:origin x="0" y="0"/>
    </p:cViewPr>
  </p:notesTextViewPr>
  <p:notesViewPr>
    <p:cSldViewPr>
      <p:cViewPr varScale="1">
        <p:scale>
          <a:sx n="55" d="100"/>
          <a:sy n="55" d="100"/>
        </p:scale>
        <p:origin x="-264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B4DB0AD4-9D2C-426F-B60E-2AFDECABB8C6}" type="datetimeFigureOut">
              <a:rPr lang="en-US" smtClean="0"/>
              <a:pPr/>
              <a:t>12/28/2018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289C686-9B9C-49D8-B2AB-4E155F542C9E}" type="slidenum">
              <a:rPr lang="en-US" smtClean="0"/>
              <a:pPr/>
              <a:t>‹#›</a:t>
            </a:fld>
            <a:endParaRPr lang="en-US"/>
          </a:p>
        </p:txBody>
      </p:sp>
    </p:spTree>
    <p:extLst>
      <p:ext uri="{BB962C8B-B14F-4D97-AF65-F5344CB8AC3E}">
        <p14:creationId xmlns:p14="http://schemas.microsoft.com/office/powerpoint/2010/main" val="4008750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extLst/>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extLst/>
          </a:lstStyle>
          <a:p>
            <a:fld id="{A8ADFD5B-A66C-449C-B6E8-FB716D07777D}" type="datetimeFigureOut">
              <a:rPr lang="en-US" smtClean="0"/>
              <a:pPr/>
              <a:t>12/28/2018</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extLst/>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45812218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1237761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12/28/2018</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a:prstGeom prst="rect">
            <a:avLst/>
          </a:prstGeo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Grp="1"/>
          </p:cNvSpPr>
          <p:nvPr>
            <p:ph type="dt" sz="half" idx="10"/>
          </p:nvPr>
        </p:nvSpPr>
        <p:spPr/>
        <p:txBody>
          <a:bodyPr/>
          <a:lstStyle/>
          <a:p>
            <a:fld id="{E4606EA6-EFEA-4C30-9264-4F9291A5780D}" type="datetime1">
              <a:rPr lang="en-US" smtClean="0"/>
              <a:pPr/>
              <a:t>12/28/2018</a:t>
            </a:fld>
            <a:endParaRPr lang="en-US"/>
          </a:p>
        </p:txBody>
      </p:sp>
      <p:sp>
        <p:nvSpPr>
          <p:cNvPr id="4" name="Rectangle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0" y="590550"/>
            <a:ext cx="533400" cy="45719"/>
          </a:xfrm>
          <a:prstGeom prst="rect">
            <a:avLst/>
          </a:prstGeom>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12/28/2018</a:t>
            </a:fld>
            <a:endParaRPr lang="en-US"/>
          </a:p>
        </p:txBody>
      </p:sp>
      <p:sp>
        <p:nvSpPr>
          <p:cNvPr id="13" name="Slide Number Placeholder 12"/>
          <p:cNvSpPr>
            <a:spLocks noGrp="1"/>
          </p:cNvSpPr>
          <p:nvPr>
            <p:ph type="sldNum" sz="quarter" idx="11"/>
          </p:nvPr>
        </p:nvSpPr>
        <p:spPr>
          <a:xfrm>
            <a:off x="0" y="1314450"/>
            <a:ext cx="1295400" cy="526257"/>
          </a:xfrm>
          <a:prstGeom prst="rect">
            <a:avLst/>
          </a:prstGeo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472440"/>
          </a:xfrm>
        </p:spPr>
        <p:txBody>
          <a:bodyPr/>
          <a:lstStyle/>
          <a:p>
            <a:r>
              <a:rPr lang="en-US" dirty="0"/>
              <a:t>Click to edit Master title style</a:t>
            </a:r>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12/28/2018</a:t>
            </a:fld>
            <a:endParaRPr lang="en-US"/>
          </a:p>
        </p:txBody>
      </p:sp>
      <p:sp>
        <p:nvSpPr>
          <p:cNvPr id="10" name="Slide Number Placeholder 9"/>
          <p:cNvSpPr>
            <a:spLocks noGrp="1"/>
          </p:cNvSpPr>
          <p:nvPr>
            <p:ph type="sldNum" sz="quarter" idx="16"/>
          </p:nvPr>
        </p:nvSpPr>
        <p:spPr>
          <a:xfrm>
            <a:off x="0" y="590550"/>
            <a:ext cx="533400" cy="45719"/>
          </a:xfrm>
          <a:prstGeom prst="rect">
            <a:avLst/>
          </a:prstGeom>
        </p:spPr>
        <p:txBody>
          <a:bodyPr rtlCol="0"/>
          <a:lstStyle/>
          <a:p>
            <a:pPr algn="ctr"/>
            <a:fld id="{8F82E0A0-C266-4798-8C8F-B9F91E9DA37E}" type="slidenum">
              <a:rPr lang="en-US" sz="1400" b="1" smtClean="0">
                <a:solidFill>
                  <a:srgbClr val="FFFFFF"/>
                </a:solidFill>
              </a:rPr>
              <a:pPr algn="ctr"/>
              <a:t>‹#›</a:t>
            </a:fld>
            <a:endParaRPr lang="en-US" dirty="0"/>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12/28/2018</a:t>
            </a:fld>
            <a:endParaRPr lang="en-US"/>
          </a:p>
        </p:txBody>
      </p:sp>
      <p:sp>
        <p:nvSpPr>
          <p:cNvPr id="12" name="Slide Number Placeholder 11"/>
          <p:cNvSpPr>
            <a:spLocks noGrp="1"/>
          </p:cNvSpPr>
          <p:nvPr>
            <p:ph type="sldNum" sz="quarter" idx="16"/>
          </p:nvPr>
        </p:nvSpPr>
        <p:spPr>
          <a:xfrm>
            <a:off x="0" y="590550"/>
            <a:ext cx="533400" cy="45719"/>
          </a:xfrm>
          <a:prstGeom prst="rect">
            <a:avLst/>
          </a:prstGeom>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12/28/2018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0" y="590550"/>
            <a:ext cx="533400" cy="45719"/>
          </a:xfrm>
          <a:prstGeom prst="rect">
            <a:avLst/>
          </a:prstGeom>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12/28/2018</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a:prstGeom prst="rect">
            <a:avLst/>
          </a:prstGeo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12/28/2018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0" y="590550"/>
            <a:ext cx="533400" cy="45719"/>
          </a:xfrm>
          <a:prstGeom prst="rect">
            <a:avLst/>
          </a:prstGeom>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12/28/2018</a:t>
            </a:fld>
            <a:endParaRPr lang="en-US"/>
          </a:p>
        </p:txBody>
      </p:sp>
      <p:sp>
        <p:nvSpPr>
          <p:cNvPr id="13" name="Slide Number Placeholder 12"/>
          <p:cNvSpPr>
            <a:spLocks noGrp="1"/>
          </p:cNvSpPr>
          <p:nvPr>
            <p:ph type="sldNum" sz="quarter" idx="11"/>
          </p:nvPr>
        </p:nvSpPr>
        <p:spPr>
          <a:xfrm>
            <a:off x="0" y="3500437"/>
            <a:ext cx="1447800" cy="497684"/>
          </a:xfrm>
          <a:prstGeom prst="rect">
            <a:avLst/>
          </a:prstGeo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123950"/>
            <a:ext cx="8153400" cy="3470910"/>
          </a:xfrm>
          <a:prstGeom prst="rect">
            <a:avLst/>
          </a:prstGeom>
        </p:spPr>
        <p:txBody>
          <a:bodyPr vert="horz">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12/28/2018</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845008"/>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flipV="1">
            <a:off x="0" y="590550"/>
            <a:ext cx="9144000" cy="5119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2" name="Title Placeholder 21"/>
          <p:cNvSpPr>
            <a:spLocks noGrp="1"/>
          </p:cNvSpPr>
          <p:nvPr>
            <p:ph type="title"/>
          </p:nvPr>
        </p:nvSpPr>
        <p:spPr>
          <a:xfrm>
            <a:off x="152400" y="118110"/>
            <a:ext cx="8763000" cy="472440"/>
          </a:xfrm>
          <a:prstGeom prst="rect">
            <a:avLst/>
          </a:prstGeom>
        </p:spPr>
        <p:txBody>
          <a:bodyPr vert="horz" anchor="b">
            <a:no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36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edsphere.com/" TargetMode="External"/><Relationship Id="rId2" Type="http://schemas.openxmlformats.org/officeDocument/2006/relationships/hyperlink" Target="http://sourceforge.net/projects/openvis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jenmcglasson.files.wordpress.com/2012/04/new-sheet_1gyrp7xt1.jpg" TargetMode="External"/><Relationship Id="rId1" Type="http://schemas.openxmlformats.org/officeDocument/2006/relationships/slideLayout" Target="../slideLayouts/slideLayout7.xml"/><Relationship Id="rId5" Type="http://schemas.openxmlformats.org/officeDocument/2006/relationships/hyperlink" Target="http://ednurse511.files.wordpress.com/2012/04/new-sheet_6k8ik2.jpg" TargetMode="External"/><Relationship Id="rId4" Type="http://schemas.openxmlformats.org/officeDocument/2006/relationships/hyperlink" Target="http://ashleighmalcolmrn.files.wordpress.com/2012/04/ashleigh_malcolm_cis_mind_mapping.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52400" y="1047750"/>
            <a:ext cx="8610600" cy="1809750"/>
          </a:xfrm>
        </p:spPr>
        <p:txBody>
          <a:bodyPr/>
          <a:lstStyle/>
          <a:p>
            <a:r>
              <a:rPr lang="en-US" b="1" dirty="0"/>
              <a:t>Information Systems in Health Care</a:t>
            </a:r>
          </a:p>
        </p:txBody>
      </p:sp>
      <p:sp>
        <p:nvSpPr>
          <p:cNvPr id="5" name="Rectangle 4"/>
          <p:cNvSpPr>
            <a:spLocks noGrp="1"/>
          </p:cNvSpPr>
          <p:nvPr>
            <p:ph type="subTitle" idx="1"/>
          </p:nvPr>
        </p:nvSpPr>
        <p:spPr/>
        <p:txBody>
          <a:bodyPr>
            <a:normAutofit lnSpcReduction="10000"/>
          </a:bodyPr>
          <a:lstStyle/>
          <a:p>
            <a:r>
              <a:rPr lang="en-US" b="1" dirty="0"/>
              <a:t>Lesson </a:t>
            </a:r>
            <a:r>
              <a:rPr lang="de-DE" dirty="0"/>
              <a:t>6</a:t>
            </a:r>
            <a:r>
              <a:rPr lang="en-US" dirty="0"/>
              <a:t> – Winter Term 2014</a:t>
            </a:r>
          </a:p>
        </p:txBody>
      </p:sp>
      <p:sp>
        <p:nvSpPr>
          <p:cNvPr id="2" name="TextBox 1"/>
          <p:cNvSpPr txBox="1"/>
          <p:nvPr/>
        </p:nvSpPr>
        <p:spPr>
          <a:xfrm>
            <a:off x="3124200" y="3193018"/>
            <a:ext cx="1886414" cy="369332"/>
          </a:xfrm>
          <a:prstGeom prst="rect">
            <a:avLst/>
          </a:prstGeom>
          <a:noFill/>
        </p:spPr>
        <p:txBody>
          <a:bodyPr wrap="none" rtlCol="0">
            <a:spAutoFit/>
          </a:bodyPr>
          <a:lstStyle/>
          <a:p>
            <a:r>
              <a:rPr lang="de-DE" dirty="0"/>
              <a:t>Michel Kana, </a:t>
            </a:r>
            <a:r>
              <a:rPr lang="de-DE" dirty="0" err="1"/>
              <a:t>Ph.D</a:t>
            </a:r>
            <a:r>
              <a:rPr lang="de-DE" dirty="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666750"/>
            <a:ext cx="8458200" cy="4476750"/>
          </a:xfrm>
        </p:spPr>
        <p:txBody>
          <a:bodyPr>
            <a:normAutofit fontScale="85000" lnSpcReduction="20000"/>
          </a:bodyPr>
          <a:lstStyle/>
          <a:p>
            <a:r>
              <a:rPr lang="en-US" b="1" dirty="0"/>
              <a:t>Initial costs</a:t>
            </a:r>
          </a:p>
          <a:p>
            <a:pPr lvl="1"/>
            <a:r>
              <a:rPr lang="en-US" dirty="0"/>
              <a:t>Hardware</a:t>
            </a:r>
          </a:p>
          <a:p>
            <a:pPr lvl="1"/>
            <a:r>
              <a:rPr lang="en-US" dirty="0"/>
              <a:t>Software</a:t>
            </a:r>
          </a:p>
          <a:p>
            <a:pPr lvl="1"/>
            <a:r>
              <a:rPr lang="en-US" dirty="0"/>
              <a:t>Data</a:t>
            </a:r>
          </a:p>
          <a:p>
            <a:r>
              <a:rPr lang="en-US" b="1" dirty="0"/>
              <a:t>IT support</a:t>
            </a:r>
          </a:p>
          <a:p>
            <a:pPr lvl="1"/>
            <a:r>
              <a:rPr lang="en-US" dirty="0"/>
              <a:t>Salaries</a:t>
            </a:r>
          </a:p>
          <a:p>
            <a:pPr lvl="1"/>
            <a:r>
              <a:rPr lang="en-US" dirty="0"/>
              <a:t>Hardware maintenance</a:t>
            </a:r>
          </a:p>
          <a:p>
            <a:pPr lvl="1"/>
            <a:r>
              <a:rPr lang="en-US" dirty="0"/>
              <a:t>Software updates</a:t>
            </a:r>
          </a:p>
          <a:p>
            <a:pPr lvl="1"/>
            <a:r>
              <a:rPr lang="en-US" dirty="0"/>
              <a:t>Training</a:t>
            </a:r>
          </a:p>
          <a:p>
            <a:r>
              <a:rPr lang="en-US" b="1" dirty="0"/>
              <a:t>Education programs</a:t>
            </a:r>
          </a:p>
          <a:p>
            <a:pPr lvl="1"/>
            <a:r>
              <a:rPr lang="en-US" dirty="0"/>
              <a:t>Initial trainings</a:t>
            </a:r>
          </a:p>
          <a:p>
            <a:pPr lvl="1"/>
            <a:r>
              <a:rPr lang="en-US" dirty="0"/>
              <a:t>Software updates training</a:t>
            </a:r>
          </a:p>
          <a:p>
            <a:pPr lvl="1"/>
            <a:endParaRPr lang="en-US" dirty="0"/>
          </a:p>
        </p:txBody>
      </p:sp>
      <p:sp>
        <p:nvSpPr>
          <p:cNvPr id="3" name="Title 2"/>
          <p:cNvSpPr>
            <a:spLocks noGrp="1"/>
          </p:cNvSpPr>
          <p:nvPr>
            <p:ph type="title"/>
          </p:nvPr>
        </p:nvSpPr>
        <p:spPr/>
        <p:txBody>
          <a:bodyPr/>
          <a:lstStyle/>
          <a:p>
            <a:r>
              <a:rPr lang="de-DE" dirty="0" err="1"/>
              <a:t>Costs</a:t>
            </a:r>
            <a:r>
              <a:rPr lang="de-DE" dirty="0"/>
              <a:t> </a:t>
            </a:r>
            <a:r>
              <a:rPr lang="de-DE" dirty="0" err="1"/>
              <a:t>of</a:t>
            </a:r>
            <a:r>
              <a:rPr lang="de-DE" dirty="0"/>
              <a:t> </a:t>
            </a:r>
            <a:r>
              <a:rPr lang="de-DE" dirty="0" err="1"/>
              <a:t>clinical</a:t>
            </a:r>
            <a:r>
              <a:rPr lang="de-DE" dirty="0"/>
              <a:t> </a:t>
            </a:r>
            <a:r>
              <a:rPr lang="de-DE" dirty="0" err="1"/>
              <a:t>information</a:t>
            </a:r>
            <a:r>
              <a:rPr lang="de-DE" dirty="0"/>
              <a:t> </a:t>
            </a:r>
            <a:r>
              <a:rPr lang="de-DE" dirty="0" err="1"/>
              <a:t>systems</a:t>
            </a:r>
            <a:endParaRPr lang="en-US" dirty="0"/>
          </a:p>
        </p:txBody>
      </p:sp>
    </p:spTree>
    <p:extLst>
      <p:ext uri="{BB962C8B-B14F-4D97-AF65-F5344CB8AC3E}">
        <p14:creationId xmlns:p14="http://schemas.microsoft.com/office/powerpoint/2010/main" val="266727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666750"/>
            <a:ext cx="8458200" cy="4476750"/>
          </a:xfrm>
        </p:spPr>
        <p:txBody>
          <a:bodyPr>
            <a:normAutofit/>
          </a:bodyPr>
          <a:lstStyle/>
          <a:p>
            <a:r>
              <a:rPr lang="en-US" dirty="0"/>
              <a:t>The </a:t>
            </a:r>
            <a:r>
              <a:rPr lang="en-US" b="1" dirty="0"/>
              <a:t>Veterans Health Information Systems and Technology Architecture (</a:t>
            </a:r>
            <a:r>
              <a:rPr lang="en-US" b="1" dirty="0" err="1"/>
              <a:t>VistA</a:t>
            </a:r>
            <a:r>
              <a:rPr lang="en-US" b="1" dirty="0"/>
              <a:t>)</a:t>
            </a:r>
            <a:r>
              <a:rPr lang="en-US" dirty="0"/>
              <a:t> is an enterprise-wide clinical information system </a:t>
            </a:r>
          </a:p>
          <a:p>
            <a:pPr lvl="1"/>
            <a:r>
              <a:rPr lang="en-US" dirty="0"/>
              <a:t>It provides care to over 8 million patients (veterans), employing 180,000 medical personnel and operating 163 hospitals, over 800 clinics, and 135 nursing homes.</a:t>
            </a:r>
          </a:p>
          <a:p>
            <a:pPr lvl="1"/>
            <a:r>
              <a:rPr lang="en-US" dirty="0"/>
              <a:t>It is the most familiar and widely used EHR in the U.S. </a:t>
            </a:r>
          </a:p>
          <a:p>
            <a:pPr lvl="1"/>
            <a:r>
              <a:rPr lang="en-US" dirty="0"/>
              <a:t>It consists of nearly 160 integrated software modules for clinical care, financial functions, and infrastructure.</a:t>
            </a:r>
            <a:endParaRPr lang="en-US" b="1" dirty="0"/>
          </a:p>
        </p:txBody>
      </p:sp>
      <p:sp>
        <p:nvSpPr>
          <p:cNvPr id="3" name="Title 2"/>
          <p:cNvSpPr>
            <a:spLocks noGrp="1"/>
          </p:cNvSpPr>
          <p:nvPr>
            <p:ph type="title"/>
          </p:nvPr>
        </p:nvSpPr>
        <p:spPr/>
        <p:txBody>
          <a:bodyPr/>
          <a:lstStyle/>
          <a:p>
            <a:r>
              <a:rPr lang="de-DE" dirty="0"/>
              <a:t>A </a:t>
            </a:r>
            <a:r>
              <a:rPr lang="de-DE" dirty="0" err="1"/>
              <a:t>case</a:t>
            </a:r>
            <a:r>
              <a:rPr lang="de-DE" dirty="0"/>
              <a:t> </a:t>
            </a:r>
            <a:r>
              <a:rPr lang="de-DE" dirty="0" err="1"/>
              <a:t>study</a:t>
            </a:r>
            <a:r>
              <a:rPr lang="de-DE" dirty="0"/>
              <a:t> - </a:t>
            </a:r>
            <a:r>
              <a:rPr lang="de-DE" dirty="0" err="1"/>
              <a:t>VistA</a:t>
            </a:r>
            <a:endParaRPr lang="en-US" dirty="0"/>
          </a:p>
        </p:txBody>
      </p:sp>
      <p:sp>
        <p:nvSpPr>
          <p:cNvPr id="4" name="Rectangle 3"/>
          <p:cNvSpPr/>
          <p:nvPr/>
        </p:nvSpPr>
        <p:spPr>
          <a:xfrm>
            <a:off x="6858000" y="4629150"/>
            <a:ext cx="2409634" cy="861774"/>
          </a:xfrm>
          <a:prstGeom prst="rect">
            <a:avLst/>
          </a:prstGeom>
        </p:spPr>
        <p:txBody>
          <a:bodyPr wrap="none">
            <a:spAutoFit/>
          </a:bodyPr>
          <a:lstStyle/>
          <a:p>
            <a:r>
              <a:rPr lang="en-US" sz="1000" dirty="0">
                <a:hlinkClick r:id="rId2"/>
              </a:rPr>
              <a:t>http://sourceforge.net/projects/openvista/</a:t>
            </a:r>
            <a:endParaRPr lang="en-US" sz="1000" dirty="0"/>
          </a:p>
          <a:p>
            <a:r>
              <a:rPr lang="en-US" sz="1000" dirty="0">
                <a:hlinkClick r:id="rId3"/>
              </a:rPr>
              <a:t>http://medsphere.com/</a:t>
            </a:r>
            <a:endParaRPr lang="en-US" sz="1000" dirty="0"/>
          </a:p>
          <a:p>
            <a:r>
              <a:rPr lang="en-US" sz="1000" dirty="0"/>
              <a:t>http://worldvista.org/</a:t>
            </a:r>
          </a:p>
          <a:p>
            <a:endParaRPr lang="en-US" sz="1000" dirty="0"/>
          </a:p>
          <a:p>
            <a:endParaRPr lang="en-US" sz="1000" dirty="0"/>
          </a:p>
        </p:txBody>
      </p:sp>
    </p:spTree>
    <p:extLst>
      <p:ext uri="{BB962C8B-B14F-4D97-AF65-F5344CB8AC3E}">
        <p14:creationId xmlns:p14="http://schemas.microsoft.com/office/powerpoint/2010/main" val="228525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gunston.gmu.edu/healthscience/740/images/EHR%20Componen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9" y="107722"/>
            <a:ext cx="7671561" cy="499268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858000" y="4804946"/>
            <a:ext cx="2209800" cy="338554"/>
          </a:xfrm>
          <a:prstGeom prst="rect">
            <a:avLst/>
          </a:prstGeom>
        </p:spPr>
        <p:txBody>
          <a:bodyPr wrap="square">
            <a:spAutoFit/>
          </a:bodyPr>
          <a:lstStyle/>
          <a:p>
            <a:r>
              <a:rPr lang="en-US" sz="800" dirty="0"/>
              <a:t>http://gunston.gmu.edu/healthscience/740/ElectronicHealthRecordEHREMR.asp</a:t>
            </a:r>
          </a:p>
        </p:txBody>
      </p:sp>
    </p:spTree>
    <p:extLst>
      <p:ext uri="{BB962C8B-B14F-4D97-AF65-F5344CB8AC3E}">
        <p14:creationId xmlns:p14="http://schemas.microsoft.com/office/powerpoint/2010/main" val="247433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666750"/>
            <a:ext cx="8458200" cy="4476750"/>
          </a:xfrm>
        </p:spPr>
        <p:txBody>
          <a:bodyPr>
            <a:normAutofit fontScale="55000" lnSpcReduction="20000"/>
          </a:bodyPr>
          <a:lstStyle/>
          <a:p>
            <a:r>
              <a:rPr lang="en-US" b="1" dirty="0" err="1"/>
              <a:t>VistA</a:t>
            </a:r>
            <a:r>
              <a:rPr lang="en-US" b="1" dirty="0"/>
              <a:t> components	</a:t>
            </a:r>
          </a:p>
          <a:p>
            <a:pPr lvl="1"/>
            <a:r>
              <a:rPr lang="en-US" dirty="0"/>
              <a:t>Accounts Receivable, Consolidated Mail, Outpatient Pharmacy, Controlled Substances, Current Procedural Terminology (CPT), Diagnostic Related Group (DRG), Grouper Drug Accountability/Inventory, Interface, Duplicate Record Merge: Patient Merge, Event Capture, Medications, Inpatient Medications - Intravenous Inpatient Medications - Unit Dose, Integrated Billing, Laboratory, Laboratory Electronic Data Interchange, Lexicon Utility, Master Patient Index, Master Patient Index/Patient Demographics, National Drug File, Outpatient Pharmacy, Patient Information Management Systems (Admission, Discharge, Transfer, Registration), Pharmacy Benefits Management, Pharmacy Data Management, Radiology/Nuclear Medicine, and Scheduling</a:t>
            </a:r>
          </a:p>
          <a:p>
            <a:pPr lvl="1"/>
            <a:r>
              <a:rPr lang="en-US" dirty="0"/>
              <a:t>Adverse Reaction Tracking, Authorization/Subscription Utility, Automated Information Collection System (AICS), Automated Medical information Exchange (AMIE), Automatic Replenishment/Ward Stock, Clinical Reminders, Consults/Request Tracking, CPRS, Dietetics, Generic Code Sheet, Health Summary, Integrated Funds Distribution, Control Point Activity, Accounting and Procurement (IFCAP), Patient Care Encounter, Problem List, Text Integration, Utilities, and Vitals/Measurements</a:t>
            </a:r>
          </a:p>
          <a:p>
            <a:pPr lvl="1"/>
            <a:r>
              <a:rPr lang="en-US" dirty="0"/>
              <a:t>Equipment/Turn-In, Request Fee Basis, Hepatitis C Extract, Home Based Primary Care, Immunology Case Registry, Incident Reporting, Intake and Output, Library, Medicine Clinical Services, Mental Health, Minimal Patient Dataset, Network Health Exchange, Nursing, Occurrence Screen, Oncology, Patient Identification Card, Personnel and Accounting Integrated Data, Pharmacy Prescription Practices, Police and Security, Primary Care Management Module, Prosthetics, Quality: Audiology And Speech Analysis And Reporting, Record Tracking, Resident Assessment Instrument/Minimum Data Set, Risk Assessment (Surgery), Social Work, Spinal Cord Dysfunction, Surgery, Survey Generator, Visual Impairment Service Team, Voluntary Timekeeping, and Women's Health</a:t>
            </a:r>
          </a:p>
        </p:txBody>
      </p:sp>
      <p:sp>
        <p:nvSpPr>
          <p:cNvPr id="3" name="Title 2"/>
          <p:cNvSpPr>
            <a:spLocks noGrp="1"/>
          </p:cNvSpPr>
          <p:nvPr>
            <p:ph type="title"/>
          </p:nvPr>
        </p:nvSpPr>
        <p:spPr/>
        <p:txBody>
          <a:bodyPr/>
          <a:lstStyle/>
          <a:p>
            <a:r>
              <a:rPr lang="de-DE" dirty="0"/>
              <a:t>A </a:t>
            </a:r>
            <a:r>
              <a:rPr lang="de-DE" dirty="0" err="1"/>
              <a:t>case</a:t>
            </a:r>
            <a:r>
              <a:rPr lang="de-DE" dirty="0"/>
              <a:t> </a:t>
            </a:r>
            <a:r>
              <a:rPr lang="de-DE" dirty="0" err="1"/>
              <a:t>study</a:t>
            </a:r>
            <a:r>
              <a:rPr lang="de-DE" dirty="0"/>
              <a:t> - </a:t>
            </a:r>
            <a:r>
              <a:rPr lang="de-DE" dirty="0" err="1"/>
              <a:t>VistA</a:t>
            </a:r>
            <a:endParaRPr lang="en-US" dirty="0"/>
          </a:p>
        </p:txBody>
      </p:sp>
    </p:spTree>
    <p:extLst>
      <p:ext uri="{BB962C8B-B14F-4D97-AF65-F5344CB8AC3E}">
        <p14:creationId xmlns:p14="http://schemas.microsoft.com/office/powerpoint/2010/main" val="33659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 </a:t>
            </a:r>
            <a:r>
              <a:rPr lang="en-US" dirty="0" err="1"/>
              <a:t>MDTotal</a:t>
            </a:r>
            <a:endParaRPr lang="en-US" dirty="0"/>
          </a:p>
        </p:txBody>
      </p:sp>
      <p:pic>
        <p:nvPicPr>
          <p:cNvPr id="3074" name="Picture 2" descr="http://www.mdtotal.com/images/hi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56206"/>
            <a:ext cx="4253344" cy="42718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477000" y="4768591"/>
            <a:ext cx="1439818" cy="246221"/>
          </a:xfrm>
          <a:prstGeom prst="rect">
            <a:avLst/>
          </a:prstGeom>
        </p:spPr>
        <p:txBody>
          <a:bodyPr wrap="none">
            <a:spAutoFit/>
          </a:bodyPr>
          <a:lstStyle/>
          <a:p>
            <a:r>
              <a:rPr lang="en-US" sz="1000" dirty="0"/>
              <a:t>http://www.mdtotal.com</a:t>
            </a:r>
          </a:p>
        </p:txBody>
      </p:sp>
      <p:sp>
        <p:nvSpPr>
          <p:cNvPr id="5" name="Rectangle 4"/>
          <p:cNvSpPr/>
          <p:nvPr/>
        </p:nvSpPr>
        <p:spPr>
          <a:xfrm>
            <a:off x="4537362" y="985457"/>
            <a:ext cx="4572000" cy="2492990"/>
          </a:xfrm>
          <a:prstGeom prst="rect">
            <a:avLst/>
          </a:prstGeom>
        </p:spPr>
        <p:txBody>
          <a:bodyPr>
            <a:spAutoFit/>
          </a:bodyPr>
          <a:lstStyle/>
          <a:p>
            <a:r>
              <a:rPr lang="en-US" sz="1200" dirty="0"/>
              <a:t>Appointment Multiple Scheduler, Payment Source Management, Demographics, Automated Integrated Billing, Electronic Claims Processing, Direct Electronic Billing (X12 EDI), E-Fax Prescriptions, ID &amp; Insurance Card Scan, Prescription Call-In, Patient Photo ID, Dynamic Patient Search, Referral Letters, Document Management, Account Management, Expense Management, Referrals Management, Recall Management, Patient Education, Front Office Management, Back Office Management, Administrative Management, Appointment Reminders, Room Status Display, Patient Visit Status, Recalls, Room Availability, Lab Orders / Results (HL7), Secure Inter-office Mail, Room Management, HIPAA Compliant, E-</a:t>
            </a:r>
            <a:r>
              <a:rPr lang="en-US" sz="1200" dirty="0" err="1"/>
              <a:t>Checkin</a:t>
            </a:r>
            <a:r>
              <a:rPr lang="en-US" sz="1200" dirty="0"/>
              <a:t>, Pathology Tracking, Cancer Tracking, Kiosk Registration, Data Backup / Restore, Multiple Site Capable, Web Pre-Registration, Multiple Schedules, Platforms: Windows / Mac / Linux </a:t>
            </a:r>
          </a:p>
        </p:txBody>
      </p:sp>
    </p:spTree>
    <p:extLst>
      <p:ext uri="{BB962C8B-B14F-4D97-AF65-F5344CB8AC3E}">
        <p14:creationId xmlns:p14="http://schemas.microsoft.com/office/powerpoint/2010/main" val="4068504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 </a:t>
            </a:r>
            <a:r>
              <a:rPr lang="en-US" dirty="0" err="1"/>
              <a:t>InfoVault</a:t>
            </a:r>
            <a:endParaRPr lang="en-US" dirty="0"/>
          </a:p>
        </p:txBody>
      </p:sp>
      <p:sp>
        <p:nvSpPr>
          <p:cNvPr id="4" name="Rectangle 3"/>
          <p:cNvSpPr/>
          <p:nvPr/>
        </p:nvSpPr>
        <p:spPr>
          <a:xfrm>
            <a:off x="6019800" y="4768590"/>
            <a:ext cx="2786340" cy="215444"/>
          </a:xfrm>
          <a:prstGeom prst="rect">
            <a:avLst/>
          </a:prstGeom>
        </p:spPr>
        <p:txBody>
          <a:bodyPr wrap="none">
            <a:spAutoFit/>
          </a:bodyPr>
          <a:lstStyle/>
          <a:p>
            <a:r>
              <a:rPr lang="en-US" sz="800" dirty="0"/>
              <a:t>http://www.central-voice.com/products/emr/infovault_emr.html</a:t>
            </a:r>
          </a:p>
        </p:txBody>
      </p:sp>
      <p:pic>
        <p:nvPicPr>
          <p:cNvPr id="4098" name="Picture 2" descr="http://www.central-voice.com/images/products/emr/iv_diagra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68482"/>
            <a:ext cx="5364664" cy="4365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81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66750"/>
            <a:ext cx="9144000" cy="4724400"/>
          </a:xfrm>
        </p:spPr>
        <p:txBody>
          <a:bodyPr>
            <a:normAutofit fontScale="62500" lnSpcReduction="20000"/>
          </a:bodyPr>
          <a:lstStyle/>
          <a:p>
            <a:r>
              <a:rPr lang="de-DE" dirty="0"/>
              <a:t>Create </a:t>
            </a:r>
            <a:r>
              <a:rPr lang="de-DE" dirty="0" err="1"/>
              <a:t>and</a:t>
            </a:r>
            <a:r>
              <a:rPr lang="de-DE" dirty="0"/>
              <a:t> </a:t>
            </a:r>
            <a:r>
              <a:rPr lang="de-DE" dirty="0" err="1"/>
              <a:t>insert</a:t>
            </a:r>
            <a:r>
              <a:rPr lang="de-DE" dirty="0"/>
              <a:t> illustrative </a:t>
            </a:r>
            <a:r>
              <a:rPr lang="de-DE" dirty="0" err="1"/>
              <a:t>data</a:t>
            </a:r>
            <a:r>
              <a:rPr lang="de-DE" dirty="0"/>
              <a:t> </a:t>
            </a:r>
            <a:r>
              <a:rPr lang="de-DE" dirty="0" err="1"/>
              <a:t>into</a:t>
            </a:r>
            <a:r>
              <a:rPr lang="de-DE" dirty="0"/>
              <a:t> </a:t>
            </a:r>
            <a:r>
              <a:rPr lang="de-DE" dirty="0" err="1"/>
              <a:t>the</a:t>
            </a:r>
            <a:r>
              <a:rPr lang="de-DE" dirty="0"/>
              <a:t> </a:t>
            </a:r>
            <a:r>
              <a:rPr lang="de-DE" dirty="0" err="1"/>
              <a:t>following</a:t>
            </a:r>
            <a:r>
              <a:rPr lang="de-DE" dirty="0"/>
              <a:t> </a:t>
            </a:r>
            <a:r>
              <a:rPr lang="de-DE" dirty="0" err="1"/>
              <a:t>tables</a:t>
            </a:r>
            <a:r>
              <a:rPr lang="de-DE" dirty="0"/>
              <a:t> in </a:t>
            </a:r>
            <a:r>
              <a:rPr lang="de-DE" dirty="0" err="1"/>
              <a:t>your</a:t>
            </a:r>
            <a:r>
              <a:rPr lang="de-DE" dirty="0"/>
              <a:t> </a:t>
            </a:r>
            <a:r>
              <a:rPr lang="de-DE" dirty="0" err="1"/>
              <a:t>faculty</a:t>
            </a:r>
            <a:r>
              <a:rPr lang="de-DE" dirty="0"/>
              <a:t> </a:t>
            </a:r>
            <a:r>
              <a:rPr lang="de-DE" dirty="0" err="1"/>
              <a:t>or</a:t>
            </a:r>
            <a:r>
              <a:rPr lang="de-DE" dirty="0"/>
              <a:t> personal </a:t>
            </a:r>
            <a:r>
              <a:rPr lang="de-DE" dirty="0" err="1"/>
              <a:t>database</a:t>
            </a:r>
            <a:endParaRPr lang="cs-CZ" dirty="0"/>
          </a:p>
          <a:p>
            <a:pPr lvl="1"/>
            <a:r>
              <a:rPr lang="cs-CZ" sz="1400" b="1" dirty="0"/>
              <a:t>PATIENT</a:t>
            </a:r>
            <a:r>
              <a:rPr lang="cs-CZ" sz="1400" dirty="0"/>
              <a:t> (PATIENT_ID, PATIENT_NAME, PATIENT_AGE, PATIENT_GENDER)</a:t>
            </a:r>
          </a:p>
          <a:p>
            <a:pPr lvl="1"/>
            <a:r>
              <a:rPr lang="cs-CZ" sz="1400" b="1" dirty="0"/>
              <a:t>INSURANCE</a:t>
            </a:r>
            <a:r>
              <a:rPr lang="cs-CZ" sz="1400" dirty="0"/>
              <a:t> (INSURANCE_ID, INSURANCE_NAME)</a:t>
            </a:r>
          </a:p>
          <a:p>
            <a:pPr lvl="1"/>
            <a:r>
              <a:rPr lang="cs-CZ" sz="1400" b="1" dirty="0"/>
              <a:t>PATIENT_INSURANCE</a:t>
            </a:r>
            <a:r>
              <a:rPr lang="cs-CZ" sz="1400" dirty="0"/>
              <a:t> (PATIENT_ID, INSURANCE_ID)</a:t>
            </a:r>
          </a:p>
          <a:p>
            <a:pPr lvl="1"/>
            <a:r>
              <a:rPr lang="cs-CZ" sz="1400" b="1" dirty="0"/>
              <a:t>RECORD_TYPE</a:t>
            </a:r>
            <a:r>
              <a:rPr lang="cs-CZ" sz="1400" dirty="0"/>
              <a:t> (RECORD_TYPE_ID, RECORD_TYPE_NAME)</a:t>
            </a:r>
          </a:p>
          <a:p>
            <a:pPr lvl="1"/>
            <a:r>
              <a:rPr lang="cs-CZ" sz="1400" b="1" dirty="0"/>
              <a:t>RECORD</a:t>
            </a:r>
            <a:r>
              <a:rPr lang="cs-CZ" sz="1400" dirty="0"/>
              <a:t> (RECORD _ID, PATIENT_ID, RECORD _TYPE_ID, RECORD _DATE)</a:t>
            </a:r>
          </a:p>
          <a:p>
            <a:pPr lvl="1"/>
            <a:r>
              <a:rPr lang="de-DE" sz="1400" b="1" dirty="0"/>
              <a:t>FOLDER</a:t>
            </a:r>
            <a:r>
              <a:rPr lang="de-DE" sz="1400" dirty="0"/>
              <a:t> (FOLDER_ID, FOLDER_NAME, PATIENT_ID)</a:t>
            </a:r>
          </a:p>
          <a:p>
            <a:pPr lvl="1"/>
            <a:r>
              <a:rPr lang="cs-CZ" sz="1400" b="1" dirty="0"/>
              <a:t>FOLDER</a:t>
            </a:r>
            <a:r>
              <a:rPr lang="de-DE" sz="1400" b="1" dirty="0"/>
              <a:t>_RECORD</a:t>
            </a:r>
            <a:r>
              <a:rPr lang="cs-CZ" sz="1400" b="1" dirty="0"/>
              <a:t> </a:t>
            </a:r>
            <a:r>
              <a:rPr lang="cs-CZ" sz="1400" dirty="0"/>
              <a:t>(FOLDER _ID, RECORD _ID)</a:t>
            </a:r>
            <a:endParaRPr lang="de-DE" sz="1400" dirty="0"/>
          </a:p>
          <a:p>
            <a:pPr lvl="1"/>
            <a:r>
              <a:rPr lang="cs-CZ" sz="1400" b="1" dirty="0"/>
              <a:t>BORROWER_TYPE</a:t>
            </a:r>
            <a:r>
              <a:rPr lang="cs-CZ" sz="1400" dirty="0"/>
              <a:t> (BORROWER_TYPE_ID, BORROWER_TYPE_NAME)</a:t>
            </a:r>
          </a:p>
          <a:p>
            <a:pPr lvl="1"/>
            <a:r>
              <a:rPr lang="cs-CZ" sz="1400" b="1" dirty="0"/>
              <a:t>BORROWER</a:t>
            </a:r>
            <a:r>
              <a:rPr lang="cs-CZ" sz="1400" dirty="0"/>
              <a:t> (BORROWER_ID, BORROWER _TYPE_ID, BORROWER _NAME)</a:t>
            </a:r>
          </a:p>
          <a:p>
            <a:pPr lvl="1"/>
            <a:r>
              <a:rPr lang="cs-CZ" sz="1400" b="1" dirty="0"/>
              <a:t>HISTORY</a:t>
            </a:r>
            <a:r>
              <a:rPr lang="cs-CZ" sz="1400" dirty="0"/>
              <a:t> (HISTORY_ID, BORROWER_ID, FOLDER_ID, HISTORY_DATE)</a:t>
            </a:r>
          </a:p>
          <a:p>
            <a:r>
              <a:rPr lang="de-DE" dirty="0"/>
              <a:t>Write SQL </a:t>
            </a:r>
            <a:r>
              <a:rPr lang="de-DE" dirty="0" err="1"/>
              <a:t>queries</a:t>
            </a:r>
            <a:r>
              <a:rPr lang="de-DE" dirty="0"/>
              <a:t> </a:t>
            </a:r>
            <a:r>
              <a:rPr lang="de-DE" dirty="0" err="1"/>
              <a:t>for</a:t>
            </a:r>
            <a:r>
              <a:rPr lang="de-DE" dirty="0"/>
              <a:t> </a:t>
            </a:r>
            <a:r>
              <a:rPr lang="de-DE" dirty="0" err="1"/>
              <a:t>the</a:t>
            </a:r>
            <a:r>
              <a:rPr lang="de-DE" dirty="0"/>
              <a:t> </a:t>
            </a:r>
            <a:r>
              <a:rPr lang="de-DE" dirty="0" err="1"/>
              <a:t>following</a:t>
            </a:r>
            <a:r>
              <a:rPr lang="de-DE" dirty="0"/>
              <a:t> </a:t>
            </a:r>
            <a:r>
              <a:rPr lang="de-DE" dirty="0" err="1"/>
              <a:t>tasks</a:t>
            </a:r>
            <a:r>
              <a:rPr lang="de-DE" dirty="0"/>
              <a:t> </a:t>
            </a:r>
            <a:r>
              <a:rPr lang="de-DE" dirty="0" err="1"/>
              <a:t>and</a:t>
            </a:r>
            <a:r>
              <a:rPr lang="de-DE" dirty="0"/>
              <a:t> </a:t>
            </a:r>
            <a:r>
              <a:rPr lang="de-DE" dirty="0" err="1"/>
              <a:t>run</a:t>
            </a:r>
            <a:r>
              <a:rPr lang="de-DE" dirty="0"/>
              <a:t> </a:t>
            </a:r>
            <a:r>
              <a:rPr lang="de-DE" dirty="0" err="1"/>
              <a:t>them</a:t>
            </a:r>
            <a:r>
              <a:rPr lang="de-DE" dirty="0"/>
              <a:t> </a:t>
            </a:r>
            <a:r>
              <a:rPr lang="de-DE" dirty="0" err="1"/>
              <a:t>against</a:t>
            </a:r>
            <a:r>
              <a:rPr lang="de-DE" dirty="0"/>
              <a:t> </a:t>
            </a:r>
            <a:r>
              <a:rPr lang="de-DE" dirty="0" err="1"/>
              <a:t>your</a:t>
            </a:r>
            <a:r>
              <a:rPr lang="de-DE" dirty="0"/>
              <a:t> </a:t>
            </a:r>
            <a:r>
              <a:rPr lang="de-DE" dirty="0" err="1"/>
              <a:t>database</a:t>
            </a:r>
            <a:r>
              <a:rPr lang="en-US" dirty="0"/>
              <a:t>:</a:t>
            </a:r>
          </a:p>
          <a:p>
            <a:pPr lvl="1"/>
            <a:r>
              <a:rPr lang="de-DE" dirty="0"/>
              <a:t>Folders </a:t>
            </a:r>
            <a:r>
              <a:rPr lang="de-DE" dirty="0" err="1"/>
              <a:t>with</a:t>
            </a:r>
            <a:r>
              <a:rPr lang="de-DE" dirty="0"/>
              <a:t> </a:t>
            </a:r>
            <a:r>
              <a:rPr lang="de-DE" dirty="0" err="1"/>
              <a:t>the</a:t>
            </a:r>
            <a:r>
              <a:rPr lang="de-DE" dirty="0"/>
              <a:t> </a:t>
            </a:r>
            <a:r>
              <a:rPr lang="de-DE" dirty="0" err="1"/>
              <a:t>highest</a:t>
            </a:r>
            <a:r>
              <a:rPr lang="de-DE" dirty="0"/>
              <a:t> </a:t>
            </a:r>
            <a:r>
              <a:rPr lang="de-DE" dirty="0" err="1"/>
              <a:t>number</a:t>
            </a:r>
            <a:r>
              <a:rPr lang="de-DE" dirty="0"/>
              <a:t> </a:t>
            </a:r>
            <a:r>
              <a:rPr lang="de-DE" dirty="0" err="1"/>
              <a:t>of</a:t>
            </a:r>
            <a:r>
              <a:rPr lang="de-DE" dirty="0"/>
              <a:t> </a:t>
            </a:r>
            <a:r>
              <a:rPr lang="de-DE" dirty="0" err="1"/>
              <a:t>ambulantory</a:t>
            </a:r>
            <a:r>
              <a:rPr lang="de-DE" dirty="0"/>
              <a:t> </a:t>
            </a:r>
            <a:r>
              <a:rPr lang="de-DE" dirty="0" err="1"/>
              <a:t>records</a:t>
            </a:r>
            <a:r>
              <a:rPr lang="de-DE" dirty="0"/>
              <a:t> </a:t>
            </a:r>
            <a:r>
              <a:rPr lang="de-DE" dirty="0" err="1"/>
              <a:t>for</a:t>
            </a:r>
            <a:r>
              <a:rPr lang="de-DE" dirty="0"/>
              <a:t> </a:t>
            </a:r>
            <a:r>
              <a:rPr lang="de-DE" dirty="0" err="1"/>
              <a:t>patient</a:t>
            </a:r>
            <a:r>
              <a:rPr lang="de-DE" dirty="0"/>
              <a:t> Klara </a:t>
            </a:r>
            <a:r>
              <a:rPr lang="de-DE" dirty="0" err="1"/>
              <a:t>Novakova</a:t>
            </a:r>
            <a:endParaRPr lang="de-DE" dirty="0"/>
          </a:p>
          <a:p>
            <a:pPr lvl="1"/>
            <a:r>
              <a:rPr lang="de-DE" dirty="0"/>
              <a:t>Hospital </a:t>
            </a:r>
            <a:r>
              <a:rPr lang="de-DE" dirty="0" err="1"/>
              <a:t>with</a:t>
            </a:r>
            <a:r>
              <a:rPr lang="de-DE" dirty="0"/>
              <a:t> </a:t>
            </a:r>
            <a:r>
              <a:rPr lang="de-DE" dirty="0" err="1"/>
              <a:t>the</a:t>
            </a:r>
            <a:r>
              <a:rPr lang="de-DE" dirty="0"/>
              <a:t> </a:t>
            </a:r>
            <a:r>
              <a:rPr lang="de-DE" dirty="0" err="1"/>
              <a:t>highest</a:t>
            </a:r>
            <a:r>
              <a:rPr lang="de-DE" dirty="0"/>
              <a:t> </a:t>
            </a:r>
            <a:r>
              <a:rPr lang="de-DE" dirty="0" err="1"/>
              <a:t>number</a:t>
            </a:r>
            <a:r>
              <a:rPr lang="de-DE" dirty="0"/>
              <a:t> </a:t>
            </a:r>
            <a:r>
              <a:rPr lang="de-DE" dirty="0" err="1"/>
              <a:t>of</a:t>
            </a:r>
            <a:r>
              <a:rPr lang="de-DE" dirty="0"/>
              <a:t> </a:t>
            </a:r>
            <a:r>
              <a:rPr lang="de-DE" dirty="0" err="1"/>
              <a:t>rentals</a:t>
            </a:r>
            <a:r>
              <a:rPr lang="de-DE" dirty="0"/>
              <a:t> </a:t>
            </a:r>
            <a:r>
              <a:rPr lang="de-DE" dirty="0" err="1"/>
              <a:t>of</a:t>
            </a:r>
            <a:r>
              <a:rPr lang="de-DE" dirty="0"/>
              <a:t> </a:t>
            </a:r>
            <a:r>
              <a:rPr lang="de-DE" dirty="0" err="1"/>
              <a:t>folders</a:t>
            </a:r>
            <a:r>
              <a:rPr lang="de-DE" dirty="0"/>
              <a:t> </a:t>
            </a:r>
            <a:r>
              <a:rPr lang="de-DE" dirty="0" err="1"/>
              <a:t>for</a:t>
            </a:r>
            <a:r>
              <a:rPr lang="de-DE" dirty="0"/>
              <a:t> </a:t>
            </a:r>
            <a:r>
              <a:rPr lang="de-DE" dirty="0" err="1"/>
              <a:t>patients</a:t>
            </a:r>
            <a:r>
              <a:rPr lang="de-DE" dirty="0"/>
              <a:t> </a:t>
            </a:r>
            <a:r>
              <a:rPr lang="de-DE" dirty="0" err="1"/>
              <a:t>younger</a:t>
            </a:r>
            <a:r>
              <a:rPr lang="de-DE" dirty="0"/>
              <a:t> </a:t>
            </a:r>
            <a:r>
              <a:rPr lang="de-DE" dirty="0" err="1"/>
              <a:t>than</a:t>
            </a:r>
            <a:r>
              <a:rPr lang="de-DE" dirty="0"/>
              <a:t> 30 </a:t>
            </a:r>
            <a:r>
              <a:rPr lang="de-DE" dirty="0" err="1"/>
              <a:t>years</a:t>
            </a:r>
            <a:r>
              <a:rPr lang="de-DE" dirty="0"/>
              <a:t> </a:t>
            </a:r>
            <a:r>
              <a:rPr lang="de-DE" dirty="0" err="1"/>
              <a:t>old</a:t>
            </a:r>
            <a:endParaRPr lang="de-DE" dirty="0"/>
          </a:p>
          <a:p>
            <a:pPr lvl="1"/>
            <a:r>
              <a:rPr lang="de-DE" dirty="0"/>
              <a:t>Insurance </a:t>
            </a:r>
            <a:r>
              <a:rPr lang="de-DE" dirty="0" err="1"/>
              <a:t>with</a:t>
            </a:r>
            <a:r>
              <a:rPr lang="de-DE" dirty="0"/>
              <a:t> 100 </a:t>
            </a:r>
            <a:r>
              <a:rPr lang="de-DE" dirty="0" err="1"/>
              <a:t>or</a:t>
            </a:r>
            <a:r>
              <a:rPr lang="de-DE" dirty="0"/>
              <a:t> </a:t>
            </a:r>
            <a:r>
              <a:rPr lang="de-DE" dirty="0" err="1"/>
              <a:t>more</a:t>
            </a:r>
            <a:r>
              <a:rPr lang="de-DE" dirty="0"/>
              <a:t> </a:t>
            </a:r>
            <a:r>
              <a:rPr lang="de-DE" dirty="0" err="1"/>
              <a:t>folder</a:t>
            </a:r>
            <a:r>
              <a:rPr lang="de-DE" dirty="0"/>
              <a:t> </a:t>
            </a:r>
            <a:r>
              <a:rPr lang="de-DE" dirty="0" err="1"/>
              <a:t>rentals</a:t>
            </a:r>
            <a:r>
              <a:rPr lang="de-DE" dirty="0"/>
              <a:t> </a:t>
            </a:r>
            <a:r>
              <a:rPr lang="de-DE" dirty="0" err="1"/>
              <a:t>made</a:t>
            </a:r>
            <a:r>
              <a:rPr lang="de-DE" dirty="0"/>
              <a:t> </a:t>
            </a:r>
            <a:r>
              <a:rPr lang="de-DE" dirty="0" err="1"/>
              <a:t>by</a:t>
            </a:r>
            <a:r>
              <a:rPr lang="de-DE" dirty="0"/>
              <a:t> </a:t>
            </a:r>
            <a:r>
              <a:rPr lang="de-DE" dirty="0" err="1"/>
              <a:t>doctors</a:t>
            </a:r>
            <a:endParaRPr lang="de-DE" dirty="0"/>
          </a:p>
          <a:p>
            <a:pPr lvl="1"/>
            <a:r>
              <a:rPr lang="de-DE" dirty="0"/>
              <a:t>Records </a:t>
            </a:r>
            <a:r>
              <a:rPr lang="de-DE" dirty="0" err="1"/>
              <a:t>older</a:t>
            </a:r>
            <a:r>
              <a:rPr lang="de-DE" dirty="0"/>
              <a:t> </a:t>
            </a:r>
            <a:r>
              <a:rPr lang="de-DE" dirty="0" err="1"/>
              <a:t>than</a:t>
            </a:r>
            <a:r>
              <a:rPr lang="de-DE" dirty="0"/>
              <a:t> 10 </a:t>
            </a:r>
            <a:r>
              <a:rPr lang="de-DE" dirty="0" err="1"/>
              <a:t>days</a:t>
            </a:r>
            <a:r>
              <a:rPr lang="de-DE" dirty="0"/>
              <a:t> </a:t>
            </a:r>
            <a:r>
              <a:rPr lang="de-DE" dirty="0" err="1"/>
              <a:t>for</a:t>
            </a:r>
            <a:r>
              <a:rPr lang="de-DE" dirty="0"/>
              <a:t> </a:t>
            </a:r>
            <a:r>
              <a:rPr lang="de-DE" dirty="0" err="1"/>
              <a:t>pacients</a:t>
            </a:r>
            <a:r>
              <a:rPr lang="de-DE" dirty="0"/>
              <a:t> </a:t>
            </a:r>
            <a:r>
              <a:rPr lang="de-DE" dirty="0" err="1"/>
              <a:t>insured</a:t>
            </a:r>
            <a:r>
              <a:rPr lang="de-DE" dirty="0"/>
              <a:t> </a:t>
            </a:r>
            <a:r>
              <a:rPr lang="de-DE" dirty="0" err="1"/>
              <a:t>at</a:t>
            </a:r>
            <a:r>
              <a:rPr lang="de-DE" dirty="0"/>
              <a:t> VZP. </a:t>
            </a:r>
            <a:r>
              <a:rPr lang="de-DE" dirty="0" err="1"/>
              <a:t>For</a:t>
            </a:r>
            <a:r>
              <a:rPr lang="de-DE" dirty="0"/>
              <a:t> </a:t>
            </a:r>
            <a:r>
              <a:rPr lang="de-DE" dirty="0" err="1"/>
              <a:t>each</a:t>
            </a:r>
            <a:r>
              <a:rPr lang="de-DE" dirty="0"/>
              <a:t> </a:t>
            </a:r>
            <a:r>
              <a:rPr lang="de-DE" dirty="0" err="1"/>
              <a:t>record</a:t>
            </a:r>
            <a:r>
              <a:rPr lang="de-DE" dirty="0"/>
              <a:t>, </a:t>
            </a:r>
            <a:r>
              <a:rPr lang="de-DE" dirty="0" err="1"/>
              <a:t>display</a:t>
            </a:r>
            <a:r>
              <a:rPr lang="de-DE" dirty="0"/>
              <a:t> </a:t>
            </a:r>
            <a:r>
              <a:rPr lang="de-DE" dirty="0" err="1"/>
              <a:t>the</a:t>
            </a:r>
            <a:r>
              <a:rPr lang="de-DE" dirty="0"/>
              <a:t> total </a:t>
            </a:r>
            <a:r>
              <a:rPr lang="de-DE" dirty="0" err="1"/>
              <a:t>number</a:t>
            </a:r>
            <a:r>
              <a:rPr lang="de-DE" dirty="0"/>
              <a:t> </a:t>
            </a:r>
            <a:r>
              <a:rPr lang="de-DE" dirty="0" err="1"/>
              <a:t>of</a:t>
            </a:r>
            <a:r>
              <a:rPr lang="de-DE" dirty="0"/>
              <a:t> </a:t>
            </a:r>
            <a:r>
              <a:rPr lang="de-DE" dirty="0" err="1"/>
              <a:t>folders</a:t>
            </a:r>
            <a:r>
              <a:rPr lang="de-DE" dirty="0"/>
              <a:t> </a:t>
            </a:r>
            <a:r>
              <a:rPr lang="de-DE" dirty="0" err="1"/>
              <a:t>where</a:t>
            </a:r>
            <a:r>
              <a:rPr lang="de-DE" dirty="0"/>
              <a:t> </a:t>
            </a:r>
            <a:r>
              <a:rPr lang="de-DE" dirty="0" err="1"/>
              <a:t>the</a:t>
            </a:r>
            <a:r>
              <a:rPr lang="de-DE" dirty="0"/>
              <a:t> </a:t>
            </a:r>
            <a:r>
              <a:rPr lang="de-DE" dirty="0" err="1"/>
              <a:t>record</a:t>
            </a:r>
            <a:r>
              <a:rPr lang="de-DE" dirty="0"/>
              <a:t> </a:t>
            </a:r>
            <a:r>
              <a:rPr lang="de-DE" dirty="0" err="1"/>
              <a:t>appears</a:t>
            </a:r>
            <a:r>
              <a:rPr lang="de-DE" dirty="0"/>
              <a:t>, </a:t>
            </a:r>
            <a:r>
              <a:rPr lang="de-DE" dirty="0" err="1"/>
              <a:t>the</a:t>
            </a:r>
            <a:r>
              <a:rPr lang="de-DE" dirty="0"/>
              <a:t> total </a:t>
            </a:r>
            <a:r>
              <a:rPr lang="de-DE" dirty="0" err="1"/>
              <a:t>number</a:t>
            </a:r>
            <a:r>
              <a:rPr lang="de-DE" dirty="0"/>
              <a:t> </a:t>
            </a:r>
            <a:r>
              <a:rPr lang="de-DE" dirty="0" err="1"/>
              <a:t>of</a:t>
            </a:r>
            <a:r>
              <a:rPr lang="de-DE" dirty="0"/>
              <a:t> </a:t>
            </a:r>
            <a:r>
              <a:rPr lang="de-DE" dirty="0" err="1"/>
              <a:t>departments</a:t>
            </a:r>
            <a:r>
              <a:rPr lang="de-DE" dirty="0"/>
              <a:t> </a:t>
            </a:r>
            <a:r>
              <a:rPr lang="de-DE" dirty="0" err="1"/>
              <a:t>who</a:t>
            </a:r>
            <a:r>
              <a:rPr lang="de-DE" dirty="0"/>
              <a:t> </a:t>
            </a:r>
            <a:r>
              <a:rPr lang="de-DE" dirty="0" err="1"/>
              <a:t>rent</a:t>
            </a:r>
            <a:r>
              <a:rPr lang="de-DE" dirty="0"/>
              <a:t> </a:t>
            </a:r>
            <a:r>
              <a:rPr lang="de-DE" dirty="0" err="1"/>
              <a:t>those</a:t>
            </a:r>
            <a:r>
              <a:rPr lang="de-DE" dirty="0"/>
              <a:t> </a:t>
            </a:r>
            <a:r>
              <a:rPr lang="de-DE" dirty="0" err="1"/>
              <a:t>folders</a:t>
            </a:r>
            <a:r>
              <a:rPr lang="de-DE" dirty="0"/>
              <a:t>, </a:t>
            </a:r>
            <a:r>
              <a:rPr lang="de-DE" dirty="0" err="1"/>
              <a:t>the</a:t>
            </a:r>
            <a:r>
              <a:rPr lang="de-DE" dirty="0"/>
              <a:t> total </a:t>
            </a:r>
            <a:r>
              <a:rPr lang="de-DE" dirty="0" err="1"/>
              <a:t>number</a:t>
            </a:r>
            <a:r>
              <a:rPr lang="de-DE" dirty="0"/>
              <a:t> </a:t>
            </a:r>
            <a:r>
              <a:rPr lang="de-DE" dirty="0" err="1"/>
              <a:t>of</a:t>
            </a:r>
            <a:r>
              <a:rPr lang="de-DE" dirty="0"/>
              <a:t> </a:t>
            </a:r>
            <a:r>
              <a:rPr lang="de-DE" dirty="0" err="1"/>
              <a:t>rentals</a:t>
            </a:r>
            <a:r>
              <a:rPr lang="de-DE" dirty="0"/>
              <a:t> </a:t>
            </a:r>
            <a:r>
              <a:rPr lang="de-DE" dirty="0" err="1"/>
              <a:t>of</a:t>
            </a:r>
            <a:r>
              <a:rPr lang="de-DE" dirty="0"/>
              <a:t> </a:t>
            </a:r>
            <a:r>
              <a:rPr lang="de-DE" dirty="0" err="1"/>
              <a:t>those</a:t>
            </a:r>
            <a:r>
              <a:rPr lang="de-DE" dirty="0"/>
              <a:t> </a:t>
            </a:r>
            <a:r>
              <a:rPr lang="de-DE" dirty="0" err="1"/>
              <a:t>folders</a:t>
            </a:r>
            <a:endParaRPr lang="de-DE" dirty="0"/>
          </a:p>
        </p:txBody>
      </p:sp>
      <p:sp>
        <p:nvSpPr>
          <p:cNvPr id="3" name="Title 2"/>
          <p:cNvSpPr>
            <a:spLocks noGrp="1"/>
          </p:cNvSpPr>
          <p:nvPr>
            <p:ph type="title"/>
          </p:nvPr>
        </p:nvSpPr>
        <p:spPr/>
        <p:txBody>
          <a:bodyPr/>
          <a:lstStyle/>
          <a:p>
            <a:r>
              <a:rPr lang="de-DE" dirty="0"/>
              <a:t>SQL</a:t>
            </a:r>
            <a:endParaRPr lang="cs-CZ" dirty="0"/>
          </a:p>
        </p:txBody>
      </p:sp>
    </p:spTree>
    <p:extLst>
      <p:ext uri="{BB962C8B-B14F-4D97-AF65-F5344CB8AC3E}">
        <p14:creationId xmlns:p14="http://schemas.microsoft.com/office/powerpoint/2010/main" val="32496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666750"/>
            <a:ext cx="8534400" cy="4495800"/>
          </a:xfrm>
        </p:spPr>
        <p:txBody>
          <a:bodyPr>
            <a:normAutofit fontScale="85000" lnSpcReduction="10000"/>
          </a:bodyPr>
          <a:lstStyle/>
          <a:p>
            <a:r>
              <a:rPr lang="en-US" dirty="0"/>
              <a:t>Make a component-based comparison of </a:t>
            </a:r>
            <a:r>
              <a:rPr lang="en-US" dirty="0" err="1"/>
              <a:t>OpenEMR</a:t>
            </a:r>
            <a:r>
              <a:rPr lang="en-US" dirty="0"/>
              <a:t>, </a:t>
            </a:r>
            <a:r>
              <a:rPr lang="en-US" dirty="0" err="1"/>
              <a:t>GaiaEHR</a:t>
            </a:r>
            <a:r>
              <a:rPr lang="cs-CZ" dirty="0"/>
              <a:t>,</a:t>
            </a:r>
            <a:r>
              <a:rPr lang="en-US" dirty="0"/>
              <a:t> </a:t>
            </a:r>
            <a:r>
              <a:rPr lang="en-US" dirty="0" err="1"/>
              <a:t>OpenMRS</a:t>
            </a:r>
            <a:r>
              <a:rPr lang="en-US" dirty="0"/>
              <a:t>,</a:t>
            </a:r>
            <a:r>
              <a:rPr lang="cs-CZ" dirty="0"/>
              <a:t> VistA</a:t>
            </a:r>
            <a:r>
              <a:rPr lang="en-US" dirty="0"/>
              <a:t>, </a:t>
            </a:r>
            <a:r>
              <a:rPr lang="en-US" dirty="0" err="1"/>
              <a:t>InfoVault</a:t>
            </a:r>
            <a:r>
              <a:rPr lang="en-US" dirty="0"/>
              <a:t> and </a:t>
            </a:r>
            <a:r>
              <a:rPr lang="en-US" dirty="0" err="1"/>
              <a:t>InfoBank</a:t>
            </a:r>
            <a:r>
              <a:rPr lang="en-US" dirty="0"/>
              <a:t> (focusing on Electronic health record, Computerized provider order entry, Clinical decision support system, Results management component, Medical practice management software, Electronic communication and connectivity, Administrative process component, Patient support, Reporting and population health management).</a:t>
            </a:r>
          </a:p>
          <a:p>
            <a:r>
              <a:rPr lang="de-DE" dirty="0" err="1"/>
              <a:t>Define</a:t>
            </a:r>
            <a:r>
              <a:rPr lang="de-DE" dirty="0"/>
              <a:t> </a:t>
            </a:r>
            <a:r>
              <a:rPr lang="de-DE" dirty="0" err="1"/>
              <a:t>at</a:t>
            </a:r>
            <a:r>
              <a:rPr lang="de-DE" dirty="0"/>
              <a:t> least 20 </a:t>
            </a:r>
            <a:r>
              <a:rPr lang="de-DE" dirty="0" err="1"/>
              <a:t>concepts</a:t>
            </a:r>
            <a:r>
              <a:rPr lang="de-DE" dirty="0"/>
              <a:t> </a:t>
            </a:r>
            <a:r>
              <a:rPr lang="de-DE" dirty="0" err="1"/>
              <a:t>found</a:t>
            </a:r>
            <a:r>
              <a:rPr lang="de-DE" dirty="0"/>
              <a:t> in </a:t>
            </a:r>
            <a:r>
              <a:rPr lang="de-DE" dirty="0" err="1"/>
              <a:t>clinical</a:t>
            </a:r>
            <a:r>
              <a:rPr lang="de-DE" dirty="0"/>
              <a:t> </a:t>
            </a:r>
            <a:r>
              <a:rPr lang="de-DE" dirty="0" err="1"/>
              <a:t>information</a:t>
            </a:r>
            <a:r>
              <a:rPr lang="de-DE" dirty="0"/>
              <a:t> </a:t>
            </a:r>
            <a:r>
              <a:rPr lang="de-DE" dirty="0" err="1"/>
              <a:t>systems</a:t>
            </a:r>
            <a:r>
              <a:rPr lang="de-DE" dirty="0"/>
              <a:t> (e.g. </a:t>
            </a:r>
            <a:r>
              <a:rPr lang="de-DE" dirty="0" err="1"/>
              <a:t>visit</a:t>
            </a:r>
            <a:r>
              <a:rPr lang="de-DE" dirty="0"/>
              <a:t>, </a:t>
            </a:r>
            <a:r>
              <a:rPr lang="de-DE" dirty="0" err="1"/>
              <a:t>encounter</a:t>
            </a:r>
            <a:r>
              <a:rPr lang="de-DE" dirty="0"/>
              <a:t>, </a:t>
            </a:r>
            <a:r>
              <a:rPr lang="de-DE" dirty="0" err="1"/>
              <a:t>ePrescription</a:t>
            </a:r>
            <a:r>
              <a:rPr lang="de-DE" dirty="0"/>
              <a:t>, </a:t>
            </a:r>
            <a:r>
              <a:rPr lang="de-DE" dirty="0" err="1"/>
              <a:t>demographics</a:t>
            </a:r>
            <a:r>
              <a:rPr lang="de-DE" dirty="0"/>
              <a:t>, etc.)</a:t>
            </a:r>
            <a:endParaRPr lang="en-US" dirty="0"/>
          </a:p>
          <a:p>
            <a:r>
              <a:rPr lang="en-US" dirty="0"/>
              <a:t>Send your essay as editable document (e.g. MS Word format</a:t>
            </a:r>
            <a:r>
              <a:rPr lang="en-US"/>
              <a:t>) by </a:t>
            </a:r>
            <a:r>
              <a:rPr lang="en-US" dirty="0"/>
              <a:t>Nov 9</a:t>
            </a:r>
          </a:p>
          <a:p>
            <a:pPr lvl="1"/>
            <a:endParaRPr lang="en-US" dirty="0"/>
          </a:p>
          <a:p>
            <a:pPr lvl="1"/>
            <a:endParaRPr lang="en-US" dirty="0"/>
          </a:p>
        </p:txBody>
      </p:sp>
      <p:sp>
        <p:nvSpPr>
          <p:cNvPr id="3" name="Title 2"/>
          <p:cNvSpPr>
            <a:spLocks noGrp="1"/>
          </p:cNvSpPr>
          <p:nvPr>
            <p:ph type="title"/>
          </p:nvPr>
        </p:nvSpPr>
        <p:spPr/>
        <p:txBody>
          <a:bodyPr/>
          <a:lstStyle/>
          <a:p>
            <a:r>
              <a:rPr lang="de-DE" dirty="0" err="1"/>
              <a:t>Homework</a:t>
            </a:r>
            <a:endParaRPr lang="en-US" dirty="0"/>
          </a:p>
        </p:txBody>
      </p:sp>
    </p:spTree>
    <p:extLst>
      <p:ext uri="{BB962C8B-B14F-4D97-AF65-F5344CB8AC3E}">
        <p14:creationId xmlns:p14="http://schemas.microsoft.com/office/powerpoint/2010/main" val="249764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sz="3200" b="1" dirty="0"/>
              <a:t>Plan </a:t>
            </a:r>
            <a:r>
              <a:rPr lang="de-DE" sz="3200" b="1" dirty="0" err="1"/>
              <a:t>for</a:t>
            </a:r>
            <a:r>
              <a:rPr lang="de-DE" sz="3200" b="1" dirty="0"/>
              <a:t> </a:t>
            </a:r>
            <a:r>
              <a:rPr lang="de-DE" sz="3200" b="1" dirty="0" err="1"/>
              <a:t>next</a:t>
            </a:r>
            <a:r>
              <a:rPr lang="de-DE" sz="3200" b="1" dirty="0"/>
              <a:t> </a:t>
            </a:r>
            <a:r>
              <a:rPr lang="de-DE" sz="3200" b="1" dirty="0" err="1"/>
              <a:t>week</a:t>
            </a:r>
            <a:endParaRPr lang="en-US" sz="3200" dirty="0"/>
          </a:p>
        </p:txBody>
      </p:sp>
      <p:sp>
        <p:nvSpPr>
          <p:cNvPr id="9" name="Rectangle 8"/>
          <p:cNvSpPr/>
          <p:nvPr/>
        </p:nvSpPr>
        <p:spPr>
          <a:xfrm>
            <a:off x="609600" y="1200150"/>
            <a:ext cx="8077200" cy="707886"/>
          </a:xfrm>
          <a:prstGeom prst="rect">
            <a:avLst/>
          </a:prstGeom>
          <a:solidFill>
            <a:srgbClr val="DEC2DB"/>
          </a:solidFill>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buFont typeface="Arial" pitchFamily="34" charset="0"/>
              <a:buChar char="•"/>
            </a:pPr>
            <a:r>
              <a:rPr lang="en-US" sz="2000" dirty="0"/>
              <a:t>Decision support systems, Medical data coding</a:t>
            </a:r>
          </a:p>
          <a:p>
            <a:pPr marL="342900" indent="-342900">
              <a:buFont typeface="Arial" pitchFamily="34" charset="0"/>
              <a:buChar char="•"/>
            </a:pPr>
            <a:r>
              <a:rPr lang="en-US" sz="2000" dirty="0" err="1"/>
              <a:t>OpenMRS</a:t>
            </a:r>
            <a:endParaRPr lang="cs-CZ" sz="20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472440"/>
          </a:xfrm>
        </p:spPr>
        <p:txBody>
          <a:bodyPr/>
          <a:lstStyle/>
          <a:p>
            <a:r>
              <a:rPr lang="de-DE" dirty="0"/>
              <a:t>Schedule</a:t>
            </a:r>
            <a:endParaRPr lang="cs-CZ" dirty="0"/>
          </a:p>
        </p:txBody>
      </p:sp>
      <p:sp>
        <p:nvSpPr>
          <p:cNvPr id="5" name="Content Placeholder 4"/>
          <p:cNvSpPr>
            <a:spLocks noGrp="1"/>
          </p:cNvSpPr>
          <p:nvPr>
            <p:ph sz="quarter" idx="13"/>
          </p:nvPr>
        </p:nvSpPr>
        <p:spPr>
          <a:xfrm>
            <a:off x="609600" y="1352551"/>
            <a:ext cx="6781800" cy="3268624"/>
          </a:xfrm>
        </p:spPr>
        <p:txBody>
          <a:bodyPr>
            <a:normAutofit/>
          </a:bodyPr>
          <a:lstStyle/>
          <a:p>
            <a:pPr marL="514350" indent="-514350">
              <a:buFont typeface="+mj-lt"/>
              <a:buAutoNum type="arabicPeriod"/>
            </a:pPr>
            <a:r>
              <a:rPr lang="en-US" b="1" dirty="0"/>
              <a:t>Clinical Information Systems</a:t>
            </a:r>
          </a:p>
          <a:p>
            <a:pPr marL="514350" indent="-514350">
              <a:buFont typeface="+mj-lt"/>
              <a:buAutoNum type="arabicPeriod"/>
            </a:pPr>
            <a:r>
              <a:rPr lang="de-DE" b="1" dirty="0"/>
              <a:t>SQL</a:t>
            </a:r>
            <a:endParaRPr lang="cs-CZ" b="1" dirty="0"/>
          </a:p>
        </p:txBody>
      </p:sp>
    </p:spTree>
    <p:extLst>
      <p:ext uri="{BB962C8B-B14F-4D97-AF65-F5344CB8AC3E}">
        <p14:creationId xmlns:p14="http://schemas.microsoft.com/office/powerpoint/2010/main" val="4198682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819150"/>
            <a:ext cx="8458200" cy="3429000"/>
          </a:xfrm>
        </p:spPr>
        <p:txBody>
          <a:bodyPr>
            <a:normAutofit fontScale="62500" lnSpcReduction="20000"/>
          </a:bodyPr>
          <a:lstStyle/>
          <a:p>
            <a:r>
              <a:rPr lang="en-US" dirty="0"/>
              <a:t>The principal function of clinical information systems is to facilitate patient care. </a:t>
            </a:r>
          </a:p>
          <a:p>
            <a:pPr lvl="1"/>
            <a:r>
              <a:rPr lang="en-US" dirty="0"/>
              <a:t>identifying, classifying, understanding, and resolving medical problems </a:t>
            </a:r>
          </a:p>
          <a:p>
            <a:pPr lvl="1"/>
            <a:r>
              <a:rPr lang="en-US" dirty="0"/>
              <a:t>recall observations, inform others, instruct students, 	</a:t>
            </a:r>
          </a:p>
          <a:p>
            <a:pPr lvl="1"/>
            <a:r>
              <a:rPr lang="en-US" dirty="0"/>
              <a:t>gain knowledge, monitor performance, justify intervention. </a:t>
            </a:r>
          </a:p>
          <a:p>
            <a:r>
              <a:rPr lang="en-US" dirty="0"/>
              <a:t>Clinical information systems are</a:t>
            </a:r>
          </a:p>
          <a:p>
            <a:pPr lvl="1"/>
            <a:r>
              <a:rPr lang="en-US" dirty="0"/>
              <a:t>becoming integral components of healthcare services, </a:t>
            </a:r>
          </a:p>
          <a:p>
            <a:pPr lvl="1"/>
            <a:r>
              <a:rPr lang="en-US" dirty="0"/>
              <a:t>replacing the established paper based system of records.</a:t>
            </a:r>
          </a:p>
          <a:p>
            <a:r>
              <a:rPr lang="en-US" dirty="0"/>
              <a:t>Clinical information systems are applicable for</a:t>
            </a:r>
          </a:p>
          <a:p>
            <a:pPr lvl="1"/>
            <a:r>
              <a:rPr lang="en-US" dirty="0"/>
              <a:t>Small medical practices </a:t>
            </a:r>
          </a:p>
          <a:p>
            <a:pPr lvl="1"/>
            <a:r>
              <a:rPr lang="en-US" dirty="0"/>
              <a:t>Larger medical practices </a:t>
            </a:r>
          </a:p>
          <a:p>
            <a:pPr lvl="1"/>
            <a:r>
              <a:rPr lang="en-US" dirty="0"/>
              <a:t>Medical complexes such as hospitals</a:t>
            </a:r>
          </a:p>
        </p:txBody>
      </p:sp>
      <p:sp>
        <p:nvSpPr>
          <p:cNvPr id="3" name="Title 2"/>
          <p:cNvSpPr>
            <a:spLocks noGrp="1"/>
          </p:cNvSpPr>
          <p:nvPr>
            <p:ph type="title"/>
          </p:nvPr>
        </p:nvSpPr>
        <p:spPr/>
        <p:txBody>
          <a:bodyPr/>
          <a:lstStyle/>
          <a:p>
            <a:r>
              <a:rPr lang="de-DE" dirty="0" err="1"/>
              <a:t>Purpose</a:t>
            </a:r>
            <a:r>
              <a:rPr lang="de-DE" dirty="0"/>
              <a:t> </a:t>
            </a:r>
            <a:r>
              <a:rPr lang="de-DE" dirty="0" err="1"/>
              <a:t>of</a:t>
            </a:r>
            <a:r>
              <a:rPr lang="de-DE" dirty="0"/>
              <a:t> </a:t>
            </a:r>
            <a:r>
              <a:rPr lang="de-DE" dirty="0" err="1"/>
              <a:t>clinical</a:t>
            </a:r>
            <a:r>
              <a:rPr lang="de-DE" dirty="0"/>
              <a:t> </a:t>
            </a:r>
            <a:r>
              <a:rPr lang="de-DE" dirty="0" err="1"/>
              <a:t>information</a:t>
            </a:r>
            <a:r>
              <a:rPr lang="de-DE" dirty="0"/>
              <a:t> </a:t>
            </a:r>
            <a:r>
              <a:rPr lang="de-DE" dirty="0" err="1"/>
              <a:t>systems</a:t>
            </a:r>
            <a:endParaRPr lang="en-US" dirty="0"/>
          </a:p>
        </p:txBody>
      </p:sp>
    </p:spTree>
    <p:extLst>
      <p:ext uri="{BB962C8B-B14F-4D97-AF65-F5344CB8AC3E}">
        <p14:creationId xmlns:p14="http://schemas.microsoft.com/office/powerpoint/2010/main" val="78892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jenmcglasson.files.wordpress.com/2012/04/new-sheet_1gyrp7xt1.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713156" cy="49339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7200" y="133349"/>
            <a:ext cx="5257800" cy="707886"/>
          </a:xfrm>
          <a:prstGeom prst="rect">
            <a:avLst/>
          </a:prstGeom>
        </p:spPr>
        <p:txBody>
          <a:bodyPr wrap="square">
            <a:spAutoFit/>
          </a:bodyPr>
          <a:lstStyle/>
          <a:p>
            <a:r>
              <a:rPr lang="en-US" sz="1000" dirty="0">
                <a:hlinkClick r:id="rId2"/>
              </a:rPr>
              <a:t>http://jenmcglasson.files.wordpress.com/2012/04/new-sheet_1gyrp7xt1.jpg</a:t>
            </a:r>
            <a:endParaRPr lang="en-US" sz="1000" dirty="0"/>
          </a:p>
          <a:p>
            <a:r>
              <a:rPr lang="en-US" sz="1000" dirty="0">
                <a:hlinkClick r:id="rId4"/>
              </a:rPr>
              <a:t>http://ashleighmalcolmrn.files.wordpress.com/2012/04/ashleigh_malcolm_cis_mind_mapping.jpg</a:t>
            </a:r>
            <a:endParaRPr lang="en-US" sz="1000" dirty="0"/>
          </a:p>
          <a:p>
            <a:r>
              <a:rPr lang="en-US" sz="1000" dirty="0">
                <a:hlinkClick r:id="rId5"/>
              </a:rPr>
              <a:t>http://ednurse511.files.wordpress.com/2012/04/new-sheet_6k8ik2.jpg</a:t>
            </a:r>
            <a:endParaRPr lang="en-US" sz="1000" dirty="0"/>
          </a:p>
          <a:p>
            <a:endParaRPr lang="en-US" sz="1000" dirty="0"/>
          </a:p>
        </p:txBody>
      </p:sp>
    </p:spTree>
    <p:extLst>
      <p:ext uri="{BB962C8B-B14F-4D97-AF65-F5344CB8AC3E}">
        <p14:creationId xmlns:p14="http://schemas.microsoft.com/office/powerpoint/2010/main" val="289770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666750"/>
            <a:ext cx="8458200" cy="4343400"/>
          </a:xfrm>
        </p:spPr>
        <p:txBody>
          <a:bodyPr>
            <a:normAutofit fontScale="70000" lnSpcReduction="20000"/>
          </a:bodyPr>
          <a:lstStyle/>
          <a:p>
            <a:r>
              <a:rPr lang="en-US" b="1" dirty="0"/>
              <a:t>Electronic health record (EHR) </a:t>
            </a:r>
          </a:p>
          <a:p>
            <a:pPr lvl="1"/>
            <a:r>
              <a:rPr lang="en-US" dirty="0"/>
              <a:t>Component for the systematic and electronic collection, processing and sharing of health information in electronic form.</a:t>
            </a:r>
          </a:p>
          <a:p>
            <a:r>
              <a:rPr lang="en-US" b="1" dirty="0"/>
              <a:t>Computerized provider order entry (CPOE) </a:t>
            </a:r>
          </a:p>
          <a:p>
            <a:pPr lvl="1"/>
            <a:r>
              <a:rPr lang="en-US" dirty="0"/>
              <a:t>Component for electronically entering treatment or medication orders and tracking their fulfillment for the treatment of patients.</a:t>
            </a:r>
          </a:p>
          <a:p>
            <a:r>
              <a:rPr lang="en-US" b="1" dirty="0"/>
              <a:t>Clinical decision support system (CDSS)</a:t>
            </a:r>
            <a:r>
              <a:rPr lang="en-US" dirty="0"/>
              <a:t> </a:t>
            </a:r>
          </a:p>
          <a:p>
            <a:pPr lvl="1"/>
            <a:r>
              <a:rPr lang="en-US" dirty="0"/>
              <a:t>Real-time interactive tool to assist heath care provider in their diagnostic and treatment decisions. </a:t>
            </a:r>
          </a:p>
          <a:p>
            <a:r>
              <a:rPr lang="en-US" b="1" dirty="0"/>
              <a:t>Results management component</a:t>
            </a:r>
          </a:p>
          <a:p>
            <a:pPr lvl="1"/>
            <a:r>
              <a:rPr lang="en-US" dirty="0"/>
              <a:t>Component for managing departments and medical results including laboratory, microbiology, pathology, radiology.</a:t>
            </a:r>
          </a:p>
          <a:p>
            <a:pPr lvl="1"/>
            <a:r>
              <a:rPr lang="en-US" dirty="0"/>
              <a:t>Picture archiving and communications system (PACS) is a part of results management</a:t>
            </a:r>
          </a:p>
          <a:p>
            <a:pPr lvl="2"/>
            <a:r>
              <a:rPr lang="en-US" dirty="0"/>
              <a:t>It captures and integrates diagnostic and radiological images such as x-ray, MRI and CT.</a:t>
            </a:r>
          </a:p>
        </p:txBody>
      </p:sp>
      <p:sp>
        <p:nvSpPr>
          <p:cNvPr id="3" name="Title 2"/>
          <p:cNvSpPr>
            <a:spLocks noGrp="1"/>
          </p:cNvSpPr>
          <p:nvPr>
            <p:ph type="title"/>
          </p:nvPr>
        </p:nvSpPr>
        <p:spPr/>
        <p:txBody>
          <a:bodyPr/>
          <a:lstStyle/>
          <a:p>
            <a:r>
              <a:rPr lang="de-DE" dirty="0"/>
              <a:t>Components </a:t>
            </a:r>
            <a:r>
              <a:rPr lang="de-DE" dirty="0" err="1"/>
              <a:t>of</a:t>
            </a:r>
            <a:r>
              <a:rPr lang="de-DE" dirty="0"/>
              <a:t> </a:t>
            </a:r>
            <a:r>
              <a:rPr lang="de-DE" dirty="0" err="1"/>
              <a:t>clinical</a:t>
            </a:r>
            <a:r>
              <a:rPr lang="de-DE" dirty="0"/>
              <a:t> </a:t>
            </a:r>
            <a:r>
              <a:rPr lang="de-DE" dirty="0" err="1"/>
              <a:t>information</a:t>
            </a:r>
            <a:r>
              <a:rPr lang="de-DE" dirty="0"/>
              <a:t> </a:t>
            </a:r>
            <a:r>
              <a:rPr lang="de-DE" dirty="0" err="1"/>
              <a:t>systems</a:t>
            </a:r>
            <a:endParaRPr lang="en-US" dirty="0"/>
          </a:p>
        </p:txBody>
      </p:sp>
    </p:spTree>
    <p:extLst>
      <p:ext uri="{BB962C8B-B14F-4D97-AF65-F5344CB8AC3E}">
        <p14:creationId xmlns:p14="http://schemas.microsoft.com/office/powerpoint/2010/main" val="93903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666750"/>
            <a:ext cx="8458200" cy="4476750"/>
          </a:xfrm>
        </p:spPr>
        <p:txBody>
          <a:bodyPr>
            <a:normAutofit fontScale="62500" lnSpcReduction="20000"/>
          </a:bodyPr>
          <a:lstStyle/>
          <a:p>
            <a:r>
              <a:rPr lang="en-US" b="1" dirty="0"/>
              <a:t>Medical practice management software (PMS) </a:t>
            </a:r>
            <a:endParaRPr lang="en-US" dirty="0"/>
          </a:p>
          <a:p>
            <a:pPr lvl="1"/>
            <a:r>
              <a:rPr lang="en-US" dirty="0"/>
              <a:t>Set of tools for helping healthcare providers in their day-to-day operations in a medical practice.</a:t>
            </a:r>
            <a:endParaRPr lang="en-US" b="1" dirty="0"/>
          </a:p>
          <a:p>
            <a:r>
              <a:rPr lang="en-US" b="1" dirty="0"/>
              <a:t>Electronic communication and connectivity</a:t>
            </a:r>
          </a:p>
          <a:p>
            <a:pPr lvl="1"/>
            <a:r>
              <a:rPr lang="en-US" dirty="0"/>
              <a:t>Component for allowing the electronic communication between health care providers and the exchange of integrated heath record among different heath care systems (e.g. pharmacies)</a:t>
            </a:r>
          </a:p>
          <a:p>
            <a:r>
              <a:rPr lang="en-US" b="1" dirty="0"/>
              <a:t>Administrative process component</a:t>
            </a:r>
          </a:p>
          <a:p>
            <a:pPr lvl="1"/>
            <a:r>
              <a:rPr lang="en-US" sz="2500" dirty="0"/>
              <a:t>Component that provides electronic means for scheduling and billing patients, claiming insurances, managing material and human resources, generating reports.</a:t>
            </a:r>
          </a:p>
          <a:p>
            <a:pPr lvl="1"/>
            <a:r>
              <a:rPr lang="en-US" sz="2500" dirty="0"/>
              <a:t>Electronic materials management (EMM)  is a part of administrative process component.</a:t>
            </a:r>
          </a:p>
          <a:p>
            <a:pPr lvl="2"/>
            <a:r>
              <a:rPr lang="en-US" sz="2500" dirty="0"/>
              <a:t>It tracks and manages inventory of medical supplies, pharmaceuticals, and other materials.</a:t>
            </a:r>
          </a:p>
          <a:p>
            <a:r>
              <a:rPr lang="en-US" b="1" dirty="0"/>
              <a:t>Patient support</a:t>
            </a:r>
          </a:p>
          <a:p>
            <a:pPr lvl="1"/>
            <a:r>
              <a:rPr lang="en-US" dirty="0"/>
              <a:t>Component for patient education and self-monitoring (e.g. home monitoring systems, telemedicine)</a:t>
            </a:r>
          </a:p>
          <a:p>
            <a:r>
              <a:rPr lang="en-US" b="1" dirty="0"/>
              <a:t>Reporting and population health management</a:t>
            </a:r>
          </a:p>
          <a:p>
            <a:pPr lvl="1"/>
            <a:r>
              <a:rPr lang="en-US" dirty="0"/>
              <a:t>Component for sharing patient health information among healthcare settings within programs targeted to a defined population that aim to improve health outcomes</a:t>
            </a:r>
          </a:p>
          <a:p>
            <a:endParaRPr lang="en-US" dirty="0"/>
          </a:p>
        </p:txBody>
      </p:sp>
      <p:sp>
        <p:nvSpPr>
          <p:cNvPr id="3" name="Title 2"/>
          <p:cNvSpPr>
            <a:spLocks noGrp="1"/>
          </p:cNvSpPr>
          <p:nvPr>
            <p:ph type="title"/>
          </p:nvPr>
        </p:nvSpPr>
        <p:spPr/>
        <p:txBody>
          <a:bodyPr/>
          <a:lstStyle/>
          <a:p>
            <a:r>
              <a:rPr lang="de-DE" dirty="0"/>
              <a:t>Components </a:t>
            </a:r>
            <a:r>
              <a:rPr lang="de-DE" dirty="0" err="1"/>
              <a:t>of</a:t>
            </a:r>
            <a:r>
              <a:rPr lang="de-DE" dirty="0"/>
              <a:t> </a:t>
            </a:r>
            <a:r>
              <a:rPr lang="de-DE" dirty="0" err="1"/>
              <a:t>clinical</a:t>
            </a:r>
            <a:r>
              <a:rPr lang="de-DE" dirty="0"/>
              <a:t> </a:t>
            </a:r>
            <a:r>
              <a:rPr lang="de-DE" dirty="0" err="1"/>
              <a:t>information</a:t>
            </a:r>
            <a:r>
              <a:rPr lang="de-DE" dirty="0"/>
              <a:t> </a:t>
            </a:r>
            <a:r>
              <a:rPr lang="de-DE" dirty="0" err="1"/>
              <a:t>systems</a:t>
            </a:r>
            <a:endParaRPr lang="en-US" dirty="0"/>
          </a:p>
        </p:txBody>
      </p:sp>
    </p:spTree>
    <p:extLst>
      <p:ext uri="{BB962C8B-B14F-4D97-AF65-F5344CB8AC3E}">
        <p14:creationId xmlns:p14="http://schemas.microsoft.com/office/powerpoint/2010/main" val="141125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666750"/>
            <a:ext cx="8458200" cy="4476750"/>
          </a:xfrm>
        </p:spPr>
        <p:txBody>
          <a:bodyPr>
            <a:normAutofit fontScale="62500" lnSpcReduction="20000"/>
          </a:bodyPr>
          <a:lstStyle/>
          <a:p>
            <a:r>
              <a:rPr lang="en-US" b="1" dirty="0"/>
              <a:t>Patients</a:t>
            </a:r>
          </a:p>
          <a:p>
            <a:r>
              <a:rPr lang="en-US" b="1" dirty="0"/>
              <a:t>Health care providers</a:t>
            </a:r>
          </a:p>
          <a:p>
            <a:pPr lvl="1"/>
            <a:r>
              <a:rPr lang="en-US" b="1" dirty="0"/>
              <a:t>Physicians</a:t>
            </a:r>
          </a:p>
          <a:p>
            <a:pPr lvl="2"/>
            <a:r>
              <a:rPr lang="en-US" dirty="0"/>
              <a:t>Primary care physician (treats basic medical conditions)</a:t>
            </a:r>
          </a:p>
          <a:p>
            <a:pPr lvl="2"/>
            <a:r>
              <a:rPr lang="en-US" dirty="0"/>
              <a:t>Surgeons (specializes in cutting into patients to diagnose, treat, and cure medical problems)</a:t>
            </a:r>
          </a:p>
          <a:p>
            <a:pPr lvl="2"/>
            <a:r>
              <a:rPr lang="en-US" dirty="0"/>
              <a:t>Hospitalists (works with other doctors to provide patient care 24-hours a day, seven days a week)</a:t>
            </a:r>
          </a:p>
          <a:p>
            <a:pPr lvl="1"/>
            <a:r>
              <a:rPr lang="en-US" b="1" dirty="0"/>
              <a:t>Mid-level providers</a:t>
            </a:r>
          </a:p>
          <a:p>
            <a:pPr lvl="2"/>
            <a:r>
              <a:rPr lang="en-US" dirty="0"/>
              <a:t>Physician assistants (practice medicine according to the needs and wishes of a supervising doctor or surgeon)</a:t>
            </a:r>
          </a:p>
          <a:p>
            <a:pPr lvl="2"/>
            <a:r>
              <a:rPr lang="en-US" dirty="0"/>
              <a:t>Advanced practice nurses (registered nurses who in addition has achieved an advanced level of education and training, i.e. at least a master's degree</a:t>
            </a:r>
            <a:r>
              <a:rPr lang="en-US" b="1" dirty="0"/>
              <a:t>)</a:t>
            </a:r>
          </a:p>
          <a:p>
            <a:pPr lvl="3"/>
            <a:r>
              <a:rPr lang="en-US" dirty="0"/>
              <a:t>Nurse practitioner, surgical nurses, nurse anesthetists, midwife</a:t>
            </a:r>
          </a:p>
          <a:p>
            <a:pPr lvl="1"/>
            <a:r>
              <a:rPr lang="en-US" b="1" dirty="0"/>
              <a:t>Nursing personal</a:t>
            </a:r>
          </a:p>
          <a:p>
            <a:pPr lvl="2"/>
            <a:r>
              <a:rPr lang="en-US" b="1" dirty="0"/>
              <a:t>Registered nurses (</a:t>
            </a:r>
            <a:r>
              <a:rPr lang="en-US" dirty="0"/>
              <a:t>graduated from a two to four years state-approved nursing school program in the diagnoses and treatment of a range of common medical conditions and illnesses</a:t>
            </a:r>
            <a:r>
              <a:rPr lang="en-US" b="1" dirty="0"/>
              <a:t>)</a:t>
            </a:r>
          </a:p>
          <a:p>
            <a:pPr lvl="2"/>
            <a:r>
              <a:rPr lang="en-US" b="1" dirty="0"/>
              <a:t>Licensed practical/vocational nurses (</a:t>
            </a:r>
            <a:r>
              <a:rPr lang="en-US" dirty="0"/>
              <a:t>has completed a practical nursing program, which usually offers around one year of nursing training</a:t>
            </a:r>
            <a:r>
              <a:rPr lang="en-US" b="1" dirty="0"/>
              <a:t>)</a:t>
            </a:r>
          </a:p>
        </p:txBody>
      </p:sp>
      <p:sp>
        <p:nvSpPr>
          <p:cNvPr id="3" name="Title 2"/>
          <p:cNvSpPr>
            <a:spLocks noGrp="1"/>
          </p:cNvSpPr>
          <p:nvPr>
            <p:ph type="title"/>
          </p:nvPr>
        </p:nvSpPr>
        <p:spPr/>
        <p:txBody>
          <a:bodyPr/>
          <a:lstStyle/>
          <a:p>
            <a:r>
              <a:rPr lang="de-DE" dirty="0"/>
              <a:t>Key Players </a:t>
            </a:r>
            <a:r>
              <a:rPr lang="de-DE" dirty="0" err="1"/>
              <a:t>of</a:t>
            </a:r>
            <a:r>
              <a:rPr lang="de-DE" dirty="0"/>
              <a:t> </a:t>
            </a:r>
            <a:r>
              <a:rPr lang="de-DE" dirty="0" err="1"/>
              <a:t>clinical</a:t>
            </a:r>
            <a:r>
              <a:rPr lang="de-DE" dirty="0"/>
              <a:t> </a:t>
            </a:r>
            <a:r>
              <a:rPr lang="de-DE" dirty="0" err="1"/>
              <a:t>information</a:t>
            </a:r>
            <a:r>
              <a:rPr lang="de-DE" dirty="0"/>
              <a:t> </a:t>
            </a:r>
            <a:r>
              <a:rPr lang="de-DE" dirty="0" err="1"/>
              <a:t>systems</a:t>
            </a:r>
            <a:endParaRPr lang="en-US" dirty="0"/>
          </a:p>
        </p:txBody>
      </p:sp>
    </p:spTree>
    <p:extLst>
      <p:ext uri="{BB962C8B-B14F-4D97-AF65-F5344CB8AC3E}">
        <p14:creationId xmlns:p14="http://schemas.microsoft.com/office/powerpoint/2010/main" val="997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666750"/>
            <a:ext cx="8458200" cy="4476750"/>
          </a:xfrm>
        </p:spPr>
        <p:txBody>
          <a:bodyPr>
            <a:normAutofit fontScale="85000" lnSpcReduction="20000"/>
          </a:bodyPr>
          <a:lstStyle/>
          <a:p>
            <a:r>
              <a:rPr lang="en-US" b="1" dirty="0"/>
              <a:t>Administration</a:t>
            </a:r>
          </a:p>
          <a:p>
            <a:pPr lvl="1"/>
            <a:r>
              <a:rPr lang="en-US" dirty="0"/>
              <a:t>Directors</a:t>
            </a:r>
          </a:p>
          <a:p>
            <a:pPr lvl="1"/>
            <a:r>
              <a:rPr lang="en-US" dirty="0"/>
              <a:t>Supervisors </a:t>
            </a:r>
          </a:p>
          <a:p>
            <a:pPr lvl="1"/>
            <a:r>
              <a:rPr lang="en-US" dirty="0"/>
              <a:t>Medical transcriptionists (types information from doctors' notes and patient records into official reports)</a:t>
            </a:r>
          </a:p>
          <a:p>
            <a:pPr lvl="1"/>
            <a:r>
              <a:rPr lang="en-US" dirty="0"/>
              <a:t>Medical coder, biller or specialist (works on accurate records management, billing and insurance processing)</a:t>
            </a:r>
          </a:p>
          <a:p>
            <a:pPr lvl="1"/>
            <a:r>
              <a:rPr lang="en-US" dirty="0"/>
              <a:t>Social workers, receptionists, office administrators, cleaning staff</a:t>
            </a:r>
          </a:p>
          <a:p>
            <a:r>
              <a:rPr lang="en-US" b="1" dirty="0"/>
              <a:t>Computer services</a:t>
            </a:r>
          </a:p>
          <a:p>
            <a:pPr lvl="1"/>
            <a:r>
              <a:rPr lang="en-US" dirty="0"/>
              <a:t>IT professionals</a:t>
            </a:r>
          </a:p>
          <a:p>
            <a:pPr lvl="1"/>
            <a:r>
              <a:rPr lang="en-US" dirty="0"/>
              <a:t>Technical support</a:t>
            </a:r>
          </a:p>
          <a:p>
            <a:r>
              <a:rPr lang="en-US" b="1" dirty="0"/>
              <a:t>Students</a:t>
            </a:r>
          </a:p>
        </p:txBody>
      </p:sp>
      <p:sp>
        <p:nvSpPr>
          <p:cNvPr id="3" name="Title 2"/>
          <p:cNvSpPr>
            <a:spLocks noGrp="1"/>
          </p:cNvSpPr>
          <p:nvPr>
            <p:ph type="title"/>
          </p:nvPr>
        </p:nvSpPr>
        <p:spPr/>
        <p:txBody>
          <a:bodyPr/>
          <a:lstStyle/>
          <a:p>
            <a:r>
              <a:rPr lang="de-DE" dirty="0"/>
              <a:t>Key Players </a:t>
            </a:r>
            <a:r>
              <a:rPr lang="de-DE" dirty="0" err="1"/>
              <a:t>of</a:t>
            </a:r>
            <a:r>
              <a:rPr lang="de-DE" dirty="0"/>
              <a:t> </a:t>
            </a:r>
            <a:r>
              <a:rPr lang="de-DE" dirty="0" err="1"/>
              <a:t>clinical</a:t>
            </a:r>
            <a:r>
              <a:rPr lang="de-DE" dirty="0"/>
              <a:t> </a:t>
            </a:r>
            <a:r>
              <a:rPr lang="de-DE" dirty="0" err="1"/>
              <a:t>information</a:t>
            </a:r>
            <a:r>
              <a:rPr lang="de-DE" dirty="0"/>
              <a:t> </a:t>
            </a:r>
            <a:r>
              <a:rPr lang="de-DE" dirty="0" err="1"/>
              <a:t>systems</a:t>
            </a:r>
            <a:endParaRPr lang="en-US" dirty="0"/>
          </a:p>
        </p:txBody>
      </p:sp>
    </p:spTree>
    <p:extLst>
      <p:ext uri="{BB962C8B-B14F-4D97-AF65-F5344CB8AC3E}">
        <p14:creationId xmlns:p14="http://schemas.microsoft.com/office/powerpoint/2010/main" val="188272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666750"/>
            <a:ext cx="8458200" cy="4476750"/>
          </a:xfrm>
        </p:spPr>
        <p:txBody>
          <a:bodyPr>
            <a:normAutofit fontScale="47500" lnSpcReduction="20000"/>
          </a:bodyPr>
          <a:lstStyle/>
          <a:p>
            <a:r>
              <a:rPr lang="en-US" b="1" dirty="0"/>
              <a:t>Storage</a:t>
            </a:r>
          </a:p>
          <a:p>
            <a:pPr lvl="1"/>
            <a:r>
              <a:rPr lang="en-US" dirty="0"/>
              <a:t>Hard disks, RAID systems, network attached storage</a:t>
            </a:r>
          </a:p>
          <a:p>
            <a:r>
              <a:rPr lang="en-US" b="1" dirty="0"/>
              <a:t>Backup and recovery systems</a:t>
            </a:r>
          </a:p>
          <a:p>
            <a:pPr lvl="1"/>
            <a:r>
              <a:rPr lang="en-US" dirty="0"/>
              <a:t>Systems for copying and archiving of computer data for the purpose of restoring to the original after a data loss event.</a:t>
            </a:r>
            <a:endParaRPr lang="en-US" b="1" dirty="0"/>
          </a:p>
          <a:p>
            <a:r>
              <a:rPr lang="en-US" b="1" dirty="0"/>
              <a:t>Encryption systems</a:t>
            </a:r>
          </a:p>
          <a:p>
            <a:pPr lvl="1"/>
            <a:r>
              <a:rPr lang="en-US" dirty="0"/>
              <a:t>Systems for encoding data in such a way that only authorized parties can read it (confidentiality).</a:t>
            </a:r>
          </a:p>
          <a:p>
            <a:pPr lvl="1"/>
            <a:r>
              <a:rPr lang="en-US" dirty="0"/>
              <a:t>Data is encoded using an encryption key and decoded using a secret decryption key.</a:t>
            </a:r>
          </a:p>
          <a:p>
            <a:pPr lvl="1"/>
            <a:r>
              <a:rPr lang="en-US" dirty="0"/>
              <a:t>There are </a:t>
            </a:r>
            <a:r>
              <a:rPr lang="en-US" dirty="0" err="1"/>
              <a:t>symetric</a:t>
            </a:r>
            <a:r>
              <a:rPr lang="en-US" dirty="0"/>
              <a:t>-key and public-key schemes.</a:t>
            </a:r>
          </a:p>
          <a:p>
            <a:pPr lvl="1"/>
            <a:r>
              <a:rPr lang="en-US" dirty="0"/>
              <a:t>Encryption can be applied to data on storage and to data in-transit over computer networks.</a:t>
            </a:r>
          </a:p>
          <a:p>
            <a:r>
              <a:rPr lang="en-US" dirty="0"/>
              <a:t>Electronic signatures</a:t>
            </a:r>
          </a:p>
          <a:p>
            <a:pPr lvl="1"/>
            <a:r>
              <a:rPr lang="en-US" dirty="0"/>
              <a:t>Digital signatures demonstrates the authenticity of a digital message or document and its sender.</a:t>
            </a:r>
          </a:p>
          <a:p>
            <a:r>
              <a:rPr lang="en-US" b="1" dirty="0"/>
              <a:t>Security systems</a:t>
            </a:r>
          </a:p>
          <a:p>
            <a:pPr lvl="1"/>
            <a:r>
              <a:rPr lang="en-US" dirty="0"/>
              <a:t>Firewall prevents unauthorized or unwanted communications between computer networks or hosts.</a:t>
            </a:r>
          </a:p>
          <a:p>
            <a:pPr lvl="1"/>
            <a:r>
              <a:rPr lang="en-US" dirty="0"/>
              <a:t>Anti-Virus are software that prevent, detect and remove malware.</a:t>
            </a:r>
          </a:p>
          <a:p>
            <a:r>
              <a:rPr lang="en-US" b="1" dirty="0"/>
              <a:t>Patient privacy</a:t>
            </a:r>
          </a:p>
          <a:p>
            <a:pPr lvl="1"/>
            <a:r>
              <a:rPr lang="en-US" dirty="0"/>
              <a:t>Access control and monitoring</a:t>
            </a:r>
          </a:p>
          <a:p>
            <a:pPr lvl="1"/>
            <a:r>
              <a:rPr lang="en-US" dirty="0"/>
              <a:t>HIPPA (Health Insurance Portability and Accountability Act) gives the right to privacy to individuals from age 12 through 18</a:t>
            </a:r>
          </a:p>
          <a:p>
            <a:pPr lvl="1"/>
            <a:r>
              <a:rPr lang="en-US" dirty="0"/>
              <a:t>Electronic identification and authentication</a:t>
            </a:r>
          </a:p>
        </p:txBody>
      </p:sp>
      <p:sp>
        <p:nvSpPr>
          <p:cNvPr id="3" name="Title 2"/>
          <p:cNvSpPr>
            <a:spLocks noGrp="1"/>
          </p:cNvSpPr>
          <p:nvPr>
            <p:ph type="title"/>
          </p:nvPr>
        </p:nvSpPr>
        <p:spPr/>
        <p:txBody>
          <a:bodyPr/>
          <a:lstStyle/>
          <a:p>
            <a:r>
              <a:rPr lang="de-DE" dirty="0" err="1"/>
              <a:t>Safety</a:t>
            </a:r>
            <a:r>
              <a:rPr lang="de-DE" dirty="0"/>
              <a:t> in </a:t>
            </a:r>
            <a:r>
              <a:rPr lang="de-DE" dirty="0" err="1"/>
              <a:t>clinical</a:t>
            </a:r>
            <a:r>
              <a:rPr lang="de-DE" dirty="0"/>
              <a:t> </a:t>
            </a:r>
            <a:r>
              <a:rPr lang="de-DE" dirty="0" err="1"/>
              <a:t>information</a:t>
            </a:r>
            <a:r>
              <a:rPr lang="de-DE" dirty="0"/>
              <a:t> </a:t>
            </a:r>
            <a:r>
              <a:rPr lang="de-DE" dirty="0" err="1"/>
              <a:t>systems</a:t>
            </a:r>
            <a:endParaRPr lang="en-US" dirty="0"/>
          </a:p>
        </p:txBody>
      </p:sp>
    </p:spTree>
    <p:extLst>
      <p:ext uri="{BB962C8B-B14F-4D97-AF65-F5344CB8AC3E}">
        <p14:creationId xmlns:p14="http://schemas.microsoft.com/office/powerpoint/2010/main" val="407690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xEl>
                                              <p:pRg st="15" end="1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
                                            <p:txEl>
                                              <p:pRg st="16" end="1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1514</Words>
  <Application>Microsoft Office PowerPoint</Application>
  <PresentationFormat>On-screen Show (16:9)</PresentationFormat>
  <Paragraphs>146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Tw Cen MT</vt:lpstr>
      <vt:lpstr>Wingdings</vt:lpstr>
      <vt:lpstr>Wingdings 2</vt:lpstr>
      <vt:lpstr>WidescreenPresentation</vt:lpstr>
      <vt:lpstr>Information Systems in Health Care</vt:lpstr>
      <vt:lpstr>Schedule</vt:lpstr>
      <vt:lpstr>Purpose of clinical information systems</vt:lpstr>
      <vt:lpstr>PowerPoint Presentation</vt:lpstr>
      <vt:lpstr>Components of clinical information systems</vt:lpstr>
      <vt:lpstr>Components of clinical information systems</vt:lpstr>
      <vt:lpstr>Key Players of clinical information systems</vt:lpstr>
      <vt:lpstr>Key Players of clinical information systems</vt:lpstr>
      <vt:lpstr>Safety in clinical information systems</vt:lpstr>
      <vt:lpstr>Costs of clinical information systems</vt:lpstr>
      <vt:lpstr>A case study - VistA</vt:lpstr>
      <vt:lpstr>PowerPoint Presentation</vt:lpstr>
      <vt:lpstr>A case study - VistA</vt:lpstr>
      <vt:lpstr>Case study - MDTotal</vt:lpstr>
      <vt:lpstr>Case study - InfoVault</vt:lpstr>
      <vt:lpstr>SQL</vt:lpstr>
      <vt:lpstr>Homework</vt:lpstr>
      <vt:lpstr>Plan for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2010-12-24T12:24:52Z</dcterms:created>
  <dcterms:modified xsi:type="dcterms:W3CDTF">2018-12-28T14:03:20Z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