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97" r:id="rId3"/>
    <p:sldId id="468" r:id="rId4"/>
    <p:sldId id="474" r:id="rId5"/>
    <p:sldId id="469" r:id="rId6"/>
    <p:sldId id="475" r:id="rId7"/>
    <p:sldId id="477" r:id="rId8"/>
    <p:sldId id="476" r:id="rId9"/>
    <p:sldId id="478" r:id="rId10"/>
    <p:sldId id="480" r:id="rId11"/>
    <p:sldId id="481" r:id="rId12"/>
    <p:sldId id="482" r:id="rId13"/>
    <p:sldId id="470" r:id="rId14"/>
    <p:sldId id="471" r:id="rId15"/>
    <p:sldId id="472" r:id="rId16"/>
    <p:sldId id="473" r:id="rId17"/>
    <p:sldId id="483" r:id="rId18"/>
    <p:sldId id="484" r:id="rId19"/>
    <p:sldId id="365" r:id="rId20"/>
  </p:sldIdLst>
  <p:sldSz cx="9144000" cy="5143500" type="screen16x9"/>
  <p:notesSz cx="7315200" cy="96012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B3"/>
    <a:srgbClr val="DEC2DB"/>
    <a:srgbClr val="FFFF99"/>
    <a:srgbClr val="FFFF66"/>
    <a:srgbClr val="DF6645"/>
    <a:srgbClr val="A38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86934" autoAdjust="0"/>
  </p:normalViewPr>
  <p:slideViewPr>
    <p:cSldViewPr>
      <p:cViewPr varScale="1">
        <p:scale>
          <a:sx n="83" d="100"/>
          <a:sy n="83" d="100"/>
        </p:scale>
        <p:origin x="1098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15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646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4DB0AD4-9D2C-426F-B60E-2AFDECABB8C6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289C686-9B9C-49D8-B2AB-4E155F542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5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  <a:extLst/>
          </a:lstStyle>
          <a:p>
            <a:fld id="{A8ADFD5B-A66C-449C-B6E8-FB716D07777D}" type="datetimeFigureOut">
              <a:rPr lang="en-US" smtClean="0"/>
              <a:pPr/>
              <a:t>12/28/2018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2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81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56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12/28/2018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12/28/2018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12/28/2018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12/28/2018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12/28/2018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90550"/>
            <a:ext cx="533400" cy="457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12/28/2018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  <a:prstGeom prst="rect">
            <a:avLst/>
          </a:prstGeo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123950"/>
            <a:ext cx="8153400" cy="34709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12/28/2018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845008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0" y="590550"/>
            <a:ext cx="9144000" cy="5119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118110"/>
            <a:ext cx="8763000" cy="47244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smsos.fbmi.cvut.cz/openem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msos.fbmi.cvut.cz:8080/openmr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open-emr.org/wiki/images/c/ca/Clinical_Decision_Rules_Manual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2400" y="1047750"/>
            <a:ext cx="8610600" cy="1809750"/>
          </a:xfrm>
        </p:spPr>
        <p:txBody>
          <a:bodyPr/>
          <a:lstStyle/>
          <a:p>
            <a:r>
              <a:rPr lang="en-US" b="1" dirty="0"/>
              <a:t>Information Systems in Health Care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Lesson </a:t>
            </a:r>
            <a:r>
              <a:rPr lang="de-DE" dirty="0"/>
              <a:t>7</a:t>
            </a:r>
            <a:r>
              <a:rPr lang="en-US" dirty="0"/>
              <a:t> – Winter Term 2014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24200" y="3193018"/>
            <a:ext cx="188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Michel Kana, </a:t>
            </a:r>
            <a:r>
              <a:rPr lang="de-DE" dirty="0" err="1"/>
              <a:t>Ph.D</a:t>
            </a:r>
            <a:r>
              <a:rPr lang="de-DE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666750"/>
            <a:ext cx="8534400" cy="4495800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/>
              <a:t>Medical data coding is the administrative activity to analyze patients’ medical records and translate the written documentation into universally accepted, industry-standard medical codes using a medical classification system.</a:t>
            </a:r>
          </a:p>
          <a:p>
            <a:r>
              <a:rPr lang="en-US" sz="3200" dirty="0"/>
              <a:t>Codes are used for diagnosis, procedures, medication</a:t>
            </a:r>
          </a:p>
          <a:p>
            <a:r>
              <a:rPr lang="en-US" sz="3200" dirty="0"/>
              <a:t>A medical classification system is a common language for describing medical data</a:t>
            </a:r>
          </a:p>
          <a:p>
            <a:pPr lvl="1"/>
            <a:r>
              <a:rPr lang="en-US" sz="2800" dirty="0"/>
              <a:t>Statistical classifications defines medical data using clinical concepts and categories</a:t>
            </a:r>
          </a:p>
          <a:p>
            <a:pPr lvl="2"/>
            <a:r>
              <a:rPr lang="en-US" sz="2400" dirty="0"/>
              <a:t>International Classification of Diseases (ICD-9)</a:t>
            </a:r>
            <a:endParaRPr lang="en-US" sz="2500" dirty="0"/>
          </a:p>
          <a:p>
            <a:pPr lvl="1"/>
            <a:r>
              <a:rPr lang="en-US" sz="2800" dirty="0"/>
              <a:t>Nomenclatures defines medical data using clinical concepts without categorization</a:t>
            </a:r>
          </a:p>
          <a:p>
            <a:pPr lvl="2"/>
            <a:r>
              <a:rPr lang="en-US" sz="2400" dirty="0"/>
              <a:t>Anatomical Therapeutic Chemical Classification System (ATC)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medical data coding</a:t>
            </a:r>
          </a:p>
        </p:txBody>
      </p:sp>
    </p:spTree>
    <p:extLst>
      <p:ext uri="{BB962C8B-B14F-4D97-AF65-F5344CB8AC3E}">
        <p14:creationId xmlns:p14="http://schemas.microsoft.com/office/powerpoint/2010/main" val="125405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666750"/>
            <a:ext cx="85344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Purpose of medical data coding</a:t>
            </a:r>
          </a:p>
          <a:p>
            <a:pPr lvl="1"/>
            <a:r>
              <a:rPr lang="en-US" sz="2500" dirty="0"/>
              <a:t>submit claims to third party payer for reimbursement</a:t>
            </a:r>
          </a:p>
          <a:p>
            <a:pPr lvl="1"/>
            <a:r>
              <a:rPr lang="en-US" sz="2500" dirty="0"/>
              <a:t>gather statistical information</a:t>
            </a:r>
          </a:p>
          <a:p>
            <a:pPr lvl="1"/>
            <a:r>
              <a:rPr lang="en-US" sz="2500" dirty="0"/>
              <a:t>quality review</a:t>
            </a:r>
          </a:p>
          <a:p>
            <a:pPr lvl="1"/>
            <a:r>
              <a:rPr lang="en-US" sz="2500" dirty="0"/>
              <a:t>benchmarking measurement</a:t>
            </a:r>
          </a:p>
          <a:p>
            <a:r>
              <a:rPr lang="en-US" dirty="0"/>
              <a:t>Steps in medical data coding</a:t>
            </a:r>
          </a:p>
          <a:p>
            <a:pPr lvl="1"/>
            <a:r>
              <a:rPr lang="en-US" dirty="0"/>
              <a:t>Abstraction: medical information is analyzed from various sources (clinical notes, laboratory results, radiology results, etc.)</a:t>
            </a:r>
          </a:p>
          <a:p>
            <a:pPr lvl="1"/>
            <a:r>
              <a:rPr lang="en-US" dirty="0"/>
              <a:t>Assignment: appropriate codes are assigned using a medical classification system</a:t>
            </a:r>
          </a:p>
          <a:p>
            <a:pPr lvl="1"/>
            <a:r>
              <a:rPr lang="en-US" dirty="0"/>
              <a:t>Review: check the assigned code against the medical documentation and the clinical setup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of medical data coding</a:t>
            </a:r>
          </a:p>
        </p:txBody>
      </p:sp>
    </p:spTree>
    <p:extLst>
      <p:ext uri="{BB962C8B-B14F-4D97-AF65-F5344CB8AC3E}">
        <p14:creationId xmlns:p14="http://schemas.microsoft.com/office/powerpoint/2010/main" val="355411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666750"/>
            <a:ext cx="8534400" cy="449580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http://smsos.fbmi.cvut.cz/openemr</a:t>
            </a:r>
            <a:endParaRPr lang="en-US" dirty="0"/>
          </a:p>
          <a:p>
            <a:pPr lvl="1"/>
            <a:r>
              <a:rPr lang="en-US" dirty="0"/>
              <a:t>Administration -&gt; Codes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OpenEMR</a:t>
            </a:r>
            <a:r>
              <a:rPr lang="de-DE" dirty="0"/>
              <a:t>: ICD-9 Diagnosis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9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203835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OpenMRS</a:t>
            </a:r>
            <a:endParaRPr lang="cs-CZ" sz="3200" b="1" dirty="0"/>
          </a:p>
        </p:txBody>
      </p:sp>
    </p:spTree>
    <p:extLst>
      <p:ext uri="{BB962C8B-B14F-4D97-AF65-F5344CB8AC3E}">
        <p14:creationId xmlns:p14="http://schemas.microsoft.com/office/powerpoint/2010/main" val="1365278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81000" y="742950"/>
            <a:ext cx="8077200" cy="4038600"/>
          </a:xfrm>
        </p:spPr>
        <p:txBody>
          <a:bodyPr>
            <a:normAutofit fontScale="77500" lnSpcReduction="20000"/>
          </a:bodyPr>
          <a:lstStyle/>
          <a:p>
            <a:r>
              <a:rPr lang="de-DE" dirty="0" err="1"/>
              <a:t>OpenMRS</a:t>
            </a:r>
            <a:r>
              <a:rPr lang="de-DE" dirty="0"/>
              <a:t> </a:t>
            </a:r>
            <a:r>
              <a:rPr lang="en-US" dirty="0"/>
              <a:t>is a software platform and a reference application over which electronic medical records (EMR) systems can be built upon.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tool for gathering patient information in encounters (in clinic or hospital visits), observations in those encounters, and notes. </a:t>
            </a:r>
          </a:p>
          <a:p>
            <a:pPr lvl="1"/>
            <a:r>
              <a:rPr lang="en-US" dirty="0"/>
              <a:t>summaries, reports, graphs and views critical for statistical analysis of disease progression and/or treatment </a:t>
            </a:r>
            <a:r>
              <a:rPr lang="en-US" dirty="0" err="1"/>
              <a:t>effectivity</a:t>
            </a:r>
            <a:endParaRPr lang="en-US" dirty="0"/>
          </a:p>
          <a:p>
            <a:pPr lvl="1"/>
            <a:r>
              <a:rPr lang="en-US" dirty="0"/>
              <a:t>the world’s largest international collaboration in health care software</a:t>
            </a:r>
          </a:p>
          <a:p>
            <a:pPr lvl="1"/>
            <a:r>
              <a:rPr lang="en-US" dirty="0"/>
              <a:t>Data is gathered and stored using concepts, which are question-answer information which can be entered in a form.</a:t>
            </a:r>
          </a:p>
          <a:p>
            <a:pPr lvl="1"/>
            <a:r>
              <a:rPr lang="en-US" dirty="0"/>
              <a:t>The concept dictionary remains open and generic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OpenMRS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16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OpenMRS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819150"/>
            <a:ext cx="3657600" cy="38020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Presentation layer</a:t>
            </a:r>
          </a:p>
          <a:p>
            <a:pPr lvl="1"/>
            <a:r>
              <a:rPr lang="en-US" dirty="0"/>
              <a:t>Web-based user interface</a:t>
            </a:r>
          </a:p>
          <a:p>
            <a:r>
              <a:rPr lang="en-US" dirty="0"/>
              <a:t>Modules</a:t>
            </a:r>
          </a:p>
          <a:p>
            <a:pPr lvl="1"/>
            <a:r>
              <a:rPr lang="en-US" dirty="0"/>
              <a:t>Self-contained packaged components</a:t>
            </a:r>
          </a:p>
          <a:p>
            <a:r>
              <a:rPr lang="en-US" dirty="0"/>
              <a:t>Service layer</a:t>
            </a:r>
          </a:p>
          <a:p>
            <a:pPr lvl="1"/>
            <a:r>
              <a:rPr lang="en-US" dirty="0"/>
              <a:t>API for modules development</a:t>
            </a:r>
          </a:p>
          <a:p>
            <a:r>
              <a:rPr lang="en-US" dirty="0"/>
              <a:t>Database layer</a:t>
            </a:r>
          </a:p>
          <a:p>
            <a:pPr lvl="1"/>
            <a:r>
              <a:rPr lang="en-US" dirty="0"/>
              <a:t>MySQL</a:t>
            </a:r>
          </a:p>
          <a:p>
            <a:r>
              <a:rPr lang="en-US" dirty="0"/>
              <a:t>Connectors</a:t>
            </a:r>
          </a:p>
          <a:p>
            <a:pPr lvl="1"/>
            <a:r>
              <a:rPr lang="en-US" dirty="0"/>
              <a:t>Java Spring and Hibernate.</a:t>
            </a:r>
          </a:p>
          <a:p>
            <a:pPr lvl="1"/>
            <a:endParaRPr lang="en-US" dirty="0"/>
          </a:p>
        </p:txBody>
      </p:sp>
      <p:pic>
        <p:nvPicPr>
          <p:cNvPr id="5122" name="Picture 2" descr="http://www.orangeandbronze.com/orange-orchard/wp-content/uploads/2012/05/openmrs-technical-over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42950"/>
            <a:ext cx="4867275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221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666750"/>
            <a:ext cx="8534400" cy="44958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http://smsos.fbmi.cvut.cz:8080/openmrs</a:t>
            </a:r>
            <a:endParaRPr lang="en-US" dirty="0"/>
          </a:p>
          <a:p>
            <a:r>
              <a:rPr lang="en-US" dirty="0"/>
              <a:t>Tutorial</a:t>
            </a:r>
          </a:p>
          <a:p>
            <a:pPr lvl="1"/>
            <a:r>
              <a:rPr lang="en-US" dirty="0"/>
              <a:t>Create a new patient</a:t>
            </a:r>
          </a:p>
          <a:p>
            <a:pPr lvl="2"/>
            <a:r>
              <a:rPr lang="en-US" dirty="0"/>
              <a:t>Enter demographics, contact, provider, etc.</a:t>
            </a:r>
          </a:p>
          <a:p>
            <a:pPr lvl="1"/>
            <a:r>
              <a:rPr lang="en-US" dirty="0"/>
              <a:t>Start a visit and open a new encounter </a:t>
            </a:r>
          </a:p>
          <a:p>
            <a:pPr lvl="2"/>
            <a:r>
              <a:rPr lang="en-US" dirty="0"/>
              <a:t>Enter a brief description, </a:t>
            </a:r>
            <a:r>
              <a:rPr lang="en-US" dirty="0" err="1"/>
              <a:t>alergies</a:t>
            </a:r>
            <a:endParaRPr lang="en-US" dirty="0"/>
          </a:p>
          <a:p>
            <a:pPr lvl="2"/>
            <a:r>
              <a:rPr lang="en-US" dirty="0"/>
              <a:t>Enter system checks, vitals</a:t>
            </a:r>
          </a:p>
          <a:p>
            <a:pPr lvl="2"/>
            <a:r>
              <a:rPr lang="en-US" dirty="0"/>
              <a:t>Add current vaccines, allergies, medial problems, medications </a:t>
            </a:r>
          </a:p>
          <a:p>
            <a:pPr lvl="1"/>
            <a:r>
              <a:rPr lang="en-US" dirty="0"/>
              <a:t>Close the visit</a:t>
            </a:r>
          </a:p>
          <a:p>
            <a:pPr lvl="1"/>
            <a:r>
              <a:rPr lang="en-US" dirty="0"/>
              <a:t>Schedule your patient for next Tuesday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OpenMRS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81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666750"/>
            <a:ext cx="8534400" cy="449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Elaborate on the computing techniques underlying clinical decision support systems (Rule-based (expert) systems, Artificial neural networks, Bayesian networks, Model based systems, Data mining, Genetic algorithms).</a:t>
            </a:r>
          </a:p>
          <a:p>
            <a:r>
              <a:rPr lang="de-DE" dirty="0"/>
              <a:t>Create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clinical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rule</a:t>
            </a:r>
            <a:r>
              <a:rPr lang="de-DE" dirty="0"/>
              <a:t>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OpenEMR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below</a:t>
            </a:r>
            <a:r>
              <a:rPr lang="de-DE" dirty="0"/>
              <a:t> </a:t>
            </a:r>
            <a:r>
              <a:rPr lang="de-DE" dirty="0" err="1"/>
              <a:t>guidelines</a:t>
            </a:r>
            <a:r>
              <a:rPr lang="de-DE" dirty="0"/>
              <a:t>:</a:t>
            </a:r>
          </a:p>
          <a:p>
            <a:pPr lvl="1"/>
            <a:r>
              <a:rPr lang="en-US" sz="1700" dirty="0">
                <a:hlinkClick r:id="rId2"/>
              </a:rPr>
              <a:t>http://open-emr.org/wiki/images/c/ca/Clinical_Decision_Rules_Manual.pdf</a:t>
            </a:r>
            <a:endParaRPr lang="en-US" sz="1700" dirty="0"/>
          </a:p>
          <a:p>
            <a:r>
              <a:rPr lang="en-US" dirty="0"/>
              <a:t>Send your essay as editable document (e.g. MS Word format</a:t>
            </a:r>
            <a:r>
              <a:rPr lang="en-US"/>
              <a:t>) by </a:t>
            </a:r>
            <a:r>
              <a:rPr lang="en-US" dirty="0"/>
              <a:t>Nov 16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44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Syllabus of lectures and tutorials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464464"/>
              </p:ext>
            </p:extLst>
          </p:nvPr>
        </p:nvGraphicFramePr>
        <p:xfrm>
          <a:off x="152400" y="742950"/>
          <a:ext cx="8534399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3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Lectures (45 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Tutorials (45 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Lesson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Sep</a:t>
                      </a:r>
                      <a:r>
                        <a:rPr lang="en-US" sz="1400" baseline="0" noProof="0" dirty="0"/>
                        <a:t> 30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Medical Informatics and IS definition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err="1"/>
                        <a:t>OpenEMR</a:t>
                      </a:r>
                      <a:r>
                        <a:rPr lang="en-US" sz="1400" noProof="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Lesson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Oct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HW infrastructure of IS 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err="1"/>
                        <a:t>OpenEMR</a:t>
                      </a:r>
                      <a:endParaRPr lang="en-US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Lesson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Oct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Operation systems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err="1"/>
                        <a:t>GaiaEHR</a:t>
                      </a:r>
                      <a:endParaRPr lang="en-US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Lesson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Oct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Databases of IS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400" strike="sngStrike" noProof="0" dirty="0"/>
                        <a:t>Lesson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trike="sngStrike" noProof="0" dirty="0"/>
                        <a:t>Oct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strike="sng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strike="sng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Lesson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Nov</a:t>
                      </a:r>
                      <a:r>
                        <a:rPr lang="en-US" sz="1400" baseline="0" noProof="0" dirty="0"/>
                        <a:t> 4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Clinical oriented IS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Lesson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Nov</a:t>
                      </a:r>
                      <a:r>
                        <a:rPr lang="en-US" sz="1400" baseline="0" noProof="0" dirty="0"/>
                        <a:t> 11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Decision support systems</a:t>
                      </a:r>
                      <a:endParaRPr lang="en-US" sz="1400" noProof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Medical data coding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err="1"/>
                        <a:t>OpenMRS</a:t>
                      </a:r>
                      <a:endParaRPr lang="en-US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Lesson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Nov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Data and communication standards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err="1"/>
                        <a:t>OpenMRS</a:t>
                      </a:r>
                      <a:endParaRPr lang="en-US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Lesson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Nov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Phase and IS development principles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UML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Lesson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Dec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Standard implementation methodology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Programing in PHP and MySQL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Lesson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Dec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Standard implementation methodology</a:t>
                      </a:r>
                      <a:endParaRPr lang="en-US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Programing in PHP and MySQL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Lesson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Dec 16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noProof="0" dirty="0"/>
                        <a:t>Presentation</a:t>
                      </a:r>
                      <a:r>
                        <a:rPr lang="en-US" sz="1400" baseline="0" noProof="0" dirty="0"/>
                        <a:t> of practical project and final exam</a:t>
                      </a:r>
                      <a:endParaRPr lang="en-US" sz="14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236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b="1" dirty="0"/>
              <a:t>Plan </a:t>
            </a:r>
            <a:r>
              <a:rPr lang="de-DE" sz="3200" b="1" dirty="0" err="1"/>
              <a:t>for</a:t>
            </a:r>
            <a:r>
              <a:rPr lang="de-DE" sz="3200" b="1" dirty="0"/>
              <a:t> </a:t>
            </a:r>
            <a:r>
              <a:rPr lang="de-DE" sz="3200" b="1" dirty="0" err="1"/>
              <a:t>next</a:t>
            </a:r>
            <a:r>
              <a:rPr lang="de-DE" sz="3200" b="1" dirty="0"/>
              <a:t> </a:t>
            </a:r>
            <a:r>
              <a:rPr lang="de-DE" sz="3200" b="1" dirty="0" err="1"/>
              <a:t>week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609600" y="1200150"/>
            <a:ext cx="8077200" cy="707886"/>
          </a:xfrm>
          <a:prstGeom prst="rect">
            <a:avLst/>
          </a:prstGeom>
          <a:solidFill>
            <a:srgbClr val="DEC2D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Data and communication standards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/>
              <a:t>OpenMRS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472440"/>
          </a:xfrm>
        </p:spPr>
        <p:txBody>
          <a:bodyPr/>
          <a:lstStyle/>
          <a:p>
            <a:r>
              <a:rPr lang="de-DE" dirty="0"/>
              <a:t>Schedule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6781800" cy="32686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Decision Support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Medical Data Coding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 err="1"/>
              <a:t>OpenMRS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r>
              <a:rPr lang="de-DE" b="1" dirty="0" err="1"/>
              <a:t>Conclusion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419868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203835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Decision Support Systems</a:t>
            </a:r>
          </a:p>
        </p:txBody>
      </p:sp>
    </p:spTree>
    <p:extLst>
      <p:ext uri="{BB962C8B-B14F-4D97-AF65-F5344CB8AC3E}">
        <p14:creationId xmlns:p14="http://schemas.microsoft.com/office/powerpoint/2010/main" val="355700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819150"/>
            <a:ext cx="8458200" cy="4114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clinical prediction rule or clinical decision rule, is a method that quantifies information from the history, examination, and basic laboratory results towards the diagnosis, prognosis and response to treatment in a specific patient. </a:t>
            </a:r>
          </a:p>
          <a:p>
            <a:r>
              <a:rPr lang="en-US" dirty="0"/>
              <a:t>Benefits of clinical decision rules</a:t>
            </a:r>
          </a:p>
          <a:p>
            <a:pPr lvl="1"/>
            <a:r>
              <a:rPr lang="en-US" dirty="0"/>
              <a:t>increase the accuracy of clinicians’ diagnostic and prognostic assessments. </a:t>
            </a:r>
          </a:p>
          <a:p>
            <a:pPr lvl="1"/>
            <a:r>
              <a:rPr lang="en-US" dirty="0"/>
              <a:t>reduce the uncertainty in decision making in medical practice.</a:t>
            </a:r>
          </a:p>
          <a:p>
            <a:r>
              <a:rPr lang="en-US" dirty="0"/>
              <a:t>Types of clinical decision rules</a:t>
            </a:r>
          </a:p>
          <a:p>
            <a:pPr lvl="1"/>
            <a:r>
              <a:rPr lang="en-US" dirty="0"/>
              <a:t>drug-interaction checking</a:t>
            </a:r>
          </a:p>
          <a:p>
            <a:pPr lvl="1"/>
            <a:r>
              <a:rPr lang="en-US" dirty="0"/>
              <a:t>preventive care reminders </a:t>
            </a:r>
          </a:p>
          <a:p>
            <a:pPr lvl="1"/>
            <a:r>
              <a:rPr lang="en-US" dirty="0"/>
              <a:t>adverse drug event detection </a:t>
            </a:r>
          </a:p>
          <a:p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clinical decision rules?</a:t>
            </a:r>
          </a:p>
        </p:txBody>
      </p:sp>
    </p:spTree>
    <p:extLst>
      <p:ext uri="{BB962C8B-B14F-4D97-AF65-F5344CB8AC3E}">
        <p14:creationId xmlns:p14="http://schemas.microsoft.com/office/powerpoint/2010/main" val="386812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819150"/>
            <a:ext cx="8458200" cy="4114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Triggers</a:t>
            </a:r>
          </a:p>
          <a:p>
            <a:pPr lvl="1"/>
            <a:r>
              <a:rPr lang="en-US" dirty="0"/>
              <a:t>Events that cause a decision support rule to be invoked, e.g. prescribing a drug, ordering a laboratory test, entering a new problem on the problem list.</a:t>
            </a:r>
          </a:p>
          <a:p>
            <a:r>
              <a:rPr lang="en-US" dirty="0"/>
              <a:t>Input data</a:t>
            </a:r>
          </a:p>
          <a:p>
            <a:pPr lvl="1"/>
            <a:r>
              <a:rPr lang="en-US" dirty="0"/>
              <a:t>Data elements used by a rule to make inferences, e.g. laboratory results, patient demographics, or patient’s problem list</a:t>
            </a:r>
          </a:p>
          <a:p>
            <a:r>
              <a:rPr lang="en-US" dirty="0"/>
              <a:t>Interventions: </a:t>
            </a:r>
          </a:p>
          <a:p>
            <a:pPr lvl="1"/>
            <a:r>
              <a:rPr lang="en-US" dirty="0"/>
              <a:t>Possible actions a decision support module can take, e.g.  sending a message to a clinician, showing a guideline, logging that an event took place </a:t>
            </a:r>
          </a:p>
          <a:p>
            <a:r>
              <a:rPr lang="en-US" dirty="0"/>
              <a:t>Offered choices</a:t>
            </a:r>
          </a:p>
          <a:p>
            <a:pPr lvl="1"/>
            <a:r>
              <a:rPr lang="en-US" dirty="0"/>
              <a:t>Choice that users of a clinical can make, e.g. a rule that fired because a physician entered an order for a drug the patient is allergic to might allow the clinician to cancel the new order, choose a safer alternative drug, or override the alert and keep the order as written but provide an explanation.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clinical decision rules</a:t>
            </a:r>
          </a:p>
        </p:txBody>
      </p:sp>
    </p:spTree>
    <p:extLst>
      <p:ext uri="{BB962C8B-B14F-4D97-AF65-F5344CB8AC3E}">
        <p14:creationId xmlns:p14="http://schemas.microsoft.com/office/powerpoint/2010/main" val="28103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819150"/>
            <a:ext cx="8458200" cy="4114800"/>
          </a:xfrm>
        </p:spPr>
        <p:txBody>
          <a:bodyPr>
            <a:normAutofit fontScale="62500" lnSpcReduction="20000"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/>
              <a:t>Monitoring patients for hypokalemia while they are taking digoxin</a:t>
            </a:r>
          </a:p>
          <a:p>
            <a:pPr lvl="1"/>
            <a:r>
              <a:rPr lang="en-US" dirty="0"/>
              <a:t>Triggers</a:t>
            </a:r>
          </a:p>
          <a:p>
            <a:pPr lvl="2"/>
            <a:r>
              <a:rPr lang="en-US" dirty="0"/>
              <a:t>A new potassium value is stored in the electronic health record.</a:t>
            </a:r>
          </a:p>
          <a:p>
            <a:pPr lvl="2"/>
            <a:r>
              <a:rPr lang="en-US" dirty="0"/>
              <a:t>The new potassium value is checked against a reference range (to determine whether the patient is hypo-, hyper-, or </a:t>
            </a:r>
            <a:r>
              <a:rPr lang="en-US" dirty="0" err="1"/>
              <a:t>normokalemic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If hypokalemia is detected, the medication list is checked to determine whether the patient was on digoxin. If so, the rule is triggered.</a:t>
            </a:r>
          </a:p>
          <a:p>
            <a:pPr lvl="1"/>
            <a:r>
              <a:rPr lang="en-US" dirty="0"/>
              <a:t>Input data</a:t>
            </a:r>
          </a:p>
          <a:p>
            <a:pPr lvl="2"/>
            <a:r>
              <a:rPr lang="en-US" dirty="0"/>
              <a:t>Potassium value from laboratory results</a:t>
            </a:r>
          </a:p>
          <a:p>
            <a:pPr lvl="2"/>
            <a:r>
              <a:rPr lang="en-US" dirty="0"/>
              <a:t>Reference range of potassium value</a:t>
            </a:r>
          </a:p>
          <a:p>
            <a:pPr lvl="2"/>
            <a:r>
              <a:rPr lang="en-US" dirty="0"/>
              <a:t>Patient’s medication list</a:t>
            </a:r>
          </a:p>
          <a:p>
            <a:pPr lvl="1"/>
            <a:r>
              <a:rPr lang="en-US" dirty="0"/>
              <a:t>Interventions: </a:t>
            </a:r>
          </a:p>
          <a:p>
            <a:pPr lvl="2"/>
            <a:r>
              <a:rPr lang="en-US" dirty="0"/>
              <a:t>The decision support module sends a message to the responsible physician </a:t>
            </a:r>
          </a:p>
          <a:p>
            <a:pPr lvl="1"/>
            <a:r>
              <a:rPr lang="en-US" dirty="0"/>
              <a:t>Offered choices</a:t>
            </a:r>
          </a:p>
          <a:p>
            <a:pPr lvl="2"/>
            <a:r>
              <a:rPr lang="en-US" sz="2200" dirty="0"/>
              <a:t>Adding potassium supplementation </a:t>
            </a:r>
          </a:p>
          <a:p>
            <a:pPr lvl="2"/>
            <a:r>
              <a:rPr lang="en-US" sz="2200" dirty="0"/>
              <a:t>Reducing digoxin intake</a:t>
            </a:r>
          </a:p>
          <a:p>
            <a:pPr lvl="2"/>
            <a:r>
              <a:rPr lang="en-US" sz="2200" dirty="0"/>
              <a:t>Discontinuing digoxin intake</a:t>
            </a:r>
          </a:p>
          <a:p>
            <a:pPr lvl="2"/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clinical decision rules</a:t>
            </a:r>
          </a:p>
        </p:txBody>
      </p:sp>
    </p:spTree>
    <p:extLst>
      <p:ext uri="{BB962C8B-B14F-4D97-AF65-F5344CB8AC3E}">
        <p14:creationId xmlns:p14="http://schemas.microsoft.com/office/powerpoint/2010/main" val="421368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819150"/>
            <a:ext cx="8458200" cy="4114800"/>
          </a:xfrm>
        </p:spPr>
        <p:txBody>
          <a:bodyPr>
            <a:normAutofit fontScale="70000" lnSpcReduction="20000"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200" dirty="0"/>
              <a:t>Rule-based (expert) systems</a:t>
            </a:r>
          </a:p>
          <a:p>
            <a:pPr lvl="1"/>
            <a:r>
              <a:rPr lang="en-US" sz="1900" dirty="0"/>
              <a:t>System where knowledge of human experts is captured in form of IF-THEN rules. 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200" dirty="0"/>
              <a:t>Artificial neural networks</a:t>
            </a:r>
          </a:p>
          <a:p>
            <a:pPr lvl="1"/>
            <a:r>
              <a:rPr lang="en-US" sz="1900" dirty="0"/>
              <a:t>Non-knowledge-based adaptive systems that use machine learning to learn from experiences and recognize patterns in clinical information</a:t>
            </a:r>
            <a:endParaRPr lang="en-US" sz="2200" dirty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200" dirty="0"/>
              <a:t>Bayesian networks</a:t>
            </a:r>
          </a:p>
          <a:p>
            <a:pPr lvl="1"/>
            <a:r>
              <a:rPr lang="en-US" sz="1900" dirty="0"/>
              <a:t>Knowledge-based systems that show probabilistic causal relationships between sets of variables, e.g. diseases and  symptoms. 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200" dirty="0"/>
              <a:t>Model based systems</a:t>
            </a:r>
          </a:p>
          <a:p>
            <a:pPr lvl="1"/>
            <a:r>
              <a:rPr lang="en-US" sz="1900" dirty="0"/>
              <a:t>Systems that uses individualized computational models of human pathophysiology to model the  dynamics of a wide variety of tissues and organs. 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200" dirty="0"/>
              <a:t>Data mining and machine learning</a:t>
            </a:r>
          </a:p>
          <a:p>
            <a:pPr lvl="1"/>
            <a:r>
              <a:rPr lang="en-US" sz="1900" dirty="0"/>
              <a:t>Systems that use a large database of existing cases in order to make probabilistic decisions, e.g. analyzing response of patients similar to current patient to decide upon the best treatment.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200" dirty="0"/>
              <a:t>Genetic algorithms</a:t>
            </a:r>
            <a:endParaRPr lang="en-US" sz="2400" dirty="0"/>
          </a:p>
          <a:p>
            <a:pPr lvl="1"/>
            <a:r>
              <a:rPr lang="en-US" sz="1900" dirty="0"/>
              <a:t>Non-knowledge-based systems that use iterative processes for finding an optimal solution based on patient data.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techniques used in CDSS</a:t>
            </a:r>
          </a:p>
        </p:txBody>
      </p:sp>
    </p:spTree>
    <p:extLst>
      <p:ext uri="{BB962C8B-B14F-4D97-AF65-F5344CB8AC3E}">
        <p14:creationId xmlns:p14="http://schemas.microsoft.com/office/powerpoint/2010/main" val="80383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04800" y="666750"/>
            <a:ext cx="8534400" cy="4495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http://demo.open-emr.org:2107/openemr/</a:t>
            </a:r>
          </a:p>
          <a:p>
            <a:r>
              <a:rPr lang="en-US" dirty="0"/>
              <a:t>Components of a rule</a:t>
            </a:r>
          </a:p>
          <a:p>
            <a:pPr lvl="1"/>
            <a:r>
              <a:rPr lang="en-US" dirty="0"/>
              <a:t>Demographics filter criteria: specify to which patients the rule applies</a:t>
            </a:r>
          </a:p>
          <a:p>
            <a:pPr lvl="1"/>
            <a:r>
              <a:rPr lang="en-US" dirty="0"/>
              <a:t>Clinical targets: define the clinical value that triggers the rule</a:t>
            </a:r>
          </a:p>
          <a:p>
            <a:pPr lvl="1"/>
            <a:r>
              <a:rPr lang="en-US" dirty="0"/>
              <a:t>Actions: specify the desired outcome targeted by the rule</a:t>
            </a:r>
          </a:p>
          <a:p>
            <a:pPr lvl="1"/>
            <a:r>
              <a:rPr lang="en-US" dirty="0"/>
              <a:t>Reminder type: specifies where an alert pops-up when the rule is active 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Search for a patient where the Tobacco Use Assessment rule is due</a:t>
            </a:r>
          </a:p>
          <a:p>
            <a:pPr lvl="1"/>
            <a:r>
              <a:rPr lang="en-US" dirty="0"/>
              <a:t>Enter patient‘s current tobacco life style</a:t>
            </a:r>
          </a:p>
          <a:p>
            <a:pPr lvl="1"/>
            <a:r>
              <a:rPr lang="en-US" dirty="0"/>
              <a:t>Verify that the Tobacco Cessation Intervention rule is now due</a:t>
            </a:r>
          </a:p>
          <a:p>
            <a:pPr lvl="1"/>
            <a:r>
              <a:rPr lang="en-US" dirty="0"/>
              <a:t>Enter the results of the intervention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OpenEMR</a:t>
            </a:r>
            <a:r>
              <a:rPr lang="de-DE" dirty="0"/>
              <a:t>: Clinical </a:t>
            </a:r>
            <a:r>
              <a:rPr lang="de-DE" dirty="0" err="1"/>
              <a:t>Decision</a:t>
            </a:r>
            <a:r>
              <a:rPr lang="de-DE" dirty="0"/>
              <a:t>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4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203835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Medical Data Coding</a:t>
            </a:r>
          </a:p>
        </p:txBody>
      </p:sp>
    </p:spTree>
    <p:extLst>
      <p:ext uri="{BB962C8B-B14F-4D97-AF65-F5344CB8AC3E}">
        <p14:creationId xmlns:p14="http://schemas.microsoft.com/office/powerpoint/2010/main" val="2436803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1258</Words>
  <Application>Microsoft Office PowerPoint</Application>
  <PresentationFormat>On-screen Show (16:9)</PresentationFormat>
  <Paragraphs>203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Tw Cen MT</vt:lpstr>
      <vt:lpstr>Wingdings</vt:lpstr>
      <vt:lpstr>Wingdings 2</vt:lpstr>
      <vt:lpstr>WidescreenPresentation</vt:lpstr>
      <vt:lpstr>Information Systems in Health Care</vt:lpstr>
      <vt:lpstr>Schedule</vt:lpstr>
      <vt:lpstr>PowerPoint Presentation</vt:lpstr>
      <vt:lpstr>What are clinical decision rules?</vt:lpstr>
      <vt:lpstr>Components of clinical decision rules</vt:lpstr>
      <vt:lpstr>Example of clinical decision rules</vt:lpstr>
      <vt:lpstr>Computing techniques used in CDSS</vt:lpstr>
      <vt:lpstr>OpenEMR: Clinical Decision Rules</vt:lpstr>
      <vt:lpstr>PowerPoint Presentation</vt:lpstr>
      <vt:lpstr>What is medical data coding</vt:lpstr>
      <vt:lpstr>Methodology of medical data coding</vt:lpstr>
      <vt:lpstr>OpenEMR: ICD-9 Diagnosis</vt:lpstr>
      <vt:lpstr>PowerPoint Presentation</vt:lpstr>
      <vt:lpstr>OpenMRS</vt:lpstr>
      <vt:lpstr>OpenMRS Architecture</vt:lpstr>
      <vt:lpstr>OpenMRS</vt:lpstr>
      <vt:lpstr>Homework</vt:lpstr>
      <vt:lpstr>Syllabus of lectures and tutorials</vt:lpstr>
      <vt:lpstr>Plan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2010-12-24T12:24:52Z</dcterms:created>
  <dcterms:modified xsi:type="dcterms:W3CDTF">2018-12-28T14:02:41Z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