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33" r:id="rId2"/>
    <p:sldId id="534" r:id="rId3"/>
    <p:sldId id="493" r:id="rId4"/>
    <p:sldId id="519" r:id="rId5"/>
    <p:sldId id="518" r:id="rId6"/>
    <p:sldId id="520" r:id="rId7"/>
    <p:sldId id="521" r:id="rId8"/>
    <p:sldId id="522" r:id="rId9"/>
    <p:sldId id="523" r:id="rId10"/>
    <p:sldId id="525" r:id="rId11"/>
    <p:sldId id="524" r:id="rId12"/>
    <p:sldId id="526" r:id="rId13"/>
    <p:sldId id="527" r:id="rId14"/>
    <p:sldId id="528" r:id="rId15"/>
    <p:sldId id="529" r:id="rId16"/>
    <p:sldId id="532" r:id="rId17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139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en-US" b="1" dirty="0"/>
              <a:t>Information Systems in Health Care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de-DE" dirty="0"/>
              <a:t>9</a:t>
            </a:r>
            <a:r>
              <a:rPr lang="en-US" dirty="0"/>
              <a:t> – Winter Term 2014</a:t>
            </a:r>
          </a:p>
        </p:txBody>
      </p:sp>
    </p:spTree>
    <p:extLst>
      <p:ext uri="{BB962C8B-B14F-4D97-AF65-F5344CB8AC3E}">
        <p14:creationId xmlns:p14="http://schemas.microsoft.com/office/powerpoint/2010/main" val="418207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 from PHP</a:t>
            </a:r>
            <a:endParaRPr lang="cs-CZ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819150"/>
            <a:ext cx="7467600" cy="1120795"/>
            <a:chOff x="685800" y="819150"/>
            <a:chExt cx="7467600" cy="1120795"/>
          </a:xfrm>
        </p:grpSpPr>
        <p:pic>
          <p:nvPicPr>
            <p:cNvPr id="3074" name="Picture 2" descr="Server request for static html page by cli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819150"/>
              <a:ext cx="4114800" cy="839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47666" y="1005219"/>
              <a:ext cx="27510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cs-CZ" sz="1000" dirty="0"/>
                <a:t>http://databaze.fbmi.cvut.cz/yourlogin/login.html</a:t>
              </a:r>
            </a:p>
          </p:txBody>
        </p:sp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1376382"/>
              <a:ext cx="150177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ight Arrow 21"/>
            <p:cNvSpPr/>
            <p:nvPr/>
          </p:nvSpPr>
          <p:spPr>
            <a:xfrm>
              <a:off x="685800" y="1066773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685800" y="1544258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2887" y="1939945"/>
            <a:ext cx="7380513" cy="1393805"/>
            <a:chOff x="772887" y="1939945"/>
            <a:chExt cx="7380513" cy="1393805"/>
          </a:xfrm>
        </p:grpSpPr>
        <p:pic>
          <p:nvPicPr>
            <p:cNvPr id="3076" name="Picture 4" descr="Server executes the Script by PHP engine and then post back the data to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939945"/>
              <a:ext cx="4114800" cy="1393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2197640"/>
              <a:ext cx="14859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ight Arrow 23"/>
            <p:cNvSpPr/>
            <p:nvPr/>
          </p:nvSpPr>
          <p:spPr>
            <a:xfrm>
              <a:off x="772887" y="2534746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772887" y="3012231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Oval 25"/>
            <p:cNvSpPr/>
            <p:nvPr/>
          </p:nvSpPr>
          <p:spPr>
            <a:xfrm>
              <a:off x="1328511" y="2596301"/>
              <a:ext cx="587375" cy="2188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272" y="2965995"/>
              <a:ext cx="1020763" cy="20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849087" y="3562350"/>
            <a:ext cx="8231931" cy="1371600"/>
            <a:chOff x="849087" y="3562350"/>
            <a:chExt cx="8231931" cy="1371600"/>
          </a:xfrm>
        </p:grpSpPr>
        <p:pic>
          <p:nvPicPr>
            <p:cNvPr id="16" name="Picture 4" descr="Server executes the Script by PHP engine and then post back the data to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562350"/>
              <a:ext cx="4114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486" y="3578220"/>
              <a:ext cx="14859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849087" y="3915326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849087" y="4392811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Oval 27"/>
            <p:cNvSpPr/>
            <p:nvPr/>
          </p:nvSpPr>
          <p:spPr>
            <a:xfrm>
              <a:off x="1404711" y="3976881"/>
              <a:ext cx="587375" cy="2188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472" y="4346575"/>
              <a:ext cx="1020763" cy="20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n 4"/>
            <p:cNvSpPr/>
            <p:nvPr/>
          </p:nvSpPr>
          <p:spPr>
            <a:xfrm>
              <a:off x="8395218" y="4392811"/>
              <a:ext cx="685800" cy="484185"/>
            </a:xfrm>
            <a:prstGeom prst="can">
              <a:avLst>
                <a:gd name="adj" fmla="val 17292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 err="1">
                  <a:solidFill>
                    <a:schemeClr val="tx1"/>
                  </a:solidFill>
                </a:rPr>
                <a:t>MySQL</a:t>
              </a:r>
              <a:r>
                <a:rPr lang="cs-CZ" sz="1200" dirty="0">
                  <a:solidFill>
                    <a:schemeClr val="tx1"/>
                  </a:solidFill>
                </a:rPr>
                <a:t> Server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09386" y="4552950"/>
              <a:ext cx="165618" cy="81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Right Arrow 30"/>
            <p:cNvSpPr/>
            <p:nvPr/>
          </p:nvSpPr>
          <p:spPr>
            <a:xfrm rot="10800000" flipV="1">
              <a:off x="8201607" y="4705350"/>
              <a:ext cx="165618" cy="89693"/>
            </a:xfrm>
            <a:prstGeom prst="right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7299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 the database</a:t>
            </a:r>
            <a:endParaRPr lang="cs-CZ" dirty="0"/>
          </a:p>
          <a:p>
            <a:pPr lvl="1"/>
            <a:r>
              <a:rPr lang="cs-CZ" sz="2000" dirty="0">
                <a:latin typeface="Arial Narrow" pitchFamily="34" charset="0"/>
              </a:rPr>
              <a:t>http://databaze.fbmi.cvut.cz/mysql</a:t>
            </a:r>
          </a:p>
          <a:p>
            <a:pPr lvl="1"/>
            <a:r>
              <a:rPr lang="en-US" sz="2000" dirty="0">
                <a:latin typeface="Arial Narrow" pitchFamily="34" charset="0"/>
              </a:rPr>
              <a:t>CREATE TABLE 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 ( </a:t>
            </a:r>
            <a:r>
              <a:rPr lang="cs-CZ" sz="2000" dirty="0">
                <a:latin typeface="Arial Narrow" pitchFamily="34" charset="0"/>
              </a:rPr>
              <a:t>user</a:t>
            </a:r>
            <a:r>
              <a:rPr lang="en-US" sz="2000" dirty="0">
                <a:latin typeface="Arial Narrow" pitchFamily="34" charset="0"/>
              </a:rPr>
              <a:t>_id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AUTO_INCREMENT,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>
                <a:latin typeface="Arial Narrow" pitchFamily="34" charset="0"/>
              </a:rPr>
              <a:t>user_</a:t>
            </a:r>
            <a:r>
              <a:rPr lang="en-US" sz="2000" dirty="0">
                <a:latin typeface="Arial Narrow" pitchFamily="34" charset="0"/>
              </a:rPr>
              <a:t>login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, PRIMARY KEY (u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_id)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);</a:t>
            </a:r>
            <a:endParaRPr lang="cs-CZ" sz="2000" dirty="0">
              <a:latin typeface="Arial Narrow" pitchFamily="34" charset="0"/>
            </a:endParaRPr>
          </a:p>
          <a:p>
            <a:pPr lvl="1"/>
            <a:r>
              <a:rPr lang="cs-CZ" sz="2000" dirty="0">
                <a:latin typeface="Arial Narrow" pitchFamily="34" charset="0"/>
              </a:rPr>
              <a:t>INSERT INTO user (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user_login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) VALUES ('</a:t>
            </a:r>
            <a:r>
              <a:rPr lang="cs-CZ" sz="2000" dirty="0" err="1">
                <a:latin typeface="Arial Narrow" pitchFamily="34" charset="0"/>
              </a:rPr>
              <a:t>administrator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1), ('MUDr. Pavel Janda',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2), ('MUDr. Jana 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'nova123', 2)</a:t>
            </a:r>
          </a:p>
          <a:p>
            <a:r>
              <a:rPr lang="en-US" dirty="0"/>
              <a:t>Connect to the database system</a:t>
            </a:r>
            <a:endParaRPr lang="cs-CZ" sz="4800" dirty="0"/>
          </a:p>
          <a:p>
            <a:pPr lvl="1"/>
            <a:r>
              <a:rPr lang="cs-CZ" sz="2000" dirty="0">
                <a:latin typeface="Arial Narrow" pitchFamily="34" charset="0"/>
              </a:rPr>
              <a:t>$db_connector= mysql_connect("localhost",  “</a:t>
            </a:r>
            <a:r>
              <a:rPr lang="en-US" sz="2000" dirty="0">
                <a:latin typeface="Arial Narrow" pitchFamily="34" charset="0"/>
              </a:rPr>
              <a:t>your</a:t>
            </a:r>
            <a:r>
              <a:rPr lang="cs-CZ" sz="2000" dirty="0">
                <a:latin typeface="Arial Narrow" pitchFamily="34" charset="0"/>
              </a:rPr>
              <a:t>login",  “</a:t>
            </a:r>
            <a:r>
              <a:rPr lang="en-US" sz="2000" dirty="0" err="1">
                <a:latin typeface="Arial Narrow" pitchFamily="34" charset="0"/>
              </a:rPr>
              <a:t>yourpassword</a:t>
            </a:r>
            <a:r>
              <a:rPr lang="cs-CZ" sz="2000" dirty="0">
                <a:latin typeface="Arial Narrow" pitchFamily="34" charset="0"/>
              </a:rPr>
              <a:t>" ); </a:t>
            </a:r>
          </a:p>
          <a:p>
            <a:r>
              <a:rPr lang="en-US" dirty="0"/>
              <a:t>Control database connection</a:t>
            </a:r>
            <a:endParaRPr lang="cs-CZ" sz="4800" dirty="0"/>
          </a:p>
          <a:p>
            <a:pPr lvl="1"/>
            <a:r>
              <a:rPr lang="en-US" sz="2000" dirty="0">
                <a:latin typeface="Arial Narrow" pitchFamily="34" charset="0"/>
              </a:rPr>
              <a:t>if (!$</a:t>
            </a:r>
            <a:r>
              <a:rPr lang="en-US" sz="2000" dirty="0" err="1">
                <a:latin typeface="Arial Narrow" pitchFamily="34" charset="0"/>
              </a:rPr>
              <a:t>db_connector</a:t>
            </a:r>
            <a:r>
              <a:rPr lang="en-US" sz="2000" dirty="0">
                <a:latin typeface="Arial Narrow" pitchFamily="34" charset="0"/>
              </a:rPr>
              <a:t>) { die(‘Connection failed: ' . </a:t>
            </a:r>
            <a:r>
              <a:rPr lang="en-US" sz="2000" dirty="0" err="1">
                <a:latin typeface="Arial Narrow" pitchFamily="34" charset="0"/>
              </a:rPr>
              <a:t>mysql_error</a:t>
            </a:r>
            <a:r>
              <a:rPr lang="en-US" sz="2000" dirty="0">
                <a:latin typeface="Arial Narrow" pitchFamily="34" charset="0"/>
              </a:rPr>
              <a:t>()); }</a:t>
            </a:r>
            <a:endParaRPr lang="cs-CZ" sz="2000" dirty="0">
              <a:latin typeface="Arial Narrow" pitchFamily="34" charset="0"/>
            </a:endParaRPr>
          </a:p>
          <a:p>
            <a:r>
              <a:rPr lang="en-US" dirty="0"/>
              <a:t>Setup</a:t>
            </a:r>
            <a:r>
              <a:rPr lang="cs-CZ" dirty="0"/>
              <a:t> UTF8 </a:t>
            </a:r>
            <a:r>
              <a:rPr lang="en-US" dirty="0"/>
              <a:t>charset for e.g. Czech special characters</a:t>
            </a:r>
            <a:endParaRPr lang="cs-CZ" dirty="0"/>
          </a:p>
          <a:p>
            <a:pPr lvl="1"/>
            <a:r>
              <a:rPr lang="en-US" sz="2000" dirty="0" err="1">
                <a:latin typeface="Arial Narrow" pitchFamily="34" charset="0"/>
              </a:rPr>
              <a:t>mysql_query</a:t>
            </a:r>
            <a:r>
              <a:rPr lang="en-US" sz="2000" dirty="0">
                <a:latin typeface="Arial Narrow" pitchFamily="34" charset="0"/>
              </a:rPr>
              <a:t>("SET CHARACTER SET utf8");</a:t>
            </a:r>
            <a:endParaRPr lang="cs-CZ" sz="2000" dirty="0">
              <a:latin typeface="Arial Narrow" pitchFamily="34" charset="0"/>
            </a:endParaRPr>
          </a:p>
          <a:p>
            <a:r>
              <a:rPr lang="en-US" dirty="0"/>
              <a:t>Connect to the database</a:t>
            </a:r>
            <a:r>
              <a:rPr lang="cs-CZ" sz="4800" dirty="0"/>
              <a:t> </a:t>
            </a:r>
          </a:p>
          <a:p>
            <a:pPr lvl="1"/>
            <a:r>
              <a:rPr lang="cs-CZ" sz="2000" dirty="0">
                <a:latin typeface="Arial Narrow" pitchFamily="34" charset="0"/>
              </a:rPr>
              <a:t>mysql_select_db(“</a:t>
            </a:r>
            <a:r>
              <a:rPr lang="en-US" sz="2000" dirty="0">
                <a:latin typeface="Arial Narrow" pitchFamily="34" charset="0"/>
              </a:rPr>
              <a:t>your</a:t>
            </a:r>
            <a:r>
              <a:rPr lang="cs-CZ" sz="2000" dirty="0">
                <a:latin typeface="Arial Narrow" pitchFamily="34" charset="0"/>
              </a:rPr>
              <a:t>login"); 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205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666750"/>
            <a:ext cx="8839200" cy="4343400"/>
          </a:xfrm>
        </p:spPr>
        <p:txBody>
          <a:bodyPr>
            <a:normAutofit/>
          </a:bodyPr>
          <a:lstStyle/>
          <a:p>
            <a:r>
              <a:rPr lang="en-US" dirty="0"/>
              <a:t>Selecting data from a database</a:t>
            </a:r>
            <a:endParaRPr lang="cs-CZ" dirty="0"/>
          </a:p>
          <a:p>
            <a:pPr lvl="1"/>
            <a:r>
              <a:rPr lang="en-US" sz="1600" dirty="0">
                <a:latin typeface="Arial Narrow" pitchFamily="34" charset="0"/>
              </a:rPr>
              <a:t>$query = "SELECT * FROM user WHERE </a:t>
            </a:r>
            <a:r>
              <a:rPr lang="en-US" sz="1600" dirty="0" err="1">
                <a:latin typeface="Arial Narrow" pitchFamily="34" charset="0"/>
              </a:rPr>
              <a:t>user_login</a:t>
            </a:r>
            <a:r>
              <a:rPr lang="en-US" sz="1600" dirty="0">
                <a:latin typeface="Arial Narrow" pitchFamily="34" charset="0"/>
              </a:rPr>
              <a:t> ='" . $login . "' AND </a:t>
            </a:r>
            <a:r>
              <a:rPr lang="en-US" sz="1600" dirty="0" err="1">
                <a:latin typeface="Arial Narrow" pitchFamily="34" charset="0"/>
              </a:rPr>
              <a:t>user_password</a:t>
            </a:r>
            <a:r>
              <a:rPr lang="en-US" sz="1600" dirty="0">
                <a:latin typeface="Arial Narrow" pitchFamily="34" charset="0"/>
              </a:rPr>
              <a:t> = '" . $</a:t>
            </a:r>
            <a:r>
              <a:rPr lang="en-US" sz="1600" dirty="0" err="1">
                <a:latin typeface="Arial Narrow" pitchFamily="34" charset="0"/>
              </a:rPr>
              <a:t>heslo</a:t>
            </a:r>
            <a:r>
              <a:rPr lang="en-US" sz="1600" dirty="0">
                <a:latin typeface="Arial Narrow" pitchFamily="34" charset="0"/>
              </a:rPr>
              <a:t> . "'"; </a:t>
            </a:r>
            <a:endParaRPr lang="cs-CZ" sz="1600" dirty="0">
              <a:latin typeface="Arial Narrow" pitchFamily="34" charset="0"/>
            </a:endParaRP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rs</a:t>
            </a:r>
            <a:r>
              <a:rPr lang="cs-CZ" sz="1600" dirty="0">
                <a:latin typeface="Arial Narrow" pitchFamily="34" charset="0"/>
              </a:rPr>
              <a:t> = </a:t>
            </a:r>
            <a:r>
              <a:rPr lang="cs-CZ" sz="1600" dirty="0" err="1">
                <a:latin typeface="Arial Narrow" pitchFamily="34" charset="0"/>
              </a:rPr>
              <a:t>mysql_query</a:t>
            </a:r>
            <a:r>
              <a:rPr lang="cs-CZ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query</a:t>
            </a:r>
            <a:r>
              <a:rPr lang="cs-CZ" sz="1600" dirty="0">
                <a:latin typeface="Arial Narrow" pitchFamily="34" charset="0"/>
              </a:rPr>
              <a:t>);</a:t>
            </a:r>
          </a:p>
          <a:p>
            <a:r>
              <a:rPr lang="en-US" dirty="0"/>
              <a:t>Controlling selected data</a:t>
            </a:r>
            <a:endParaRPr lang="cs-CZ" dirty="0"/>
          </a:p>
          <a:p>
            <a:pPr lvl="1"/>
            <a:r>
              <a:rPr lang="en-US" sz="1600" dirty="0">
                <a:latin typeface="Arial Narrow" pitchFamily="34" charset="0"/>
              </a:rPr>
              <a:t>if (!$</a:t>
            </a:r>
            <a:r>
              <a:rPr lang="en-US" sz="1600" dirty="0" err="1">
                <a:latin typeface="Arial Narrow" pitchFamily="34" charset="0"/>
              </a:rPr>
              <a:t>rs</a:t>
            </a:r>
            <a:r>
              <a:rPr lang="en-US" sz="1600" dirty="0">
                <a:latin typeface="Arial Narrow" pitchFamily="34" charset="0"/>
              </a:rPr>
              <a:t>) {    echo "Could not execute query: $query";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Storing selected data to an associative array</a:t>
            </a:r>
            <a:r>
              <a:rPr lang="cs-CZ" dirty="0"/>
              <a:t> 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row</a:t>
            </a:r>
            <a:r>
              <a:rPr lang="cs-CZ" sz="1600" dirty="0">
                <a:latin typeface="Arial Narrow" pitchFamily="34" charset="0"/>
              </a:rPr>
              <a:t> = </a:t>
            </a:r>
            <a:r>
              <a:rPr lang="cs-CZ" sz="1600" dirty="0" err="1">
                <a:latin typeface="Arial Narrow" pitchFamily="34" charset="0"/>
              </a:rPr>
              <a:t>mysql_fetch_assoc</a:t>
            </a:r>
            <a:r>
              <a:rPr lang="cs-CZ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rs</a:t>
            </a:r>
            <a:r>
              <a:rPr lang="cs-CZ" sz="1600" dirty="0">
                <a:latin typeface="Arial Narrow" pitchFamily="34" charset="0"/>
              </a:rPr>
              <a:t>)</a:t>
            </a:r>
          </a:p>
          <a:p>
            <a:r>
              <a:rPr lang="en-US" dirty="0"/>
              <a:t>Displaying results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echo ‘</a:t>
            </a:r>
            <a:r>
              <a:rPr lang="en-US" sz="1600" dirty="0">
                <a:latin typeface="Arial Narrow" pitchFamily="34" charset="0"/>
              </a:rPr>
              <a:t>Login successful</a:t>
            </a:r>
            <a:r>
              <a:rPr lang="cs-CZ" sz="1600" dirty="0">
                <a:latin typeface="Arial Narrow" pitchFamily="34" charset="0"/>
              </a:rPr>
              <a:t>. </a:t>
            </a:r>
            <a:r>
              <a:rPr lang="en-US" sz="1600" dirty="0">
                <a:latin typeface="Arial Narrow" pitchFamily="34" charset="0"/>
              </a:rPr>
              <a:t>Homepage for</a:t>
            </a:r>
            <a:r>
              <a:rPr lang="cs-CZ" sz="1600" dirty="0">
                <a:latin typeface="Arial Narrow" pitchFamily="34" charset="0"/>
              </a:rPr>
              <a:t> ' . $</a:t>
            </a:r>
            <a:r>
              <a:rPr lang="cs-CZ" sz="1600" dirty="0" err="1">
                <a:latin typeface="Arial Narrow" pitchFamily="34" charset="0"/>
              </a:rPr>
              <a:t>row</a:t>
            </a:r>
            <a:r>
              <a:rPr lang="cs-CZ" sz="1600" dirty="0">
                <a:latin typeface="Arial Narrow" pitchFamily="34" charset="0"/>
              </a:rPr>
              <a:t>['</a:t>
            </a:r>
            <a:r>
              <a:rPr lang="cs-CZ" sz="1600" dirty="0" err="1">
                <a:latin typeface="Arial Narrow" pitchFamily="34" charset="0"/>
              </a:rPr>
              <a:t>user_name</a:t>
            </a:r>
            <a:r>
              <a:rPr lang="cs-CZ" sz="1600" dirty="0">
                <a:latin typeface="Arial Narrow" pitchFamily="34" charset="0"/>
              </a:rPr>
              <a:t>'];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print ‘</a:t>
            </a:r>
            <a:r>
              <a:rPr lang="en-US" sz="1600" dirty="0">
                <a:latin typeface="Arial Narrow" pitchFamily="34" charset="0"/>
              </a:rPr>
              <a:t>Login unsuccessful</a:t>
            </a:r>
            <a:r>
              <a:rPr lang="cs-CZ" sz="1600" dirty="0">
                <a:latin typeface="Arial Narrow" pitchFamily="34" charset="0"/>
              </a:rPr>
              <a:t>. </a:t>
            </a:r>
            <a:r>
              <a:rPr lang="en-US" sz="1600" dirty="0">
                <a:latin typeface="Arial Narrow" pitchFamily="34" charset="0"/>
              </a:rPr>
              <a:t>Wrong login or password</a:t>
            </a:r>
            <a:r>
              <a:rPr lang="cs-CZ" sz="1600" dirty="0">
                <a:latin typeface="Arial Narrow" pitchFamily="34" charset="0"/>
              </a:rPr>
              <a:t>!';</a:t>
            </a:r>
          </a:p>
          <a:p>
            <a:pPr lvl="1"/>
            <a:endParaRPr lang="cs-CZ" sz="45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831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8" y="882302"/>
            <a:ext cx="1501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9600" y="882302"/>
            <a:ext cx="4648200" cy="344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2"/>
          <a:stretch/>
        </p:blipFill>
        <p:spPr bwMode="auto">
          <a:xfrm>
            <a:off x="157065" y="3195917"/>
            <a:ext cx="3779091" cy="112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</a:t>
            </a:r>
            <a:endParaRPr lang="cs-CZ" dirty="0"/>
          </a:p>
        </p:txBody>
      </p:sp>
      <p:sp>
        <p:nvSpPr>
          <p:cNvPr id="5" name="Oval 4"/>
          <p:cNvSpPr/>
          <p:nvPr/>
        </p:nvSpPr>
        <p:spPr>
          <a:xfrm>
            <a:off x="837098" y="1217811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17648" r="43898" b="48691"/>
          <a:stretch/>
        </p:blipFill>
        <p:spPr bwMode="auto">
          <a:xfrm>
            <a:off x="152400" y="1504950"/>
            <a:ext cx="360628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819150"/>
            <a:ext cx="39624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76200" y="3028950"/>
            <a:ext cx="3962400" cy="137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19600" y="819149"/>
            <a:ext cx="4648200" cy="358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ight Arrow 9"/>
          <p:cNvSpPr/>
          <p:nvPr/>
        </p:nvSpPr>
        <p:spPr>
          <a:xfrm>
            <a:off x="4038600" y="1847850"/>
            <a:ext cx="381000" cy="114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ight Arrow 10"/>
          <p:cNvSpPr/>
          <p:nvPr/>
        </p:nvSpPr>
        <p:spPr>
          <a:xfrm rot="10800000">
            <a:off x="4038600" y="3257550"/>
            <a:ext cx="3810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/>
        </p:nvSpPr>
        <p:spPr>
          <a:xfrm>
            <a:off x="2842587" y="84847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8780" y="20977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42587" y="40195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20" name="Can 19"/>
          <p:cNvSpPr/>
          <p:nvPr/>
        </p:nvSpPr>
        <p:spPr>
          <a:xfrm>
            <a:off x="7010400" y="4650650"/>
            <a:ext cx="685800" cy="484185"/>
          </a:xfrm>
          <a:prstGeom prst="can">
            <a:avLst>
              <a:gd name="adj" fmla="val 172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tx1"/>
                </a:solidFill>
              </a:rPr>
              <a:t>MySQL</a:t>
            </a:r>
            <a:r>
              <a:rPr lang="cs-CZ" sz="1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7316639" y="4478486"/>
            <a:ext cx="218492" cy="6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ight Arrow 21"/>
          <p:cNvSpPr/>
          <p:nvPr/>
        </p:nvSpPr>
        <p:spPr>
          <a:xfrm rot="16200000" flipV="1">
            <a:off x="7079733" y="4469685"/>
            <a:ext cx="252704" cy="86571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2" y="3044825"/>
            <a:ext cx="31321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02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Classes in PHP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666750"/>
            <a:ext cx="88392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can be defined anywhere in a PHP file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class </a:t>
            </a:r>
            <a:r>
              <a:rPr lang="en-US" sz="1600" dirty="0" err="1">
                <a:latin typeface="Arial Narrow" pitchFamily="34" charset="0"/>
              </a:rPr>
              <a:t>class_name</a:t>
            </a:r>
            <a:r>
              <a:rPr lang="en-US" sz="1600" dirty="0">
                <a:latin typeface="Arial Narrow" pitchFamily="34" charset="0"/>
              </a:rPr>
              <a:t>{    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Attributes and operators of a class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class </a:t>
            </a:r>
            <a:r>
              <a:rPr lang="en-US" sz="1600" dirty="0" err="1">
                <a:latin typeface="Arial Narrow" pitchFamily="34" charset="0"/>
              </a:rPr>
              <a:t>class_name</a:t>
            </a:r>
            <a:r>
              <a:rPr lang="en-US" sz="1600" dirty="0">
                <a:latin typeface="Arial Narrow" pitchFamily="34" charset="0"/>
              </a:rPr>
              <a:t>{    </a:t>
            </a:r>
            <a:br>
              <a:rPr lang="cs-CZ" sz="1600" dirty="0">
                <a:latin typeface="Arial Narrow" pitchFamily="34" charset="0"/>
              </a:rPr>
            </a:br>
            <a:r>
              <a:rPr lang="cs-CZ" sz="1600" dirty="0">
                <a:latin typeface="Arial Narrow" pitchFamily="34" charset="0"/>
              </a:rPr>
              <a:t>	</a:t>
            </a:r>
            <a:r>
              <a:rPr lang="de-DE" sz="1600" dirty="0">
                <a:latin typeface="Arial Narrow" pitchFamily="34" charset="0"/>
              </a:rPr>
              <a:t>$attribute </a:t>
            </a:r>
            <a:r>
              <a:rPr lang="en-US" sz="1600" dirty="0">
                <a:latin typeface="Arial Narrow" pitchFamily="34" charset="0"/>
              </a:rPr>
              <a:t>= “ …”;</a:t>
            </a:r>
            <a:br>
              <a:rPr lang="cs-CZ" sz="1600" dirty="0">
                <a:latin typeface="Arial Narrow" pitchFamily="34" charset="0"/>
              </a:rPr>
            </a:br>
            <a:r>
              <a:rPr lang="cs-CZ" sz="1600" dirty="0">
                <a:latin typeface="Arial Narrow" pitchFamily="34" charset="0"/>
              </a:rPr>
              <a:t>       function </a:t>
            </a:r>
            <a:r>
              <a:rPr lang="en-US" sz="1600" dirty="0">
                <a:latin typeface="Arial Narrow" pitchFamily="34" charset="0"/>
              </a:rPr>
              <a:t>operator</a:t>
            </a:r>
            <a:r>
              <a:rPr lang="cs-CZ" sz="1600" dirty="0">
                <a:latin typeface="Arial Narrow" pitchFamily="34" charset="0"/>
              </a:rPr>
              <a:t>(</a:t>
            </a:r>
            <a:r>
              <a:rPr lang="de-DE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parameter</a:t>
            </a:r>
            <a:r>
              <a:rPr lang="cs-CZ" sz="1600" dirty="0">
                <a:latin typeface="Arial Narrow" pitchFamily="34" charset="0"/>
              </a:rPr>
              <a:t>)</a:t>
            </a:r>
            <a:r>
              <a:rPr lang="en-US" sz="1600" dirty="0">
                <a:latin typeface="Arial Narrow" pitchFamily="34" charset="0"/>
              </a:rPr>
              <a:t>{</a:t>
            </a:r>
            <a:br>
              <a:rPr lang="en-US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          $this-&gt;attribute = $parameter;</a:t>
            </a:r>
            <a:br>
              <a:rPr lang="en-US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       }</a:t>
            </a:r>
            <a:br>
              <a:rPr lang="cs-CZ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Object creation</a:t>
            </a:r>
            <a:r>
              <a:rPr lang="cs-CZ" dirty="0"/>
              <a:t> 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 err="1">
                <a:latin typeface="Arial Narrow" pitchFamily="34" charset="0"/>
              </a:rPr>
              <a:t>object_name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cs-CZ" sz="1600" dirty="0">
                <a:latin typeface="Arial Narrow" pitchFamily="34" charset="0"/>
              </a:rPr>
              <a:t>= new </a:t>
            </a:r>
            <a:r>
              <a:rPr lang="en-US" sz="1600" dirty="0" err="1">
                <a:latin typeface="Arial Narrow" pitchFamily="34" charset="0"/>
              </a:rPr>
              <a:t>class_name</a:t>
            </a:r>
            <a:r>
              <a:rPr lang="cs-CZ" sz="1600" dirty="0">
                <a:latin typeface="Arial Narrow" pitchFamily="34" charset="0"/>
              </a:rPr>
              <a:t>()</a:t>
            </a:r>
            <a:r>
              <a:rPr lang="en-US" sz="1600" dirty="0">
                <a:latin typeface="Arial Narrow" pitchFamily="34" charset="0"/>
              </a:rPr>
              <a:t>;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Calling an operation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 err="1">
                <a:latin typeface="Arial Narrow" pitchFamily="34" charset="0"/>
              </a:rPr>
              <a:t>object_name</a:t>
            </a:r>
            <a:r>
              <a:rPr lang="en-US" sz="1600" dirty="0">
                <a:latin typeface="Arial Narrow" pitchFamily="34" charset="0"/>
              </a:rPr>
              <a:t>-&gt;operator(“Hello”)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>
              <a:latin typeface="Arial Narrow" pitchFamily="34" charset="0"/>
            </a:endParaRP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 err="1">
                <a:latin typeface="Arial Narrow" pitchFamily="34" charset="0"/>
              </a:rPr>
              <a:t>object_name</a:t>
            </a:r>
            <a:r>
              <a:rPr lang="en-US" sz="1600" dirty="0">
                <a:latin typeface="Arial Narrow" pitchFamily="34" charset="0"/>
              </a:rPr>
              <a:t>-&gt;attribute = “Hello”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>
              <a:latin typeface="Arial Narrow" pitchFamily="34" charset="0"/>
            </a:endParaRPr>
          </a:p>
          <a:p>
            <a:pPr lvl="1"/>
            <a:endParaRPr lang="cs-CZ" sz="1600" dirty="0">
              <a:latin typeface="Arial Narrow" pitchFamily="34" charset="0"/>
            </a:endParaRPr>
          </a:p>
          <a:p>
            <a:pPr lvl="1"/>
            <a:endParaRPr lang="cs-CZ" sz="45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831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PHP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7750"/>
            <a:ext cx="39909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8113" y="666750"/>
            <a:ext cx="16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class.viewer.php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476750"/>
            <a:ext cx="422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cs-CZ" sz="1400" dirty="0">
                <a:latin typeface="Arial Narrow" pitchFamily="34" charset="0"/>
              </a:rPr>
              <a:t>http://databaze.fbmi.cvut.cz/yourlogin/l</a:t>
            </a:r>
            <a:r>
              <a:rPr lang="en-US" sz="1400" dirty="0" err="1">
                <a:latin typeface="Arial Narrow" pitchFamily="34" charset="0"/>
              </a:rPr>
              <a:t>class.viewer.php?id</a:t>
            </a:r>
            <a:r>
              <a:rPr lang="en-US" sz="1400" dirty="0">
                <a:latin typeface="Arial Narrow" pitchFamily="34" charset="0"/>
              </a:rPr>
              <a:t>=1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7616" y="4476750"/>
            <a:ext cx="3294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cs-CZ" sz="1400" dirty="0">
                <a:latin typeface="Arial Narrow" pitchFamily="34" charset="0"/>
              </a:rPr>
              <a:t>http://databaze.fbmi.cvut.cz/yourlogin/login.html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648200" y="4552950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PHP program with the following characteristics</a:t>
            </a:r>
          </a:p>
          <a:p>
            <a:pPr lvl="1"/>
            <a:r>
              <a:rPr lang="en-US" dirty="0"/>
              <a:t>A HTML form where user can enter a patient name, age and gender</a:t>
            </a:r>
          </a:p>
          <a:p>
            <a:pPr lvl="1"/>
            <a:r>
              <a:rPr lang="en-US" dirty="0"/>
              <a:t>A PHP code that stores the patient data to a database table</a:t>
            </a:r>
          </a:p>
          <a:p>
            <a:pPr lvl="1"/>
            <a:r>
              <a:rPr lang="en-US" dirty="0"/>
              <a:t>A PHP code that displays the list of all patients from the table</a:t>
            </a:r>
          </a:p>
          <a:p>
            <a:r>
              <a:rPr lang="en-US" dirty="0"/>
              <a:t>Java Server Page (JSP) is another server-side language for programming dynamic web pages.</a:t>
            </a:r>
          </a:p>
          <a:p>
            <a:pPr lvl="1"/>
            <a:r>
              <a:rPr lang="en-US" dirty="0"/>
              <a:t>Highlight major similarities and differences between PHP and JSP</a:t>
            </a:r>
            <a:endParaRPr lang="cs-CZ" dirty="0"/>
          </a:p>
          <a:p>
            <a:r>
              <a:rPr lang="en-US" dirty="0"/>
              <a:t>Send your </a:t>
            </a:r>
            <a:r>
              <a:rPr lang="en-US"/>
              <a:t>solution before </a:t>
            </a:r>
            <a:r>
              <a:rPr lang="en-US" dirty="0"/>
              <a:t>Nov 29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956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Agenda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819151"/>
            <a:ext cx="7924800" cy="3802025"/>
          </a:xfrm>
        </p:spPr>
        <p:txBody>
          <a:bodyPr>
            <a:normAutofit/>
          </a:bodyPr>
          <a:lstStyle/>
          <a:p>
            <a:pPr marL="514292" indent="-514292">
              <a:buFont typeface="+mj-lt"/>
              <a:buAutoNum type="arabicPeriod"/>
            </a:pPr>
            <a:r>
              <a:rPr lang="de-DE" sz="3200" b="1" dirty="0"/>
              <a:t>HTML</a:t>
            </a:r>
            <a:endParaRPr lang="cs-CZ" sz="3200" b="1" dirty="0"/>
          </a:p>
          <a:p>
            <a:pPr marL="514292" indent="-514292">
              <a:buFont typeface="+mj-lt"/>
              <a:buAutoNum type="arabicPeriod"/>
            </a:pPr>
            <a:r>
              <a:rPr lang="de-DE" sz="2800" b="1" dirty="0"/>
              <a:t>PHP</a:t>
            </a:r>
            <a:endParaRPr lang="cs-CZ" sz="2800" b="1" dirty="0"/>
          </a:p>
        </p:txBody>
      </p:sp>
    </p:spTree>
    <p:extLst>
      <p:ext uri="{BB962C8B-B14F-4D97-AF65-F5344CB8AC3E}">
        <p14:creationId xmlns:p14="http://schemas.microsoft.com/office/powerpoint/2010/main" val="421086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cs-CZ" dirty="0"/>
              <a:t>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3878224"/>
          </a:xfrm>
        </p:spPr>
        <p:txBody>
          <a:bodyPr>
            <a:normAutofit/>
          </a:bodyPr>
          <a:lstStyle/>
          <a:p>
            <a:r>
              <a:rPr lang="cs-CZ" b="1" dirty="0"/>
              <a:t>HyperText Markup Language </a:t>
            </a:r>
            <a:r>
              <a:rPr lang="en-US" dirty="0"/>
              <a:t>is a language for creating webpages in the internet</a:t>
            </a:r>
            <a:r>
              <a:rPr lang="cs-CZ" dirty="0"/>
              <a:t>.</a:t>
            </a:r>
          </a:p>
          <a:p>
            <a:r>
              <a:rPr lang="en-US" dirty="0"/>
              <a:t>Structure of a web page in HTML</a:t>
            </a:r>
            <a:endParaRPr lang="cs-CZ" dirty="0"/>
          </a:p>
          <a:p>
            <a:pPr marL="594360" lvl="2" indent="0">
              <a:buNone/>
            </a:pPr>
            <a:r>
              <a:rPr lang="cs-CZ" sz="1400" dirty="0"/>
              <a:t>&lt;!DOCTYPE HTML PUBLIC "-//W3C//DTD HTML 4.01//EN" "http://www.w3.org/TR/html4/strict.dtd"&gt;</a:t>
            </a:r>
            <a:br>
              <a:rPr lang="cs-CZ" sz="1400" dirty="0"/>
            </a:br>
            <a:r>
              <a:rPr lang="cs-CZ" sz="1400" dirty="0"/>
              <a:t>&lt;</a:t>
            </a:r>
            <a:r>
              <a:rPr lang="cs-CZ" sz="1400" dirty="0" err="1"/>
              <a:t>html</a:t>
            </a:r>
            <a:r>
              <a:rPr lang="cs-CZ" sz="1400" dirty="0"/>
              <a:t>&gt; </a:t>
            </a:r>
          </a:p>
          <a:p>
            <a:pPr marL="594360" lvl="2" indent="0">
              <a:buNone/>
            </a:pPr>
            <a:r>
              <a:rPr lang="cs-CZ" sz="1400" dirty="0"/>
              <a:t>    &lt;</a:t>
            </a:r>
            <a:r>
              <a:rPr lang="cs-CZ" sz="1400" dirty="0" err="1"/>
              <a:t>head</a:t>
            </a:r>
            <a:r>
              <a:rPr lang="cs-CZ" sz="1400" dirty="0"/>
              <a:t>&gt;       </a:t>
            </a:r>
          </a:p>
          <a:p>
            <a:pPr marL="594360" lvl="2" indent="0">
              <a:buNone/>
            </a:pPr>
            <a:r>
              <a:rPr lang="cs-CZ" sz="1400" dirty="0"/>
              <a:t>    &lt;/</a:t>
            </a:r>
            <a:r>
              <a:rPr lang="cs-CZ" sz="1400" dirty="0" err="1"/>
              <a:t>head</a:t>
            </a:r>
            <a:r>
              <a:rPr lang="cs-CZ" sz="1400" dirty="0"/>
              <a:t>&gt; </a:t>
            </a:r>
          </a:p>
          <a:p>
            <a:pPr marL="594360" lvl="2" indent="0">
              <a:buNone/>
            </a:pPr>
            <a:r>
              <a:rPr lang="cs-CZ" sz="1400" dirty="0"/>
              <a:t>    &lt;body&gt; </a:t>
            </a:r>
          </a:p>
          <a:p>
            <a:pPr marL="594360" lvl="2" indent="0">
              <a:buNone/>
            </a:pPr>
            <a:r>
              <a:rPr lang="cs-CZ" sz="1400" dirty="0"/>
              <a:t>    &lt;/body&gt; </a:t>
            </a:r>
          </a:p>
          <a:p>
            <a:pPr marL="594360" lvl="2" indent="0">
              <a:buNone/>
            </a:pPr>
            <a:r>
              <a:rPr lang="cs-CZ" sz="1400" dirty="0"/>
              <a:t>&lt;/</a:t>
            </a:r>
            <a:r>
              <a:rPr lang="cs-CZ" sz="1400" dirty="0" err="1"/>
              <a:t>html</a:t>
            </a:r>
            <a:r>
              <a:rPr lang="cs-CZ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93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2419350"/>
            <a:ext cx="8153400" cy="2724150"/>
          </a:xfrm>
        </p:spPr>
        <p:txBody>
          <a:bodyPr>
            <a:normAutofit fontScale="92500" lnSpcReduction="20000"/>
          </a:bodyPr>
          <a:lstStyle/>
          <a:p>
            <a:pPr marL="651510" indent="-514350">
              <a:buFont typeface="+mj-lt"/>
              <a:buAutoNum type="arabicPeriod"/>
              <a:defRPr/>
            </a:pPr>
            <a:r>
              <a:rPr lang="en-US" sz="2600" dirty="0"/>
              <a:t>HTML coding in the editor</a:t>
            </a:r>
            <a:endParaRPr lang="cs-CZ" sz="2600" dirty="0"/>
          </a:p>
          <a:p>
            <a:pPr marL="651510" indent="-514350">
              <a:buFont typeface="+mj-lt"/>
              <a:buAutoNum type="arabicPeriod"/>
              <a:defRPr/>
            </a:pPr>
            <a:r>
              <a:rPr lang="en-US" sz="2600" dirty="0"/>
              <a:t>Connection to</a:t>
            </a:r>
            <a:r>
              <a:rPr lang="cs-CZ" sz="2600" dirty="0"/>
              <a:t> FTP</a:t>
            </a:r>
          </a:p>
          <a:p>
            <a:pPr marL="1097280" lvl="1" indent="-514350">
              <a:buFont typeface="Arial" pitchFamily="34" charset="0"/>
              <a:buChar char="•"/>
              <a:defRPr/>
            </a:pPr>
            <a:r>
              <a:rPr lang="en-US" dirty="0"/>
              <a:t>Your computer -&gt; ftp://databaze.fbmi.cvut.cz</a:t>
            </a:r>
            <a:endParaRPr lang="cs-CZ" dirty="0"/>
          </a:p>
          <a:p>
            <a:pPr marL="1097280" lvl="1" indent="-514350">
              <a:buFont typeface="Arial" pitchFamily="34" charset="0"/>
              <a:buChar char="•"/>
              <a:defRPr/>
            </a:pPr>
            <a:r>
              <a:rPr lang="en-US" dirty="0"/>
              <a:t>Enter your faculty login and password</a:t>
            </a:r>
            <a:endParaRPr lang="cs-CZ" dirty="0"/>
          </a:p>
          <a:p>
            <a:pPr marL="651510" indent="-514350">
              <a:buFont typeface="+mj-lt"/>
              <a:buAutoNum type="arabicPeriod"/>
              <a:defRPr/>
            </a:pPr>
            <a:r>
              <a:rPr lang="cs-CZ" sz="2600" dirty="0"/>
              <a:t>Upload HTML </a:t>
            </a:r>
            <a:r>
              <a:rPr lang="en-US" sz="2600" dirty="0"/>
              <a:t>file</a:t>
            </a:r>
            <a:endParaRPr lang="cs-CZ" sz="2600" dirty="0"/>
          </a:p>
          <a:p>
            <a:pPr marL="651510" indent="-514350">
              <a:buFont typeface="+mj-lt"/>
              <a:buAutoNum type="arabicPeriod"/>
              <a:defRPr/>
            </a:pPr>
            <a:r>
              <a:rPr lang="en-US" sz="2600" dirty="0"/>
              <a:t>Open the page in a browser</a:t>
            </a:r>
            <a:endParaRPr lang="cs-CZ" sz="2600" dirty="0"/>
          </a:p>
          <a:p>
            <a:pPr marL="1097280" lvl="1" indent="-514350">
              <a:buFont typeface="Arial" pitchFamily="34" charset="0"/>
              <a:buChar char="•"/>
              <a:defRPr/>
            </a:pPr>
            <a:r>
              <a:rPr lang="cs-CZ" dirty="0"/>
              <a:t>http://databaze.fbmi.cvut.cz/</a:t>
            </a:r>
            <a:r>
              <a:rPr lang="en-US" dirty="0"/>
              <a:t>your</a:t>
            </a:r>
            <a:r>
              <a:rPr lang="cs-CZ" dirty="0"/>
              <a:t>login/soubor.html</a:t>
            </a:r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for HTML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2000" y="819150"/>
            <a:ext cx="1600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computer</a:t>
            </a:r>
            <a:endParaRPr lang="cs-CZ" dirty="0"/>
          </a:p>
          <a:p>
            <a:pPr marL="285750" indent="-285750" algn="ctr">
              <a:buFontTx/>
              <a:buChar char="-"/>
            </a:pPr>
            <a:r>
              <a:rPr lang="cs-CZ" sz="1400" dirty="0"/>
              <a:t>Text editor </a:t>
            </a:r>
          </a:p>
          <a:p>
            <a:pPr marL="285750" indent="-285750" algn="ctr">
              <a:buFontTx/>
              <a:buChar char="-"/>
            </a:pPr>
            <a:r>
              <a:rPr lang="cs-CZ" sz="1400" dirty="0"/>
              <a:t>FTP </a:t>
            </a:r>
            <a:r>
              <a:rPr lang="en-US" sz="1400" dirty="0"/>
              <a:t>client</a:t>
            </a:r>
            <a:endParaRPr lang="cs-CZ" sz="1400" dirty="0"/>
          </a:p>
          <a:p>
            <a:pPr marL="285750" indent="-285750" algn="ctr">
              <a:buFontTx/>
              <a:buChar char="-"/>
            </a:pPr>
            <a:r>
              <a:rPr lang="en-US" sz="1400" dirty="0"/>
              <a:t>Web browser</a:t>
            </a:r>
            <a:endParaRPr lang="cs-CZ" sz="1400" dirty="0"/>
          </a:p>
        </p:txBody>
      </p:sp>
      <p:sp>
        <p:nvSpPr>
          <p:cNvPr id="5" name="Rectangle 4"/>
          <p:cNvSpPr/>
          <p:nvPr/>
        </p:nvSpPr>
        <p:spPr>
          <a:xfrm>
            <a:off x="5029200" y="819150"/>
            <a:ext cx="3733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Apache</a:t>
            </a:r>
            <a:endParaRPr lang="cs-CZ" dirty="0"/>
          </a:p>
          <a:p>
            <a:pPr marL="1143000" lvl="2" indent="-285750" fontAlgn="auto">
              <a:spcAft>
                <a:spcPts val="0"/>
              </a:spcAft>
              <a:buFontTx/>
              <a:buChar char="-"/>
              <a:defRPr/>
            </a:pPr>
            <a:r>
              <a:rPr lang="cs-CZ" sz="1400" dirty="0"/>
              <a:t>databaze.fbmi.cvut.cz/</a:t>
            </a:r>
            <a:r>
              <a:rPr lang="en-US" sz="1400" dirty="0"/>
              <a:t>your</a:t>
            </a:r>
            <a:r>
              <a:rPr lang="cs-CZ" sz="1400" dirty="0"/>
              <a:t>login</a:t>
            </a:r>
          </a:p>
          <a:p>
            <a:pPr marL="857250" lvl="2" fontAlgn="auto">
              <a:spcAft>
                <a:spcPts val="0"/>
              </a:spcAft>
              <a:defRPr/>
            </a:pPr>
            <a:r>
              <a:rPr lang="cs-CZ" dirty="0"/>
              <a:t>FTP Server</a:t>
            </a:r>
          </a:p>
          <a:p>
            <a:pPr marL="857250" lvl="2">
              <a:defRPr/>
            </a:pPr>
            <a:r>
              <a:rPr lang="cs-CZ" sz="1400" dirty="0"/>
              <a:t>- </a:t>
            </a:r>
            <a:r>
              <a:rPr lang="en-US" sz="1400" dirty="0"/>
              <a:t>ftp://databaze.fbmi.cvut.cz</a:t>
            </a:r>
            <a:endParaRPr lang="cs-CZ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200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62200" y="1581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9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2152" r="38862" b="44502"/>
          <a:stretch/>
        </p:blipFill>
        <p:spPr bwMode="auto">
          <a:xfrm>
            <a:off x="727787" y="979715"/>
            <a:ext cx="7315201" cy="386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HTML – </a:t>
            </a:r>
            <a:r>
              <a:rPr lang="en-US" dirty="0"/>
              <a:t>login form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3150"/>
            <a:ext cx="243668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455295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23133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cs-CZ" dirty="0"/>
              <a:t>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914399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 Hypertext</a:t>
            </a:r>
            <a:r>
              <a:rPr lang="en-US" dirty="0"/>
              <a:t> preprocessor </a:t>
            </a:r>
            <a:r>
              <a:rPr lang="cs-CZ" dirty="0"/>
              <a:t>(</a:t>
            </a:r>
            <a:r>
              <a:rPr lang="en-US" dirty="0"/>
              <a:t>originally</a:t>
            </a:r>
            <a:r>
              <a:rPr lang="cs-CZ" dirty="0"/>
              <a:t> </a:t>
            </a:r>
            <a:r>
              <a:rPr lang="cs-CZ" i="1" dirty="0"/>
              <a:t>Personal Home Page</a:t>
            </a:r>
            <a:r>
              <a:rPr lang="cs-CZ" dirty="0"/>
              <a:t>) </a:t>
            </a:r>
            <a:r>
              <a:rPr lang="en-US" dirty="0"/>
              <a:t>is a server-based programming language for developing dynamic web pages.</a:t>
            </a:r>
            <a:endParaRPr lang="cs-CZ" dirty="0"/>
          </a:p>
        </p:txBody>
      </p:sp>
      <p:pic>
        <p:nvPicPr>
          <p:cNvPr id="3074" name="Picture 2" descr="Server request for static html page by 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6081"/>
            <a:ext cx="4114800" cy="10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er executes the Script by PHP engine and then post back the data to 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64937"/>
            <a:ext cx="4114800" cy="17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3405897"/>
            <a:ext cx="14859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47666" y="1962150"/>
            <a:ext cx="2751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cs-CZ" sz="1000" dirty="0"/>
              <a:t>http://databaze.fbmi.cvut.cz/</a:t>
            </a:r>
            <a:r>
              <a:rPr lang="en-US" sz="1000" dirty="0"/>
              <a:t>your</a:t>
            </a:r>
            <a:r>
              <a:rPr lang="cs-CZ" sz="1000" dirty="0"/>
              <a:t>login/login.html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333313"/>
            <a:ext cx="150177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685800" y="2023704"/>
            <a:ext cx="450980" cy="12311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Right Arrow 22"/>
          <p:cNvSpPr/>
          <p:nvPr/>
        </p:nvSpPr>
        <p:spPr>
          <a:xfrm rot="10800000">
            <a:off x="685800" y="2501189"/>
            <a:ext cx="461866" cy="1139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Right Arrow 23"/>
          <p:cNvSpPr/>
          <p:nvPr/>
        </p:nvSpPr>
        <p:spPr>
          <a:xfrm>
            <a:off x="772887" y="3743003"/>
            <a:ext cx="450980" cy="12311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Right Arrow 24"/>
          <p:cNvSpPr/>
          <p:nvPr/>
        </p:nvSpPr>
        <p:spPr>
          <a:xfrm rot="10800000">
            <a:off x="772887" y="4220488"/>
            <a:ext cx="461866" cy="1139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al 25"/>
          <p:cNvSpPr/>
          <p:nvPr/>
        </p:nvSpPr>
        <p:spPr>
          <a:xfrm>
            <a:off x="1328511" y="3804558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72" y="4174252"/>
            <a:ext cx="10207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1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PHP – Vlastnosti jazyku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001000" cy="160020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PHP </a:t>
            </a:r>
            <a:r>
              <a:rPr lang="en-US" dirty="0"/>
              <a:t>file is a text file that contains PHP code</a:t>
            </a:r>
          </a:p>
          <a:p>
            <a:r>
              <a:rPr lang="en-US" dirty="0"/>
              <a:t>PHP code starts with</a:t>
            </a:r>
            <a:r>
              <a:rPr lang="cs-CZ" dirty="0"/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&lt;?php</a:t>
            </a:r>
          </a:p>
          <a:p>
            <a:r>
              <a:rPr lang="en-US" dirty="0"/>
              <a:t>PHP code ends with</a:t>
            </a:r>
            <a:r>
              <a:rPr lang="cs-CZ" dirty="0"/>
              <a:t> 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r>
              <a:rPr lang="cs-CZ" dirty="0"/>
              <a:t>PHP </a:t>
            </a:r>
            <a:r>
              <a:rPr lang="en-US" dirty="0"/>
              <a:t>file can contains HTML code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09596"/>
            <a:ext cx="670097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9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PHP language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4724400" cy="4552950"/>
          </a:xfrm>
        </p:spPr>
        <p:txBody>
          <a:bodyPr>
            <a:normAutofit/>
          </a:bodyPr>
          <a:lstStyle/>
          <a:p>
            <a:r>
              <a:rPr lang="en-US" sz="1600" dirty="0"/>
              <a:t>Variables are defined using</a:t>
            </a:r>
            <a:r>
              <a:rPr lang="cs-CZ" sz="1600" dirty="0"/>
              <a:t> $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number</a:t>
            </a:r>
            <a:r>
              <a:rPr lang="cs-CZ" sz="1600" dirty="0">
                <a:latin typeface="Arial Narrow" pitchFamily="34" charset="0"/>
              </a:rPr>
              <a:t> = 100;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string</a:t>
            </a:r>
            <a:r>
              <a:rPr lang="cs-CZ" sz="1600" dirty="0">
                <a:latin typeface="Arial Narrow" pitchFamily="34" charset="0"/>
              </a:rPr>
              <a:t> = “</a:t>
            </a:r>
            <a:r>
              <a:rPr lang="en-US" sz="1600" dirty="0">
                <a:latin typeface="Arial Narrow" pitchFamily="34" charset="0"/>
              </a:rPr>
              <a:t>Hello, world</a:t>
            </a:r>
            <a:r>
              <a:rPr lang="cs-CZ" sz="1600" dirty="0">
                <a:latin typeface="Arial Narrow" pitchFamily="34" charset="0"/>
              </a:rPr>
              <a:t>" ;</a:t>
            </a:r>
          </a:p>
          <a:p>
            <a:r>
              <a:rPr lang="en-US" sz="1600" dirty="0"/>
              <a:t>Displaying the content of a variable</a:t>
            </a:r>
            <a:r>
              <a:rPr lang="cs-CZ" sz="1600" dirty="0"/>
              <a:t> </a:t>
            </a:r>
          </a:p>
          <a:p>
            <a:pPr lvl="1"/>
            <a:r>
              <a:rPr lang="cs-CZ" sz="1600" dirty="0"/>
              <a:t>echo </a:t>
            </a:r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number</a:t>
            </a:r>
            <a:r>
              <a:rPr lang="cs-CZ" sz="1600" dirty="0">
                <a:latin typeface="Arial Narrow" pitchFamily="34" charset="0"/>
              </a:rPr>
              <a:t>; </a:t>
            </a:r>
          </a:p>
          <a:p>
            <a:pPr lvl="1"/>
            <a:r>
              <a:rPr lang="cs-CZ" sz="1600" dirty="0"/>
              <a:t>echo </a:t>
            </a:r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string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cs-CZ" sz="1600" dirty="0"/>
          </a:p>
          <a:p>
            <a:r>
              <a:rPr lang="en-US" sz="1600" dirty="0"/>
              <a:t>String concatenation with .</a:t>
            </a:r>
            <a:endParaRPr lang="cs-CZ" sz="1600" dirty="0"/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username</a:t>
            </a:r>
            <a:r>
              <a:rPr lang="cs-CZ" sz="1600" dirty="0">
                <a:latin typeface="Arial Narrow" pitchFamily="34" charset="0"/>
              </a:rPr>
              <a:t> = "student" ;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message</a:t>
            </a:r>
            <a:r>
              <a:rPr lang="cs-CZ" sz="1600" dirty="0">
                <a:latin typeface="Arial Narrow" pitchFamily="34" charset="0"/>
              </a:rPr>
              <a:t> = “</a:t>
            </a:r>
            <a:r>
              <a:rPr lang="en-US" sz="1600" dirty="0">
                <a:latin typeface="Arial Narrow" pitchFamily="34" charset="0"/>
              </a:rPr>
              <a:t>Hello</a:t>
            </a:r>
            <a:r>
              <a:rPr lang="cs-CZ" sz="1600" dirty="0">
                <a:latin typeface="Arial Narrow" pitchFamily="34" charset="0"/>
              </a:rPr>
              <a:t>, " . $u</a:t>
            </a:r>
            <a:r>
              <a:rPr lang="en-US" sz="1600" dirty="0" err="1">
                <a:latin typeface="Arial Narrow" pitchFamily="34" charset="0"/>
              </a:rPr>
              <a:t>sername</a:t>
            </a:r>
            <a:r>
              <a:rPr lang="cs-CZ" sz="1600" dirty="0">
                <a:latin typeface="Arial Narrow" pitchFamily="34" charset="0"/>
              </a:rPr>
              <a:t>;</a:t>
            </a:r>
          </a:p>
          <a:p>
            <a:r>
              <a:rPr lang="en-US" sz="1600" dirty="0"/>
              <a:t>Mathematic operations:</a:t>
            </a:r>
            <a:r>
              <a:rPr lang="cs-CZ" sz="1600" dirty="0"/>
              <a:t> /, *, +, -, % (modulo) 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number</a:t>
            </a:r>
            <a:r>
              <a:rPr lang="cs-CZ" sz="1600" dirty="0">
                <a:latin typeface="Arial Narrow" pitchFamily="34" charset="0"/>
              </a:rPr>
              <a:t> = $number </a:t>
            </a:r>
            <a:r>
              <a:rPr lang="cs-CZ" sz="1600" dirty="0"/>
              <a:t>% 5</a:t>
            </a:r>
            <a:r>
              <a:rPr lang="cs-CZ" sz="1600" dirty="0">
                <a:latin typeface="Arial Narrow" pitchFamily="34" charset="0"/>
              </a:rPr>
              <a:t> + $number * 10 - $number </a:t>
            </a:r>
            <a:r>
              <a:rPr lang="cs-CZ" sz="1600" dirty="0"/>
              <a:t>/ 9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endParaRPr lang="cs-CZ" sz="16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724400" y="666750"/>
            <a:ext cx="4419600" cy="4552950"/>
          </a:xfrm>
        </p:spPr>
        <p:txBody>
          <a:bodyPr>
            <a:normAutofit/>
          </a:bodyPr>
          <a:lstStyle/>
          <a:p>
            <a:r>
              <a:rPr lang="en-US" sz="1600" dirty="0"/>
              <a:t>Operators for comparison:</a:t>
            </a:r>
            <a:r>
              <a:rPr lang="cs-CZ" sz="1600" dirty="0"/>
              <a:t> </a:t>
            </a:r>
            <a:r>
              <a:rPr lang="cs-CZ" sz="1600" dirty="0">
                <a:latin typeface="Arial Narrow" pitchFamily="34" charset="0"/>
              </a:rPr>
              <a:t>== , &gt;= , &lt;= , !=, &lt;&gt;, === </a:t>
            </a:r>
          </a:p>
          <a:p>
            <a:r>
              <a:rPr lang="cs-CZ" sz="1600" dirty="0"/>
              <a:t>L</a:t>
            </a:r>
            <a:r>
              <a:rPr lang="en-US" sz="1600" dirty="0" err="1"/>
              <a:t>ogical</a:t>
            </a:r>
            <a:r>
              <a:rPr lang="en-US" sz="1600" dirty="0"/>
              <a:t> operators:</a:t>
            </a:r>
            <a:r>
              <a:rPr lang="cs-CZ" sz="1600" dirty="0"/>
              <a:t> </a:t>
            </a:r>
            <a:r>
              <a:rPr lang="en-US" sz="1600" dirty="0">
                <a:latin typeface="Arial Narrow" pitchFamily="34" charset="0"/>
              </a:rPr>
              <a:t>&amp;&amp;(and) || (or), ! (</a:t>
            </a:r>
            <a:r>
              <a:rPr lang="en-US" sz="1600" dirty="0" err="1">
                <a:latin typeface="Arial Narrow" pitchFamily="34" charset="0"/>
              </a:rPr>
              <a:t>negace</a:t>
            </a:r>
            <a:r>
              <a:rPr lang="en-US" sz="1600" dirty="0">
                <a:latin typeface="Arial Narrow" pitchFamily="34" charset="0"/>
              </a:rPr>
              <a:t>), </a:t>
            </a:r>
          </a:p>
          <a:p>
            <a:r>
              <a:rPr lang="en-US" sz="1600" dirty="0"/>
              <a:t>Conditional and control statements</a:t>
            </a:r>
            <a:endParaRPr lang="cs-CZ" sz="1600" dirty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1600" dirty="0">
                <a:latin typeface="Arial Narrow" pitchFamily="34" charset="0"/>
              </a:rPr>
              <a:t>if ($</a:t>
            </a:r>
            <a:r>
              <a:rPr lang="cs-CZ" sz="1600" dirty="0">
                <a:latin typeface="Arial Narrow" pitchFamily="34" charset="0"/>
              </a:rPr>
              <a:t>number </a:t>
            </a:r>
            <a:r>
              <a:rPr lang="en-US" sz="1600" dirty="0">
                <a:latin typeface="Arial Narrow" pitchFamily="34" charset="0"/>
              </a:rPr>
              <a:t>&gt;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1600" dirty="0">
                <a:latin typeface="Arial Narrow" pitchFamily="34" charset="0"/>
              </a:rPr>
              <a:t>if ($</a:t>
            </a:r>
            <a:r>
              <a:rPr lang="cs-CZ" sz="1600" dirty="0">
                <a:latin typeface="Arial Narrow" pitchFamily="34" charset="0"/>
              </a:rPr>
              <a:t>number </a:t>
            </a:r>
            <a:r>
              <a:rPr lang="en-US" sz="1600" dirty="0">
                <a:latin typeface="Arial Narrow" pitchFamily="34" charset="0"/>
              </a:rPr>
              <a:t>&gt;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r>
              <a:rPr lang="cs-CZ" sz="1600" dirty="0">
                <a:latin typeface="Arial Narrow" pitchFamily="34" charset="0"/>
              </a:rPr>
              <a:t>elseif </a:t>
            </a:r>
            <a:r>
              <a:rPr lang="en-US" sz="1600" dirty="0">
                <a:latin typeface="Arial Narrow" pitchFamily="34" charset="0"/>
              </a:rPr>
              <a:t>($</a:t>
            </a:r>
            <a:r>
              <a:rPr lang="cs-CZ" sz="1600" dirty="0">
                <a:latin typeface="Arial Narrow" pitchFamily="34" charset="0"/>
              </a:rPr>
              <a:t>number </a:t>
            </a:r>
            <a:r>
              <a:rPr lang="en-US" sz="1600" dirty="0">
                <a:latin typeface="Arial Narrow" pitchFamily="34" charset="0"/>
              </a:rPr>
              <a:t>&gt; </a:t>
            </a:r>
            <a:r>
              <a:rPr lang="cs-CZ" sz="1600" dirty="0">
                <a:latin typeface="Arial Narrow" pitchFamily="34" charset="0"/>
              </a:rPr>
              <a:t>-10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1600" dirty="0">
                <a:latin typeface="Arial Narrow" pitchFamily="34" charset="0"/>
              </a:rPr>
              <a:t>while </a:t>
            </a:r>
            <a:r>
              <a:rPr lang="en-US" sz="1600" dirty="0">
                <a:latin typeface="Arial Narrow" pitchFamily="34" charset="0"/>
              </a:rPr>
              <a:t>($</a:t>
            </a:r>
            <a:r>
              <a:rPr lang="cs-CZ" sz="1600" dirty="0">
                <a:latin typeface="Arial Narrow" pitchFamily="34" charset="0"/>
              </a:rPr>
              <a:t>number &lt;=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1600" dirty="0">
                <a:latin typeface="Arial Narrow" pitchFamily="34" charset="0"/>
              </a:rPr>
              <a:t>do </a:t>
            </a:r>
            <a:r>
              <a:rPr lang="en-US" sz="1600" dirty="0">
                <a:latin typeface="Arial Narrow" pitchFamily="34" charset="0"/>
              </a:rPr>
              <a:t>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</a:t>
            </a:r>
            <a:r>
              <a:rPr lang="cs-CZ" sz="1600" dirty="0">
                <a:latin typeface="Arial Narrow" pitchFamily="34" charset="0"/>
              </a:rPr>
              <a:t> while </a:t>
            </a:r>
            <a:r>
              <a:rPr lang="en-US" sz="1600" dirty="0">
                <a:latin typeface="Arial Narrow" pitchFamily="34" charset="0"/>
              </a:rPr>
              <a:t>($</a:t>
            </a:r>
            <a:r>
              <a:rPr lang="cs-CZ" sz="1600" dirty="0">
                <a:latin typeface="Arial Narrow" pitchFamily="34" charset="0"/>
              </a:rPr>
              <a:t>number &lt;=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cs-CZ" sz="1600" dirty="0">
                <a:latin typeface="Arial Narrow" pitchFamily="34" charset="0"/>
              </a:rPr>
              <a:t>0</a:t>
            </a:r>
            <a:r>
              <a:rPr lang="en-US" sz="1600" dirty="0">
                <a:latin typeface="Arial Narrow" pitchFamily="34" charset="0"/>
              </a:rPr>
              <a:t>) </a:t>
            </a:r>
            <a:endParaRPr lang="cs-CZ" sz="1600" dirty="0">
              <a:latin typeface="Arial Narrow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nn-NO" sz="1600" dirty="0">
                <a:latin typeface="Arial Narrow" pitchFamily="34" charset="0"/>
              </a:rPr>
              <a:t>for ($i = 1; $i &lt;= 10; $i++) </a:t>
            </a:r>
            <a:r>
              <a:rPr lang="en-US" sz="1600" dirty="0">
                <a:latin typeface="Arial Narrow" pitchFamily="34" charset="0"/>
              </a:rPr>
              <a:t>{ </a:t>
            </a:r>
            <a:r>
              <a:rPr lang="cs-CZ" sz="1600" dirty="0">
                <a:latin typeface="Arial Narrow" pitchFamily="34" charset="0"/>
              </a:rPr>
              <a:t>--- </a:t>
            </a:r>
            <a:r>
              <a:rPr lang="en-US" sz="1600" dirty="0">
                <a:latin typeface="Arial Narrow" pitchFamily="34" charset="0"/>
              </a:rPr>
              <a:t>} </a:t>
            </a:r>
            <a:endParaRPr lang="cs-CZ" sz="1600" dirty="0">
              <a:latin typeface="Arial Narrow" pitchFamily="34" charset="0"/>
            </a:endParaRP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7947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web forms in PHP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0" y="742950"/>
            <a:ext cx="8001000" cy="533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 entered by web users are accessed via the variable </a:t>
            </a:r>
            <a:r>
              <a:rPr lang="cs-CZ" sz="2600" dirty="0">
                <a:latin typeface="Arial Narrow" pitchFamily="34" charset="0"/>
              </a:rPr>
              <a:t>$_POST</a:t>
            </a:r>
          </a:p>
          <a:p>
            <a:pPr lvl="1"/>
            <a:r>
              <a:rPr lang="cs-CZ" dirty="0">
                <a:latin typeface="Arial Narrow" pitchFamily="34" charset="0"/>
              </a:rPr>
              <a:t>$_POST['log']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3" y="1504950"/>
            <a:ext cx="14859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37098" y="1903611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17648" r="43898" b="48691"/>
          <a:stretch/>
        </p:blipFill>
        <p:spPr bwMode="auto">
          <a:xfrm>
            <a:off x="152400" y="2190750"/>
            <a:ext cx="360628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7" y="2062389"/>
            <a:ext cx="4460930" cy="225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85" y="3714750"/>
            <a:ext cx="10207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1504950"/>
            <a:ext cx="39624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43350"/>
            <a:ext cx="3917664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" y="3714750"/>
            <a:ext cx="3962400" cy="137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19600" y="1903611"/>
            <a:ext cx="4648200" cy="2498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ight Arrow 9"/>
          <p:cNvSpPr/>
          <p:nvPr/>
        </p:nvSpPr>
        <p:spPr>
          <a:xfrm>
            <a:off x="4038600" y="2533650"/>
            <a:ext cx="381000" cy="114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ight Arrow 10"/>
          <p:cNvSpPr/>
          <p:nvPr/>
        </p:nvSpPr>
        <p:spPr>
          <a:xfrm rot="10800000">
            <a:off x="4038600" y="3943350"/>
            <a:ext cx="3810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/>
        </p:nvSpPr>
        <p:spPr>
          <a:xfrm>
            <a:off x="2842587" y="153427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8780" y="27835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42587" y="46291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60733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On-screen Show (16:9)</PresentationFormat>
  <Paragraphs>142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Agenda</vt:lpstr>
      <vt:lpstr>Introduction to HTML</vt:lpstr>
      <vt:lpstr>Development environment for HTML</vt:lpstr>
      <vt:lpstr>HTML – login form</vt:lpstr>
      <vt:lpstr>Introduction to PHP</vt:lpstr>
      <vt:lpstr>Úvod do PHP – Vlastnosti jazyku</vt:lpstr>
      <vt:lpstr>Properties of the PHP language</vt:lpstr>
      <vt:lpstr>Working with web forms in PHP</vt:lpstr>
      <vt:lpstr>Accessing a MySQL database from PHP</vt:lpstr>
      <vt:lpstr>Accessing a MySQL database</vt:lpstr>
      <vt:lpstr>Accessing a MySQL database</vt:lpstr>
      <vt:lpstr>Accessing a MySQL database</vt:lpstr>
      <vt:lpstr>Programming Classes in PHP</vt:lpstr>
      <vt:lpstr>Classes in PHP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