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1" r:id="rId3"/>
    <p:sldId id="260" r:id="rId4"/>
    <p:sldId id="258" r:id="rId5"/>
    <p:sldId id="262" r:id="rId6"/>
    <p:sldId id="265" r:id="rId7"/>
    <p:sldId id="266" r:id="rId8"/>
    <p:sldId id="263" r:id="rId9"/>
    <p:sldId id="268" r:id="rId10"/>
    <p:sldId id="273" r:id="rId11"/>
    <p:sldId id="264" r:id="rId12"/>
    <p:sldId id="269" r:id="rId13"/>
    <p:sldId id="270" r:id="rId14"/>
    <p:sldId id="271" r:id="rId15"/>
    <p:sldId id="272" r:id="rId16"/>
    <p:sldId id="274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2013-12-15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458200" cy="1470025"/>
          </a:xfrm>
        </p:spPr>
        <p:txBody>
          <a:bodyPr/>
          <a:lstStyle/>
          <a:p>
            <a:r>
              <a:rPr lang="pl-PL" dirty="0" smtClean="0"/>
              <a:t>INFORMATION SYSTEMS IN HEALTH CARE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67544" y="4077072"/>
            <a:ext cx="4953000" cy="1752600"/>
          </a:xfrm>
        </p:spPr>
        <p:txBody>
          <a:bodyPr>
            <a:normAutofit/>
          </a:bodyPr>
          <a:lstStyle/>
          <a:p>
            <a:r>
              <a:rPr lang="pl-PL" sz="3200" dirty="0" err="1" smtClean="0"/>
              <a:t>Presentation</a:t>
            </a:r>
            <a:r>
              <a:rPr lang="pl-PL" sz="3200" dirty="0" smtClean="0"/>
              <a:t> of </a:t>
            </a:r>
            <a:r>
              <a:rPr lang="pl-PL" sz="3200" dirty="0" err="1" smtClean="0"/>
              <a:t>projects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/>
          <a:lstStyle/>
          <a:p>
            <a:r>
              <a:rPr lang="pl-PL" dirty="0" err="1" smtClean="0"/>
              <a:t>class.viewer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class.doctor</a:t>
            </a:r>
            <a:endParaRPr lang="pl-PL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692696"/>
            <a:ext cx="52101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409950"/>
            <a:ext cx="66389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3816424"/>
          </a:xfrm>
        </p:spPr>
        <p:txBody>
          <a:bodyPr>
            <a:noAutofit/>
          </a:bodyPr>
          <a:lstStyle/>
          <a:p>
            <a:r>
              <a:rPr lang="pl-PL" sz="8800" dirty="0" smtClean="0"/>
              <a:t>Part III: </a:t>
            </a:r>
            <a:r>
              <a:rPr lang="en-US" sz="8800" b="1" dirty="0" smtClean="0"/>
              <a:t>Testing</a:t>
            </a:r>
            <a:endParaRPr lang="pl-PL" sz="8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819472"/>
            <a:ext cx="8229600" cy="5904656"/>
          </a:xfrm>
        </p:spPr>
        <p:txBody>
          <a:bodyPr>
            <a:normAutofit/>
          </a:bodyPr>
          <a:lstStyle/>
          <a:p>
            <a:r>
              <a:rPr lang="pl-PL" sz="2800" dirty="0" smtClean="0"/>
              <a:t>Login form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2800" dirty="0" err="1" smtClean="0"/>
              <a:t>Homepage</a:t>
            </a:r>
            <a:r>
              <a:rPr lang="pl-PL" sz="2800" dirty="0" smtClean="0"/>
              <a:t> – </a:t>
            </a:r>
            <a:r>
              <a:rPr lang="pl-PL" sz="2800" dirty="0" err="1" smtClean="0"/>
              <a:t>admin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err="1" smtClean="0"/>
              <a:t>Homepage</a:t>
            </a:r>
            <a:r>
              <a:rPr lang="pl-PL" sz="2800" dirty="0" smtClean="0"/>
              <a:t> - doctor</a:t>
            </a:r>
            <a:br>
              <a:rPr lang="pl-PL" sz="2800" dirty="0" smtClean="0"/>
            </a:br>
            <a:endParaRPr lang="pl-PL" sz="2800" dirty="0"/>
          </a:p>
        </p:txBody>
      </p:sp>
      <p:pic>
        <p:nvPicPr>
          <p:cNvPr id="4099" name="Picture 3" descr="E:\Studia\Rok V\sem II S2\Information Systems in Health Care\Project\Presentation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620688"/>
            <a:ext cx="2143125" cy="819150"/>
          </a:xfrm>
          <a:prstGeom prst="rect">
            <a:avLst/>
          </a:prstGeom>
          <a:noFill/>
        </p:spPr>
      </p:pic>
      <p:pic>
        <p:nvPicPr>
          <p:cNvPr id="4100" name="Picture 4" descr="E:\Studia\Rok V\sem II S2\Information Systems in Health Care\Project\Presentation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400" y="1772816"/>
            <a:ext cx="5400600" cy="838200"/>
          </a:xfrm>
          <a:prstGeom prst="rect">
            <a:avLst/>
          </a:prstGeom>
          <a:noFill/>
        </p:spPr>
      </p:pic>
      <p:pic>
        <p:nvPicPr>
          <p:cNvPr id="4101" name="Picture 5" descr="E:\Studia\Rok V\sem II S2\Information Systems in Health Care\Project\Presentation\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0" y="2636912"/>
            <a:ext cx="5429250" cy="762000"/>
          </a:xfrm>
          <a:prstGeom prst="rect">
            <a:avLst/>
          </a:prstGeom>
          <a:noFill/>
        </p:spPr>
      </p:pic>
      <p:sp>
        <p:nvSpPr>
          <p:cNvPr id="8" name="Tytuł 1"/>
          <p:cNvSpPr txBox="1">
            <a:spLocks/>
          </p:cNvSpPr>
          <p:nvPr/>
        </p:nvSpPr>
        <p:spPr>
          <a:xfrm>
            <a:off x="467544" y="3789040"/>
            <a:ext cx="8371656" cy="244827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doctor </a:t>
            </a:r>
            <a:r>
              <a:rPr kumimoji="0" lang="pl-PL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</a:t>
            </a:r>
            <a: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pl-PL" sz="4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Show department </a:t>
            </a:r>
            <a:r>
              <a:rPr kumimoji="0" lang="pl-PL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</a:t>
            </a:r>
            <a:r>
              <a:rPr kumimoji="0" lang="pl-P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l-P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l-P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l-P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3429000"/>
            <a:ext cx="50292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7" y="4437112"/>
            <a:ext cx="37799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752528"/>
          </a:xfrm>
        </p:spPr>
        <p:txBody>
          <a:bodyPr>
            <a:normAutofit/>
          </a:bodyPr>
          <a:lstStyle/>
          <a:p>
            <a:r>
              <a:rPr lang="pl-PL" sz="2800" dirty="0" smtClean="0"/>
              <a:t>Register </a:t>
            </a:r>
            <a:r>
              <a:rPr lang="pl-PL" sz="2800" dirty="0" err="1" smtClean="0"/>
              <a:t>new</a:t>
            </a:r>
            <a:r>
              <a:rPr lang="pl-PL" sz="2800" dirty="0" smtClean="0"/>
              <a:t> </a:t>
            </a:r>
            <a:r>
              <a:rPr lang="pl-PL" sz="2800" dirty="0" err="1" smtClean="0"/>
              <a:t>patient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Show </a:t>
            </a:r>
            <a:r>
              <a:rPr lang="pl-PL" sz="2800" dirty="0" err="1" smtClean="0"/>
              <a:t>patients</a:t>
            </a:r>
            <a:r>
              <a:rPr lang="pl-PL" sz="2800" dirty="0" smtClean="0"/>
              <a:t> list</a:t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Show </a:t>
            </a:r>
            <a:r>
              <a:rPr lang="pl-PL" sz="2800" dirty="0" err="1" smtClean="0"/>
              <a:t>visits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endParaRPr lang="pl-PL" sz="2800" dirty="0"/>
          </a:p>
        </p:txBody>
      </p:sp>
      <p:pic>
        <p:nvPicPr>
          <p:cNvPr id="5122" name="Picture 2" descr="E:\Studia\Rok V\sem II S2\Information Systems in Health Care\Project\Presentation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28800"/>
            <a:ext cx="7058025" cy="733425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293096"/>
            <a:ext cx="4581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060848"/>
            <a:ext cx="31527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queries for searching the following information: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-396552" y="2276872"/>
            <a:ext cx="9289032" cy="4297664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Name of the patient with the greatest number of visits</a:t>
            </a:r>
            <a:endParaRPr lang="pl-PL" dirty="0" smtClean="0"/>
          </a:p>
          <a:p>
            <a:pPr lvl="2">
              <a:buNone/>
            </a:pPr>
            <a:endParaRPr lang="pl-PL" dirty="0" smtClean="0"/>
          </a:p>
          <a:p>
            <a:pPr lvl="2">
              <a:buNone/>
            </a:pPr>
            <a:r>
              <a:rPr lang="pl-PL" sz="1500" dirty="0" smtClean="0">
                <a:solidFill>
                  <a:schemeClr val="tx1"/>
                </a:solidFill>
              </a:rPr>
              <a:t>SELECT </a:t>
            </a:r>
            <a:r>
              <a:rPr lang="pl-PL" sz="1500" dirty="0" err="1" smtClean="0">
                <a:solidFill>
                  <a:schemeClr val="tx1"/>
                </a:solidFill>
              </a:rPr>
              <a:t>name</a:t>
            </a:r>
            <a:r>
              <a:rPr lang="pl-PL" sz="1500" dirty="0" smtClean="0">
                <a:solidFill>
                  <a:schemeClr val="tx1"/>
                </a:solidFill>
              </a:rPr>
              <a:t>  </a:t>
            </a:r>
            <a:r>
              <a:rPr lang="pl-PL" sz="1500" dirty="0" err="1" smtClean="0">
                <a:solidFill>
                  <a:schemeClr val="tx1"/>
                </a:solidFill>
              </a:rPr>
              <a:t>from</a:t>
            </a:r>
            <a:r>
              <a:rPr lang="pl-PL" sz="1500" dirty="0" smtClean="0">
                <a:solidFill>
                  <a:schemeClr val="tx1"/>
                </a:solidFill>
              </a:rPr>
              <a:t> (SELECT COUNT( </a:t>
            </a:r>
            <a:r>
              <a:rPr lang="pl-PL" sz="1500" dirty="0" err="1" smtClean="0">
                <a:solidFill>
                  <a:schemeClr val="tx1"/>
                </a:solidFill>
              </a:rPr>
              <a:t>v.patient_id</a:t>
            </a:r>
            <a:r>
              <a:rPr lang="pl-PL" sz="1500" dirty="0" smtClean="0">
                <a:solidFill>
                  <a:schemeClr val="tx1"/>
                </a:solidFill>
              </a:rPr>
              <a:t> ) as liczba, </a:t>
            </a:r>
            <a:r>
              <a:rPr lang="pl-PL" sz="1500" dirty="0" err="1" smtClean="0">
                <a:solidFill>
                  <a:schemeClr val="tx1"/>
                </a:solidFill>
              </a:rPr>
              <a:t>p.patient_name</a:t>
            </a:r>
            <a:r>
              <a:rPr lang="pl-PL" sz="1500" dirty="0" smtClean="0">
                <a:solidFill>
                  <a:schemeClr val="tx1"/>
                </a:solidFill>
              </a:rPr>
              <a:t> as </a:t>
            </a:r>
            <a:r>
              <a:rPr lang="pl-PL" sz="1500" dirty="0" err="1" smtClean="0">
                <a:solidFill>
                  <a:schemeClr val="tx1"/>
                </a:solidFill>
              </a:rPr>
              <a:t>name</a:t>
            </a:r>
            <a:endParaRPr lang="pl-PL" sz="15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pl-PL" sz="1500" dirty="0" smtClean="0">
                <a:solidFill>
                  <a:schemeClr val="tx1"/>
                </a:solidFill>
              </a:rPr>
              <a:t>FROM </a:t>
            </a:r>
            <a:r>
              <a:rPr lang="pl-PL" sz="1500" dirty="0" err="1" smtClean="0">
                <a:solidFill>
                  <a:schemeClr val="tx1"/>
                </a:solidFill>
              </a:rPr>
              <a:t>Patients</a:t>
            </a:r>
            <a:r>
              <a:rPr lang="pl-PL" sz="1500" dirty="0" smtClean="0">
                <a:solidFill>
                  <a:schemeClr val="tx1"/>
                </a:solidFill>
              </a:rPr>
              <a:t> p, </a:t>
            </a:r>
            <a:r>
              <a:rPr lang="pl-PL" sz="1500" dirty="0" err="1" smtClean="0">
                <a:solidFill>
                  <a:schemeClr val="tx1"/>
                </a:solidFill>
              </a:rPr>
              <a:t>Visits</a:t>
            </a:r>
            <a:r>
              <a:rPr lang="pl-PL" sz="1500" dirty="0" smtClean="0">
                <a:solidFill>
                  <a:schemeClr val="tx1"/>
                </a:solidFill>
              </a:rPr>
              <a:t> v</a:t>
            </a:r>
          </a:p>
          <a:p>
            <a:pPr lvl="2">
              <a:buNone/>
            </a:pPr>
            <a:r>
              <a:rPr lang="pl-PL" sz="1500" dirty="0" smtClean="0">
                <a:solidFill>
                  <a:schemeClr val="tx1"/>
                </a:solidFill>
              </a:rPr>
              <a:t>WHERE </a:t>
            </a:r>
            <a:r>
              <a:rPr lang="pl-PL" sz="1500" dirty="0" err="1" smtClean="0">
                <a:solidFill>
                  <a:schemeClr val="tx1"/>
                </a:solidFill>
              </a:rPr>
              <a:t>p.patient_id</a:t>
            </a:r>
            <a:r>
              <a:rPr lang="pl-PL" sz="1500" dirty="0" smtClean="0">
                <a:solidFill>
                  <a:schemeClr val="tx1"/>
                </a:solidFill>
              </a:rPr>
              <a:t> = </a:t>
            </a:r>
            <a:r>
              <a:rPr lang="pl-PL" sz="1500" dirty="0" err="1" smtClean="0">
                <a:solidFill>
                  <a:schemeClr val="tx1"/>
                </a:solidFill>
              </a:rPr>
              <a:t>v.patient_id</a:t>
            </a:r>
            <a:endParaRPr lang="pl-PL" sz="15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pl-PL" sz="1500" dirty="0" smtClean="0">
                <a:solidFill>
                  <a:schemeClr val="tx1"/>
                </a:solidFill>
              </a:rPr>
              <a:t>GROUP BY </a:t>
            </a:r>
            <a:r>
              <a:rPr lang="pl-PL" sz="1500" dirty="0" err="1" smtClean="0">
                <a:solidFill>
                  <a:schemeClr val="tx1"/>
                </a:solidFill>
              </a:rPr>
              <a:t>v.patient_id</a:t>
            </a:r>
            <a:endParaRPr lang="pl-PL" sz="15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pl-PL" sz="1500" dirty="0" smtClean="0">
                <a:solidFill>
                  <a:schemeClr val="tx1"/>
                </a:solidFill>
              </a:rPr>
              <a:t>ORDER BY liczba DESC) </a:t>
            </a:r>
            <a:r>
              <a:rPr lang="pl-PL" sz="1500" dirty="0" err="1" smtClean="0">
                <a:solidFill>
                  <a:schemeClr val="tx1"/>
                </a:solidFill>
              </a:rPr>
              <a:t>res</a:t>
            </a:r>
            <a:endParaRPr lang="pl-PL" sz="1500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pl-PL" sz="1500" dirty="0" smtClean="0">
                <a:solidFill>
                  <a:schemeClr val="tx1"/>
                </a:solidFill>
              </a:rPr>
              <a:t>LIMIT 1</a:t>
            </a:r>
          </a:p>
          <a:p>
            <a:pPr lvl="2">
              <a:buNone/>
            </a:pPr>
            <a:endParaRPr lang="pl-PL" sz="1500" dirty="0" smtClean="0">
              <a:solidFill>
                <a:schemeClr val="tx1"/>
              </a:solidFill>
            </a:endParaRPr>
          </a:p>
          <a:p>
            <a:pPr lvl="2"/>
            <a:endParaRPr lang="pl-PL" dirty="0" smtClean="0"/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797152"/>
            <a:ext cx="383676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5373216"/>
            <a:ext cx="1323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/>
          <a:lstStyle/>
          <a:p>
            <a:pPr marL="365760" lvl="2" indent="-256032">
              <a:buClr>
                <a:schemeClr val="accent3"/>
              </a:buClr>
              <a:buFont typeface="Georgia"/>
              <a:buChar char="•"/>
            </a:pPr>
            <a:r>
              <a:rPr lang="en-US" dirty="0" smtClean="0"/>
              <a:t>Name of the doctor who was assigned to the patient with the longest visit </a:t>
            </a:r>
            <a:r>
              <a:rPr lang="en-US" dirty="0" smtClean="0"/>
              <a:t>duration</a:t>
            </a:r>
            <a:endParaRPr lang="pl-PL" dirty="0" smtClean="0"/>
          </a:p>
          <a:p>
            <a:pPr marL="365760" lvl="2" indent="-256032">
              <a:buClr>
                <a:schemeClr val="accent3"/>
              </a:buClr>
              <a:buNone/>
            </a:pPr>
            <a:endParaRPr lang="pl-PL" dirty="0" smtClean="0"/>
          </a:p>
          <a:p>
            <a:pPr marL="365760" lvl="2" indent="-256032">
              <a:buClr>
                <a:schemeClr val="accent3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S</a:t>
            </a:r>
            <a:r>
              <a:rPr lang="pl-PL" sz="1400" dirty="0" smtClean="0">
                <a:solidFill>
                  <a:schemeClr val="tx1"/>
                </a:solidFill>
              </a:rPr>
              <a:t>ELECT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user_name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Doctor_Name</a:t>
            </a:r>
            <a:r>
              <a:rPr lang="en-US" sz="1400" dirty="0" smtClean="0">
                <a:solidFill>
                  <a:schemeClr val="tx1"/>
                </a:solidFill>
              </a:rPr>
              <a:t>, MAX(</a:t>
            </a:r>
            <a:r>
              <a:rPr lang="en-US" sz="1400" dirty="0" err="1" smtClean="0">
                <a:solidFill>
                  <a:schemeClr val="tx1"/>
                </a:solidFill>
              </a:rPr>
              <a:t>end_date</a:t>
            </a:r>
            <a:r>
              <a:rPr lang="en-US" sz="1400" dirty="0" smtClean="0">
                <a:solidFill>
                  <a:schemeClr val="tx1"/>
                </a:solidFill>
              </a:rPr>
              <a:t> - </a:t>
            </a:r>
            <a:r>
              <a:rPr lang="en-US" sz="1400" dirty="0" err="1" smtClean="0">
                <a:solidFill>
                  <a:schemeClr val="tx1"/>
                </a:solidFill>
              </a:rPr>
              <a:t>start_date</a:t>
            </a:r>
            <a:r>
              <a:rPr lang="en-US" sz="1400" dirty="0" smtClean="0">
                <a:solidFill>
                  <a:schemeClr val="tx1"/>
                </a:solidFill>
              </a:rPr>
              <a:t>) as NAZWA from Visits v, user u</a:t>
            </a:r>
          </a:p>
          <a:p>
            <a:pPr marL="365760" lvl="2" indent="-256032">
              <a:buClr>
                <a:schemeClr val="accent3"/>
              </a:buClr>
              <a:buNone/>
            </a:pPr>
            <a:r>
              <a:rPr lang="pl-PL" sz="1400" dirty="0" smtClean="0">
                <a:solidFill>
                  <a:schemeClr val="tx1"/>
                </a:solidFill>
              </a:rPr>
              <a:t>WHERE </a:t>
            </a:r>
            <a:r>
              <a:rPr lang="en-US" sz="1400" dirty="0" err="1" smtClean="0">
                <a:solidFill>
                  <a:schemeClr val="tx1"/>
                </a:solidFill>
              </a:rPr>
              <a:t>end_date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 not null</a:t>
            </a:r>
          </a:p>
          <a:p>
            <a:pPr marL="365760" lvl="2" indent="-256032">
              <a:buClr>
                <a:schemeClr val="accent3"/>
              </a:buClr>
              <a:buNone/>
            </a:pPr>
            <a:r>
              <a:rPr lang="pl-PL" sz="1400" dirty="0" smtClean="0">
                <a:solidFill>
                  <a:schemeClr val="tx1"/>
                </a:solidFill>
              </a:rPr>
              <a:t>AND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end_date</a:t>
            </a:r>
            <a:r>
              <a:rPr lang="en-US" sz="1400" dirty="0" smtClean="0">
                <a:solidFill>
                  <a:schemeClr val="tx1"/>
                </a:solidFill>
              </a:rPr>
              <a:t> &gt; </a:t>
            </a:r>
            <a:r>
              <a:rPr lang="en-US" sz="1400" dirty="0" err="1" smtClean="0">
                <a:solidFill>
                  <a:schemeClr val="tx1"/>
                </a:solidFill>
              </a:rPr>
              <a:t>start_date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dirty="0" err="1" smtClean="0">
                <a:solidFill>
                  <a:schemeClr val="tx1"/>
                </a:solidFill>
              </a:rPr>
              <a:t>u.user_id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v.doctor_id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65760" lvl="2" indent="-256032">
              <a:buClr>
                <a:schemeClr val="accent3"/>
              </a:buClr>
              <a:buNone/>
            </a:pPr>
            <a:r>
              <a:rPr lang="pl-PL" sz="1400" dirty="0" smtClean="0">
                <a:solidFill>
                  <a:schemeClr val="tx1"/>
                </a:solidFill>
              </a:rPr>
              <a:t>GROUP BY </a:t>
            </a:r>
            <a:r>
              <a:rPr lang="en-US" sz="1400" dirty="0" err="1" smtClean="0">
                <a:solidFill>
                  <a:schemeClr val="tx1"/>
                </a:solidFill>
              </a:rPr>
              <a:t>v.visit_id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65760" lvl="2" indent="-256032">
              <a:buClr>
                <a:schemeClr val="accent3"/>
              </a:buClr>
              <a:buNone/>
            </a:pPr>
            <a:r>
              <a:rPr lang="pl-PL" sz="1400" dirty="0" smtClean="0">
                <a:solidFill>
                  <a:schemeClr val="tx1"/>
                </a:solidFill>
              </a:rPr>
              <a:t>ORDER BY </a:t>
            </a:r>
            <a:r>
              <a:rPr lang="en-US" sz="1400" dirty="0" smtClean="0">
                <a:solidFill>
                  <a:schemeClr val="tx1"/>
                </a:solidFill>
              </a:rPr>
              <a:t>NAZWA </a:t>
            </a:r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65760" lvl="2" indent="-256032">
              <a:buClr>
                <a:schemeClr val="accent3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LIMIT 1</a:t>
            </a:r>
            <a:endParaRPr lang="pl-PL" sz="1400" dirty="0" smtClean="0">
              <a:solidFill>
                <a:schemeClr val="tx1"/>
              </a:solidFill>
            </a:endParaRPr>
          </a:p>
          <a:p>
            <a:pPr marL="365760" lvl="2" indent="-256032">
              <a:buClr>
                <a:schemeClr val="accent3"/>
              </a:buClr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4005064"/>
            <a:ext cx="548995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221088"/>
            <a:ext cx="1600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365760" lvl="2" indent="-256032">
              <a:buClr>
                <a:schemeClr val="accent3"/>
              </a:buClr>
              <a:buFont typeface="Georgia"/>
              <a:buChar char="•"/>
            </a:pPr>
            <a:r>
              <a:rPr lang="en-US" dirty="0" smtClean="0"/>
              <a:t>List of patients who are currently hospitalized and are younger than 5 years old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sz="1500" dirty="0" smtClean="0"/>
              <a:t>SELECT</a:t>
            </a:r>
            <a:r>
              <a:rPr lang="en-US" sz="1500" dirty="0" smtClean="0"/>
              <a:t> </a:t>
            </a:r>
            <a:r>
              <a:rPr lang="en-US" sz="1500" dirty="0" err="1" smtClean="0"/>
              <a:t>patient_name</a:t>
            </a:r>
            <a:r>
              <a:rPr lang="en-US" sz="1500" dirty="0" smtClean="0"/>
              <a:t>, </a:t>
            </a:r>
            <a:r>
              <a:rPr lang="en-US" sz="1500" dirty="0" err="1" smtClean="0"/>
              <a:t>patient_age</a:t>
            </a:r>
            <a:r>
              <a:rPr lang="en-US" sz="1500" dirty="0" smtClean="0"/>
              <a:t> from Patients p, Visits v</a:t>
            </a:r>
          </a:p>
          <a:p>
            <a:pPr>
              <a:buNone/>
            </a:pPr>
            <a:r>
              <a:rPr lang="pl-PL" sz="1500" dirty="0" smtClean="0"/>
              <a:t>WHERE</a:t>
            </a:r>
            <a:r>
              <a:rPr lang="en-US" sz="1500" dirty="0" smtClean="0"/>
              <a:t> </a:t>
            </a:r>
            <a:r>
              <a:rPr lang="en-US" sz="1500" dirty="0" err="1" smtClean="0"/>
              <a:t>p.patient_id</a:t>
            </a:r>
            <a:r>
              <a:rPr lang="en-US" sz="1500" dirty="0" smtClean="0"/>
              <a:t> = </a:t>
            </a:r>
            <a:r>
              <a:rPr lang="en-US" sz="1500" dirty="0" err="1" smtClean="0"/>
              <a:t>v.patient_id</a:t>
            </a:r>
            <a:r>
              <a:rPr lang="en-US" sz="1500" dirty="0" smtClean="0"/>
              <a:t> and</a:t>
            </a:r>
          </a:p>
          <a:p>
            <a:pPr>
              <a:buNone/>
            </a:pPr>
            <a:r>
              <a:rPr lang="en-US" sz="1500" dirty="0" smtClean="0"/>
              <a:t>(</a:t>
            </a:r>
            <a:r>
              <a:rPr lang="en-US" sz="1500" dirty="0" err="1" smtClean="0"/>
              <a:t>v.end_date</a:t>
            </a:r>
            <a:r>
              <a:rPr lang="en-US" sz="1500" dirty="0" smtClean="0"/>
              <a:t> is null or </a:t>
            </a:r>
            <a:r>
              <a:rPr lang="en-US" sz="1500" dirty="0" err="1" smtClean="0"/>
              <a:t>v.end_date</a:t>
            </a:r>
            <a:r>
              <a:rPr lang="en-US" sz="1500" dirty="0" smtClean="0"/>
              <a:t> like '0000-00-00') and </a:t>
            </a:r>
            <a:r>
              <a:rPr lang="en-US" sz="1500" dirty="0" err="1" smtClean="0"/>
              <a:t>p.patient_age</a:t>
            </a:r>
            <a:r>
              <a:rPr lang="en-US" sz="1500" dirty="0" smtClean="0"/>
              <a:t> &lt; 5</a:t>
            </a:r>
            <a:endParaRPr lang="pl-PL" sz="1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3933056"/>
            <a:ext cx="225625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437112"/>
            <a:ext cx="24574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942184"/>
          </a:xfrm>
        </p:spPr>
        <p:txBody>
          <a:bodyPr>
            <a:normAutofit/>
          </a:bodyPr>
          <a:lstStyle/>
          <a:p>
            <a:r>
              <a:rPr lang="pl-PL" sz="5400" dirty="0" smtClean="0"/>
              <a:t>        </a:t>
            </a:r>
            <a:br>
              <a:rPr lang="pl-PL" sz="5400" dirty="0" smtClean="0"/>
            </a:br>
            <a:r>
              <a:rPr lang="pl-PL" sz="7200" dirty="0" smtClean="0"/>
              <a:t>    </a:t>
            </a:r>
            <a:r>
              <a:rPr lang="pl-PL" sz="7200" dirty="0" err="1" smtClean="0"/>
              <a:t>Requirements</a:t>
            </a:r>
            <a:endParaRPr lang="pl-PL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2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>
                <a:solidFill>
                  <a:schemeClr val="accent3">
                    <a:lumMod val="75000"/>
                  </a:schemeClr>
                </a:solidFill>
              </a:rPr>
              <a:t>Adminstrator</a:t>
            </a:r>
            <a:endParaRPr lang="pl-PL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l-PL" sz="1800" dirty="0" smtClean="0"/>
              <a:t>log </a:t>
            </a:r>
            <a:r>
              <a:rPr lang="pl-PL" sz="1800" dirty="0" err="1" smtClean="0"/>
              <a:t>into</a:t>
            </a:r>
            <a:r>
              <a:rPr lang="pl-PL" sz="1800" dirty="0" smtClean="0"/>
              <a:t> </a:t>
            </a:r>
            <a:r>
              <a:rPr lang="pl-PL" sz="1800" dirty="0" err="1" smtClean="0"/>
              <a:t>the</a:t>
            </a:r>
            <a:r>
              <a:rPr lang="pl-PL" sz="1800" dirty="0" smtClean="0"/>
              <a:t> system</a:t>
            </a:r>
          </a:p>
          <a:p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new</a:t>
            </a:r>
            <a:r>
              <a:rPr lang="pl-PL" sz="1800" dirty="0" smtClean="0"/>
              <a:t> department</a:t>
            </a:r>
          </a:p>
          <a:p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new</a:t>
            </a:r>
            <a:r>
              <a:rPr lang="pl-PL" sz="1800" dirty="0" smtClean="0"/>
              <a:t> doctor</a:t>
            </a:r>
          </a:p>
          <a:p>
            <a:r>
              <a:rPr lang="pl-PL" sz="1800" dirty="0" err="1" smtClean="0"/>
              <a:t>view</a:t>
            </a:r>
            <a:r>
              <a:rPr lang="pl-PL" sz="1800" dirty="0" smtClean="0"/>
              <a:t> doctor list</a:t>
            </a:r>
          </a:p>
          <a:p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departments</a:t>
            </a:r>
            <a:r>
              <a:rPr lang="pl-PL" sz="1800" dirty="0" smtClean="0"/>
              <a:t> list</a:t>
            </a:r>
          </a:p>
          <a:p>
            <a:endParaRPr lang="pl-PL" sz="1800" dirty="0" smtClean="0"/>
          </a:p>
          <a:p>
            <a:pPr>
              <a:buNone/>
            </a:pPr>
            <a:r>
              <a:rPr lang="pl-PL" b="1" dirty="0" smtClean="0">
                <a:solidFill>
                  <a:schemeClr val="accent3">
                    <a:lumMod val="75000"/>
                  </a:schemeClr>
                </a:solidFill>
              </a:rPr>
              <a:t>Doctor</a:t>
            </a:r>
          </a:p>
          <a:p>
            <a:r>
              <a:rPr lang="pl-PL" sz="1800" dirty="0" smtClean="0"/>
              <a:t>log </a:t>
            </a:r>
            <a:r>
              <a:rPr lang="pl-PL" sz="1800" dirty="0" err="1" smtClean="0"/>
              <a:t>into</a:t>
            </a:r>
            <a:r>
              <a:rPr lang="pl-PL" sz="1800" dirty="0" smtClean="0"/>
              <a:t> </a:t>
            </a:r>
            <a:r>
              <a:rPr lang="pl-PL" sz="1800" dirty="0" err="1" smtClean="0"/>
              <a:t>the</a:t>
            </a:r>
            <a:r>
              <a:rPr lang="pl-PL" sz="1800" dirty="0" smtClean="0"/>
              <a:t> system</a:t>
            </a:r>
          </a:p>
          <a:p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new</a:t>
            </a:r>
            <a:r>
              <a:rPr lang="pl-PL" sz="1800" dirty="0" smtClean="0"/>
              <a:t> </a:t>
            </a:r>
            <a:r>
              <a:rPr lang="pl-PL" sz="1800" dirty="0" err="1" smtClean="0"/>
              <a:t>patient</a:t>
            </a:r>
            <a:endParaRPr lang="pl-PL" sz="1800" dirty="0" smtClean="0"/>
          </a:p>
          <a:p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new</a:t>
            </a:r>
            <a:r>
              <a:rPr lang="pl-PL" sz="1800" dirty="0" smtClean="0"/>
              <a:t> </a:t>
            </a:r>
            <a:r>
              <a:rPr lang="pl-PL" sz="1800" dirty="0" err="1" smtClean="0"/>
              <a:t>visit</a:t>
            </a:r>
            <a:endParaRPr lang="pl-PL" sz="1800" dirty="0" smtClean="0"/>
          </a:p>
          <a:p>
            <a:r>
              <a:rPr lang="pl-PL" sz="1800" dirty="0" err="1" smtClean="0"/>
              <a:t>close</a:t>
            </a:r>
            <a:r>
              <a:rPr lang="pl-PL" sz="1800" dirty="0" smtClean="0"/>
              <a:t> </a:t>
            </a:r>
            <a:r>
              <a:rPr lang="pl-PL" sz="1800" dirty="0" err="1" smtClean="0"/>
              <a:t>visit</a:t>
            </a:r>
            <a:endParaRPr lang="pl-PL" sz="1800" dirty="0" smtClean="0"/>
          </a:p>
          <a:p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patient</a:t>
            </a:r>
            <a:r>
              <a:rPr lang="pl-PL" sz="1800" dirty="0" smtClean="0"/>
              <a:t> list</a:t>
            </a:r>
          </a:p>
          <a:p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visit</a:t>
            </a:r>
            <a:r>
              <a:rPr lang="pl-PL" sz="1800" dirty="0" smtClean="0"/>
              <a:t> </a:t>
            </a:r>
            <a:r>
              <a:rPr lang="pl-PL" sz="1800" dirty="0" err="1" smtClean="0"/>
              <a:t>history</a:t>
            </a:r>
            <a:endParaRPr lang="pl-PL" sz="1800" dirty="0" smtClean="0"/>
          </a:p>
        </p:txBody>
      </p:sp>
      <p:pic>
        <p:nvPicPr>
          <p:cNvPr id="8" name="Picture 2" descr="http://yuml.me/diagram/scruffy/usecase/1e1855f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76872"/>
            <a:ext cx="4861048" cy="305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654152"/>
          </a:xfrm>
        </p:spPr>
        <p:txBody>
          <a:bodyPr>
            <a:normAutofit/>
          </a:bodyPr>
          <a:lstStyle/>
          <a:p>
            <a:r>
              <a:rPr lang="pl-PL" sz="5400" dirty="0" smtClean="0"/>
              <a:t> </a:t>
            </a:r>
            <a:r>
              <a:rPr lang="pl-PL" sz="8800" b="1" dirty="0" smtClean="0"/>
              <a:t>Part I: </a:t>
            </a:r>
            <a:r>
              <a:rPr lang="en-US" sz="8800" b="1" dirty="0" smtClean="0"/>
              <a:t>Analysis</a:t>
            </a:r>
            <a:endParaRPr lang="pl-PL" sz="8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            </a:t>
            </a:r>
            <a:r>
              <a:rPr lang="pl-PL" dirty="0" err="1" smtClean="0"/>
              <a:t>Databaze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E:\Studia\Rok V\sem II S2\Information Systems in Health Care\Project\Part I     Analysis\databaze\inde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8964488" cy="4600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     </a:t>
            </a:r>
            <a:r>
              <a:rPr lang="en-US" dirty="0" smtClean="0"/>
              <a:t>UML sequence diagram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err="1" smtClean="0"/>
              <a:t>Create</a:t>
            </a:r>
            <a:r>
              <a:rPr lang="pl-PL" sz="2000" dirty="0" smtClean="0"/>
              <a:t> </a:t>
            </a:r>
            <a:r>
              <a:rPr lang="pl-PL" sz="2000" dirty="0" err="1" smtClean="0"/>
              <a:t>new</a:t>
            </a:r>
            <a:r>
              <a:rPr lang="pl-PL" sz="2000" dirty="0" smtClean="0"/>
              <a:t> doctor</a:t>
            </a:r>
            <a:endParaRPr lang="pl-PL" sz="2000" dirty="0"/>
          </a:p>
        </p:txBody>
      </p:sp>
      <p:pic>
        <p:nvPicPr>
          <p:cNvPr id="1026" name="Picture 2" descr="E:\Studia\Rok V\sem II S2\Information Systems in Health Care\Project\Part I     Analysis\sequence diagrams\admin\new doc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276872"/>
            <a:ext cx="5328592" cy="4335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patient</a:t>
            </a:r>
            <a:r>
              <a:rPr lang="pl-PL" dirty="0" smtClean="0"/>
              <a:t> list                          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visit</a:t>
            </a:r>
            <a:r>
              <a:rPr lang="pl-PL" dirty="0" smtClean="0"/>
              <a:t> </a:t>
            </a:r>
            <a:r>
              <a:rPr lang="pl-PL" dirty="0" err="1" smtClean="0"/>
              <a:t>history</a:t>
            </a:r>
            <a:endParaRPr lang="pl-PL" dirty="0"/>
          </a:p>
        </p:txBody>
      </p:sp>
      <p:pic>
        <p:nvPicPr>
          <p:cNvPr id="4" name="Picture 3" descr="E:\Studia\Rok V\sem II S2\Information Systems in Health Care\Project\Part I     Analysis\sequence diagrams\doc\view pati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4355976" cy="3246627"/>
          </a:xfrm>
          <a:prstGeom prst="rect">
            <a:avLst/>
          </a:prstGeom>
          <a:noFill/>
        </p:spPr>
      </p:pic>
      <p:pic>
        <p:nvPicPr>
          <p:cNvPr id="2050" name="Picture 2" descr="E:\Studia\Rok V\sem II S2\Information Systems in Health Care\Project\Part I     Analysis\sequence diagrams\doc\view visits histo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692696"/>
            <a:ext cx="4355976" cy="3372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654152"/>
          </a:xfrm>
        </p:spPr>
        <p:txBody>
          <a:bodyPr>
            <a:normAutofit/>
          </a:bodyPr>
          <a:lstStyle/>
          <a:p>
            <a:r>
              <a:rPr lang="pl-PL" sz="4800" dirty="0" smtClean="0"/>
              <a:t>   </a:t>
            </a:r>
            <a:r>
              <a:rPr lang="pl-PL" sz="8800" dirty="0" smtClean="0"/>
              <a:t>Part II: </a:t>
            </a:r>
            <a:r>
              <a:rPr lang="en-US" sz="8800" b="1" dirty="0" smtClean="0"/>
              <a:t>Coding</a:t>
            </a:r>
            <a:endParaRPr lang="pl-PL" sz="8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50589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266</TotalTime>
  <Words>234</Words>
  <Application>Microsoft Office PowerPoint</Application>
  <PresentationFormat>Pokaz na ekranie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Wielkomiejski</vt:lpstr>
      <vt:lpstr>INFORMATION SYSTEMS IN HEALTH CARE</vt:lpstr>
      <vt:lpstr>             Requirements</vt:lpstr>
      <vt:lpstr>Slajd 3</vt:lpstr>
      <vt:lpstr> Part I: Analysis</vt:lpstr>
      <vt:lpstr>                   Databaze</vt:lpstr>
      <vt:lpstr>       UML sequence diagram </vt:lpstr>
      <vt:lpstr>Slajd 7</vt:lpstr>
      <vt:lpstr>   Part II: Coding</vt:lpstr>
      <vt:lpstr>Slajd 9</vt:lpstr>
      <vt:lpstr>Slajd 10</vt:lpstr>
      <vt:lpstr>Part III: Testing</vt:lpstr>
      <vt:lpstr>Login form  Homepage – admin  Homepage - doctor </vt:lpstr>
      <vt:lpstr>Register new patient   Show patients list   Show visits   </vt:lpstr>
      <vt:lpstr>SQL queries for searching the following information:</vt:lpstr>
      <vt:lpstr>Slajd 15</vt:lpstr>
      <vt:lpstr>Slajd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IN HEALTH CARE</dc:title>
  <dc:creator>Kasia</dc:creator>
  <cp:lastModifiedBy>Kasia</cp:lastModifiedBy>
  <cp:revision>25</cp:revision>
  <dcterms:created xsi:type="dcterms:W3CDTF">2013-12-02T16:27:19Z</dcterms:created>
  <dcterms:modified xsi:type="dcterms:W3CDTF">2013-12-15T21:14:53Z</dcterms:modified>
</cp:coreProperties>
</file>