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handoutMasterIdLst>
    <p:handoutMasterId r:id="rId14"/>
  </p:handoutMasterIdLst>
  <p:sldIdLst>
    <p:sldId id="256" r:id="rId2"/>
    <p:sldId id="397" r:id="rId3"/>
    <p:sldId id="400" r:id="rId4"/>
    <p:sldId id="398" r:id="rId5"/>
    <p:sldId id="276" r:id="rId6"/>
    <p:sldId id="401" r:id="rId7"/>
    <p:sldId id="402" r:id="rId8"/>
    <p:sldId id="411" r:id="rId9"/>
    <p:sldId id="417" r:id="rId10"/>
    <p:sldId id="420" r:id="rId11"/>
    <p:sldId id="365" r:id="rId1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AB3"/>
    <a:srgbClr val="DEC2DB"/>
    <a:srgbClr val="FFFF99"/>
    <a:srgbClr val="FFFF66"/>
    <a:srgbClr val="DF6645"/>
    <a:srgbClr val="A38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86934" autoAdjust="0"/>
  </p:normalViewPr>
  <p:slideViewPr>
    <p:cSldViewPr>
      <p:cViewPr varScale="1">
        <p:scale>
          <a:sx n="85" d="100"/>
          <a:sy n="85" d="100"/>
        </p:scale>
        <p:origin x="858" y="102"/>
      </p:cViewPr>
      <p:guideLst>
        <p:guide orient="horz" pos="1620"/>
        <p:guide pos="2880"/>
      </p:guideLst>
    </p:cSldViewPr>
  </p:slideViewPr>
  <p:outlineViewPr>
    <p:cViewPr>
      <p:scale>
        <a:sx n="33" d="100"/>
        <a:sy n="33" d="100"/>
      </p:scale>
      <p:origin x="0" y="3158"/>
    </p:cViewPr>
  </p:outlineViewPr>
  <p:notesTextViewPr>
    <p:cViewPr>
      <p:scale>
        <a:sx n="100" d="100"/>
        <a:sy n="100" d="100"/>
      </p:scale>
      <p:origin x="0" y="0"/>
    </p:cViewPr>
  </p:notesTextViewPr>
  <p:notesViewPr>
    <p:cSldViewPr>
      <p:cViewPr varScale="1">
        <p:scale>
          <a:sx n="55" d="100"/>
          <a:sy n="55" d="100"/>
        </p:scale>
        <p:origin x="-26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DB0AD4-9D2C-426F-B60E-2AFDECABB8C6}" type="datetimeFigureOut">
              <a:rPr lang="en-US" smtClean="0"/>
              <a:pPr/>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89C686-9B9C-49D8-B2AB-4E155F542C9E}" type="slidenum">
              <a:rPr lang="en-US" smtClean="0"/>
              <a:pPr/>
              <a:t>‹#›</a:t>
            </a:fld>
            <a:endParaRPr lang="en-US"/>
          </a:p>
        </p:txBody>
      </p:sp>
    </p:spTree>
    <p:extLst>
      <p:ext uri="{BB962C8B-B14F-4D97-AF65-F5344CB8AC3E}">
        <p14:creationId xmlns:p14="http://schemas.microsoft.com/office/powerpoint/2010/main" val="4008750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2/16/2014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45812218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1604281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dirty="0"/>
          </a:p>
        </p:txBody>
      </p:sp>
    </p:spTree>
    <p:extLst>
      <p:ext uri="{BB962C8B-B14F-4D97-AF65-F5344CB8AC3E}">
        <p14:creationId xmlns:p14="http://schemas.microsoft.com/office/powerpoint/2010/main" val="275927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2/16/2014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a:prstGeom prst="rect">
            <a:avLst/>
          </a:prstGeo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Grp="1"/>
          </p:cNvSpPr>
          <p:nvPr>
            <p:ph type="dt" sz="half" idx="10"/>
          </p:nvPr>
        </p:nvSpPr>
        <p:spPr/>
        <p:txBody>
          <a:bodyPr/>
          <a:lstStyle>
            <a:extLst/>
          </a:lstStyle>
          <a:p>
            <a:fld id="{E4606EA6-EFEA-4C30-9264-4F9291A5780D}" type="datetime1">
              <a:rPr lang="en-US" smtClean="0"/>
              <a:pPr/>
              <a:t>2/16/2014</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a:xfrm>
            <a:off x="0" y="590550"/>
            <a:ext cx="533400" cy="45719"/>
          </a:xfrm>
          <a:prstGeom prst="rect">
            <a:avLst/>
          </a:prstGeom>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2/16/2014</a:t>
            </a:fld>
            <a:endParaRPr lang="en-US"/>
          </a:p>
        </p:txBody>
      </p:sp>
      <p:sp>
        <p:nvSpPr>
          <p:cNvPr id="13" name="Slide Number Placeholder 12"/>
          <p:cNvSpPr>
            <a:spLocks noGrp="1"/>
          </p:cNvSpPr>
          <p:nvPr>
            <p:ph type="sldNum" sz="quarter" idx="11"/>
          </p:nvPr>
        </p:nvSpPr>
        <p:spPr>
          <a:xfrm>
            <a:off x="0" y="1314450"/>
            <a:ext cx="1295400" cy="526257"/>
          </a:xfrm>
          <a:prstGeom prst="rect">
            <a:avLst/>
          </a:prstGeo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extLst/>
          </a:lstStyle>
          <a:p>
            <a:r>
              <a:rPr lang="en-US" dirty="0"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2/16/2014</a:t>
            </a:fld>
            <a:endParaRPr lang="en-US"/>
          </a:p>
        </p:txBody>
      </p:sp>
      <p:sp>
        <p:nvSpPr>
          <p:cNvPr id="10" name="Slide Number Placeholder 9"/>
          <p:cNvSpPr>
            <a:spLocks noGrp="1"/>
          </p:cNvSpPr>
          <p:nvPr>
            <p:ph type="sldNum" sz="quarter" idx="16"/>
          </p:nvPr>
        </p:nvSpPr>
        <p:spPr>
          <a:xfrm>
            <a:off x="0" y="590550"/>
            <a:ext cx="533400" cy="45719"/>
          </a:xfrm>
          <a:prstGeom prst="rect">
            <a:avLst/>
          </a:prstGeom>
        </p:spPr>
        <p:txBody>
          <a:bodyPr rtlCol="0"/>
          <a:lstStyle>
            <a:extLst/>
          </a:lstStyle>
          <a:p>
            <a:pPr algn="ctr"/>
            <a:fld id="{8F82E0A0-C266-4798-8C8F-B9F91E9DA37E}" type="slidenum">
              <a:rPr lang="en-US" sz="1400" b="1" smtClean="0">
                <a:solidFill>
                  <a:srgbClr val="FFFFFF"/>
                </a:solidFill>
              </a:rPr>
              <a:pPr algn="ctr"/>
              <a:t>‹#›</a:t>
            </a:fld>
            <a:endParaRPr lang="en-US" dirty="0"/>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2/16/2014</a:t>
            </a:fld>
            <a:endParaRPr lang="en-US"/>
          </a:p>
        </p:txBody>
      </p:sp>
      <p:sp>
        <p:nvSpPr>
          <p:cNvPr id="12" name="Slide Number Placeholder 11"/>
          <p:cNvSpPr>
            <a:spLocks noGrp="1"/>
          </p:cNvSpPr>
          <p:nvPr>
            <p:ph type="sldNum" sz="quarter" idx="16"/>
          </p:nvPr>
        </p:nvSpPr>
        <p:spPr>
          <a:xfrm>
            <a:off x="0" y="590550"/>
            <a:ext cx="533400" cy="45719"/>
          </a:xfrm>
          <a:prstGeom prst="rect">
            <a:avLst/>
          </a:prstGeom>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2/16/2014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a:xfrm>
            <a:off x="0" y="590550"/>
            <a:ext cx="533400" cy="45719"/>
          </a:xfrm>
          <a:prstGeom prst="rect">
            <a:avLst/>
          </a:prstGeom>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2/16/2014</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a:prstGeom prst="rect">
            <a:avLst/>
          </a:prstGeo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2/16/2014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0" y="590550"/>
            <a:ext cx="533400" cy="45719"/>
          </a:xfrm>
          <a:prstGeom prst="rect">
            <a:avLst/>
          </a:prstGeom>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2/16/2014</a:t>
            </a:fld>
            <a:endParaRPr lang="en-US"/>
          </a:p>
        </p:txBody>
      </p:sp>
      <p:sp>
        <p:nvSpPr>
          <p:cNvPr id="13" name="Slide Number Placeholder 12"/>
          <p:cNvSpPr>
            <a:spLocks noGrp="1"/>
          </p:cNvSpPr>
          <p:nvPr>
            <p:ph type="sldNum" sz="quarter" idx="11"/>
          </p:nvPr>
        </p:nvSpPr>
        <p:spPr>
          <a:xfrm>
            <a:off x="0" y="3500437"/>
            <a:ext cx="1447800" cy="497684"/>
          </a:xfrm>
          <a:prstGeom prst="rect">
            <a:avLst/>
          </a:prstGeo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123950"/>
            <a:ext cx="8153400" cy="3470910"/>
          </a:xfrm>
          <a:prstGeom prst="rect">
            <a:avLst/>
          </a:prstGeom>
        </p:spPr>
        <p:txBody>
          <a:bodyPr vert="horz">
            <a:normAutofit/>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2/16/2014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845008"/>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flipV="1">
            <a:off x="0" y="590550"/>
            <a:ext cx="9144000" cy="5119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2" name="Title Placeholder 21"/>
          <p:cNvSpPr>
            <a:spLocks noGrp="1"/>
          </p:cNvSpPr>
          <p:nvPr>
            <p:ph type="title"/>
          </p:nvPr>
        </p:nvSpPr>
        <p:spPr>
          <a:xfrm>
            <a:off x="152400" y="118110"/>
            <a:ext cx="8763000" cy="472440"/>
          </a:xfrm>
          <a:prstGeom prst="rect">
            <a:avLst/>
          </a:prstGeom>
        </p:spPr>
        <p:txBody>
          <a:bodyPr vert="horz" anchor="b">
            <a:noAutofit/>
          </a:bodyPr>
          <a:lstStyle>
            <a:extLst/>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36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52400" y="1047750"/>
            <a:ext cx="8610600" cy="1809750"/>
          </a:xfrm>
        </p:spPr>
        <p:txBody>
          <a:bodyPr/>
          <a:lstStyle>
            <a:extLst/>
          </a:lstStyle>
          <a:p>
            <a:pPr algn="ctr"/>
            <a:r>
              <a:rPr lang="en-US" b="1" dirty="0" smtClean="0"/>
              <a:t>Modelling and Simulation Practices</a:t>
            </a:r>
            <a:endParaRPr lang="en-US" dirty="0"/>
          </a:p>
        </p:txBody>
      </p:sp>
      <p:sp>
        <p:nvSpPr>
          <p:cNvPr id="5" name="Rectangle 4"/>
          <p:cNvSpPr>
            <a:spLocks noGrp="1"/>
          </p:cNvSpPr>
          <p:nvPr>
            <p:ph type="subTitle" idx="1"/>
          </p:nvPr>
        </p:nvSpPr>
        <p:spPr/>
        <p:txBody>
          <a:bodyPr>
            <a:normAutofit lnSpcReduction="10000"/>
          </a:bodyPr>
          <a:lstStyle>
            <a:extLst/>
          </a:lstStyle>
          <a:p>
            <a:r>
              <a:rPr lang="en-US" dirty="0"/>
              <a:t>Practice</a:t>
            </a:r>
            <a:r>
              <a:rPr lang="en-US" dirty="0" smtClean="0"/>
              <a:t> 1 - SS 2014 – </a:t>
            </a:r>
            <a:r>
              <a:rPr lang="cs-CZ" dirty="0" smtClean="0"/>
              <a:t>Daniela Müllerová</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Introduction to Simulink </a:t>
            </a:r>
            <a:endParaRPr lang="en-US" b="1" dirty="0"/>
          </a:p>
        </p:txBody>
      </p:sp>
      <p:sp>
        <p:nvSpPr>
          <p:cNvPr id="4" name="Content Placeholder 3"/>
          <p:cNvSpPr>
            <a:spLocks noGrp="1"/>
          </p:cNvSpPr>
          <p:nvPr>
            <p:ph sz="quarter" idx="13"/>
          </p:nvPr>
        </p:nvSpPr>
        <p:spPr>
          <a:xfrm>
            <a:off x="152400" y="819150"/>
            <a:ext cx="4267200" cy="1905000"/>
          </a:xfrm>
        </p:spPr>
        <p:txBody>
          <a:bodyPr>
            <a:normAutofit fontScale="70000" lnSpcReduction="20000"/>
          </a:bodyPr>
          <a:lstStyle/>
          <a:p>
            <a:r>
              <a:rPr lang="en-US" dirty="0" smtClean="0"/>
              <a:t>environment for the simulation of dynamic systems using block diagram </a:t>
            </a:r>
          </a:p>
          <a:p>
            <a:r>
              <a:rPr lang="en-US" dirty="0" smtClean="0"/>
              <a:t>offer libraries of signal sources, basic continuous, discrete and nonlinear blocks and blocks for displaying and saving signals</a:t>
            </a:r>
          </a:p>
        </p:txBody>
      </p:sp>
      <p:pic>
        <p:nvPicPr>
          <p:cNvPr id="6" name="Picture 5"/>
          <p:cNvPicPr/>
          <p:nvPr/>
        </p:nvPicPr>
        <p:blipFill>
          <a:blip r:embed="rId2">
            <a:clrChange>
              <a:clrFrom>
                <a:srgbClr val="E49B59"/>
              </a:clrFrom>
              <a:clrTo>
                <a:srgbClr val="E49B59">
                  <a:alpha val="0"/>
                </a:srgbClr>
              </a:clrTo>
            </a:clrChange>
          </a:blip>
          <a:srcRect l="20103" r="44253" b="38171"/>
          <a:stretch>
            <a:fillRect/>
          </a:stretch>
        </p:blipFill>
        <p:spPr bwMode="auto">
          <a:xfrm>
            <a:off x="4419600" y="819150"/>
            <a:ext cx="3581400" cy="3200400"/>
          </a:xfrm>
          <a:prstGeom prst="rect">
            <a:avLst/>
          </a:prstGeom>
          <a:noFill/>
          <a:ln w="9525">
            <a:noFill/>
            <a:miter lim="800000"/>
            <a:headEnd/>
            <a:tailEnd/>
          </a:ln>
        </p:spPr>
      </p:pic>
      <p:pic>
        <p:nvPicPr>
          <p:cNvPr id="7" name="Picture 6"/>
          <p:cNvPicPr/>
          <p:nvPr/>
        </p:nvPicPr>
        <p:blipFill>
          <a:blip r:embed="rId3"/>
          <a:srcRect l="10777" r="49150" b="52103"/>
          <a:stretch>
            <a:fillRect/>
          </a:stretch>
        </p:blipFill>
        <p:spPr bwMode="auto">
          <a:xfrm>
            <a:off x="685800" y="2800350"/>
            <a:ext cx="2895600" cy="1904999"/>
          </a:xfrm>
          <a:prstGeom prst="rect">
            <a:avLst/>
          </a:prstGeom>
          <a:noFill/>
          <a:ln w="9525">
            <a:noFill/>
            <a:miter lim="800000"/>
            <a:headEnd/>
            <a:tailEnd/>
          </a:ln>
        </p:spPr>
      </p:pic>
    </p:spTree>
    <p:extLst>
      <p:ext uri="{BB962C8B-B14F-4D97-AF65-F5344CB8AC3E}">
        <p14:creationId xmlns:p14="http://schemas.microsoft.com/office/powerpoint/2010/main" val="4270838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t>Summary of today's practice</a:t>
            </a:r>
            <a:endParaRPr lang="en-US" sz="3200" b="1" dirty="0"/>
          </a:p>
        </p:txBody>
      </p:sp>
      <p:sp>
        <p:nvSpPr>
          <p:cNvPr id="5" name="Rectangle 4"/>
          <p:cNvSpPr/>
          <p:nvPr/>
        </p:nvSpPr>
        <p:spPr>
          <a:xfrm>
            <a:off x="609600" y="761087"/>
            <a:ext cx="80772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200" b="1" i="1" dirty="0" smtClean="0"/>
              <a:t>[</a:t>
            </a:r>
            <a:r>
              <a:rPr lang="en-US" sz="1200" b="1" dirty="0" smtClean="0"/>
              <a:t>Organization of practices</a:t>
            </a:r>
            <a:r>
              <a:rPr lang="en-US" sz="1200" b="1" i="1" dirty="0" smtClean="0"/>
              <a:t>]</a:t>
            </a:r>
          </a:p>
          <a:p>
            <a:r>
              <a:rPr lang="en-US" sz="1200" i="1" dirty="0" smtClean="0"/>
              <a:t>13 hours with Matlab and Simulink, the basics of modeling and the creation of a own model.</a:t>
            </a:r>
          </a:p>
          <a:p>
            <a:r>
              <a:rPr lang="en-US" sz="1200" dirty="0" smtClean="0"/>
              <a:t>To obtain the credit you need 20 points. </a:t>
            </a:r>
          </a:p>
          <a:p>
            <a:r>
              <a:rPr lang="en-US" sz="1200" dirty="0" smtClean="0"/>
              <a:t>11 points can be obtained for active participation in the practices. 29 points can be obtained for the test, which will take place on the 9. an hour and 13. an hour.</a:t>
            </a:r>
          </a:p>
        </p:txBody>
      </p:sp>
      <p:sp>
        <p:nvSpPr>
          <p:cNvPr id="6" name="Rectangle 5"/>
          <p:cNvSpPr/>
          <p:nvPr/>
        </p:nvSpPr>
        <p:spPr>
          <a:xfrm>
            <a:off x="600075" y="2088589"/>
            <a:ext cx="80772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200" b="1" i="1" dirty="0" smtClean="0"/>
              <a:t>[</a:t>
            </a:r>
            <a:r>
              <a:rPr lang="en-US" sz="1200" b="1" dirty="0" smtClean="0"/>
              <a:t>Foundations of Mathematics</a:t>
            </a:r>
            <a:r>
              <a:rPr lang="en-US" sz="1200" b="1" i="1" dirty="0" smtClean="0"/>
              <a:t>]</a:t>
            </a:r>
          </a:p>
          <a:p>
            <a:r>
              <a:rPr lang="en-US" sz="1200" dirty="0" smtClean="0"/>
              <a:t>Polynomials, equations, matrices</a:t>
            </a:r>
            <a:endParaRPr lang="en-US" sz="1200" i="1" dirty="0"/>
          </a:p>
        </p:txBody>
      </p:sp>
      <p:sp>
        <p:nvSpPr>
          <p:cNvPr id="7" name="Rectangle 6"/>
          <p:cNvSpPr/>
          <p:nvPr/>
        </p:nvSpPr>
        <p:spPr>
          <a:xfrm>
            <a:off x="600075" y="2907421"/>
            <a:ext cx="80772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200" b="1" i="1" dirty="0" smtClean="0"/>
              <a:t>[Matlab, Simulink]</a:t>
            </a:r>
          </a:p>
          <a:p>
            <a:r>
              <a:rPr lang="en-US" sz="1200" i="1" dirty="0" smtClean="0"/>
              <a:t>Matlab is an interactive Programming environment for computing with matrices, plotting graphs of functions, implementation of algorithms, analysis and presentation of data, creating applications.</a:t>
            </a:r>
          </a:p>
          <a:p>
            <a:r>
              <a:rPr lang="en-US" sz="1200" i="1" dirty="0" smtClean="0"/>
              <a:t>Simulink is an environment for the simulation of dynamic systems using block diagram.</a:t>
            </a:r>
            <a:endParaRPr lang="en-US" sz="1200" dirty="0"/>
          </a:p>
        </p:txBody>
      </p:sp>
      <p:sp>
        <p:nvSpPr>
          <p:cNvPr id="9" name="Rectangle 8"/>
          <p:cNvSpPr/>
          <p:nvPr/>
        </p:nvSpPr>
        <p:spPr>
          <a:xfrm>
            <a:off x="600075" y="4095586"/>
            <a:ext cx="8077200" cy="461665"/>
          </a:xfrm>
          <a:prstGeom prst="rect">
            <a:avLst/>
          </a:prstGeom>
          <a:solidFill>
            <a:srgbClr val="DEC2DB"/>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200" b="1" i="1" dirty="0" smtClean="0"/>
              <a:t>[What </a:t>
            </a:r>
            <a:r>
              <a:rPr lang="cs-CZ" sz="1200" b="1" i="1" dirty="0" err="1" smtClean="0"/>
              <a:t>is</a:t>
            </a:r>
            <a:r>
              <a:rPr lang="cs-CZ" sz="1200" b="1" i="1" dirty="0" smtClean="0"/>
              <a:t> </a:t>
            </a:r>
            <a:r>
              <a:rPr lang="en-US" sz="1200" b="1" i="1" dirty="0" smtClean="0"/>
              <a:t>next?]</a:t>
            </a:r>
          </a:p>
          <a:p>
            <a:r>
              <a:rPr lang="en-US" sz="1200" dirty="0" smtClean="0"/>
              <a:t>Next week we will continue with Simulink models of single species  populations..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p>
            <a:r>
              <a:rPr lang="en-US" b="1" dirty="0" smtClean="0"/>
              <a:t>What do we do in today's practice? </a:t>
            </a:r>
            <a:endParaRPr lang="en-US" b="1" dirty="0"/>
          </a:p>
        </p:txBody>
      </p:sp>
      <p:sp>
        <p:nvSpPr>
          <p:cNvPr id="5" name="Content Placeholder 4"/>
          <p:cNvSpPr>
            <a:spLocks noGrp="1"/>
          </p:cNvSpPr>
          <p:nvPr>
            <p:ph sz="quarter" idx="13"/>
          </p:nvPr>
        </p:nvSpPr>
        <p:spPr>
          <a:xfrm>
            <a:off x="609600" y="1352551"/>
            <a:ext cx="6781800" cy="3268624"/>
          </a:xfrm>
        </p:spPr>
        <p:txBody>
          <a:bodyPr>
            <a:normAutofit fontScale="92500" lnSpcReduction="10000"/>
          </a:bodyPr>
          <a:lstStyle/>
          <a:p>
            <a:pPr marL="514350" indent="-514350">
              <a:buFont typeface="+mj-lt"/>
              <a:buAutoNum type="arabicPeriod"/>
            </a:pPr>
            <a:r>
              <a:rPr lang="en-US" b="1" dirty="0" smtClean="0"/>
              <a:t>Organization of practices</a:t>
            </a:r>
          </a:p>
          <a:p>
            <a:pPr marL="514350" indent="-514350">
              <a:buFont typeface="+mj-lt"/>
              <a:buAutoNum type="arabicPeriod"/>
            </a:pPr>
            <a:r>
              <a:rPr lang="en-US" b="1" dirty="0" smtClean="0"/>
              <a:t>Entrance test </a:t>
            </a:r>
          </a:p>
          <a:p>
            <a:pPr marL="514350" indent="-514350">
              <a:buFont typeface="+mj-lt"/>
              <a:buAutoNum type="arabicPeriod"/>
            </a:pPr>
            <a:r>
              <a:rPr lang="en-US" b="1" dirty="0" smtClean="0"/>
              <a:t>Why modeling and simulation? </a:t>
            </a:r>
          </a:p>
          <a:p>
            <a:pPr marL="514350" indent="-514350">
              <a:buFont typeface="+mj-lt"/>
              <a:buAutoNum type="arabicPeriod"/>
            </a:pPr>
            <a:r>
              <a:rPr lang="en-US" b="1" dirty="0" smtClean="0"/>
              <a:t>Foundations of Mathematics</a:t>
            </a:r>
          </a:p>
          <a:p>
            <a:pPr marL="514350" indent="-514350">
              <a:buFont typeface="+mj-lt"/>
              <a:buAutoNum type="arabicPeriod"/>
            </a:pPr>
            <a:r>
              <a:rPr lang="en-US" b="1" dirty="0" smtClean="0"/>
              <a:t>Introduction to Matlab </a:t>
            </a:r>
          </a:p>
          <a:p>
            <a:pPr marL="514350" indent="-514350">
              <a:buFont typeface="+mj-lt"/>
              <a:buAutoNum type="arabicPeriod"/>
            </a:pPr>
            <a:r>
              <a:rPr lang="en-US" b="1" dirty="0" smtClean="0"/>
              <a:t>Introduction to Simulink </a:t>
            </a:r>
          </a:p>
          <a:p>
            <a:pPr marL="514350" indent="-514350">
              <a:buFont typeface="+mj-lt"/>
              <a:buAutoNum type="arabicPeriod"/>
            </a:pPr>
            <a:r>
              <a:rPr lang="en-US" b="1" dirty="0" smtClean="0"/>
              <a:t>Summary</a:t>
            </a:r>
          </a:p>
        </p:txBody>
      </p:sp>
    </p:spTree>
    <p:extLst>
      <p:ext uri="{BB962C8B-B14F-4D97-AF65-F5344CB8AC3E}">
        <p14:creationId xmlns:p14="http://schemas.microsoft.com/office/powerpoint/2010/main" val="4198682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472440"/>
          </a:xfrm>
        </p:spPr>
        <p:txBody>
          <a:bodyPr/>
          <a:lstStyle/>
          <a:p>
            <a:r>
              <a:rPr lang="en-US" b="1" dirty="0" smtClean="0"/>
              <a:t>What are practices organized?</a:t>
            </a:r>
            <a:endParaRPr lang="en-US" b="1" dirty="0"/>
          </a:p>
        </p:txBody>
      </p:sp>
      <p:sp>
        <p:nvSpPr>
          <p:cNvPr id="3" name="Content Placeholder 2"/>
          <p:cNvSpPr>
            <a:spLocks noGrp="1"/>
          </p:cNvSpPr>
          <p:nvPr>
            <p:ph sz="quarter" idx="13"/>
          </p:nvPr>
        </p:nvSpPr>
        <p:spPr>
          <a:xfrm>
            <a:off x="228600" y="1350146"/>
            <a:ext cx="2819400" cy="573904"/>
          </a:xfrm>
        </p:spPr>
        <p:txBody>
          <a:bodyPr>
            <a:noAutofit/>
          </a:bodyPr>
          <a:lstStyle/>
          <a:p>
            <a:r>
              <a:rPr lang="en-US" sz="1200" b="1" dirty="0" smtClean="0"/>
              <a:t>1 group</a:t>
            </a:r>
          </a:p>
          <a:p>
            <a:r>
              <a:rPr lang="en-US" sz="1200" b="1" dirty="0" smtClean="0"/>
              <a:t>2 students</a:t>
            </a:r>
          </a:p>
          <a:p>
            <a:r>
              <a:rPr lang="en-US" sz="1200" b="1" dirty="0" smtClean="0"/>
              <a:t>13 practices x 1.5 hours</a:t>
            </a:r>
          </a:p>
          <a:p>
            <a:pPr lvl="1"/>
            <a:endParaRPr lang="en-US" sz="1200" dirty="0"/>
          </a:p>
        </p:txBody>
      </p:sp>
      <p:sp>
        <p:nvSpPr>
          <p:cNvPr id="5" name="Text Placeholder 4"/>
          <p:cNvSpPr>
            <a:spLocks noGrp="1"/>
          </p:cNvSpPr>
          <p:nvPr>
            <p:ph type="body" sz="quarter" idx="18"/>
          </p:nvPr>
        </p:nvSpPr>
        <p:spPr>
          <a:xfrm>
            <a:off x="201967" y="742950"/>
            <a:ext cx="2819400" cy="530352"/>
          </a:xfrm>
        </p:spPr>
        <p:txBody>
          <a:bodyPr>
            <a:normAutofit fontScale="85000" lnSpcReduction="20000"/>
          </a:bodyPr>
          <a:lstStyle/>
          <a:p>
            <a:r>
              <a:rPr lang="en-US" b="0" dirty="0" smtClean="0"/>
              <a:t>Biomedical Technician BMT (17ABBMS)</a:t>
            </a:r>
            <a:endParaRPr lang="en-US" b="0" dirty="0"/>
          </a:p>
        </p:txBody>
      </p:sp>
      <p:pic>
        <p:nvPicPr>
          <p:cNvPr id="6" name="Obráze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52" y="2495550"/>
            <a:ext cx="8340852" cy="2226772"/>
          </a:xfrm>
          <a:prstGeom prst="rect">
            <a:avLst/>
          </a:prstGeom>
        </p:spPr>
      </p:pic>
    </p:spTree>
    <p:extLst>
      <p:ext uri="{BB962C8B-B14F-4D97-AF65-F5344CB8AC3E}">
        <p14:creationId xmlns:p14="http://schemas.microsoft.com/office/powerpoint/2010/main" val="266312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472440"/>
          </a:xfrm>
        </p:spPr>
        <p:txBody>
          <a:bodyPr/>
          <a:lstStyle/>
          <a:p>
            <a:r>
              <a:rPr lang="en-US" b="1" dirty="0" smtClean="0"/>
              <a:t>What you should already know?</a:t>
            </a:r>
            <a:endParaRPr lang="en-US" b="1" dirty="0"/>
          </a:p>
        </p:txBody>
      </p:sp>
      <p:sp>
        <p:nvSpPr>
          <p:cNvPr id="3" name="Content Placeholder 2"/>
          <p:cNvSpPr>
            <a:spLocks noGrp="1"/>
          </p:cNvSpPr>
          <p:nvPr>
            <p:ph sz="quarter" idx="13"/>
          </p:nvPr>
        </p:nvSpPr>
        <p:spPr>
          <a:xfrm>
            <a:off x="2209800" y="1681481"/>
            <a:ext cx="4114800" cy="2628900"/>
          </a:xfrm>
        </p:spPr>
        <p:txBody>
          <a:bodyPr>
            <a:normAutofit fontScale="92500" lnSpcReduction="10000"/>
          </a:bodyPr>
          <a:lstStyle/>
          <a:p>
            <a:r>
              <a:rPr lang="en-US" b="1" dirty="0" smtClean="0"/>
              <a:t>Linear Algebra and Differential Calculus</a:t>
            </a:r>
          </a:p>
          <a:p>
            <a:r>
              <a:rPr lang="en-US" b="1" dirty="0" smtClean="0"/>
              <a:t>Integral Calculus</a:t>
            </a:r>
          </a:p>
          <a:p>
            <a:r>
              <a:rPr lang="en-US" b="1" dirty="0" smtClean="0"/>
              <a:t>Programming in Matlab</a:t>
            </a:r>
          </a:p>
          <a:p>
            <a:r>
              <a:rPr lang="en-US" b="1" dirty="0" smtClean="0"/>
              <a:t>Introduction to Signals and Systems </a:t>
            </a:r>
          </a:p>
        </p:txBody>
      </p:sp>
      <p:sp>
        <p:nvSpPr>
          <p:cNvPr id="5" name="Text Placeholder 4"/>
          <p:cNvSpPr>
            <a:spLocks noGrp="1"/>
          </p:cNvSpPr>
          <p:nvPr>
            <p:ph type="body" sz="quarter" idx="18"/>
          </p:nvPr>
        </p:nvSpPr>
        <p:spPr>
          <a:xfrm>
            <a:off x="2209800" y="1123950"/>
            <a:ext cx="4267200" cy="530352"/>
          </a:xfrm>
        </p:spPr>
        <p:txBody>
          <a:bodyPr>
            <a:normAutofit/>
          </a:bodyPr>
          <a:lstStyle/>
          <a:p>
            <a:r>
              <a:rPr lang="en-US" b="0" dirty="0" smtClean="0"/>
              <a:t>Biomedical Technician BMT (17ABBMS)</a:t>
            </a:r>
            <a:endParaRPr lang="en-US" b="0" dirty="0"/>
          </a:p>
        </p:txBody>
      </p:sp>
    </p:spTree>
    <p:extLst>
      <p:ext uri="{BB962C8B-B14F-4D97-AF65-F5344CB8AC3E}">
        <p14:creationId xmlns:p14="http://schemas.microsoft.com/office/powerpoint/2010/main" val="115646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0997" y="118110"/>
            <a:ext cx="8382003" cy="472440"/>
          </a:xfrm>
        </p:spPr>
        <p:txBody>
          <a:bodyPr>
            <a:normAutofit fontScale="90000"/>
          </a:bodyPr>
          <a:lstStyle>
            <a:extLst/>
          </a:lstStyle>
          <a:p>
            <a:r>
              <a:rPr lang="en-US" b="1" dirty="0" smtClean="0"/>
              <a:t>What will you practice throughout the semester?</a:t>
            </a:r>
            <a:endParaRPr lang="en-US" b="1" dirty="0"/>
          </a:p>
        </p:txBody>
      </p:sp>
      <p:sp>
        <p:nvSpPr>
          <p:cNvPr id="8" name="TextBox 7"/>
          <p:cNvSpPr txBox="1"/>
          <p:nvPr/>
        </p:nvSpPr>
        <p:spPr>
          <a:xfrm>
            <a:off x="3429000" y="742950"/>
            <a:ext cx="1981200" cy="276999"/>
          </a:xfrm>
          <a:prstGeom prst="rect">
            <a:avLst/>
          </a:prstGeom>
          <a:noFill/>
          <a:ln>
            <a:solidFill>
              <a:schemeClr val="tx1"/>
            </a:solidFill>
          </a:ln>
        </p:spPr>
        <p:style>
          <a:lnRef idx="0">
            <a:schemeClr val="dk1"/>
          </a:lnRef>
          <a:fillRef idx="3">
            <a:schemeClr val="dk1"/>
          </a:fillRef>
          <a:effectRef idx="3">
            <a:schemeClr val="dk1"/>
          </a:effectRef>
          <a:fontRef idx="minor">
            <a:schemeClr val="lt1"/>
          </a:fontRef>
        </p:style>
        <p:txBody>
          <a:bodyPr wrap="square" tIns="0" bIns="0" rtlCol="0">
            <a:spAutoFit/>
          </a:bodyPr>
          <a:lstStyle/>
          <a:p>
            <a:pPr algn="ctr"/>
            <a:r>
              <a:rPr lang="en-US" b="1" dirty="0" smtClean="0">
                <a:solidFill>
                  <a:schemeClr val="tx1"/>
                </a:solidFill>
              </a:rPr>
              <a:t>17ABBMS</a:t>
            </a:r>
          </a:p>
        </p:txBody>
      </p:sp>
      <p:sp>
        <p:nvSpPr>
          <p:cNvPr id="28" name="TextBox 27"/>
          <p:cNvSpPr txBox="1"/>
          <p:nvPr/>
        </p:nvSpPr>
        <p:spPr>
          <a:xfrm>
            <a:off x="600376" y="1733550"/>
            <a:ext cx="2523824"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en-US" sz="1200" dirty="0" smtClean="0"/>
              <a:t>1. hour</a:t>
            </a:r>
          </a:p>
          <a:p>
            <a:r>
              <a:rPr lang="en-US" sz="1200" b="1" dirty="0" smtClean="0"/>
              <a:t>Introduction to Matlab/Simulink</a:t>
            </a:r>
          </a:p>
          <a:p>
            <a:endParaRPr lang="en-US" sz="1200" b="1" dirty="0"/>
          </a:p>
        </p:txBody>
      </p:sp>
      <p:sp>
        <p:nvSpPr>
          <p:cNvPr id="30" name="TextBox 29"/>
          <p:cNvSpPr txBox="1"/>
          <p:nvPr/>
        </p:nvSpPr>
        <p:spPr>
          <a:xfrm>
            <a:off x="605494" y="2346127"/>
            <a:ext cx="2518706"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en-US" sz="1200" dirty="0" smtClean="0"/>
              <a:t>2. hour</a:t>
            </a:r>
          </a:p>
          <a:p>
            <a:r>
              <a:rPr lang="en-US" sz="1200" b="1" dirty="0" smtClean="0"/>
              <a:t>Models for single species populations</a:t>
            </a:r>
            <a:endParaRPr lang="en-US" sz="1200" b="1" dirty="0"/>
          </a:p>
        </p:txBody>
      </p:sp>
      <p:cxnSp>
        <p:nvCxnSpPr>
          <p:cNvPr id="37" name="Elbow Connector 36"/>
          <p:cNvCxnSpPr>
            <a:endCxn id="28" idx="1"/>
          </p:cNvCxnSpPr>
          <p:nvPr/>
        </p:nvCxnSpPr>
        <p:spPr>
          <a:xfrm rot="16200000" flipH="1">
            <a:off x="338288" y="1700062"/>
            <a:ext cx="304798" cy="219378"/>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Elbow Connector 45"/>
          <p:cNvCxnSpPr>
            <a:endCxn id="30" idx="1"/>
          </p:cNvCxnSpPr>
          <p:nvPr/>
        </p:nvCxnSpPr>
        <p:spPr>
          <a:xfrm rot="16200000" flipH="1">
            <a:off x="-3542" y="1965691"/>
            <a:ext cx="993578" cy="224494"/>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681057" y="1733550"/>
            <a:ext cx="2388372" cy="457200"/>
          </a:xfrm>
          <a:prstGeom prst="rect">
            <a:avLst/>
          </a:prstGeom>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smtClean="0"/>
              <a:t>5. hour</a:t>
            </a:r>
          </a:p>
          <a:p>
            <a:r>
              <a:rPr lang="en-US" sz="1200" b="1" dirty="0" smtClean="0"/>
              <a:t>1 - compartmental models</a:t>
            </a:r>
            <a:endParaRPr lang="en-US" sz="1200" b="1" dirty="0"/>
          </a:p>
        </p:txBody>
      </p:sp>
      <p:sp>
        <p:nvSpPr>
          <p:cNvPr id="67" name="TextBox 66"/>
          <p:cNvSpPr txBox="1"/>
          <p:nvPr/>
        </p:nvSpPr>
        <p:spPr>
          <a:xfrm>
            <a:off x="3686174" y="2346126"/>
            <a:ext cx="2383255" cy="454223"/>
          </a:xfrm>
          <a:prstGeom prst="rect">
            <a:avLst/>
          </a:prstGeom>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smtClean="0"/>
              <a:t>6. hour</a:t>
            </a:r>
          </a:p>
          <a:p>
            <a:r>
              <a:rPr lang="en-US" sz="1200" b="1" dirty="0" smtClean="0"/>
              <a:t>More - compartmental models</a:t>
            </a:r>
            <a:endParaRPr lang="en-US" sz="1200" b="1" dirty="0"/>
          </a:p>
        </p:txBody>
      </p:sp>
      <p:cxnSp>
        <p:nvCxnSpPr>
          <p:cNvPr id="73" name="Elbow Connector 72"/>
          <p:cNvCxnSpPr>
            <a:endCxn id="65" idx="1"/>
          </p:cNvCxnSpPr>
          <p:nvPr/>
        </p:nvCxnSpPr>
        <p:spPr>
          <a:xfrm rot="16200000" flipH="1">
            <a:off x="3389346" y="1670439"/>
            <a:ext cx="380998" cy="20242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5" name="Elbow Connector 45"/>
          <p:cNvCxnSpPr>
            <a:endCxn id="67" idx="1"/>
          </p:cNvCxnSpPr>
          <p:nvPr/>
        </p:nvCxnSpPr>
        <p:spPr>
          <a:xfrm rot="16200000" flipH="1">
            <a:off x="3086358" y="1973422"/>
            <a:ext cx="9920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06" name="TextBox 105"/>
          <p:cNvSpPr txBox="1"/>
          <p:nvPr/>
        </p:nvSpPr>
        <p:spPr>
          <a:xfrm>
            <a:off x="6838949" y="1733550"/>
            <a:ext cx="2076451" cy="454223"/>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smtClean="0"/>
              <a:t>10. hour</a:t>
            </a:r>
          </a:p>
          <a:p>
            <a:r>
              <a:rPr lang="en-US" sz="1200" b="1" dirty="0" smtClean="0"/>
              <a:t>Design of own model</a:t>
            </a:r>
            <a:endParaRPr lang="en-US" sz="1200" b="1" dirty="0"/>
          </a:p>
        </p:txBody>
      </p:sp>
      <p:cxnSp>
        <p:nvCxnSpPr>
          <p:cNvPr id="108" name="Elbow Connector 45"/>
          <p:cNvCxnSpPr>
            <a:endCxn id="106" idx="1"/>
          </p:cNvCxnSpPr>
          <p:nvPr/>
        </p:nvCxnSpPr>
        <p:spPr>
          <a:xfrm rot="16200000" flipH="1">
            <a:off x="6554232" y="1675944"/>
            <a:ext cx="361891"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224495" y="1352550"/>
            <a:ext cx="1660455" cy="246221"/>
          </a:xfrm>
          <a:prstGeom prst="rect">
            <a:avLst/>
          </a:prstGeom>
        </p:spPr>
        <p:style>
          <a:lnRef idx="1">
            <a:schemeClr val="accent1"/>
          </a:lnRef>
          <a:fillRef idx="3">
            <a:schemeClr val="accent1"/>
          </a:fillRef>
          <a:effectRef idx="2">
            <a:schemeClr val="accent1"/>
          </a:effectRef>
          <a:fontRef idx="minor">
            <a:schemeClr val="lt1"/>
          </a:fontRef>
        </p:style>
        <p:txBody>
          <a:bodyPr wrap="none" tIns="0" bIns="0" rtlCol="0">
            <a:spAutoFit/>
          </a:bodyPr>
          <a:lstStyle/>
          <a:p>
            <a:r>
              <a:rPr lang="en-US" sz="1600" dirty="0" smtClean="0"/>
              <a:t>Population models</a:t>
            </a:r>
            <a:endParaRPr lang="en-US" sz="1600" b="1" dirty="0" smtClean="0">
              <a:solidFill>
                <a:schemeClr val="dk1"/>
              </a:solidFill>
            </a:endParaRPr>
          </a:p>
        </p:txBody>
      </p:sp>
      <p:sp>
        <p:nvSpPr>
          <p:cNvPr id="64" name="TextBox 63"/>
          <p:cNvSpPr txBox="1"/>
          <p:nvPr/>
        </p:nvSpPr>
        <p:spPr>
          <a:xfrm>
            <a:off x="3305175" y="1352550"/>
            <a:ext cx="2072299" cy="246221"/>
          </a:xfrm>
          <a:prstGeom prst="rect">
            <a:avLst/>
          </a:prstGeom>
          <a:solidFill>
            <a:srgbClr val="A38B8E"/>
          </a:solidFill>
        </p:spPr>
        <p:style>
          <a:lnRef idx="1">
            <a:schemeClr val="accent6"/>
          </a:lnRef>
          <a:fillRef idx="2">
            <a:schemeClr val="accent6"/>
          </a:fillRef>
          <a:effectRef idx="1">
            <a:schemeClr val="accent6"/>
          </a:effectRef>
          <a:fontRef idx="minor">
            <a:schemeClr val="dk1"/>
          </a:fontRef>
        </p:style>
        <p:txBody>
          <a:bodyPr wrap="none" tIns="0" bIns="0" rtlCol="0">
            <a:spAutoFit/>
          </a:bodyPr>
          <a:lstStyle/>
          <a:p>
            <a:r>
              <a:rPr lang="en-US" sz="1600" dirty="0" smtClean="0"/>
              <a:t>Compartmental models</a:t>
            </a:r>
            <a:endParaRPr lang="en-US" sz="1600" b="1" dirty="0"/>
          </a:p>
        </p:txBody>
      </p:sp>
      <p:sp>
        <p:nvSpPr>
          <p:cNvPr id="104" name="TextBox 103"/>
          <p:cNvSpPr txBox="1"/>
          <p:nvPr/>
        </p:nvSpPr>
        <p:spPr>
          <a:xfrm>
            <a:off x="6457950" y="1352550"/>
            <a:ext cx="1157496" cy="246221"/>
          </a:xfrm>
          <a:prstGeom prst="rect">
            <a:avLst/>
          </a:prstGeom>
          <a:solidFill>
            <a:srgbClr val="00B050"/>
          </a:solidFill>
        </p:spPr>
        <p:style>
          <a:lnRef idx="1">
            <a:schemeClr val="accent6"/>
          </a:lnRef>
          <a:fillRef idx="2">
            <a:schemeClr val="accent6"/>
          </a:fillRef>
          <a:effectRef idx="1">
            <a:schemeClr val="accent6"/>
          </a:effectRef>
          <a:fontRef idx="minor">
            <a:schemeClr val="dk1"/>
          </a:fontRef>
        </p:style>
        <p:txBody>
          <a:bodyPr wrap="none" tIns="0" bIns="0" rtlCol="0">
            <a:spAutoFit/>
          </a:bodyPr>
          <a:lstStyle/>
          <a:p>
            <a:r>
              <a:rPr lang="en-US" sz="1600" b="1" dirty="0" smtClean="0">
                <a:solidFill>
                  <a:schemeClr val="tx1"/>
                </a:solidFill>
              </a:rPr>
              <a:t>Tem Project</a:t>
            </a:r>
          </a:p>
        </p:txBody>
      </p:sp>
      <p:cxnSp>
        <p:nvCxnSpPr>
          <p:cNvPr id="138" name="Elbow Connector 137"/>
          <p:cNvCxnSpPr>
            <a:stCxn id="8" idx="2"/>
            <a:endCxn id="64" idx="0"/>
          </p:cNvCxnSpPr>
          <p:nvPr/>
        </p:nvCxnSpPr>
        <p:spPr>
          <a:xfrm rot="5400000">
            <a:off x="4214163" y="1147112"/>
            <a:ext cx="332601" cy="782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hape 139"/>
          <p:cNvCxnSpPr>
            <a:stCxn id="8" idx="2"/>
            <a:endCxn id="104" idx="0"/>
          </p:cNvCxnSpPr>
          <p:nvPr/>
        </p:nvCxnSpPr>
        <p:spPr>
          <a:xfrm rot="16200000" flipH="1">
            <a:off x="5561849" y="-122300"/>
            <a:ext cx="332601" cy="261709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Elbow Connector 148"/>
          <p:cNvCxnSpPr>
            <a:stCxn id="8" idx="2"/>
            <a:endCxn id="27" idx="0"/>
          </p:cNvCxnSpPr>
          <p:nvPr/>
        </p:nvCxnSpPr>
        <p:spPr>
          <a:xfrm rot="5400000">
            <a:off x="2570862" y="-496189"/>
            <a:ext cx="332601" cy="336487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6713" y="2952750"/>
            <a:ext cx="2517487"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en-US" sz="1200" dirty="0" smtClean="0"/>
              <a:t>3. hour</a:t>
            </a:r>
          </a:p>
          <a:p>
            <a:r>
              <a:rPr lang="en-US" sz="1200" b="1" dirty="0" smtClean="0"/>
              <a:t>Models for two species populations</a:t>
            </a:r>
            <a:endParaRPr lang="en-US" sz="1200" b="1" dirty="0"/>
          </a:p>
        </p:txBody>
      </p:sp>
      <p:cxnSp>
        <p:nvCxnSpPr>
          <p:cNvPr id="35" name="Elbow Connector 45"/>
          <p:cNvCxnSpPr>
            <a:endCxn id="34" idx="1"/>
          </p:cNvCxnSpPr>
          <p:nvPr/>
        </p:nvCxnSpPr>
        <p:spPr>
          <a:xfrm rot="16200000" flipH="1">
            <a:off x="-2322" y="2572315"/>
            <a:ext cx="993578" cy="224492"/>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6175" y="2955727"/>
            <a:ext cx="2383254" cy="454223"/>
          </a:xfrm>
          <a:prstGeom prst="rect">
            <a:avLst/>
          </a:prstGeom>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smtClean="0"/>
              <a:t>7. hour</a:t>
            </a:r>
          </a:p>
          <a:p>
            <a:r>
              <a:rPr lang="en-US" sz="1200" b="1" dirty="0" smtClean="0"/>
              <a:t>Pharmacokinetics </a:t>
            </a:r>
            <a:endParaRPr lang="en-US" sz="1200" b="1" dirty="0"/>
          </a:p>
        </p:txBody>
      </p:sp>
      <p:cxnSp>
        <p:nvCxnSpPr>
          <p:cNvPr id="38" name="Elbow Connector 45"/>
          <p:cNvCxnSpPr>
            <a:endCxn id="36" idx="1"/>
          </p:cNvCxnSpPr>
          <p:nvPr/>
        </p:nvCxnSpPr>
        <p:spPr>
          <a:xfrm rot="16200000" flipH="1">
            <a:off x="3086359" y="2583023"/>
            <a:ext cx="9920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6838949" y="2346128"/>
            <a:ext cx="2076451" cy="454223"/>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smtClean="0"/>
              <a:t>11. hour</a:t>
            </a:r>
          </a:p>
          <a:p>
            <a:pPr algn="ctr"/>
            <a:r>
              <a:rPr lang="en-US" sz="1200" b="1" dirty="0" smtClean="0"/>
              <a:t>Implementation of own model</a:t>
            </a:r>
            <a:endParaRPr lang="en-US" sz="1200" b="1" dirty="0"/>
          </a:p>
        </p:txBody>
      </p:sp>
      <p:cxnSp>
        <p:nvCxnSpPr>
          <p:cNvPr id="45" name="Elbow Connector 45"/>
          <p:cNvCxnSpPr>
            <a:endCxn id="44" idx="1"/>
          </p:cNvCxnSpPr>
          <p:nvPr/>
        </p:nvCxnSpPr>
        <p:spPr>
          <a:xfrm rot="16200000" flipH="1">
            <a:off x="6277233" y="2011524"/>
            <a:ext cx="9158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6838949" y="2955728"/>
            <a:ext cx="2076451" cy="454223"/>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smtClean="0"/>
              <a:t>12. hour</a:t>
            </a:r>
          </a:p>
          <a:p>
            <a:r>
              <a:rPr lang="en-US" sz="1200" b="1" dirty="0" smtClean="0"/>
              <a:t>The simulation own model</a:t>
            </a:r>
            <a:endParaRPr lang="en-US" sz="1200" b="1" dirty="0"/>
          </a:p>
        </p:txBody>
      </p:sp>
      <p:cxnSp>
        <p:nvCxnSpPr>
          <p:cNvPr id="50" name="Elbow Connector 45"/>
          <p:cNvCxnSpPr>
            <a:endCxn id="48" idx="1"/>
          </p:cNvCxnSpPr>
          <p:nvPr/>
        </p:nvCxnSpPr>
        <p:spPr>
          <a:xfrm rot="16200000" flipH="1">
            <a:off x="6240621" y="2584512"/>
            <a:ext cx="989112"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6838949" y="3562352"/>
            <a:ext cx="2076451" cy="457199"/>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smtClean="0"/>
              <a:t>13. hour</a:t>
            </a:r>
          </a:p>
          <a:p>
            <a:r>
              <a:rPr lang="en-US" sz="1200" b="1" dirty="0" smtClean="0"/>
              <a:t>The final presentation</a:t>
            </a:r>
          </a:p>
        </p:txBody>
      </p:sp>
      <p:cxnSp>
        <p:nvCxnSpPr>
          <p:cNvPr id="52" name="Elbow Connector 45"/>
          <p:cNvCxnSpPr>
            <a:endCxn id="51" idx="1"/>
          </p:cNvCxnSpPr>
          <p:nvPr/>
        </p:nvCxnSpPr>
        <p:spPr>
          <a:xfrm rot="16200000" flipH="1">
            <a:off x="6239877" y="3191880"/>
            <a:ext cx="990600"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9" name="Rectangle 48"/>
          <p:cNvSpPr/>
          <p:nvPr/>
        </p:nvSpPr>
        <p:spPr>
          <a:xfrm>
            <a:off x="64418" y="4121318"/>
            <a:ext cx="6393532" cy="1015663"/>
          </a:xfrm>
          <a:prstGeom prst="rect">
            <a:avLst/>
          </a:prstGeom>
          <a:solidFill>
            <a:srgbClr val="EDEAB3"/>
          </a:solidFill>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200" b="1" dirty="0" smtClean="0"/>
              <a:t>Obtaining credit of exercises </a:t>
            </a:r>
          </a:p>
          <a:p>
            <a:r>
              <a:rPr lang="en-US" sz="1200" dirty="0" smtClean="0"/>
              <a:t>Maximum 40 points can be obtained from practices. It is necessary obtain </a:t>
            </a:r>
            <a:r>
              <a:rPr lang="en-US" sz="1200" b="1" dirty="0" smtClean="0"/>
              <a:t>20 points </a:t>
            </a:r>
            <a:r>
              <a:rPr lang="en-US" sz="1200" dirty="0" smtClean="0"/>
              <a:t>to</a:t>
            </a:r>
            <a:r>
              <a:rPr lang="en-US" sz="1200" b="1" dirty="0" smtClean="0"/>
              <a:t> </a:t>
            </a:r>
            <a:r>
              <a:rPr lang="en-US" sz="1200" dirty="0" smtClean="0"/>
              <a:t>the credit</a:t>
            </a:r>
            <a:r>
              <a:rPr lang="en-US" sz="1200" b="1" dirty="0" smtClean="0"/>
              <a:t>.</a:t>
            </a:r>
          </a:p>
          <a:p>
            <a:r>
              <a:rPr lang="en-US" sz="1200" i="1" dirty="0" smtClean="0"/>
              <a:t>Up to 11 points can be obtained for active participation in </a:t>
            </a:r>
            <a:r>
              <a:rPr lang="en-US" sz="1200" dirty="0" smtClean="0"/>
              <a:t>practices</a:t>
            </a:r>
            <a:r>
              <a:rPr lang="en-US" sz="1200" i="1" dirty="0" smtClean="0"/>
              <a:t> (1 point per hour).</a:t>
            </a:r>
          </a:p>
          <a:p>
            <a:r>
              <a:rPr lang="en-US" sz="1200" i="1" dirty="0" smtClean="0"/>
              <a:t>Up to 15 points can be obtained for a credit test, which will take place on the 9th hour.</a:t>
            </a:r>
          </a:p>
          <a:p>
            <a:r>
              <a:rPr lang="en-US" sz="1200" i="1" dirty="0" smtClean="0"/>
              <a:t>Up to 14 points can be obtained for a credit test, which will take place in the 13th hour.</a:t>
            </a:r>
            <a:endParaRPr lang="en-US" sz="1200" i="1" dirty="0"/>
          </a:p>
        </p:txBody>
      </p:sp>
      <p:sp>
        <p:nvSpPr>
          <p:cNvPr id="40" name="TextBox 39"/>
          <p:cNvSpPr txBox="1"/>
          <p:nvPr/>
        </p:nvSpPr>
        <p:spPr>
          <a:xfrm>
            <a:off x="605494" y="3562350"/>
            <a:ext cx="2518706"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en-US" sz="1200" dirty="0" smtClean="0"/>
              <a:t>4. hour</a:t>
            </a:r>
          </a:p>
          <a:p>
            <a:r>
              <a:rPr lang="en-US" sz="1200" b="1" dirty="0" smtClean="0"/>
              <a:t>Epidemiology models</a:t>
            </a:r>
            <a:endParaRPr lang="en-US" sz="1200" b="1" dirty="0"/>
          </a:p>
        </p:txBody>
      </p:sp>
      <p:cxnSp>
        <p:nvCxnSpPr>
          <p:cNvPr id="41" name="Elbow Connector 45"/>
          <p:cNvCxnSpPr>
            <a:endCxn id="40" idx="1"/>
          </p:cNvCxnSpPr>
          <p:nvPr/>
        </p:nvCxnSpPr>
        <p:spPr>
          <a:xfrm rot="16200000" flipH="1">
            <a:off x="-3542" y="3181914"/>
            <a:ext cx="993578" cy="224494"/>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686174" y="3565327"/>
            <a:ext cx="2383255" cy="454223"/>
          </a:xfrm>
          <a:prstGeom prst="rect">
            <a:avLst/>
          </a:prstGeom>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smtClean="0"/>
              <a:t>8. hour</a:t>
            </a:r>
          </a:p>
          <a:p>
            <a:r>
              <a:rPr lang="en-US" sz="1200" b="1" dirty="0" smtClean="0"/>
              <a:t>Identification of model parameters</a:t>
            </a:r>
            <a:endParaRPr lang="en-US" sz="1200" b="1" dirty="0"/>
          </a:p>
        </p:txBody>
      </p:sp>
      <p:cxnSp>
        <p:nvCxnSpPr>
          <p:cNvPr id="54" name="Elbow Connector 45"/>
          <p:cNvCxnSpPr>
            <a:endCxn id="53" idx="1"/>
          </p:cNvCxnSpPr>
          <p:nvPr/>
        </p:nvCxnSpPr>
        <p:spPr>
          <a:xfrm rot="16200000" flipH="1">
            <a:off x="3086358" y="3192623"/>
            <a:ext cx="9920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2038350"/>
            <a:ext cx="2590800" cy="584775"/>
          </a:xfrm>
          <a:prstGeom prst="rect">
            <a:avLst/>
          </a:prstGeom>
          <a:noFill/>
        </p:spPr>
        <p:txBody>
          <a:bodyPr wrap="square" rtlCol="0">
            <a:spAutoFit/>
          </a:bodyPr>
          <a:lstStyle/>
          <a:p>
            <a:r>
              <a:rPr lang="en-US" sz="3200" b="1" dirty="0"/>
              <a:t>Entrance test </a:t>
            </a:r>
            <a:endParaRPr lang="cs-CZ" sz="3200" b="1" dirty="0"/>
          </a:p>
        </p:txBody>
      </p:sp>
    </p:spTree>
    <p:extLst>
      <p:ext uri="{BB962C8B-B14F-4D97-AF65-F5344CB8AC3E}">
        <p14:creationId xmlns:p14="http://schemas.microsoft.com/office/powerpoint/2010/main" val="2139916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18110"/>
            <a:ext cx="8991600" cy="472440"/>
          </a:xfrm>
        </p:spPr>
        <p:txBody>
          <a:bodyPr/>
          <a:lstStyle/>
          <a:p>
            <a:r>
              <a:rPr lang="en-US" b="1" dirty="0"/>
              <a:t>Why modeling and simulation? </a:t>
            </a:r>
            <a:endParaRPr lang="cs-CZ" b="1" dirty="0"/>
          </a:p>
        </p:txBody>
      </p:sp>
      <p:pic>
        <p:nvPicPr>
          <p:cNvPr id="2050" name="Picture 2" descr="http://herd.typepad.com/.a/6a00d83451e1dc69e20112796e27b328a4-800w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42950"/>
            <a:ext cx="3603783" cy="3462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4324350"/>
            <a:ext cx="1864613" cy="369332"/>
          </a:xfrm>
          <a:prstGeom prst="rect">
            <a:avLst/>
          </a:prstGeom>
        </p:spPr>
        <p:txBody>
          <a:bodyPr wrap="none">
            <a:spAutoFit/>
          </a:bodyPr>
          <a:lstStyle/>
          <a:p>
            <a:r>
              <a:rPr lang="cs-CZ" dirty="0" smtClean="0"/>
              <a:t>herd.typepad.com</a:t>
            </a:r>
            <a:endParaRPr lang="cs-CZ" dirty="0"/>
          </a:p>
        </p:txBody>
      </p:sp>
      <p:pic>
        <p:nvPicPr>
          <p:cNvPr id="2054" name="Picture 6" descr="http://bims.virginia.edu/wp-content/uploads/2012/10/computationalBiologyImage-360x20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742950"/>
            <a:ext cx="3429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71903" y="2651641"/>
            <a:ext cx="1722908" cy="369332"/>
          </a:xfrm>
          <a:prstGeom prst="rect">
            <a:avLst/>
          </a:prstGeom>
        </p:spPr>
        <p:txBody>
          <a:bodyPr wrap="none">
            <a:spAutoFit/>
          </a:bodyPr>
          <a:lstStyle/>
          <a:p>
            <a:r>
              <a:rPr lang="cs-CZ" dirty="0" smtClean="0"/>
              <a:t>bims.virginia.edu</a:t>
            </a:r>
            <a:endParaRPr lang="cs-CZ" dirty="0"/>
          </a:p>
        </p:txBody>
      </p:sp>
      <p:pic>
        <p:nvPicPr>
          <p:cNvPr id="2056" name="Picture 8" descr="http://www.biozentrum.unibas.ch/typo3temp/pics/schwede_biennial_report_1c9e6cf20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450" y="2971800"/>
            <a:ext cx="2133600" cy="2190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6000" y="4089916"/>
            <a:ext cx="1966372" cy="369332"/>
          </a:xfrm>
          <a:prstGeom prst="rect">
            <a:avLst/>
          </a:prstGeom>
        </p:spPr>
        <p:txBody>
          <a:bodyPr wrap="none">
            <a:spAutoFit/>
          </a:bodyPr>
          <a:lstStyle/>
          <a:p>
            <a:r>
              <a:rPr lang="cs-CZ" dirty="0" err="1"/>
              <a:t>biozentrum.unibas.c</a:t>
            </a:r>
            <a:endParaRPr lang="cs-CZ" dirty="0"/>
          </a:p>
        </p:txBody>
      </p:sp>
    </p:spTree>
    <p:extLst>
      <p:ext uri="{BB962C8B-B14F-4D97-AF65-F5344CB8AC3E}">
        <p14:creationId xmlns:p14="http://schemas.microsoft.com/office/powerpoint/2010/main" val="2377741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sz="quarter" idx="13"/>
              </p:nvPr>
            </p:nvSpPr>
            <p:spPr>
              <a:xfrm>
                <a:off x="609600" y="742950"/>
                <a:ext cx="8153400" cy="4343400"/>
              </a:xfrm>
            </p:spPr>
            <p:txBody>
              <a:bodyPr>
                <a:normAutofit fontScale="55000" lnSpcReduction="20000"/>
              </a:bodyPr>
              <a:lstStyle/>
              <a:p>
                <a:r>
                  <a:rPr lang="en-US" b="1" dirty="0" smtClean="0"/>
                  <a:t>Polynomial</a:t>
                </a:r>
              </a:p>
              <a:p>
                <a:pPr lvl="1"/>
                <a14:m>
                  <m:oMath xmlns:m="http://schemas.openxmlformats.org/officeDocument/2006/math">
                    <m:r>
                      <m:rPr>
                        <m:sty m:val="p"/>
                      </m:rPr>
                      <a:rPr lang="en-US" i="0">
                        <a:latin typeface="Cambria Math"/>
                      </a:rPr>
                      <m:t>f</m:t>
                    </m:r>
                    <m:d>
                      <m:dPr>
                        <m:ctrlPr>
                          <a:rPr lang="en-US" i="1">
                            <a:latin typeface="Cambria Math" panose="02040503050406030204" pitchFamily="18" charset="0"/>
                          </a:rPr>
                        </m:ctrlPr>
                      </m:dPr>
                      <m:e>
                        <m:r>
                          <m:rPr>
                            <m:sty m:val="p"/>
                          </m:rPr>
                          <a:rPr lang="en-US" i="0">
                            <a:latin typeface="Cambria Math"/>
                          </a:rPr>
                          <m:t>x</m:t>
                        </m:r>
                      </m:e>
                    </m:d>
                    <m:r>
                      <a:rPr lang="en-US" i="0">
                        <a:latin typeface="Cambria Math"/>
                      </a:rPr>
                      <m:t>=</m:t>
                    </m:r>
                    <m:sSub>
                      <m:sSubPr>
                        <m:ctrlPr>
                          <a:rPr lang="en-US" i="1">
                            <a:latin typeface="Cambria Math" panose="02040503050406030204" pitchFamily="18" charset="0"/>
                          </a:rPr>
                        </m:ctrlPr>
                      </m:sSubPr>
                      <m:e>
                        <m:r>
                          <m:rPr>
                            <m:sty m:val="p"/>
                          </m:rPr>
                          <a:rPr lang="en-US" i="0">
                            <a:latin typeface="Cambria Math"/>
                          </a:rPr>
                          <m:t>a</m:t>
                        </m:r>
                      </m:e>
                      <m:sub>
                        <m:r>
                          <m:rPr>
                            <m:sty m:val="p"/>
                          </m:rPr>
                          <a:rPr lang="en-US" i="0">
                            <a:latin typeface="Cambria Math"/>
                          </a:rPr>
                          <m:t>n</m:t>
                        </m:r>
                      </m:sub>
                    </m:sSub>
                    <m:sSup>
                      <m:sSupPr>
                        <m:ctrlPr>
                          <a:rPr lang="en-US" i="1">
                            <a:latin typeface="Cambria Math" panose="02040503050406030204" pitchFamily="18" charset="0"/>
                          </a:rPr>
                        </m:ctrlPr>
                      </m:sSupPr>
                      <m:e>
                        <m:r>
                          <m:rPr>
                            <m:sty m:val="p"/>
                          </m:rPr>
                          <a:rPr lang="en-US" i="0">
                            <a:latin typeface="Cambria Math"/>
                          </a:rPr>
                          <m:t>x</m:t>
                        </m:r>
                      </m:e>
                      <m:sup>
                        <m:r>
                          <m:rPr>
                            <m:sty m:val="p"/>
                          </m:rPr>
                          <a:rPr lang="en-US" i="0">
                            <a:latin typeface="Cambria Math"/>
                          </a:rPr>
                          <m:t>n</m:t>
                        </m:r>
                      </m:sup>
                    </m:sSup>
                    <m:r>
                      <a:rPr lang="en-US" i="0">
                        <a:latin typeface="Cambria Math"/>
                      </a:rPr>
                      <m:t>+</m:t>
                    </m:r>
                    <m:sSub>
                      <m:sSubPr>
                        <m:ctrlPr>
                          <a:rPr lang="en-US" i="1">
                            <a:latin typeface="Cambria Math" panose="02040503050406030204" pitchFamily="18" charset="0"/>
                          </a:rPr>
                        </m:ctrlPr>
                      </m:sSubPr>
                      <m:e>
                        <m:r>
                          <m:rPr>
                            <m:sty m:val="p"/>
                          </m:rPr>
                          <a:rPr lang="en-US" i="0">
                            <a:latin typeface="Cambria Math"/>
                          </a:rPr>
                          <m:t>a</m:t>
                        </m:r>
                      </m:e>
                      <m:sub>
                        <m:r>
                          <m:rPr>
                            <m:sty m:val="p"/>
                          </m:rPr>
                          <a:rPr lang="en-US" i="0">
                            <a:latin typeface="Cambria Math"/>
                          </a:rPr>
                          <m:t>n</m:t>
                        </m:r>
                        <m:r>
                          <a:rPr lang="en-US" i="0">
                            <a:latin typeface="Cambria Math"/>
                          </a:rPr>
                          <m:t>−1</m:t>
                        </m:r>
                      </m:sub>
                    </m:sSub>
                    <m:sSup>
                      <m:sSupPr>
                        <m:ctrlPr>
                          <a:rPr lang="en-US" i="1">
                            <a:latin typeface="Cambria Math" panose="02040503050406030204" pitchFamily="18" charset="0"/>
                          </a:rPr>
                        </m:ctrlPr>
                      </m:sSupPr>
                      <m:e>
                        <m:r>
                          <m:rPr>
                            <m:sty m:val="p"/>
                          </m:rPr>
                          <a:rPr lang="en-US" i="0">
                            <a:latin typeface="Cambria Math"/>
                          </a:rPr>
                          <m:t>x</m:t>
                        </m:r>
                      </m:e>
                      <m:sup>
                        <m:r>
                          <m:rPr>
                            <m:sty m:val="p"/>
                          </m:rPr>
                          <a:rPr lang="en-US" i="0">
                            <a:latin typeface="Cambria Math"/>
                          </a:rPr>
                          <m:t>n</m:t>
                        </m:r>
                        <m:r>
                          <a:rPr lang="en-US" i="0">
                            <a:latin typeface="Cambria Math"/>
                          </a:rPr>
                          <m:t>−1</m:t>
                        </m:r>
                      </m:sup>
                    </m:sSup>
                    <m:r>
                      <a:rPr lang="en-US" i="0">
                        <a:latin typeface="Cambria Math"/>
                      </a:rPr>
                      <m:t>+…+</m:t>
                    </m:r>
                    <m:sSub>
                      <m:sSubPr>
                        <m:ctrlPr>
                          <a:rPr lang="en-US" i="1">
                            <a:latin typeface="Cambria Math" panose="02040503050406030204" pitchFamily="18" charset="0"/>
                          </a:rPr>
                        </m:ctrlPr>
                      </m:sSubPr>
                      <m:e>
                        <m:r>
                          <m:rPr>
                            <m:sty m:val="p"/>
                          </m:rPr>
                          <a:rPr lang="en-US" i="0">
                            <a:latin typeface="Cambria Math"/>
                          </a:rPr>
                          <m:t>a</m:t>
                        </m:r>
                      </m:e>
                      <m:sub>
                        <m:r>
                          <a:rPr lang="en-US" i="0">
                            <a:latin typeface="Cambria Math"/>
                          </a:rPr>
                          <m:t>2</m:t>
                        </m:r>
                      </m:sub>
                    </m:sSub>
                    <m:sSup>
                      <m:sSupPr>
                        <m:ctrlPr>
                          <a:rPr lang="en-US" i="1">
                            <a:latin typeface="Cambria Math" panose="02040503050406030204" pitchFamily="18" charset="0"/>
                          </a:rPr>
                        </m:ctrlPr>
                      </m:sSupPr>
                      <m:e>
                        <m:r>
                          <m:rPr>
                            <m:sty m:val="p"/>
                          </m:rPr>
                          <a:rPr lang="en-US" i="0">
                            <a:latin typeface="Cambria Math"/>
                          </a:rPr>
                          <m:t>x</m:t>
                        </m:r>
                      </m:e>
                      <m:sup>
                        <m:r>
                          <a:rPr lang="en-US" i="0">
                            <a:latin typeface="Cambria Math"/>
                          </a:rPr>
                          <m:t>2</m:t>
                        </m:r>
                      </m:sup>
                    </m:sSup>
                    <m:r>
                      <a:rPr lang="en-US" i="0">
                        <a:latin typeface="Cambria Math"/>
                      </a:rPr>
                      <m:t>+</m:t>
                    </m:r>
                    <m:sSub>
                      <m:sSubPr>
                        <m:ctrlPr>
                          <a:rPr lang="en-US" i="1">
                            <a:latin typeface="Cambria Math" panose="02040503050406030204" pitchFamily="18" charset="0"/>
                          </a:rPr>
                        </m:ctrlPr>
                      </m:sSubPr>
                      <m:e>
                        <m:r>
                          <m:rPr>
                            <m:sty m:val="p"/>
                          </m:rPr>
                          <a:rPr lang="en-US" i="0">
                            <a:latin typeface="Cambria Math"/>
                          </a:rPr>
                          <m:t>a</m:t>
                        </m:r>
                      </m:e>
                      <m:sub>
                        <m:r>
                          <a:rPr lang="en-US" i="0">
                            <a:latin typeface="Cambria Math"/>
                          </a:rPr>
                          <m:t>1</m:t>
                        </m:r>
                      </m:sub>
                    </m:sSub>
                    <m:r>
                      <m:rPr>
                        <m:sty m:val="p"/>
                      </m:rPr>
                      <a:rPr lang="en-US" i="0">
                        <a:latin typeface="Cambria Math"/>
                      </a:rPr>
                      <m:t>x</m:t>
                    </m:r>
                    <m:r>
                      <a:rPr lang="en-US" i="0">
                        <a:latin typeface="Cambria Math"/>
                      </a:rPr>
                      <m:t>+</m:t>
                    </m:r>
                    <m:sSub>
                      <m:sSubPr>
                        <m:ctrlPr>
                          <a:rPr lang="en-US" i="1">
                            <a:latin typeface="Cambria Math" panose="02040503050406030204" pitchFamily="18" charset="0"/>
                          </a:rPr>
                        </m:ctrlPr>
                      </m:sSubPr>
                      <m:e>
                        <m:r>
                          <m:rPr>
                            <m:sty m:val="p"/>
                          </m:rPr>
                          <a:rPr lang="en-US" i="0">
                            <a:latin typeface="Cambria Math"/>
                          </a:rPr>
                          <m:t>a</m:t>
                        </m:r>
                      </m:e>
                      <m:sub>
                        <m:r>
                          <a:rPr lang="en-US" i="0">
                            <a:latin typeface="Cambria Math"/>
                          </a:rPr>
                          <m:t>0</m:t>
                        </m:r>
                      </m:sub>
                    </m:sSub>
                  </m:oMath>
                </a14:m>
                <a:endParaRPr lang="en-US" dirty="0"/>
              </a:p>
              <a:p>
                <a:pPr lvl="1"/>
                <a:r>
                  <a:rPr lang="en-US" dirty="0"/>
                  <a:t>c</a:t>
                </a:r>
                <a:r>
                  <a:rPr lang="en-US" dirty="0" smtClean="0"/>
                  <a:t>oefficients of polynomial, order of polynomial, roots of polynomial</a:t>
                </a:r>
              </a:p>
              <a:p>
                <a:r>
                  <a:rPr lang="en-US" b="1" dirty="0" smtClean="0"/>
                  <a:t>Equations</a:t>
                </a:r>
              </a:p>
              <a:p>
                <a:pPr lvl="1"/>
                <a:r>
                  <a:rPr lang="en-US" dirty="0"/>
                  <a:t>e</a:t>
                </a:r>
                <a:r>
                  <a:rPr lang="en-US" dirty="0" smtClean="0"/>
                  <a:t>quation with one variable</a:t>
                </a:r>
              </a:p>
              <a:p>
                <a:pPr lvl="1"/>
                <a:r>
                  <a:rPr lang="en-US" dirty="0"/>
                  <a:t>l</a:t>
                </a:r>
                <a:r>
                  <a:rPr lang="en-US" dirty="0" smtClean="0"/>
                  <a:t>inear system of equations</a:t>
                </a:r>
              </a:p>
              <a:p>
                <a:pPr lvl="1"/>
                <a:r>
                  <a:rPr lang="en-US" dirty="0"/>
                  <a:t>n</a:t>
                </a:r>
                <a:r>
                  <a:rPr lang="en-US" dirty="0" smtClean="0"/>
                  <a:t>on - linear system of equations</a:t>
                </a:r>
              </a:p>
              <a:p>
                <a:r>
                  <a:rPr lang="en-US" b="1" dirty="0" smtClean="0"/>
                  <a:t>Matrices</a:t>
                </a:r>
              </a:p>
              <a:p>
                <a:pPr lvl="1"/>
                <a:r>
                  <a:rPr lang="en-US" dirty="0"/>
                  <a:t>s</a:t>
                </a:r>
                <a:r>
                  <a:rPr lang="en-US" dirty="0" smtClean="0"/>
                  <a:t>quare schema of numbers, row and column</a:t>
                </a:r>
              </a:p>
              <a:p>
                <a:pPr lvl="1"/>
                <a:r>
                  <a:rPr lang="en-US" dirty="0"/>
                  <a:t>r</a:t>
                </a:r>
                <a:r>
                  <a:rPr lang="en-US" dirty="0" smtClean="0"/>
                  <a:t>ow matrices, column matrices</a:t>
                </a:r>
              </a:p>
              <a:p>
                <a:pPr lvl="1"/>
                <a:r>
                  <a:rPr lang="en-US" dirty="0"/>
                  <a:t>s</a:t>
                </a:r>
                <a:r>
                  <a:rPr lang="en-US" dirty="0" smtClean="0"/>
                  <a:t>quare matrices, main diagonal of </a:t>
                </a:r>
                <a:r>
                  <a:rPr lang="en-US" dirty="0" smtClean="0"/>
                  <a:t>matrix, </a:t>
                </a:r>
                <a:r>
                  <a:rPr lang="en-US" dirty="0" smtClean="0"/>
                  <a:t>identity </a:t>
                </a:r>
                <a:r>
                  <a:rPr lang="en-US" dirty="0" smtClean="0"/>
                  <a:t>matrix</a:t>
                </a:r>
              </a:p>
              <a:p>
                <a:pPr lvl="1"/>
                <a:r>
                  <a:rPr lang="en-US" dirty="0" smtClean="0"/>
                  <a:t>matrix </a:t>
                </a:r>
                <a:r>
                  <a:rPr lang="en-US" dirty="0" smtClean="0"/>
                  <a:t>operations: sum, difference, product, determinant, transpose of matrix, inverse matrix</a:t>
                </a:r>
                <a:endParaRPr lang="en-US" dirty="0"/>
              </a:p>
              <a:p>
                <a:r>
                  <a:rPr lang="en-US" b="1" dirty="0" smtClean="0"/>
                  <a:t>Differential equations</a:t>
                </a:r>
              </a:p>
              <a:p>
                <a:pPr lvl="1"/>
                <a:r>
                  <a:rPr lang="en-US" dirty="0" smtClean="0"/>
                  <a:t>mathematical </a:t>
                </a:r>
                <a:r>
                  <a:rPr lang="en-US" dirty="0"/>
                  <a:t>equation </a:t>
                </a:r>
                <a:r>
                  <a:rPr lang="en-US" dirty="0" smtClean="0"/>
                  <a:t>which contains </a:t>
                </a:r>
                <a:r>
                  <a:rPr lang="en-US" dirty="0"/>
                  <a:t>derivative of </a:t>
                </a:r>
                <a:r>
                  <a:rPr lang="en-US" dirty="0" smtClean="0"/>
                  <a:t>function</a:t>
                </a:r>
              </a:p>
              <a:p>
                <a:pPr lvl="1"/>
                <a:r>
                  <a:rPr lang="en-US" dirty="0"/>
                  <a:t>l</a:t>
                </a:r>
                <a:r>
                  <a:rPr lang="en-US" dirty="0" smtClean="0"/>
                  <a:t>inear differential equation and system of </a:t>
                </a:r>
                <a:r>
                  <a:rPr lang="en-US" dirty="0"/>
                  <a:t>equation</a:t>
                </a:r>
                <a:r>
                  <a:rPr lang="en-US" dirty="0" smtClean="0"/>
                  <a:t>s</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sz="quarter" idx="13"/>
              </p:nvPr>
            </p:nvSpPr>
            <p:spPr>
              <a:xfrm>
                <a:off x="609600" y="742950"/>
                <a:ext cx="8153400" cy="4343400"/>
              </a:xfrm>
              <a:blipFill rotWithShape="0">
                <a:blip r:embed="rId2"/>
                <a:stretch>
                  <a:fillRect t="-140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b="1" dirty="0" smtClean="0"/>
              <a:t>Foundations of Mathematics</a:t>
            </a:r>
            <a:endParaRPr lang="en-US" b="1" dirty="0"/>
          </a:p>
        </p:txBody>
      </p:sp>
    </p:spTree>
    <p:extLst>
      <p:ext uri="{BB962C8B-B14F-4D97-AF65-F5344CB8AC3E}">
        <p14:creationId xmlns:p14="http://schemas.microsoft.com/office/powerpoint/2010/main" val="2180446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Introduction to Matlab </a:t>
            </a:r>
            <a:endParaRPr lang="en-US" b="1" dirty="0"/>
          </a:p>
        </p:txBody>
      </p:sp>
      <p:sp>
        <p:nvSpPr>
          <p:cNvPr id="4" name="Content Placeholder 3"/>
          <p:cNvSpPr>
            <a:spLocks noGrp="1"/>
          </p:cNvSpPr>
          <p:nvPr>
            <p:ph sz="quarter" idx="13"/>
          </p:nvPr>
        </p:nvSpPr>
        <p:spPr>
          <a:xfrm>
            <a:off x="152400" y="819150"/>
            <a:ext cx="4572000" cy="1752600"/>
          </a:xfrm>
        </p:spPr>
        <p:txBody>
          <a:bodyPr>
            <a:noAutofit/>
          </a:bodyPr>
          <a:lstStyle/>
          <a:p>
            <a:r>
              <a:rPr lang="en-US" sz="1600" dirty="0" smtClean="0"/>
              <a:t>interactive programming environment </a:t>
            </a:r>
          </a:p>
          <a:p>
            <a:r>
              <a:rPr lang="en-US" sz="1600" dirty="0" smtClean="0"/>
              <a:t>counting with matrices </a:t>
            </a:r>
          </a:p>
          <a:p>
            <a:r>
              <a:rPr lang="en-US" sz="1600" dirty="0" smtClean="0"/>
              <a:t>plotting 2D and 3D graphs of function</a:t>
            </a:r>
          </a:p>
          <a:p>
            <a:r>
              <a:rPr lang="en-US" sz="1600" dirty="0" smtClean="0"/>
              <a:t>implementation of algorithms </a:t>
            </a:r>
          </a:p>
          <a:p>
            <a:r>
              <a:rPr lang="en-US" sz="1600" dirty="0" smtClean="0"/>
              <a:t>analysis and presentation of data</a:t>
            </a:r>
          </a:p>
          <a:p>
            <a:r>
              <a:rPr lang="en-US" sz="1600" dirty="0" smtClean="0"/>
              <a:t>creating an application, including the user interface</a:t>
            </a:r>
            <a:endParaRPr lang="en-US" sz="1600" dirty="0"/>
          </a:p>
        </p:txBody>
      </p:sp>
      <p:pic>
        <p:nvPicPr>
          <p:cNvPr id="5" name="Picture 4"/>
          <p:cNvPicPr/>
          <p:nvPr/>
        </p:nvPicPr>
        <p:blipFill>
          <a:blip r:embed="rId2"/>
          <a:srcRect/>
          <a:stretch>
            <a:fillRect/>
          </a:stretch>
        </p:blipFill>
        <p:spPr bwMode="auto">
          <a:xfrm>
            <a:off x="4648200" y="1047750"/>
            <a:ext cx="4338320" cy="3394710"/>
          </a:xfrm>
          <a:prstGeom prst="rect">
            <a:avLst/>
          </a:prstGeom>
          <a:noFill/>
          <a:ln w="9525">
            <a:noFill/>
            <a:miter lim="800000"/>
            <a:headEnd/>
            <a:tailEnd/>
          </a:ln>
        </p:spPr>
      </p:pic>
    </p:spTree>
    <p:extLst>
      <p:ext uri="{BB962C8B-B14F-4D97-AF65-F5344CB8AC3E}">
        <p14:creationId xmlns:p14="http://schemas.microsoft.com/office/powerpoint/2010/main" val="27126521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0</TotalTime>
  <Words>496</Words>
  <Application>Microsoft Office PowerPoint</Application>
  <PresentationFormat>Předvádění na obrazovce (16:9)</PresentationFormat>
  <Paragraphs>100</Paragraphs>
  <Slides>11</Slides>
  <Notes>2</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11</vt:i4>
      </vt:variant>
    </vt:vector>
  </HeadingPairs>
  <TitlesOfParts>
    <vt:vector size="17" baseType="lpstr">
      <vt:lpstr>Calibri</vt:lpstr>
      <vt:lpstr>Cambria Math</vt:lpstr>
      <vt:lpstr>Tw Cen MT</vt:lpstr>
      <vt:lpstr>Wingdings</vt:lpstr>
      <vt:lpstr>Wingdings 2</vt:lpstr>
      <vt:lpstr>WidescreenPresentation</vt:lpstr>
      <vt:lpstr>Modelling and Simulation Practices</vt:lpstr>
      <vt:lpstr>What do we do in today's practice? </vt:lpstr>
      <vt:lpstr>What are practices organized?</vt:lpstr>
      <vt:lpstr>What you should already know?</vt:lpstr>
      <vt:lpstr>What will you practice throughout the semester?</vt:lpstr>
      <vt:lpstr>Prezentace aplikace PowerPoint</vt:lpstr>
      <vt:lpstr>Why modeling and simulation? </vt:lpstr>
      <vt:lpstr>Foundations of Mathematics</vt:lpstr>
      <vt:lpstr>Introduction to Matlab </vt:lpstr>
      <vt:lpstr>Introduction to Simulink </vt:lpstr>
      <vt:lpstr>Summary of today's practice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2010-12-24T12:24:52Z</dcterms:created>
  <dcterms:modified xsi:type="dcterms:W3CDTF">2014-02-16T20:49:06Z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