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397" r:id="rId3"/>
    <p:sldId id="421" r:id="rId4"/>
    <p:sldId id="423" r:id="rId5"/>
    <p:sldId id="411" r:id="rId6"/>
    <p:sldId id="417" r:id="rId7"/>
    <p:sldId id="424" r:id="rId8"/>
    <p:sldId id="425" r:id="rId9"/>
    <p:sldId id="426" r:id="rId10"/>
    <p:sldId id="427" r:id="rId11"/>
    <p:sldId id="428" r:id="rId12"/>
    <p:sldId id="365" r:id="rId13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AB3"/>
    <a:srgbClr val="DEC2DB"/>
    <a:srgbClr val="FFFF99"/>
    <a:srgbClr val="FFFF66"/>
    <a:srgbClr val="DF6645"/>
    <a:srgbClr val="A38B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2" autoAdjust="0"/>
    <p:restoredTop sz="86934" autoAdjust="0"/>
  </p:normalViewPr>
  <p:slideViewPr>
    <p:cSldViewPr>
      <p:cViewPr varScale="1">
        <p:scale>
          <a:sx n="83" d="100"/>
          <a:sy n="83" d="100"/>
        </p:scale>
        <p:origin x="1098" y="7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315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64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B0AD4-9D2C-426F-B60E-2AFDECABB8C6}" type="datetimeFigureOut">
              <a:rPr lang="en-US" smtClean="0"/>
              <a:pPr/>
              <a:t>1/3/2019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89C686-9B9C-49D8-B2AB-4E155F542C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50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1/3/2019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122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119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1/3/2019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1/3/2019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9F07-3BC7-4570-B054-79111B0A380C}" type="datetime1">
              <a:rPr lang="en-US" smtClean="0"/>
              <a:pPr/>
              <a:t>1/3/2019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472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lang="en-US" smtClean="0"/>
              <a:pPr/>
              <a:t>1/3/2019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 rtlCol="0"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lang="en-US" smtClean="0"/>
              <a:pPr/>
              <a:t>1/3/2019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 rtlCol="0"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B5D-B7A0-47E3-AD2D-B1A6F8614213}" type="datetime1">
              <a:rPr lang="en-US" smtClean="0"/>
              <a:pPr/>
              <a:t>1/3/2019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8126-03FC-49C0-B9B8-2B561CCC3D90}" type="datetime1">
              <a:rPr lang="en-US" smtClean="0"/>
              <a:pPr/>
              <a:t>1/3/2019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8198-4617-485E-9585-4840B69DBBA6}" type="datetime1">
              <a:rPr lang="en-US" smtClean="0"/>
              <a:pPr/>
              <a:t>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/>
          <a:p>
            <a:fld id="{E4606EA6-EFEA-4C30-9264-4F9291A5780D}" type="datetime1">
              <a:rPr lang="en-US" smtClean="0"/>
              <a:pPr/>
              <a:t>1/3/2019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  <a:prstGeom prst="rect">
            <a:avLst/>
          </a:prstGeo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/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123950"/>
            <a:ext cx="8153400" cy="34709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1/3/2019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845008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flipV="1">
            <a:off x="0" y="590550"/>
            <a:ext cx="9144000" cy="51196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52400" y="118110"/>
            <a:ext cx="8763000" cy="472440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152400" y="1047750"/>
            <a:ext cx="8610600" cy="1809750"/>
          </a:xfrm>
        </p:spPr>
        <p:txBody>
          <a:bodyPr/>
          <a:lstStyle/>
          <a:p>
            <a:pPr algn="ctr"/>
            <a:r>
              <a:rPr lang="en-US" b="1" dirty="0"/>
              <a:t>Modelling and Simulation Practices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Practice 2 - SS 2014 – </a:t>
            </a:r>
            <a:r>
              <a:rPr lang="cs-CZ"/>
              <a:t>Daniela Müllerová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118110"/>
            <a:ext cx="8991600" cy="472440"/>
          </a:xfrm>
        </p:spPr>
        <p:txBody>
          <a:bodyPr/>
          <a:lstStyle/>
          <a:p>
            <a:pPr marL="514350" indent="-514350"/>
            <a:r>
              <a:rPr lang="en-US" b="1" dirty="0"/>
              <a:t>Discrete models of single species populations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52400" y="742950"/>
            <a:ext cx="8686800" cy="1447801"/>
          </a:xfrm>
        </p:spPr>
        <p:txBody>
          <a:bodyPr>
            <a:normAutofit fontScale="40000" lnSpcReduction="20000"/>
          </a:bodyPr>
          <a:lstStyle/>
          <a:p>
            <a:r>
              <a:rPr lang="en-US" sz="3200" dirty="0"/>
              <a:t>A generation living in a population with each other do not overlap.</a:t>
            </a:r>
          </a:p>
          <a:p>
            <a:r>
              <a:rPr lang="en-US" sz="3200" dirty="0"/>
              <a:t>Number of individuals in the next generation is determined by a function only of the number of individuals in the previous generation. </a:t>
            </a:r>
          </a:p>
          <a:p>
            <a:r>
              <a:rPr lang="en-US" sz="3200" dirty="0"/>
              <a:t>Intervals 𝑇 can be different lengths - in primitive organisms, this period may be relatively short, in higher organisms, it is usually one year.</a:t>
            </a:r>
          </a:p>
          <a:p>
            <a:r>
              <a:rPr lang="en-US" sz="3200" dirty="0"/>
              <a:t>𝑅 is the rate of propagation of the population, such as the number of offspring per one parent.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72587" y="2431018"/>
                <a:ext cx="22658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1</m:t>
                          </m:r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𝑅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87" y="2431018"/>
                <a:ext cx="2265813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025" y="2047875"/>
            <a:ext cx="6276975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53537" y="3116818"/>
                <a:ext cx="17137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sup>
                      </m:sSup>
                      <m:r>
                        <a:rPr lang="en-US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37" y="3116818"/>
                <a:ext cx="1713738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4792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118110"/>
            <a:ext cx="8763000" cy="472440"/>
          </a:xfrm>
        </p:spPr>
        <p:txBody>
          <a:bodyPr/>
          <a:lstStyle/>
          <a:p>
            <a:pPr marL="514350" indent="-514350"/>
            <a:r>
              <a:rPr lang="en-US" b="1" dirty="0"/>
              <a:t>Discrete models of populations with delay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52400" y="742950"/>
                <a:ext cx="8686800" cy="1981200"/>
              </a:xfrm>
            </p:spPr>
            <p:txBody>
              <a:bodyPr>
                <a:normAutofit fontScale="47500" lnSpcReduction="20000"/>
              </a:bodyPr>
              <a:lstStyle/>
              <a:p>
                <a:r>
                  <a:rPr lang="en-US" sz="3200" dirty="0">
                    <a:latin typeface="Arial" pitchFamily="34" charset="0"/>
                  </a:rPr>
                  <a:t>The model used by the International </a:t>
                </a:r>
                <a:r>
                  <a:rPr lang="cs-CZ" sz="3200" dirty="0">
                    <a:latin typeface="Arial" pitchFamily="34" charset="0"/>
                  </a:rPr>
                  <a:t>w</a:t>
                </a:r>
                <a:r>
                  <a:rPr lang="en-US" sz="3200" dirty="0">
                    <a:latin typeface="Arial" pitchFamily="34" charset="0"/>
                  </a:rPr>
                  <a:t>haling </a:t>
                </a:r>
                <a:r>
                  <a:rPr lang="cs-CZ" sz="3200" dirty="0">
                    <a:latin typeface="Arial" pitchFamily="34" charset="0"/>
                  </a:rPr>
                  <a:t>c</a:t>
                </a:r>
                <a:r>
                  <a:rPr lang="en-US" sz="3200" dirty="0" err="1">
                    <a:latin typeface="Arial" pitchFamily="34" charset="0"/>
                  </a:rPr>
                  <a:t>ommission</a:t>
                </a:r>
                <a:r>
                  <a:rPr lang="en-US" sz="3200" dirty="0">
                    <a:latin typeface="Arial" pitchFamily="34" charset="0"/>
                  </a:rPr>
                  <a:t> for monitoring, rescuing and predicting the state of the world's population whalebone whales.  </a:t>
                </a:r>
              </a:p>
              <a:p>
                <a:r>
                  <a:rPr lang="en-US" sz="3200" dirty="0">
                    <a:latin typeface="Arial" pitchFamily="34" charset="0"/>
                  </a:rPr>
                  <a:t>𝐾 is the capacity of the environment without fishing. </a:t>
                </a:r>
              </a:p>
              <a:p>
                <a:r>
                  <a:rPr lang="en-US" sz="3200" dirty="0">
                    <a:latin typeface="Arial" pitchFamily="34" charset="0"/>
                  </a:rPr>
                  <a:t>𝑃 is birth frequency of whale females at 𝑋 = 𝐾. </a:t>
                </a:r>
              </a:p>
              <a:p>
                <a:r>
                  <a:rPr lang="en-US" sz="3200" i="1" dirty="0">
                    <a:latin typeface="Arial" pitchFamily="34" charset="0"/>
                  </a:rPr>
                  <a:t>Q</a:t>
                </a:r>
                <a:r>
                  <a:rPr lang="en-US" sz="3200" dirty="0">
                    <a:latin typeface="Arial" pitchFamily="34" charset="0"/>
                  </a:rPr>
                  <a:t> is the maximum birth frequency as population density falls to low levels. </a:t>
                </a:r>
              </a:p>
              <a:p>
                <a:r>
                  <a:rPr lang="en-US" sz="3200" dirty="0">
                    <a:latin typeface="Arial" pitchFamily="34" charset="0"/>
                  </a:rPr>
                  <a:t>𝑧 is a measure of the accuracy with which population density is determined. 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/>
                          </a:rPr>
                          <m:t>1−</m:t>
                        </m:r>
                        <m:r>
                          <a:rPr lang="en-US" sz="3200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</m:d>
                  </m:oMath>
                </a14:m>
                <a:r>
                  <a:rPr lang="en-US" sz="3200" dirty="0">
                    <a:latin typeface="Arial" pitchFamily="34" charset="0"/>
                  </a:rPr>
                  <a:t> is the probability that a newborn survives the first year,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/>
                                <a:ea typeface="Cambria Math"/>
                              </a:rPr>
                              <m:t>1−</m:t>
                            </m:r>
                            <m:r>
                              <a:rPr lang="en-US" sz="3200" i="1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</m:d>
                      </m:e>
                      <m:sup>
                        <m:r>
                          <a:rPr lang="en-US" sz="3200" i="1">
                            <a:latin typeface="Cambria Math"/>
                            <a:ea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3200" dirty="0">
                    <a:latin typeface="Arial" pitchFamily="34" charset="0"/>
                  </a:rPr>
                  <a:t> that survive to adulthood.</a:t>
                </a:r>
                <a:endParaRPr lang="en-US" sz="3200" dirty="0">
                  <a:latin typeface="Arial" pitchFamily="34" charset="0"/>
                  <a:cs typeface="Arial" pitchFamily="34" charset="0"/>
                </a:endParaRPr>
              </a:p>
              <a:p>
                <a:endParaRPr lang="en-US" sz="3200" dirty="0">
                  <a:latin typeface="Arial" pitchFamily="34" charset="0"/>
                  <a:cs typeface="Arial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52400" y="742950"/>
                <a:ext cx="8686800" cy="1981200"/>
              </a:xfrm>
              <a:blipFill rotWithShape="0">
                <a:blip r:embed="rId2"/>
                <a:stretch>
                  <a:fillRect t="-2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600200" y="2952750"/>
                <a:ext cx="5876288" cy="16392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b>
                      </m:sSub>
                      <m:r>
                        <a:rPr lang="en-US" i="1" smtClean="0"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𝑄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𝑇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𝐾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𝑧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0&lt;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𝜇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&lt;1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𝑇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=5</m:t>
                      </m:r>
                    </m:oMath>
                  </m:oMathPara>
                </a14:m>
                <a:endParaRPr lang="en-US" dirty="0">
                  <a:ea typeface="Cambria Math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2952750"/>
                <a:ext cx="5876288" cy="16392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2358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Summary of today's practice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761087"/>
            <a:ext cx="8077200" cy="18158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i="1" dirty="0"/>
              <a:t>[</a:t>
            </a:r>
            <a:r>
              <a:rPr lang="en-US" sz="1400" b="1" dirty="0"/>
              <a:t>Population models</a:t>
            </a:r>
            <a:r>
              <a:rPr lang="en-US" sz="1400" b="1" i="1" dirty="0"/>
              <a:t>]</a:t>
            </a:r>
          </a:p>
          <a:p>
            <a:pPr marL="0" lvl="1"/>
            <a:r>
              <a:rPr lang="en-US" sz="1400" dirty="0"/>
              <a:t>Model changes in number of inhabitants due to the interaction of organisms with the environment, with individuals of their own kind, and with other types of organisms.</a:t>
            </a:r>
          </a:p>
          <a:p>
            <a:r>
              <a:rPr lang="en-US" sz="1400" dirty="0"/>
              <a:t>Malthus model: growth is unlimited</a:t>
            </a:r>
          </a:p>
          <a:p>
            <a:r>
              <a:rPr lang="en-US" sz="1400" dirty="0"/>
              <a:t>Logistic model: capacity of the environment of the study population </a:t>
            </a:r>
          </a:p>
          <a:p>
            <a:r>
              <a:rPr lang="en-US" sz="1400" dirty="0"/>
              <a:t>Logistic model with delay: mean time to reach reproductive</a:t>
            </a:r>
          </a:p>
          <a:p>
            <a:r>
              <a:rPr lang="en-US" sz="1400" dirty="0"/>
              <a:t>Discrete models: the number of individuals in the next generation is determined by functions only the number of individuals in the previous generation.</a:t>
            </a:r>
          </a:p>
        </p:txBody>
      </p:sp>
      <p:sp>
        <p:nvSpPr>
          <p:cNvPr id="9" name="Rectangle 8"/>
          <p:cNvSpPr/>
          <p:nvPr/>
        </p:nvSpPr>
        <p:spPr>
          <a:xfrm>
            <a:off x="609600" y="3181350"/>
            <a:ext cx="8077200" cy="523220"/>
          </a:xfrm>
          <a:prstGeom prst="rect">
            <a:avLst/>
          </a:prstGeom>
          <a:solidFill>
            <a:srgbClr val="DEC2DB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i="1" dirty="0"/>
              <a:t>[What</a:t>
            </a:r>
            <a:r>
              <a:rPr lang="cs-CZ" sz="1400" b="1" i="1" dirty="0"/>
              <a:t> </a:t>
            </a:r>
            <a:r>
              <a:rPr lang="cs-CZ" sz="1400" b="1" i="1" dirty="0" err="1"/>
              <a:t>is</a:t>
            </a:r>
            <a:r>
              <a:rPr lang="en-US" sz="1400" b="1" i="1" dirty="0"/>
              <a:t> next?]</a:t>
            </a:r>
          </a:p>
          <a:p>
            <a:r>
              <a:rPr lang="en-US" sz="1400" dirty="0"/>
              <a:t>Next week we will continue with model of two species populations.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472440"/>
          </a:xfrm>
        </p:spPr>
        <p:txBody>
          <a:bodyPr/>
          <a:lstStyle/>
          <a:p>
            <a:r>
              <a:rPr lang="en-US" b="1" dirty="0"/>
              <a:t>What do we do in today's practice?</a:t>
            </a:r>
            <a:r>
              <a:rPr lang="en-US" dirty="0"/>
              <a:t>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7696200" cy="326862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Corrections of entrance test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Summary of the previous exercise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Malthus population model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Logistic population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Discrete models of single species populations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198682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3600" y="2038350"/>
            <a:ext cx="48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200" b="1" dirty="0" err="1"/>
              <a:t>Corrections</a:t>
            </a:r>
            <a:r>
              <a:rPr lang="en-US" sz="3200" b="1" dirty="0"/>
              <a:t> of entrance test</a:t>
            </a:r>
            <a:endParaRPr lang="cs-CZ" sz="3200" b="1" dirty="0"/>
          </a:p>
        </p:txBody>
      </p:sp>
    </p:spTree>
    <p:extLst>
      <p:ext uri="{BB962C8B-B14F-4D97-AF65-F5344CB8AC3E}">
        <p14:creationId xmlns:p14="http://schemas.microsoft.com/office/powerpoint/2010/main" val="2339503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Summary of the previous practice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" y="819150"/>
            <a:ext cx="8077200" cy="135421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i="1" dirty="0"/>
              <a:t>[</a:t>
            </a:r>
            <a:r>
              <a:rPr lang="en-US" sz="1600" b="1" dirty="0"/>
              <a:t>Foundations of Mathematics</a:t>
            </a:r>
            <a:r>
              <a:rPr lang="en-US" sz="1600" b="1" i="1" dirty="0"/>
              <a:t>]</a:t>
            </a:r>
          </a:p>
          <a:p>
            <a:pPr marL="0" lvl="1"/>
            <a:r>
              <a:rPr lang="en-US" sz="1600" dirty="0"/>
              <a:t>Coefficients of polynomial, order of polynomial, roots of polynomial</a:t>
            </a:r>
          </a:p>
          <a:p>
            <a:pPr marL="0" lvl="1"/>
            <a:r>
              <a:rPr lang="en-US" sz="1600" dirty="0"/>
              <a:t>Equation with one variable, linear system of equations, non - linear system of equations</a:t>
            </a:r>
          </a:p>
          <a:p>
            <a:pPr marL="0" lvl="1"/>
            <a:r>
              <a:rPr lang="en-US" sz="1600" dirty="0"/>
              <a:t>Square schema of numbers, row and column</a:t>
            </a:r>
          </a:p>
          <a:p>
            <a:pPr marL="0" lvl="1"/>
            <a:r>
              <a:rPr lang="en-US" sz="1600" dirty="0"/>
              <a:t>Linear differential equation and system of equations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" y="2495550"/>
            <a:ext cx="8077200" cy="10772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i="1" dirty="0"/>
              <a:t>[Matlab and Simulink]</a:t>
            </a:r>
          </a:p>
          <a:p>
            <a:r>
              <a:rPr lang="en-US" sz="1600" i="1" dirty="0"/>
              <a:t>Matlab is an interactive </a:t>
            </a:r>
            <a:r>
              <a:rPr lang="cs-CZ" sz="1600" i="1" dirty="0"/>
              <a:t>p</a:t>
            </a:r>
            <a:r>
              <a:rPr lang="en-US" sz="1600" i="1" dirty="0"/>
              <a:t>programming environment for computing with matrices, plotting graphs of functions, implementation of algorithms, analysis and presentation of data</a:t>
            </a:r>
          </a:p>
          <a:p>
            <a:r>
              <a:rPr lang="en-US" sz="1600" i="1" dirty="0"/>
              <a:t>Simulink is an environment for the simulation of dynamic systems using block diagram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77791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09600" y="742950"/>
            <a:ext cx="8153400" cy="11430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Basic problems</a:t>
            </a:r>
          </a:p>
          <a:p>
            <a:pPr lvl="1"/>
            <a:r>
              <a:rPr lang="en-US" dirty="0"/>
              <a:t>Model changes in number of inhabitants due to the interaction of organisms with the environment, with individuals of their own kind, and with other types of organisms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Models of single species populations</a:t>
            </a:r>
          </a:p>
        </p:txBody>
      </p:sp>
      <p:pic>
        <p:nvPicPr>
          <p:cNvPr id="4" name="Picture 9" descr="http://www.globalchange.umich.edu/globalchange2/current/lectures/human_pop/fig5smal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1962150"/>
            <a:ext cx="5521926" cy="297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3" descr="http://www.mathsteacher.com.au/year10/ch08_indices/10_relations/Image4503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451" y="2095500"/>
            <a:ext cx="340995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0446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en-US" b="1" dirty="0"/>
              <a:t>Malthus model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52400" y="819150"/>
            <a:ext cx="8686800" cy="17526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Population  is a group of individuals of a particular species.</a:t>
            </a:r>
          </a:p>
          <a:p>
            <a:r>
              <a:rPr lang="en-US" dirty="0"/>
              <a:t>The population is expressed by its size (number of individuals, 𝑋). </a:t>
            </a:r>
          </a:p>
          <a:p>
            <a:r>
              <a:rPr lang="en-US" dirty="0"/>
              <a:t>Difference decrease and increase in the population is stable </a:t>
            </a:r>
            <a:r>
              <a:rPr lang="cs-CZ" dirty="0"/>
              <a:t>in</a:t>
            </a:r>
            <a:r>
              <a:rPr lang="en-US" dirty="0"/>
              <a:t> time. </a:t>
            </a:r>
          </a:p>
          <a:p>
            <a:r>
              <a:rPr lang="en-US" dirty="0"/>
              <a:t>Effect of environment isn´t changed at the time. </a:t>
            </a:r>
          </a:p>
          <a:p>
            <a:r>
              <a:rPr lang="en-US" dirty="0"/>
              <a:t>The birth rate is marked by symbol </a:t>
            </a:r>
            <a:r>
              <a:rPr lang="en-US" i="1" dirty="0"/>
              <a:t>ρ</a:t>
            </a:r>
            <a:r>
              <a:rPr lang="en-US" dirty="0"/>
              <a:t>.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295400" y="2724150"/>
                <a:ext cx="1909369" cy="896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i="1" smtClean="0">
                              <a:latin typeface="Cambria Math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𝜌</m:t>
                      </m:r>
                      <m:r>
                        <a:rPr lang="en-US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𝑋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2724150"/>
                <a:ext cx="1909369" cy="89691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3619395"/>
            <a:ext cx="4683323" cy="1304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9691" y="2038297"/>
            <a:ext cx="3170934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2652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Logistic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52400" y="819150"/>
                <a:ext cx="8686800" cy="3200400"/>
              </a:xfrm>
            </p:spPr>
            <p:txBody>
              <a:bodyPr>
                <a:noAutofit/>
              </a:bodyPr>
              <a:lstStyle/>
              <a:p>
                <a:r>
                  <a:rPr lang="en-US" sz="1400" dirty="0"/>
                  <a:t>Malthus model describes the geometrical evolution of populations, at least for the small ones.</a:t>
                </a:r>
              </a:p>
              <a:p>
                <a:r>
                  <a:rPr lang="en-US" sz="1400" dirty="0"/>
                  <a:t>Real growth can´t be unlimited. </a:t>
                </a:r>
              </a:p>
              <a:p>
                <a:r>
                  <a:rPr lang="en-US" sz="1400" dirty="0"/>
                  <a:t>Malthus model isn´t adequate in the case of large populations.</a:t>
                </a:r>
              </a:p>
              <a:p>
                <a:r>
                  <a:rPr lang="en-US" sz="1400" dirty="0"/>
                  <a:t>The logistic model or the </a:t>
                </a:r>
                <a:r>
                  <a:rPr lang="en-US" sz="1400" dirty="0" err="1"/>
                  <a:t>Verhulst</a:t>
                </a:r>
                <a:r>
                  <a:rPr lang="en-US" sz="1400" dirty="0"/>
                  <a:t> model is a slight modification of Malthus model with the second parameter. </a:t>
                </a:r>
              </a:p>
              <a:p>
                <a:r>
                  <a:rPr lang="en-US" sz="1400" dirty="0"/>
                  <a:t>The parameter 𝐾 is the capacity of the environment of the study population.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Cambria Math"/>
                      </a:rPr>
                      <m:t>𝜌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/>
                      </a:rPr>
                      <m:t>&gt;0, 0≤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/>
                      </a:rPr>
                      <m:t>𝑋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/>
                          </a:rPr>
                          <m:t>0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  <a:ea typeface="Cambria Math"/>
                      </a:rPr>
                      <m:t>&lt;</m:t>
                    </m:r>
                    <m:f>
                      <m:f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1200" i="1">
                            <a:latin typeface="Cambria Math" panose="02040503050406030204" pitchFamily="18" charset="0"/>
                            <a:ea typeface="Cambria Math"/>
                          </a:rPr>
                          <m:t>𝐾</m:t>
                        </m:r>
                      </m:num>
                      <m:den>
                        <m:r>
                          <a:rPr lang="en-US" sz="1200" i="1">
                            <a:latin typeface="Cambria Math" panose="02040503050406030204" pitchFamily="18" charset="0"/>
                            <a:ea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sz="1200" i="1" dirty="0">
                  <a:ea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Cambria Math"/>
                      </a:rPr>
                      <m:t>𝜌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/>
                      </a:rPr>
                      <m:t>&gt;0,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/>
                      </a:rPr>
                      <m:t>𝑋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/>
                          </a:rPr>
                          <m:t>0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  <a:ea typeface="Cambria Math"/>
                      </a:rPr>
                      <m:t>&gt;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/>
                      </a:rPr>
                      <m:t>𝐾</m:t>
                    </m:r>
                  </m:oMath>
                </a14:m>
                <a:endParaRPr lang="en-US" sz="1200" b="0" dirty="0">
                  <a:ea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Cambria Math"/>
                      </a:rPr>
                      <m:t>𝜌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/>
                      </a:rPr>
                      <m:t>&gt;0, 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/>
                      </a:rPr>
                      <m:t>𝑋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/>
                          </a:rPr>
                          <m:t>0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𝐾</m:t>
                        </m:r>
                      </m:num>
                      <m:den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sz="1200" b="0" dirty="0">
                  <a:ea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Cambria Math"/>
                      </a:rPr>
                      <m:t>𝜌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/>
                      </a:rPr>
                      <m:t>&lt;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/>
                      </a:rPr>
                      <m:t>0, 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/>
                      </a:rPr>
                      <m:t>𝑋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/>
                          </a:rPr>
                          <m:t>0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1200" i="1">
                            <a:latin typeface="Cambria Math" panose="02040503050406030204" pitchFamily="18" charset="0"/>
                            <a:ea typeface="Cambria Math"/>
                          </a:rPr>
                          <m:t>𝐾</m:t>
                        </m:r>
                      </m:num>
                      <m:den>
                        <m:r>
                          <a:rPr lang="en-US" sz="1200" i="1">
                            <a:latin typeface="Cambria Math" panose="02040503050406030204" pitchFamily="18" charset="0"/>
                            <a:ea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sz="1200" dirty="0">
                  <a:ea typeface="Cambria Math"/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52400" y="819150"/>
                <a:ext cx="8686800" cy="320040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81000" y="3854847"/>
                <a:ext cx="3191579" cy="9916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i="1" smtClean="0">
                              <a:latin typeface="Cambria Math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𝜌</m:t>
                      </m:r>
                      <m:r>
                        <a:rPr lang="en-US" i="1" smtClean="0"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1−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𝐾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𝑋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3854847"/>
                <a:ext cx="3191579" cy="99168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950" y="2343150"/>
            <a:ext cx="4876800" cy="2433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550" y="3694155"/>
            <a:ext cx="1981200" cy="1313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3771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en-US" b="1" dirty="0"/>
              <a:t>Logistic model with delay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52400" y="819150"/>
                <a:ext cx="8686800" cy="2133600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sz="3200" dirty="0">
                    <a:cs typeface="Arial" pitchFamily="34" charset="0"/>
                  </a:rPr>
                  <a:t>Assumption is that the population lives in areas with sufficient food source.</a:t>
                </a:r>
              </a:p>
              <a:p>
                <a:r>
                  <a:rPr lang="en-US" sz="3200" dirty="0">
                    <a:cs typeface="Arial" pitchFamily="34" charset="0"/>
                  </a:rPr>
                  <a:t>First, population reproduces relatively quickly by approximately exponential law. </a:t>
                </a:r>
              </a:p>
              <a:p>
                <a:r>
                  <a:rPr lang="en-US" sz="3200" dirty="0">
                    <a:cs typeface="Arial" pitchFamily="34" charset="0"/>
                  </a:rPr>
                  <a:t>Then manifestations of intraspecific competition and consequently will reduce the birth rate.</a:t>
                </a:r>
              </a:p>
              <a:p>
                <a:r>
                  <a:rPr lang="en-US" sz="3200" dirty="0">
                    <a:cs typeface="Arial" pitchFamily="34" charset="0"/>
                  </a:rPr>
                  <a:t>Additionally individuals </a:t>
                </a:r>
                <a:r>
                  <a:rPr lang="cs-CZ" sz="3200" dirty="0" err="1">
                    <a:cs typeface="Arial" pitchFamily="34" charset="0"/>
                  </a:rPr>
                  <a:t>mature</a:t>
                </a:r>
                <a:r>
                  <a:rPr lang="en-US" sz="3200" dirty="0">
                    <a:cs typeface="Arial" pitchFamily="34" charset="0"/>
                  </a:rPr>
                  <a:t> and cause a rapid decrease in population density.</a:t>
                </a:r>
              </a:p>
              <a:p>
                <a:r>
                  <a:rPr lang="en-US" sz="3200" dirty="0">
                    <a:cs typeface="Arial" pitchFamily="34" charset="0"/>
                  </a:rPr>
                  <a:t>The whole process is repeated.</a:t>
                </a:r>
              </a:p>
              <a:p>
                <a14:m>
                  <m:oMath xmlns:m="http://schemas.openxmlformats.org/officeDocument/2006/math">
                    <m:r>
                      <a:rPr lang="en-US" sz="3200">
                        <a:latin typeface="Cambria Math" panose="02040503050406030204" pitchFamily="18" charset="0"/>
                        <a:cs typeface="Arial" pitchFamily="34" charset="0"/>
                      </a:rPr>
                      <m:t>𝜏</m:t>
                    </m:r>
                    <m:r>
                      <a:rPr lang="en-US" sz="3200" i="1">
                        <a:latin typeface="Cambria Math" panose="02040503050406030204" pitchFamily="18" charset="0"/>
                        <a:cs typeface="Arial" pitchFamily="34" charset="0"/>
                      </a:rPr>
                      <m:t> </m:t>
                    </m:r>
                  </m:oMath>
                </a14:m>
                <a:r>
                  <a:rPr lang="en-US" sz="3200" dirty="0">
                    <a:cs typeface="Arial" pitchFamily="34" charset="0"/>
                  </a:rPr>
                  <a:t>is the mean time to achieve fertility.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52400" y="819150"/>
                <a:ext cx="8686800" cy="2133600"/>
              </a:xfrm>
              <a:blipFill rotWithShape="0">
                <a:blip r:embed="rId2"/>
                <a:stretch>
                  <a:fillRect t="-3714"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070630" y="3409950"/>
                <a:ext cx="3580339" cy="9916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i="1" smtClean="0">
                              <a:latin typeface="Cambria Math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𝜌</m:t>
                      </m:r>
                      <m:r>
                        <a:rPr lang="en-US" i="1" smtClean="0"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1−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  <a:cs typeface="Arial" pitchFamily="34" charset="0"/>
                                    </a:rPr>
                                    <m:t>𝜏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𝐾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𝑋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630" y="3409950"/>
                <a:ext cx="3580339" cy="99168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5907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51" t="17999" r="5000" b="25000"/>
          <a:stretch>
            <a:fillRect/>
          </a:stretch>
        </p:blipFill>
        <p:spPr bwMode="auto">
          <a:xfrm>
            <a:off x="1600199" y="1585000"/>
            <a:ext cx="7239001" cy="352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en-US" b="1" dirty="0"/>
              <a:t>Logistic model with delay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27948" y="818068"/>
                <a:ext cx="3580339" cy="9916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i="1" smtClean="0">
                              <a:latin typeface="Cambria Math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𝜌</m:t>
                      </m:r>
                      <m:r>
                        <a:rPr lang="en-US" i="1" smtClean="0"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1−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  <a:cs typeface="Arial" pitchFamily="34" charset="0"/>
                                    </a:rPr>
                                    <m:t>𝜏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𝐾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𝑋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948" y="818068"/>
                <a:ext cx="3580339" cy="99168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4804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0</TotalTime>
  <Words>700</Words>
  <Application>Microsoft Office PowerPoint</Application>
  <PresentationFormat>On-screen Show (16:9)</PresentationFormat>
  <Paragraphs>75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Cambria Math</vt:lpstr>
      <vt:lpstr>Tw Cen MT</vt:lpstr>
      <vt:lpstr>Wingdings</vt:lpstr>
      <vt:lpstr>Wingdings 2</vt:lpstr>
      <vt:lpstr>WidescreenPresentation</vt:lpstr>
      <vt:lpstr>Modelling and Simulation Practices</vt:lpstr>
      <vt:lpstr>What do we do in today's practice? </vt:lpstr>
      <vt:lpstr>PowerPoint Presentation</vt:lpstr>
      <vt:lpstr>Summary of the previous practice</vt:lpstr>
      <vt:lpstr>Models of single species populations</vt:lpstr>
      <vt:lpstr>Malthus model</vt:lpstr>
      <vt:lpstr>Logistic model</vt:lpstr>
      <vt:lpstr>Logistic model with delay</vt:lpstr>
      <vt:lpstr>Logistic model with delay</vt:lpstr>
      <vt:lpstr>Discrete models of single species populations</vt:lpstr>
      <vt:lpstr>Discrete models of populations with delay</vt:lpstr>
      <vt:lpstr>Summary of today's 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2010-12-24T12:24:52Z</dcterms:created>
  <dcterms:modified xsi:type="dcterms:W3CDTF">2019-01-03T13:47:27Z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