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7" r:id="rId3"/>
    <p:sldId id="423" r:id="rId4"/>
    <p:sldId id="417" r:id="rId5"/>
    <p:sldId id="429" r:id="rId6"/>
    <p:sldId id="430" r:id="rId7"/>
    <p:sldId id="431" r:id="rId8"/>
    <p:sldId id="432" r:id="rId9"/>
    <p:sldId id="365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535" autoAdjust="0"/>
  </p:normalViewPr>
  <p:slideViewPr>
    <p:cSldViewPr>
      <p:cViewPr varScale="1">
        <p:scale>
          <a:sx n="85" d="100"/>
          <a:sy n="85" d="100"/>
        </p:scale>
        <p:origin x="85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2/16/2014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 </a:t>
            </a:r>
            <a:r>
              <a:rPr lang="en-US" b="1" dirty="0"/>
              <a:t>Practices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/>
              <a:t>Practice </a:t>
            </a:r>
            <a:r>
              <a:rPr lang="en-US" dirty="0" smtClean="0"/>
              <a:t>3 - SS </a:t>
            </a:r>
            <a:r>
              <a:rPr lang="en-US" dirty="0" smtClean="0"/>
              <a:t>201</a:t>
            </a:r>
            <a:r>
              <a:rPr lang="cs-CZ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cs-CZ" dirty="0" smtClean="0"/>
              <a:t>Daniela Müllerová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today's </a:t>
            </a:r>
            <a:r>
              <a:rPr lang="en-US" b="1" dirty="0"/>
              <a:t>practice?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Summary of the previous </a:t>
            </a:r>
            <a:r>
              <a:rPr lang="en-US" b="1" dirty="0"/>
              <a:t>practice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Population model with age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Two species populations models of predator – prey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the previous </a:t>
            </a:r>
            <a:r>
              <a:rPr lang="en-US" sz="3200" b="1" dirty="0"/>
              <a:t>practice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en-US" sz="1600" b="1" dirty="0" smtClean="0"/>
              <a:t>Population models</a:t>
            </a:r>
            <a:r>
              <a:rPr lang="en-US" sz="1600" b="1" i="1" dirty="0" smtClean="0"/>
              <a:t>]</a:t>
            </a:r>
          </a:p>
          <a:p>
            <a:pPr marL="0" lvl="1"/>
            <a:r>
              <a:rPr lang="en-US" sz="1600" dirty="0" smtClean="0"/>
              <a:t>Model changes in number of inhabitants due to the interaction of organisms with the environment, with individuals of their own kind, and with other types of organisms.</a:t>
            </a:r>
          </a:p>
          <a:p>
            <a:r>
              <a:rPr lang="en-US" sz="1600" dirty="0" smtClean="0"/>
              <a:t>Malthus model: growth is unlimited</a:t>
            </a:r>
          </a:p>
          <a:p>
            <a:r>
              <a:rPr lang="en-US" sz="1600" dirty="0" smtClean="0"/>
              <a:t>Logistic model: capacity of the environment of the study population </a:t>
            </a:r>
          </a:p>
          <a:p>
            <a:r>
              <a:rPr lang="en-US" sz="1600" dirty="0" smtClean="0"/>
              <a:t>Logistic model with delay: mean time to reach reproductive</a:t>
            </a:r>
          </a:p>
          <a:p>
            <a:r>
              <a:rPr lang="en-US" sz="1600" dirty="0" smtClean="0"/>
              <a:t>Discrete models: the number of individuals in the next generation is determined by functions only the number of individuals in the previous generation.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09600" y="3333750"/>
            <a:ext cx="80772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[Simulink]</a:t>
            </a:r>
          </a:p>
          <a:p>
            <a:r>
              <a:rPr lang="en-US" sz="1600" dirty="0" smtClean="0"/>
              <a:t>Simulation of dynamic systems using block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Population models with age structure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590550"/>
                <a:ext cx="4874520" cy="28194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/>
                  <a:t>The population is a group of individuals of a particular species.</a:t>
                </a:r>
              </a:p>
              <a:p>
                <a:r>
                  <a:rPr lang="en-US" sz="1400" dirty="0" smtClean="0"/>
                  <a:t>The </a:t>
                </a:r>
                <a:r>
                  <a:rPr lang="en-US" sz="1400" dirty="0"/>
                  <a:t>population is divided according to age </a:t>
                </a:r>
                <a:r>
                  <a:rPr lang="en-US" sz="1400" dirty="0" smtClean="0"/>
                  <a:t>groups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1400" dirty="0"/>
                  <a:t> 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represents </a:t>
                </a:r>
                <a:r>
                  <a:rPr lang="en-US" sz="1400" dirty="0"/>
                  <a:t>the number of individuals in the age group 𝑖 at time 𝑡</a:t>
                </a:r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The </a:t>
                </a:r>
                <a:r>
                  <a:rPr lang="en-US" sz="1400" dirty="0"/>
                  <a:t>age group </a:t>
                </a:r>
                <a:r>
                  <a:rPr lang="en-US" sz="1400" dirty="0" smtClean="0"/>
                  <a:t>0 </a:t>
                </a:r>
                <a:r>
                  <a:rPr lang="en-US" sz="1400" dirty="0"/>
                  <a:t>determines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the number of offspring</a:t>
                </a:r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Age </a:t>
                </a:r>
                <a:r>
                  <a:rPr lang="en-US" sz="1400" dirty="0"/>
                  <a:t>group 𝑛 determines the number of the oldest individuals. 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represents </a:t>
                </a:r>
                <a:r>
                  <a:rPr lang="en-US" sz="1400" dirty="0"/>
                  <a:t>fertility </a:t>
                </a:r>
                <a:r>
                  <a:rPr lang="en-US" sz="1400" dirty="0" smtClean="0"/>
                  <a:t>(</a:t>
                </a:r>
                <a:r>
                  <a:rPr lang="en-US" sz="1400" dirty="0"/>
                  <a:t>the average fraction of births) for an individual in age class 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an aging (average </a:t>
                </a:r>
                <a:r>
                  <a:rPr lang="en-US" sz="1400" dirty="0" smtClean="0"/>
                  <a:t>fraction of survival) </a:t>
                </a:r>
                <a:r>
                  <a:rPr lang="en-US" sz="1400" dirty="0"/>
                  <a:t>in the age class 𝑖.</a:t>
                </a:r>
                <a:endParaRPr lang="en-US" sz="1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590550"/>
                <a:ext cx="4874520" cy="2819400"/>
              </a:xfrm>
              <a:blipFill rotWithShape="0">
                <a:blip r:embed="rId3"/>
                <a:stretch>
                  <a:fillRect t="-216" r="-626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748604"/>
              </p:ext>
            </p:extLst>
          </p:nvPr>
        </p:nvGraphicFramePr>
        <p:xfrm>
          <a:off x="4950720" y="1962150"/>
          <a:ext cx="414883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Rovnice" r:id="rId4" imgW="3454200" imgH="1396800" progId="Equation.3">
                  <p:embed/>
                </p:oleObj>
              </mc:Choice>
              <mc:Fallback>
                <p:oleObj name="Rovnice" r:id="rId4" imgW="3454200" imgH="13968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720" y="1962150"/>
                        <a:ext cx="414883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12275"/>
              </p:ext>
            </p:extLst>
          </p:nvPr>
        </p:nvGraphicFramePr>
        <p:xfrm>
          <a:off x="6553200" y="971550"/>
          <a:ext cx="10144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Rovnice" r:id="rId6" imgW="787320" imgH="228600" progId="Equation.3">
                  <p:embed/>
                </p:oleObj>
              </mc:Choice>
              <mc:Fallback>
                <p:oleObj name="Rovnice" r:id="rId6" imgW="787320" imgH="228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71550"/>
                        <a:ext cx="101441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46087"/>
              </p:ext>
            </p:extLst>
          </p:nvPr>
        </p:nvGraphicFramePr>
        <p:xfrm>
          <a:off x="6629400" y="4552950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Rovnice" r:id="rId8" imgW="761760" imgH="241200" progId="Equation.3">
                  <p:embed/>
                </p:oleObj>
              </mc:Choice>
              <mc:Fallback>
                <p:oleObj name="Rovnice" r:id="rId8" imgW="761760" imgH="241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52950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own Arrow 12"/>
          <p:cNvSpPr/>
          <p:nvPr/>
        </p:nvSpPr>
        <p:spPr>
          <a:xfrm>
            <a:off x="6934200" y="14287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934200" y="40195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844" y="3524131"/>
                <a:ext cx="5023556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𝐴</m:t>
                    </m:r>
                    <m:r>
                      <a:rPr lang="en-US" sz="14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 smtClean="0">
                        <a:latin typeface="Cambria Math"/>
                      </a:rPr>
                      <m:t>is</m:t>
                    </m:r>
                    <m:r>
                      <a:rPr lang="en-US" sz="14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 smtClean="0">
                        <a:latin typeface="Cambria Math"/>
                      </a:rPr>
                      <m:t>Lesli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/>
                      </a:rPr>
                      <m:t>matrix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/>
                  <a:t>Eigenvalue of 𝐴 marked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>
                        <a:latin typeface="Cambria Math"/>
                      </a:rPr>
                      <m:t>𝜆</m:t>
                    </m:r>
                    <m:r>
                      <m:rPr>
                        <m:lit/>
                      </m:rP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represents the asymptotic growth population in the a stable age distribution </a:t>
                </a:r>
                <a:r>
                  <a:rPr lang="en-US" sz="1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∙</m:t>
                    </m:r>
                    <m:r>
                      <a:rPr lang="en-US" sz="1400">
                        <a:latin typeface="Cambria Math"/>
                      </a:rPr>
                      <m:t>𝑣</m:t>
                    </m:r>
                    <m:r>
                      <a:rPr lang="en-US" sz="140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en-US" sz="1400">
                        <a:latin typeface="Cambria Math"/>
                      </a:rPr>
                      <m:t>𝜆</m:t>
                    </m:r>
                    <m:r>
                      <m:rPr>
                        <m:lit/>
                      </m:rPr>
                      <a:rPr lang="en-US" sz="1400">
                        <a:latin typeface="Cambria Math"/>
                      </a:rPr>
                      <m:t>∙</m:t>
                    </m:r>
                    <m:r>
                      <a:rPr lang="en-US" sz="1400">
                        <a:latin typeface="Cambria Math"/>
                      </a:rPr>
                      <m:t>𝑣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/>
                  <a:t>The corresponding eigenvector 𝑣 represents </a:t>
                </a:r>
                <a:r>
                  <a:rPr lang="en-US" sz="1400" dirty="0" smtClean="0"/>
                  <a:t>a </a:t>
                </a:r>
                <a:r>
                  <a:rPr lang="en-US" sz="1400" dirty="0"/>
                  <a:t>stable age distribution, the proportion of individuals of each age in the population. </a:t>
                </a:r>
                <a:r>
                  <a:rPr lang="en-US" sz="1400" dirty="0" smtClean="0"/>
                  <a:t>As soon as </a:t>
                </a:r>
                <a:r>
                  <a:rPr lang="en-US" sz="1400" dirty="0"/>
                  <a:t>a stable age distribution was achieved, the population is undergoing exponential growth in the ratio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>
                        <a:latin typeface="Cambria Math"/>
                      </a:rPr>
                      <m:t>𝜆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" y="3524131"/>
                <a:ext cx="5023556" cy="1600438"/>
              </a:xfrm>
              <a:prstGeom prst="rect">
                <a:avLst/>
              </a:prstGeom>
              <a:blipFill rotWithShape="0">
                <a:blip r:embed="rId10"/>
                <a:stretch>
                  <a:fillRect l="-121" b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  <p:bldP spid="1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437859"/>
              </p:ext>
            </p:extLst>
          </p:nvPr>
        </p:nvGraphicFramePr>
        <p:xfrm>
          <a:off x="4917134" y="798472"/>
          <a:ext cx="41481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Rovnice" r:id="rId3" imgW="3454400" imgH="1397000" progId="Equation.3">
                  <p:embed/>
                </p:oleObj>
              </mc:Choice>
              <mc:Fallback>
                <p:oleObj name="Rovnice" r:id="rId3" imgW="3454400" imgH="13970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134" y="798472"/>
                        <a:ext cx="4148137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Population models with age structure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4648200" cy="2362200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 smtClean="0"/>
              <a:t>6 age groups. </a:t>
            </a:r>
          </a:p>
          <a:p>
            <a:r>
              <a:rPr lang="en-US" sz="3200" dirty="0" smtClean="0"/>
              <a:t>10 individuals in each age group at time 0.</a:t>
            </a:r>
          </a:p>
          <a:p>
            <a:r>
              <a:rPr lang="en-US" sz="3200" dirty="0" smtClean="0"/>
              <a:t>The age group 0 and 1 are not fertile. </a:t>
            </a:r>
          </a:p>
          <a:p>
            <a:r>
              <a:rPr lang="en-US" sz="3200" dirty="0" smtClean="0"/>
              <a:t>In the age group 2-4 is 0.35 fertility of offspring per individual. </a:t>
            </a:r>
          </a:p>
          <a:p>
            <a:r>
              <a:rPr lang="en-US" sz="3200" dirty="0" smtClean="0"/>
              <a:t>In the age group 5 is a 0.1 fertility of offspring per individual. </a:t>
            </a:r>
          </a:p>
          <a:p>
            <a:r>
              <a:rPr lang="en-US" sz="3200" dirty="0" smtClean="0"/>
              <a:t>In each age group (except for group 5) 80% of individuals will survive.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800600" y="666750"/>
            <a:ext cx="4343400" cy="35548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838"/>
              </a:lnSpc>
            </a:pPr>
            <a:r>
              <a:rPr lang="en-US" sz="1200" dirty="0" smtClean="0"/>
              <a:t>A = [ 0.00 0.00 0.35 0.35 0.35 0.10; 0.8 0 0 0 0 0; 0 0.8 0 0 0 0; 0 0 0.8 0 0 0; 0 0 0 0.8 0 0; 0 0 0 0 0.8 0]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X = [10;10;10;10;10;10]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A^10 * X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Population = X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for x=1:10, X= A * X; Population = [Population X], end 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surf(Population)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view(0,90)</a:t>
            </a:r>
          </a:p>
          <a:p>
            <a:pPr>
              <a:lnSpc>
                <a:spcPts val="1838"/>
              </a:lnSpc>
            </a:pPr>
            <a:r>
              <a:rPr lang="en-US" sz="1200" dirty="0" err="1" smtClean="0"/>
              <a:t>colormap</a:t>
            </a:r>
            <a:r>
              <a:rPr lang="en-US" sz="1200" dirty="0" smtClean="0"/>
              <a:t>(jet)</a:t>
            </a:r>
          </a:p>
          <a:p>
            <a:pPr>
              <a:lnSpc>
                <a:spcPts val="1838"/>
              </a:lnSpc>
            </a:pPr>
            <a:r>
              <a:rPr lang="en-US" sz="1200" dirty="0" err="1" smtClean="0"/>
              <a:t>colorbar</a:t>
            </a:r>
            <a:endParaRPr lang="en-US" sz="1200" dirty="0" smtClean="0"/>
          </a:p>
          <a:p>
            <a:pPr>
              <a:lnSpc>
                <a:spcPts val="1838"/>
              </a:lnSpc>
            </a:pPr>
            <a:r>
              <a:rPr lang="en-US" sz="1200" dirty="0" err="1" smtClean="0"/>
              <a:t>xlabel</a:t>
            </a:r>
            <a:r>
              <a:rPr lang="en-US" sz="1200" dirty="0" smtClean="0"/>
              <a:t>('Year')</a:t>
            </a:r>
          </a:p>
          <a:p>
            <a:pPr>
              <a:lnSpc>
                <a:spcPts val="1838"/>
              </a:lnSpc>
            </a:pPr>
            <a:r>
              <a:rPr lang="en-US" sz="1200" dirty="0" err="1" smtClean="0"/>
              <a:t>ylabel</a:t>
            </a:r>
            <a:r>
              <a:rPr lang="en-US" sz="1200" dirty="0" smtClean="0"/>
              <a:t>('Age Class')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plot(Population’)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plot(sum(Population))</a:t>
            </a:r>
          </a:p>
          <a:p>
            <a:pPr>
              <a:lnSpc>
                <a:spcPts val="1838"/>
              </a:lnSpc>
            </a:pPr>
            <a:r>
              <a:rPr lang="en-US" sz="1200" dirty="0" smtClean="0"/>
              <a:t>[</a:t>
            </a:r>
            <a:r>
              <a:rPr lang="en-US" sz="1200" dirty="0" err="1" smtClean="0"/>
              <a:t>v,lambda</a:t>
            </a:r>
            <a:r>
              <a:rPr lang="en-US" sz="1200" dirty="0" smtClean="0"/>
              <a:t>] = </a:t>
            </a:r>
            <a:r>
              <a:rPr lang="en-US" sz="1200" dirty="0" err="1" smtClean="0"/>
              <a:t>eig</a:t>
            </a:r>
            <a:r>
              <a:rPr lang="en-US" sz="1200" dirty="0" smtClean="0"/>
              <a:t>(A)</a:t>
            </a:r>
            <a:endParaRPr lang="en-US" sz="1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02814"/>
              </p:ext>
            </p:extLst>
          </p:nvPr>
        </p:nvGraphicFramePr>
        <p:xfrm>
          <a:off x="550863" y="3216275"/>
          <a:ext cx="30527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5" imgW="3174840" imgH="1371600" progId="Equation.3">
                  <p:embed/>
                </p:oleObj>
              </mc:Choice>
              <mc:Fallback>
                <p:oleObj name="Equation" r:id="rId5" imgW="3174840" imgH="1371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16275"/>
                        <a:ext cx="3052762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837" r="6383" b="6383"/>
          <a:stretch>
            <a:fillRect/>
          </a:stretch>
        </p:blipFill>
        <p:spPr bwMode="auto">
          <a:xfrm>
            <a:off x="6324600" y="3181350"/>
            <a:ext cx="2514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11932"/>
            <a:ext cx="2466973" cy="18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75341"/>
              </p:ext>
            </p:extLst>
          </p:nvPr>
        </p:nvGraphicFramePr>
        <p:xfrm>
          <a:off x="1295400" y="4705350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9" imgW="761760" imgH="241200" progId="Equation.3">
                  <p:embed/>
                </p:oleObj>
              </mc:Choice>
              <mc:Fallback>
                <p:oleObj name="Equation" r:id="rId9" imgW="761760" imgH="241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05350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0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Population models with age structure</a:t>
            </a: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790161"/>
              </p:ext>
            </p:extLst>
          </p:nvPr>
        </p:nvGraphicFramePr>
        <p:xfrm>
          <a:off x="538953" y="1047750"/>
          <a:ext cx="15859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Rovnice" r:id="rId3" imgW="1650960" imgH="914400" progId="Equation.3">
                  <p:embed/>
                </p:oleObj>
              </mc:Choice>
              <mc:Fallback>
                <p:oleObj name="Rovnice" r:id="rId3" imgW="1650960" imgH="9144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3" y="1047750"/>
                        <a:ext cx="1585913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40" y="2221089"/>
            <a:ext cx="312737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23950"/>
            <a:ext cx="1006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35289"/>
              </p:ext>
            </p:extLst>
          </p:nvPr>
        </p:nvGraphicFramePr>
        <p:xfrm>
          <a:off x="990600" y="2177077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Rovnice" r:id="rId7" imgW="749160" imgH="914400" progId="Equation.3">
                  <p:embed/>
                </p:oleObj>
              </mc:Choice>
              <mc:Fallback>
                <p:oleObj name="Rovnice" r:id="rId7" imgW="749160" imgH="9144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77077"/>
                        <a:ext cx="749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35605"/>
              </p:ext>
            </p:extLst>
          </p:nvPr>
        </p:nvGraphicFramePr>
        <p:xfrm>
          <a:off x="6858000" y="2818783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Rovnice" r:id="rId9" imgW="761669" imgH="241195" progId="Equation.3">
                  <p:embed/>
                </p:oleObj>
              </mc:Choice>
              <mc:Fallback>
                <p:oleObj name="Rovnice" r:id="rId9" imgW="761669" imgH="241195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18783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927" y="3943350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400" dirty="0" smtClean="0"/>
                  <a:t>Calculate the stable age distribution vector 𝑣 and continuous relative exponential </a:t>
                </a:r>
                <a:r>
                  <a:rPr lang="en-US" sz="1400" dirty="0"/>
                  <a:t>growth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>
                        <a:latin typeface="Cambria Math"/>
                      </a:rPr>
                      <m:t>𝜆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27" y="3943350"/>
                <a:ext cx="4572000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33"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015653"/>
              </p:ext>
            </p:extLst>
          </p:nvPr>
        </p:nvGraphicFramePr>
        <p:xfrm>
          <a:off x="5562600" y="1123950"/>
          <a:ext cx="3462337" cy="139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Rovnice" r:id="rId12" imgW="3454400" imgH="1397000" progId="Equation.3">
                  <p:embed/>
                </p:oleObj>
              </mc:Choice>
              <mc:Fallback>
                <p:oleObj name="Rovnice" r:id="rId12" imgW="3454400" imgH="13970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23950"/>
                        <a:ext cx="3462337" cy="1399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51927" y="819150"/>
            <a:ext cx="2186473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819150"/>
            <a:ext cx="1524000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3203" y="3345807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7032" y="3358639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8110"/>
            <a:ext cx="9144000" cy="472440"/>
          </a:xfrm>
        </p:spPr>
        <p:txBody>
          <a:bodyPr/>
          <a:lstStyle/>
          <a:p>
            <a:r>
              <a:rPr lang="en-US" sz="3200" b="1" dirty="0" smtClean="0"/>
              <a:t>Two species populations models of predator - prey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>
                    <a:cs typeface="Arial" charset="0"/>
                  </a:rPr>
                  <a:t>One population prospers</a:t>
                </a:r>
                <a:r>
                  <a:rPr lang="cs-CZ" sz="1400" dirty="0" smtClean="0">
                    <a:cs typeface="Arial" charset="0"/>
                  </a:rPr>
                  <a:t> </a:t>
                </a:r>
                <a:r>
                  <a:rPr lang="cs-CZ" sz="1400" dirty="0" err="1"/>
                  <a:t>at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the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expense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>
                    <a:cs typeface="Arial" charset="0"/>
                  </a:rPr>
                  <a:t>other.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in time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predators in time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fertility prey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that were born during the time </a:t>
                </a:r>
                <a:r>
                  <a:rPr lang="en-US" sz="1400" dirty="0" smtClean="0">
                    <a:cs typeface="Arial" charset="0"/>
                  </a:rPr>
                  <a:t>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probability that predator will kill prey when prey and predator are meeting</a:t>
                </a:r>
                <a:r>
                  <a:rPr lang="en-US" sz="1400" dirty="0" smtClean="0">
                    <a:cs typeface="Arial" charset="0"/>
                  </a:rPr>
                  <a:t>. 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</a:t>
                </a:r>
                <a:r>
                  <a:rPr lang="en-US" sz="1400" dirty="0" smtClean="0">
                    <a:cs typeface="Arial" charset="0"/>
                  </a:rPr>
                  <a:t>represents </a:t>
                </a:r>
                <a:r>
                  <a:rPr lang="en-US" sz="1400" dirty="0">
                    <a:cs typeface="Arial" charset="0"/>
                  </a:rPr>
                  <a:t>the number of prey caught by predators during the time interval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3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conversion efficiency of the biomass of prey to predator biomass.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∙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>
                    <a:cs typeface="Arial" charset="0"/>
                  </a:rPr>
                  <a:t>the number of births of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mortality of predators</a:t>
                </a:r>
                <a:r>
                  <a:rPr lang="en-US" sz="1400" dirty="0" smtClean="0">
                    <a:cs typeface="Arial" charset="0"/>
                  </a:rPr>
                  <a:t>. 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>
                    <a:cs typeface="Arial" charset="0"/>
                  </a:rPr>
                  <a:t>the decrease in the population of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  <a:blipFill rotWithShape="1">
                <a:blip r:embed="rId2"/>
                <a:stretch>
                  <a:fillRect r="-667" b="-254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blipFill rotWithShape="0">
                <a:blip r:embed="rId3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105400" y="1883807"/>
            <a:ext cx="355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  <a:cs typeface="Times New Roman" pitchFamily="18" charset="0"/>
              </a:rPr>
              <a:t>Equation of model of </a:t>
            </a:r>
            <a:r>
              <a:rPr lang="en-US" b="1" i="1" dirty="0" err="1" smtClean="0">
                <a:solidFill>
                  <a:schemeClr val="tx2"/>
                </a:solidFill>
                <a:cs typeface="Times New Roman" pitchFamily="18" charset="0"/>
              </a:rPr>
              <a:t>Lotka</a:t>
            </a:r>
            <a:r>
              <a:rPr lang="en-US" b="1" i="1" dirty="0" smtClean="0">
                <a:solidFill>
                  <a:schemeClr val="tx2"/>
                </a:solidFill>
                <a:cs typeface="Times New Roman" pitchFamily="18" charset="0"/>
              </a:rPr>
              <a:t> – </a:t>
            </a:r>
            <a:r>
              <a:rPr lang="en-US" b="1" i="1" dirty="0" err="1" smtClean="0">
                <a:solidFill>
                  <a:schemeClr val="tx2"/>
                </a:solidFill>
                <a:cs typeface="Times New Roman" pitchFamily="18" charset="0"/>
              </a:rPr>
              <a:t>Volterra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t="14999" r="41251" b="58000"/>
          <a:stretch>
            <a:fillRect/>
          </a:stretch>
        </p:blipFill>
        <p:spPr bwMode="auto">
          <a:xfrm>
            <a:off x="6559550" y="800099"/>
            <a:ext cx="2838450" cy="150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" y="118110"/>
            <a:ext cx="9029700" cy="472440"/>
          </a:xfrm>
        </p:spPr>
        <p:txBody>
          <a:bodyPr/>
          <a:lstStyle/>
          <a:p>
            <a:pPr marL="514350" indent="-514350"/>
            <a:r>
              <a:rPr lang="en-US" sz="3200" b="1" dirty="0" smtClean="0"/>
              <a:t>Two species populations models of predator - prey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7429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42950"/>
                <a:ext cx="3877472" cy="903324"/>
              </a:xfrm>
              <a:prstGeom prst="rect">
                <a:avLst/>
              </a:prstGeom>
              <a:blipFill rotWithShape="0">
                <a:blip r:embed="rId3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428875"/>
            <a:ext cx="90297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51329"/>
            <a:ext cx="2565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84374"/>
            <a:ext cx="3829050" cy="656534"/>
          </a:xfrm>
          <a:prstGeom prst="rect">
            <a:avLst/>
          </a:prstGeo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400" b="1" dirty="0" smtClean="0"/>
              <a:t>In Matlab</a:t>
            </a:r>
          </a:p>
          <a:p>
            <a:pPr>
              <a:buFont typeface="Arial" charset="0"/>
              <a:buNone/>
            </a:pPr>
            <a:r>
              <a:rPr lang="en-US" sz="1400" dirty="0" smtClean="0"/>
              <a:t>plot(</a:t>
            </a:r>
            <a:r>
              <a:rPr lang="en-US" sz="1400" dirty="0" err="1" smtClean="0"/>
              <a:t>Predator.signals.values,Prey.signals.values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5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</a:t>
            </a:r>
            <a:r>
              <a:rPr lang="en-US" sz="3200" b="1" dirty="0"/>
              <a:t>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677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en-US" sz="1400" b="1" dirty="0" smtClean="0"/>
              <a:t>Population models</a:t>
            </a:r>
            <a:r>
              <a:rPr lang="en-US" sz="1400" b="1" i="1" dirty="0" smtClean="0"/>
              <a:t>]</a:t>
            </a:r>
          </a:p>
          <a:p>
            <a:r>
              <a:rPr lang="en-US" sz="1200" dirty="0" smtClean="0"/>
              <a:t>Population models with age structure</a:t>
            </a:r>
          </a:p>
          <a:p>
            <a:r>
              <a:rPr lang="en-US" sz="1200" dirty="0" smtClean="0"/>
              <a:t>Two species populations models of predator - prey: </a:t>
            </a:r>
            <a:r>
              <a:rPr lang="en-US" sz="1200" i="1" dirty="0" err="1" smtClean="0">
                <a:solidFill>
                  <a:schemeClr val="tx2"/>
                </a:solidFill>
                <a:cs typeface="Times New Roman" pitchFamily="18" charset="0"/>
              </a:rPr>
              <a:t>Lotka</a:t>
            </a:r>
            <a:r>
              <a:rPr lang="en-US" sz="1200" i="1" dirty="0" smtClean="0">
                <a:solidFill>
                  <a:schemeClr val="tx2"/>
                </a:solidFill>
                <a:cs typeface="Times New Roman" pitchFamily="18" charset="0"/>
              </a:rPr>
              <a:t> – </a:t>
            </a:r>
            <a:r>
              <a:rPr lang="en-US" sz="1200" i="1" dirty="0" err="1" smtClean="0">
                <a:solidFill>
                  <a:schemeClr val="tx2"/>
                </a:solidFill>
                <a:cs typeface="Times New Roman" pitchFamily="18" charset="0"/>
              </a:rPr>
              <a:t>Volterra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1169551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 </a:t>
            </a:r>
            <a:r>
              <a:rPr lang="cs-CZ" sz="1400" b="1" i="1" dirty="0" err="1" smtClean="0"/>
              <a:t>is</a:t>
            </a:r>
            <a:r>
              <a:rPr lang="cs-CZ" sz="1400" b="1" i="1" dirty="0" smtClean="0"/>
              <a:t> </a:t>
            </a:r>
            <a:r>
              <a:rPr lang="en-US" sz="1400" b="1" i="1" dirty="0" smtClean="0"/>
              <a:t>next?]</a:t>
            </a:r>
          </a:p>
          <a:p>
            <a:r>
              <a:rPr lang="en-US" sz="1400" dirty="0" smtClean="0"/>
              <a:t>Two species populations models of predator - prey with delay, Kolmogorov model</a:t>
            </a:r>
          </a:p>
          <a:p>
            <a:r>
              <a:rPr lang="en-US" sz="1400" dirty="0" smtClean="0"/>
              <a:t>Two species populations models with competition </a:t>
            </a:r>
          </a:p>
          <a:p>
            <a:r>
              <a:rPr lang="en-US" sz="1400" dirty="0" smtClean="0"/>
              <a:t>Two species populations models with cooperation </a:t>
            </a:r>
          </a:p>
          <a:p>
            <a:r>
              <a:rPr lang="en-US" sz="1400" b="1" dirty="0" smtClean="0"/>
              <a:t>Epidemiology models</a:t>
            </a:r>
            <a:r>
              <a:rPr lang="en-US" sz="1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531</Words>
  <Application>Microsoft Office PowerPoint</Application>
  <PresentationFormat>Předvádění na obrazovce (16:9)</PresentationFormat>
  <Paragraphs>83</Paragraphs>
  <Slides>9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WidescreenPresentation</vt:lpstr>
      <vt:lpstr>Rovnice</vt:lpstr>
      <vt:lpstr>Equation</vt:lpstr>
      <vt:lpstr>Modelling and Simulation Practices</vt:lpstr>
      <vt:lpstr>What do we do in today's practice? </vt:lpstr>
      <vt:lpstr>Summary of the previous practice </vt:lpstr>
      <vt:lpstr>Population models with age structure</vt:lpstr>
      <vt:lpstr>Population models with age structure</vt:lpstr>
      <vt:lpstr>Population models with age structure</vt:lpstr>
      <vt:lpstr>Two species populations models of predator - prey</vt:lpstr>
      <vt:lpstr>Two species populations models of predator - prey</vt:lpstr>
      <vt:lpstr>Summary of today's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2014-02-16T20:50:19Z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