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97" r:id="rId3"/>
    <p:sldId id="423" r:id="rId4"/>
    <p:sldId id="441" r:id="rId5"/>
    <p:sldId id="434" r:id="rId6"/>
    <p:sldId id="433" r:id="rId7"/>
    <p:sldId id="435" r:id="rId8"/>
    <p:sldId id="436" r:id="rId9"/>
    <p:sldId id="438" r:id="rId10"/>
    <p:sldId id="439" r:id="rId11"/>
    <p:sldId id="437" r:id="rId12"/>
    <p:sldId id="440" r:id="rId13"/>
    <p:sldId id="365" r:id="rId1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85" d="100"/>
          <a:sy n="85" d="100"/>
        </p:scale>
        <p:origin x="85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2/16/2014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2/16/2014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2/16/2014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2/16/2014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/>
              <a:t>Modelling and </a:t>
            </a:r>
            <a:r>
              <a:rPr lang="en-US" b="1" dirty="0"/>
              <a:t>Simulation Practices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/>
              <a:t>Practice </a:t>
            </a:r>
            <a:r>
              <a:rPr lang="en-US" dirty="0" smtClean="0"/>
              <a:t>4 - SS </a:t>
            </a:r>
            <a:r>
              <a:rPr lang="en-US" dirty="0" smtClean="0"/>
              <a:t>201</a:t>
            </a:r>
            <a:r>
              <a:rPr lang="cs-CZ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cs-CZ" dirty="0" smtClean="0"/>
              <a:t>Daniela Müllerová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Two species populations models with competition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2400" y="3486150"/>
                <a:ext cx="4343400" cy="745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/>
                  <a:t>the outcome depends on the initial </a:t>
                </a:r>
                <a:r>
                  <a:rPr lang="en-US" sz="1200" b="1" dirty="0">
                    <a:cs typeface="Arial" charset="0"/>
                  </a:rPr>
                  <a:t>number of individuals</a:t>
                </a:r>
                <a:r>
                  <a:rPr lang="en-US" sz="1200" b="1" dirty="0" smtClean="0"/>
                  <a:t> </a:t>
                </a:r>
                <a:r>
                  <a:rPr lang="en-US" sz="1200" b="1" dirty="0"/>
                  <a:t>of the two </a:t>
                </a:r>
                <a:r>
                  <a:rPr lang="en-US" sz="1200" b="1" dirty="0" smtClean="0"/>
                  <a:t>species</a:t>
                </a:r>
              </a:p>
              <a:p>
                <a:pPr algn="ctr"/>
                <a:r>
                  <a:rPr lang="en-US" sz="12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en-US" sz="12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sz="12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486150"/>
                <a:ext cx="4343400" cy="745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45090" y="3486150"/>
                <a:ext cx="4402186" cy="561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/>
                  <a:t>Coexist of both species</a:t>
                </a:r>
                <a:endParaRPr lang="en-US" sz="1200" b="1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en-US" sz="1200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sz="1200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090" y="3486150"/>
                <a:ext cx="4402186" cy="5611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90800" y="473937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000" dirty="0" smtClean="0"/>
              <a:t>Source</a:t>
            </a:r>
            <a:r>
              <a:rPr lang="en-US" sz="1000" dirty="0" smtClean="0"/>
              <a:t>: http://www.tiem.utk.edu/~gross/bioed/bealsmodules/competition.html</a:t>
            </a:r>
            <a:endParaRPr lang="en-US" sz="1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857"/>
            <a:ext cx="3148013" cy="264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7" y="742950"/>
            <a:ext cx="3154363" cy="259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5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Two species populations models with cooperation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199" y="666750"/>
                <a:ext cx="4343401" cy="447675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400" dirty="0" smtClean="0">
                    <a:cs typeface="Arial" charset="0"/>
                  </a:rPr>
                  <a:t>Mutually beneficial interaction of two different populations..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1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individuals in the first population.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1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individuals in the second population.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1">
                            <a:latin typeface="Cambria Math"/>
                            <a:ea typeface="Cambria Math"/>
                            <a:cs typeface="Arial" charset="0"/>
                          </a:rPr>
                          <m:t>ρ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 the relative fertility of the first population.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1">
                            <a:latin typeface="Cambria Math"/>
                            <a:ea typeface="Cambria Math"/>
                            <a:cs typeface="Arial" charset="0"/>
                          </a:rPr>
                          <m:t>ρ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 the relative fertility of the second population.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is the capacity of the environment first population</a:t>
                </a:r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is the capacity of the environment second population</a:t>
                </a:r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400" dirty="0">
                    <a:cs typeface="Arial" charset="0"/>
                  </a:rPr>
                  <a:t> </a:t>
                </a:r>
                <a:r>
                  <a:rPr lang="en-US" sz="1400" dirty="0"/>
                  <a:t>represent the mutually beneficial effect of the first population on the </a:t>
                </a:r>
                <a:r>
                  <a:rPr lang="en-US" sz="1400" dirty="0" smtClean="0"/>
                  <a:t>second. </a:t>
                </a:r>
                <a:endParaRPr lang="en-US" sz="1400" i="1" dirty="0">
                  <a:latin typeface="Cambria Math" panose="02040503050406030204" pitchFamily="18" charset="0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1400" dirty="0"/>
                  <a:t> represent the mutually beneficial effect of the </a:t>
                </a:r>
                <a:r>
                  <a:rPr lang="en-US" sz="1400" dirty="0" smtClean="0"/>
                  <a:t>second </a:t>
                </a:r>
                <a:r>
                  <a:rPr lang="en-US" sz="1400" dirty="0"/>
                  <a:t>population on the first</a:t>
                </a:r>
                <a:r>
                  <a:rPr lang="en-US" sz="1400" dirty="0" smtClean="0"/>
                  <a:t>.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199" y="666750"/>
                <a:ext cx="4343401" cy="4476750"/>
              </a:xfrm>
              <a:blipFill rotWithShape="0">
                <a:blip r:embed="rId2"/>
                <a:stretch>
                  <a:fillRect b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01911" y="828675"/>
                <a:ext cx="4906792" cy="1337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11" y="828675"/>
                <a:ext cx="4906792" cy="13370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79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3200" b="1" dirty="0" smtClean="0"/>
              <a:t>Epidemiology models - SIR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66750"/>
                <a:ext cx="5867400" cy="44196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200" dirty="0" smtClean="0"/>
                  <a:t>A simple model for many infectious diseases, including measles , mumps and rubella</a:t>
                </a:r>
                <a:endParaRPr lang="en-US" sz="1200" b="0" i="1" dirty="0" smtClean="0">
                  <a:latin typeface="Cambria Math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 smtClean="0">
                    <a:cs typeface="Arial" charset="0"/>
                  </a:rPr>
                  <a:t> represents </a:t>
                </a:r>
                <a:r>
                  <a:rPr lang="en-US" sz="1200" dirty="0">
                    <a:cs typeface="Arial" charset="0"/>
                  </a:rPr>
                  <a:t>the number of individuals susceptible to infection</a:t>
                </a:r>
                <a:r>
                  <a:rPr lang="en-US" sz="1200" dirty="0" smtClean="0">
                    <a:cs typeface="Arial" charset="0"/>
                  </a:rPr>
                  <a:t>.</a:t>
                </a:r>
                <a:endParaRPr lang="en-US" sz="12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>
                    <a:cs typeface="Arial" charset="0"/>
                  </a:rPr>
                  <a:t> represents the number of infected individuals . Individuals who show signs of illness and </a:t>
                </a:r>
                <a:r>
                  <a:rPr lang="en-US" sz="1200" dirty="0" smtClean="0">
                    <a:cs typeface="Arial" charset="0"/>
                  </a:rPr>
                  <a:t>spreads </a:t>
                </a:r>
                <a:r>
                  <a:rPr lang="en-US" sz="1200" dirty="0">
                    <a:cs typeface="Arial" charset="0"/>
                  </a:rPr>
                  <a:t>disease </a:t>
                </a:r>
                <a:r>
                  <a:rPr lang="en-US" sz="1200" dirty="0" smtClean="0">
                    <a:cs typeface="Arial" charset="0"/>
                  </a:rPr>
                  <a:t>further</a:t>
                </a:r>
                <a:r>
                  <a:rPr lang="en-US" sz="1200" dirty="0" smtClean="0"/>
                  <a:t>.</a:t>
                </a:r>
                <a:endParaRPr lang="en-US" sz="12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cs typeface="Arial" charset="0"/>
                      </a:rPr>
                      <m:t>𝑅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 smtClean="0">
                    <a:cs typeface="Arial" charset="0"/>
                  </a:rPr>
                  <a:t> </a:t>
                </a:r>
                <a:r>
                  <a:rPr lang="en-US" sz="1200" dirty="0">
                    <a:cs typeface="Arial" charset="0"/>
                  </a:rPr>
                  <a:t>represents the number of individuals in a period of isolation or resistant </a:t>
                </a:r>
                <a:r>
                  <a:rPr lang="en-US" sz="1200" dirty="0" smtClean="0">
                    <a:cs typeface="Arial" charset="0"/>
                  </a:rPr>
                  <a:t>individuals. </a:t>
                </a:r>
                <a:r>
                  <a:rPr lang="en-US" sz="1200" dirty="0">
                    <a:cs typeface="Arial" charset="0"/>
                  </a:rPr>
                  <a:t>Individuals who were previously infected , but now they can not spread the disease</a:t>
                </a:r>
                <a:r>
                  <a:rPr lang="en-US" sz="1200" dirty="0" smtClean="0"/>
                  <a:t>.</a:t>
                </a:r>
                <a:endParaRPr lang="en-US" sz="12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cs typeface="Arial" charset="0"/>
                      </a:rPr>
                      <m:t>𝑟</m:t>
                    </m:r>
                    <m:r>
                      <a:rPr lang="en-US" sz="12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200" dirty="0">
                    <a:cs typeface="Arial" charset="0"/>
                  </a:rPr>
                  <a:t>determines the average rate of spread of infection , </a:t>
                </a:r>
                <a:r>
                  <a:rPr lang="en-US" sz="1200" dirty="0" smtClean="0">
                    <a:cs typeface="Arial" charset="0"/>
                  </a:rPr>
                  <a:t>that means </a:t>
                </a:r>
                <a:r>
                  <a:rPr lang="en-US" sz="1200" dirty="0">
                    <a:cs typeface="Arial" charset="0"/>
                  </a:rPr>
                  <a:t>adequate number of contacts ( which are sufficient for the transmission of infection) </a:t>
                </a:r>
                <a:r>
                  <a:rPr lang="en-US" sz="1200" dirty="0" smtClean="0">
                    <a:cs typeface="Arial" charset="0"/>
                  </a:rPr>
                  <a:t>of individual with other.</a:t>
                </a:r>
                <a:endParaRPr lang="en-US" sz="12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>
                    <a:cs typeface="Arial" charset="0"/>
                  </a:rPr>
                  <a:t>determines the speed of isolation and treatment of infected individuals</a:t>
                </a:r>
                <a:r>
                  <a:rPr lang="en-US" sz="1200" dirty="0" smtClean="0">
                    <a:cs typeface="Arial" charset="0"/>
                  </a:rPr>
                  <a:t>.</a:t>
                </a:r>
                <a:endParaRPr lang="en-US" sz="12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sz="1200" i="1" dirty="0">
                    <a:latin typeface="Cambria Math"/>
                  </a:rPr>
                  <a:t> </a:t>
                </a:r>
                <a:r>
                  <a:rPr lang="en-US" sz="1200" dirty="0">
                    <a:cs typeface="Arial" charset="0"/>
                  </a:rPr>
                  <a:t>is the total number of individuals in the population</a:t>
                </a:r>
                <a:r>
                  <a:rPr lang="en-US" sz="1200" dirty="0" smtClean="0"/>
                  <a:t>. </a:t>
                </a:r>
                <a:endParaRPr lang="en-US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𝑟</m:t>
                        </m:r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 smtClean="0">
                    <a:cs typeface="Arial" charset="0"/>
                  </a:rPr>
                  <a:t>presents </a:t>
                </a:r>
                <a:r>
                  <a:rPr lang="en-US" sz="1200" dirty="0">
                    <a:cs typeface="Arial" charset="0"/>
                  </a:rPr>
                  <a:t>the average number of contacts a </a:t>
                </a:r>
                <a:r>
                  <a:rPr lang="en-US" sz="1200" dirty="0" smtClean="0">
                    <a:cs typeface="Arial" charset="0"/>
                  </a:rPr>
                  <a:t>one susceptible </a:t>
                </a:r>
                <a:r>
                  <a:rPr lang="en-US" sz="1200" dirty="0">
                    <a:cs typeface="Arial" charset="0"/>
                  </a:rPr>
                  <a:t>individual with infectious individuals per unit time</a:t>
                </a:r>
                <a:r>
                  <a:rPr lang="en-US" sz="1200" dirty="0" smtClean="0">
                    <a:cs typeface="Arial" charset="0"/>
                  </a:rPr>
                  <a:t>.</a:t>
                </a:r>
                <a:endParaRPr lang="en-US" sz="12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𝑟</m:t>
                        </m:r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b="0" i="1" smtClean="0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 smtClean="0">
                    <a:cs typeface="Arial" charset="0"/>
                  </a:rPr>
                  <a:t> presents </a:t>
                </a:r>
                <a:r>
                  <a:rPr lang="en-US" sz="1200" dirty="0">
                    <a:cs typeface="Arial" charset="0"/>
                  </a:rPr>
                  <a:t>the number of new infected cases per unit of </a:t>
                </a:r>
                <a:r>
                  <a:rPr lang="en-US" sz="1200" dirty="0" smtClean="0">
                    <a:cs typeface="Arial" charset="0"/>
                  </a:rPr>
                  <a:t>time.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i="1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200" dirty="0" smtClean="0">
                    <a:cs typeface="Arial" charset="0"/>
                  </a:rPr>
                  <a:t> </a:t>
                </a:r>
                <a:r>
                  <a:rPr lang="en-US" sz="1200" dirty="0">
                    <a:cs typeface="Arial" charset="0"/>
                  </a:rPr>
                  <a:t>is the basic reproductive number</a:t>
                </a:r>
                <a:endParaRPr lang="en-US" sz="12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050" i="1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1050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sz="1100" dirty="0"/>
                  <a:t>: increasing the number of infected and the disease has spread</a:t>
                </a:r>
                <a:r>
                  <a:rPr lang="en-US" sz="11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050" i="1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r>
                  <a:rPr lang="en-US" sz="1100" dirty="0"/>
                  <a:t>: </a:t>
                </a:r>
                <a:r>
                  <a:rPr lang="en-US" sz="1100" dirty="0" smtClean="0"/>
                  <a:t>the </a:t>
                </a:r>
                <a:r>
                  <a:rPr lang="en-US" sz="1100" dirty="0"/>
                  <a:t>disease is disappearing.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66750"/>
                <a:ext cx="5867400" cy="4419600"/>
              </a:xfrm>
              <a:blipFill rotWithShape="1">
                <a:blip r:embed="rId2"/>
                <a:stretch>
                  <a:fillRect r="-62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67400" y="828675"/>
                <a:ext cx="3048000" cy="1745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</a:rPr>
                            <m:t>𝑑𝑆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=−</m:t>
                      </m:r>
                      <m:r>
                        <a:rPr lang="en-US" sz="1600" b="0" i="1" smtClean="0">
                          <a:latin typeface="Cambria Math"/>
                        </a:rPr>
                        <m:t>𝑟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1600" i="1">
                              <a:latin typeface="Cambria Math"/>
                            </a:rPr>
                            <m:t> (</m:t>
                          </m:r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𝑟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1600" i="1">
                              <a:latin typeface="Cambria Math"/>
                            </a:rPr>
                            <m:t> (</m:t>
                          </m:r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𝑅</m:t>
                      </m:r>
                      <m:r>
                        <a:rPr lang="en-US" sz="1600" i="1">
                          <a:latin typeface="Cambria Math"/>
                        </a:rPr>
                        <m:t> (</m:t>
                      </m:r>
                      <m:r>
                        <a:rPr lang="en-US" sz="1600" i="1">
                          <a:latin typeface="Cambria Math"/>
                        </a:rPr>
                        <m:t>𝑡</m:t>
                      </m:r>
                      <m:r>
                        <a:rPr lang="en-US" sz="1600" i="1">
                          <a:latin typeface="Cambria Math"/>
                        </a:rPr>
                        <m:t>)=</m:t>
                      </m:r>
                      <m:r>
                        <a:rPr lang="en-US" sz="16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160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828675"/>
                <a:ext cx="3048000" cy="1745671"/>
              </a:xfrm>
              <a:prstGeom prst="rect">
                <a:avLst/>
              </a:prstGeom>
              <a:blipFill rotWithShape="0">
                <a:blip r:embed="rId3"/>
                <a:stretch>
                  <a:fillRect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1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Summary of today's </a:t>
            </a:r>
            <a:r>
              <a:rPr lang="en-US" sz="3200" b="1" dirty="0"/>
              <a:t>practice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284307"/>
            <a:ext cx="8077200" cy="1046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en-US" sz="1400" b="1" dirty="0" smtClean="0"/>
              <a:t>Population models</a:t>
            </a:r>
            <a:r>
              <a:rPr lang="en-US" sz="1400" b="1" i="1" dirty="0" smtClean="0"/>
              <a:t>]</a:t>
            </a:r>
          </a:p>
          <a:p>
            <a:r>
              <a:rPr lang="en-US" sz="1200" dirty="0" smtClean="0"/>
              <a:t>Two species populations models of predator – prey: </a:t>
            </a:r>
            <a:r>
              <a:rPr lang="en-US" sz="1200" i="1" dirty="0" err="1" smtClean="0">
                <a:solidFill>
                  <a:schemeClr val="tx2"/>
                </a:solidFill>
                <a:cs typeface="Times New Roman" pitchFamily="18" charset="0"/>
              </a:rPr>
              <a:t>Lotka</a:t>
            </a:r>
            <a:r>
              <a:rPr lang="en-US" sz="1200" i="1" dirty="0" smtClean="0">
                <a:solidFill>
                  <a:schemeClr val="tx2"/>
                </a:solidFill>
                <a:cs typeface="Times New Roman" pitchFamily="18" charset="0"/>
              </a:rPr>
              <a:t>– </a:t>
            </a:r>
            <a:r>
              <a:rPr lang="en-US" sz="1200" i="1" dirty="0" err="1" smtClean="0">
                <a:solidFill>
                  <a:schemeClr val="tx2"/>
                </a:solidFill>
                <a:cs typeface="Times New Roman" pitchFamily="18" charset="0"/>
              </a:rPr>
              <a:t>Volterra</a:t>
            </a:r>
            <a:r>
              <a:rPr lang="en-US" sz="1200" i="1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US" sz="1200" dirty="0" smtClean="0"/>
              <a:t>with delay, Kolmogorov model</a:t>
            </a:r>
          </a:p>
          <a:p>
            <a:r>
              <a:rPr lang="en-US" sz="1200" dirty="0" smtClean="0"/>
              <a:t>Two species populations models with competition </a:t>
            </a:r>
          </a:p>
          <a:p>
            <a:r>
              <a:rPr lang="en-US" sz="1200" dirty="0" smtClean="0"/>
              <a:t>Two species populations models with cooperation </a:t>
            </a:r>
          </a:p>
          <a:p>
            <a:r>
              <a:rPr lang="en-US" sz="1200" dirty="0" smtClean="0"/>
              <a:t>Epidemiology models.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09600" y="3181350"/>
            <a:ext cx="8077200" cy="738664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[What </a:t>
            </a:r>
            <a:r>
              <a:rPr lang="cs-CZ" sz="1400" b="1" i="1" dirty="0" err="1" smtClean="0"/>
              <a:t>is</a:t>
            </a:r>
            <a:r>
              <a:rPr lang="cs-CZ" sz="1400" b="1" i="1" dirty="0" smtClean="0"/>
              <a:t> </a:t>
            </a:r>
            <a:r>
              <a:rPr lang="en-US" sz="1400" b="1" i="1" dirty="0" smtClean="0"/>
              <a:t>next?]</a:t>
            </a:r>
          </a:p>
          <a:p>
            <a:r>
              <a:rPr lang="en-US" sz="1400" dirty="0" smtClean="0"/>
              <a:t>Next week we will continue with </a:t>
            </a:r>
            <a:r>
              <a:rPr lang="en-US" sz="1400" b="1" dirty="0" smtClean="0"/>
              <a:t>compartment models</a:t>
            </a:r>
            <a:r>
              <a:rPr lang="en-US" sz="1400" dirty="0" smtClean="0"/>
              <a:t>.</a:t>
            </a:r>
          </a:p>
          <a:p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b="1" dirty="0" smtClean="0"/>
              <a:t>What do we do in </a:t>
            </a:r>
            <a:r>
              <a:rPr lang="en-US" b="1" dirty="0"/>
              <a:t>today's practice?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Summary of the previous </a:t>
            </a:r>
            <a:r>
              <a:rPr lang="en-US" sz="2800" b="1" dirty="0"/>
              <a:t>practice</a:t>
            </a:r>
            <a:r>
              <a:rPr lang="en-US" sz="2800" b="1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Two species populations models of predator - prey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Two species populations models with competition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Two species populations models with cooperation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Epidemiology models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Summary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Summary of the previous practice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819150"/>
            <a:ext cx="807720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 smtClean="0"/>
              <a:t>[</a:t>
            </a:r>
            <a:r>
              <a:rPr lang="en-US" sz="1600" b="1" dirty="0" smtClean="0"/>
              <a:t>Population models</a:t>
            </a:r>
            <a:r>
              <a:rPr lang="en-US" sz="1600" b="1" i="1" dirty="0" smtClean="0"/>
              <a:t>]</a:t>
            </a:r>
          </a:p>
          <a:p>
            <a:r>
              <a:rPr lang="en-US" sz="1600" dirty="0" smtClean="0"/>
              <a:t>Population models with age structure</a:t>
            </a:r>
          </a:p>
          <a:p>
            <a:r>
              <a:rPr lang="en-US" sz="1600" dirty="0" smtClean="0"/>
              <a:t>Two species populations models of predator - prey: </a:t>
            </a:r>
            <a:r>
              <a:rPr lang="en-US" sz="1600" i="1" dirty="0" err="1" smtClean="0">
                <a:solidFill>
                  <a:schemeClr val="tx2"/>
                </a:solidFill>
                <a:cs typeface="Times New Roman" pitchFamily="18" charset="0"/>
              </a:rPr>
              <a:t>Lotka</a:t>
            </a:r>
            <a:r>
              <a:rPr lang="en-US" sz="1600" i="1" dirty="0" smtClean="0">
                <a:solidFill>
                  <a:schemeClr val="tx2"/>
                </a:solidFill>
                <a:cs typeface="Times New Roman" pitchFamily="18" charset="0"/>
              </a:rPr>
              <a:t> – </a:t>
            </a:r>
            <a:r>
              <a:rPr lang="en-US" sz="1600" i="1" dirty="0" err="1" smtClean="0">
                <a:solidFill>
                  <a:schemeClr val="tx2"/>
                </a:solidFill>
                <a:cs typeface="Times New Roman" pitchFamily="18" charset="0"/>
              </a:rPr>
              <a:t>Volterra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77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399" y="118110"/>
            <a:ext cx="8948057" cy="472440"/>
          </a:xfrm>
        </p:spPr>
        <p:txBody>
          <a:bodyPr/>
          <a:lstStyle/>
          <a:p>
            <a:r>
              <a:rPr lang="en-US" sz="3200" b="1" dirty="0" smtClean="0"/>
              <a:t>Two species populations models of predator - prey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590550"/>
                <a:ext cx="4572000" cy="455295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 smtClean="0">
                    <a:cs typeface="Arial" charset="0"/>
                  </a:rPr>
                  <a:t>One population prospers, the other doesn´t prosper.</a:t>
                </a:r>
              </a:p>
              <a:p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prey in time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  <a:cs typeface="Arial" charset="0"/>
                      </a:rPr>
                      <m:t>𝑡</m:t>
                    </m:r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predators in time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  <a:cs typeface="Arial" charset="0"/>
                      </a:rPr>
                      <m:t>𝑡</m:t>
                    </m:r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 the relative fertility prey.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prey that were born during the time interval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 the probability that predator will kill prey when prey and predator are meeting.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prey caught by predators during the time interval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3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 the conversion efficiency of the biomass of prey to predator biomass.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  <a:cs typeface="Arial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>
                                <a:latin typeface="Cambria Math"/>
                                <a:cs typeface="Arial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∙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births of predators during the time interval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4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 the relative mortality of predators.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4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decrease in the population of predators during the time interval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590550"/>
                <a:ext cx="4572000" cy="4552950"/>
              </a:xfrm>
              <a:blipFill rotWithShape="0">
                <a:blip r:embed="rId2"/>
                <a:stretch>
                  <a:fillRect t="-268" r="-933" b="-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09739" y="819150"/>
                <a:ext cx="3877472" cy="90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39" y="819150"/>
                <a:ext cx="3877472" cy="903324"/>
              </a:xfrm>
              <a:prstGeom prst="rect">
                <a:avLst/>
              </a:prstGeom>
              <a:blipFill rotWithShape="0">
                <a:blip r:embed="rId3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models.metasd.com/wp-content/uploads/2011/06/LotkaVolterraStru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95" y="2282297"/>
            <a:ext cx="4589162" cy="260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2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8110"/>
            <a:ext cx="9144000" cy="472440"/>
          </a:xfrm>
        </p:spPr>
        <p:txBody>
          <a:bodyPr/>
          <a:lstStyle/>
          <a:p>
            <a:pPr marL="514350" indent="-514350"/>
            <a:r>
              <a:rPr lang="en-US" sz="2700" b="1" dirty="0" smtClean="0"/>
              <a:t>Two species populations models of predator - prey with delay</a:t>
            </a:r>
            <a:endParaRPr lang="en-US" sz="27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199" y="742950"/>
                <a:ext cx="4833539" cy="434340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 smtClean="0">
                    <a:latin typeface="+mj-lt"/>
                    <a:cs typeface="Arial" charset="0"/>
                  </a:rPr>
                  <a:t>The population of the prey evolves according to the logistic equation</a:t>
                </a:r>
                <a:endParaRPr lang="en-US" sz="12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200" dirty="0">
                    <a:cs typeface="Arial" charset="0"/>
                  </a:rPr>
                  <a:t>represents fertility prey</a:t>
                </a:r>
                <a:endParaRPr lang="en-US" sz="1200" dirty="0" smtClean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  <a:cs typeface="Arial" charset="0"/>
                          </a:rPr>
                          <m:t>𝐾</m:t>
                        </m:r>
                      </m:e>
                      <m:sub>
                        <m:r>
                          <a:rPr lang="en-US" sz="120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12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200" dirty="0">
                    <a:cs typeface="Arial" charset="0"/>
                  </a:rPr>
                  <a:t>represents</a:t>
                </a:r>
                <a:r>
                  <a:rPr lang="en-US" sz="1200" dirty="0" smtClean="0">
                    <a:cs typeface="Arial" charset="0"/>
                  </a:rPr>
                  <a:t> </a:t>
                </a:r>
                <a:r>
                  <a:rPr lang="en-US" sz="1200" dirty="0">
                    <a:cs typeface="Arial" charset="0"/>
                  </a:rPr>
                  <a:t>the capacity of the environment </a:t>
                </a:r>
                <a:r>
                  <a:rPr lang="en-US" sz="1200" dirty="0" smtClean="0">
                    <a:cs typeface="Arial" charset="0"/>
                  </a:rPr>
                  <a:t>prey</a:t>
                </a:r>
                <a:endParaRPr lang="en-US" sz="12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/>
                            <a:cs typeface="Arial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 smtClean="0">
                    <a:cs typeface="Arial" pitchFamily="34" charset="0"/>
                  </a:rPr>
                  <a:t> </a:t>
                </a:r>
                <a:r>
                  <a:rPr lang="en-US" sz="1200" dirty="0">
                    <a:cs typeface="Arial" charset="0"/>
                  </a:rPr>
                  <a:t>represents</a:t>
                </a:r>
                <a:r>
                  <a:rPr lang="en-US" sz="1200" dirty="0" smtClean="0">
                    <a:cs typeface="Arial" pitchFamily="34" charset="0"/>
                  </a:rPr>
                  <a:t> </a:t>
                </a:r>
                <a:r>
                  <a:rPr lang="en-US" sz="1200" dirty="0">
                    <a:cs typeface="Arial" pitchFamily="34" charset="0"/>
                  </a:rPr>
                  <a:t>the </a:t>
                </a:r>
                <a:r>
                  <a:rPr lang="en-US" sz="1200" dirty="0" smtClean="0">
                    <a:cs typeface="Arial" pitchFamily="34" charset="0"/>
                  </a:rPr>
                  <a:t>mean </a:t>
                </a:r>
                <a:r>
                  <a:rPr lang="en-US" sz="1200" dirty="0">
                    <a:cs typeface="Arial" pitchFamily="34" charset="0"/>
                  </a:rPr>
                  <a:t>time to achieve fertility for </a:t>
                </a:r>
                <a:r>
                  <a:rPr lang="en-US" sz="1200" dirty="0" smtClean="0">
                    <a:cs typeface="Arial" pitchFamily="34" charset="0"/>
                  </a:rPr>
                  <a:t>prey</a:t>
                </a:r>
                <a:endParaRPr lang="en-US" sz="12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/>
                                <a:cs typeface="Arial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b="0" i="0" smtClean="0">
                                <a:latin typeface="Cambria Math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/>
                            <a:ea typeface="Cambria Math"/>
                            <a:cs typeface="Arial" charset="0"/>
                          </a:rPr>
                          <m:t>∙</m:t>
                        </m:r>
                        <m:r>
                          <a:rPr lang="en-US" sz="1200">
                            <a:latin typeface="Cambria Math"/>
                            <a:cs typeface="Arial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/>
                        <a:ea typeface="Cambria Math"/>
                        <a:cs typeface="Arial" pitchFamily="34" charset="0"/>
                      </a:rPr>
                      <m:t>&gt;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1200" dirty="0">
                    <a:cs typeface="Arial" pitchFamily="34" charset="0"/>
                  </a:rPr>
                  <a:t>enables the creation oscillations</a:t>
                </a:r>
                <a:endParaRPr lang="en-US" sz="1200" dirty="0">
                  <a:cs typeface="Arial" charset="0"/>
                </a:endParaRPr>
              </a:p>
              <a:p>
                <a:r>
                  <a:rPr lang="en-US" sz="1400" dirty="0">
                    <a:latin typeface="+mj-lt"/>
                    <a:cs typeface="Arial" charset="0"/>
                  </a:rPr>
                  <a:t>The increase in the population of predators is defined by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Arial" charset="0"/>
                      </a:rPr>
                      <m:t>  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  <a:cs typeface="Arial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>
                                <a:latin typeface="Cambria Math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  <a:cs typeface="Arial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400">
                                <a:latin typeface="Cambria Math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>
                  <a:latin typeface="+mj-lt"/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/>
                                <a:cs typeface="Arial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>
                                <a:latin typeface="Cambria Math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/>
                                <a:cs typeface="Arial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>
                                <a:latin typeface="Cambria Math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200" dirty="0" smtClean="0">
                    <a:latin typeface="+mj-lt"/>
                    <a:cs typeface="Arial" charset="0"/>
                  </a:rPr>
                  <a:t> </a:t>
                </a:r>
                <a:r>
                  <a:rPr lang="en-US" sz="1200" dirty="0">
                    <a:cs typeface="Arial" charset="0"/>
                  </a:rPr>
                  <a:t>represents </a:t>
                </a:r>
                <a:r>
                  <a:rPr lang="en-US" sz="1200" dirty="0" smtClean="0">
                    <a:latin typeface="+mj-lt"/>
                    <a:cs typeface="Arial" charset="0"/>
                  </a:rPr>
                  <a:t>the </a:t>
                </a:r>
                <a:r>
                  <a:rPr lang="en-US" sz="1200" dirty="0">
                    <a:latin typeface="+mj-lt"/>
                    <a:cs typeface="Arial" charset="0"/>
                  </a:rPr>
                  <a:t>effect of the interaction and conversion of biomass</a:t>
                </a:r>
                <a:endParaRPr lang="en-US" sz="1200" dirty="0" smtClean="0">
                  <a:latin typeface="+mj-lt"/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/>
                            <a:cs typeface="Arial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>
                    <a:latin typeface="+mj-lt"/>
                    <a:cs typeface="Arial" pitchFamily="34" charset="0"/>
                  </a:rPr>
                  <a:t> </a:t>
                </a:r>
                <a:r>
                  <a:rPr lang="en-US" sz="1200" dirty="0">
                    <a:cs typeface="Arial" charset="0"/>
                  </a:rPr>
                  <a:t>represents</a:t>
                </a:r>
                <a:r>
                  <a:rPr lang="en-US" sz="1200" dirty="0" smtClean="0">
                    <a:latin typeface="+mj-lt"/>
                    <a:cs typeface="Arial" pitchFamily="34" charset="0"/>
                  </a:rPr>
                  <a:t> </a:t>
                </a:r>
                <a:r>
                  <a:rPr lang="en-US" sz="1200" dirty="0">
                    <a:latin typeface="+mj-lt"/>
                    <a:cs typeface="Arial" pitchFamily="34" charset="0"/>
                  </a:rPr>
                  <a:t>the mean time to reach reproductive </a:t>
                </a:r>
                <a:r>
                  <a:rPr lang="en-US" sz="1200" dirty="0" smtClean="0">
                    <a:latin typeface="+mj-lt"/>
                    <a:cs typeface="Arial" pitchFamily="34" charset="0"/>
                  </a:rPr>
                  <a:t>predators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/>
                                <a:cs typeface="Arial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>
                                <a:latin typeface="Cambria Math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smtClean="0">
                            <a:latin typeface="Cambria Math"/>
                            <a:ea typeface="Cambria Math"/>
                            <a:cs typeface="Arial" charset="0"/>
                          </a:rPr>
                          <m:t>∙</m:t>
                        </m:r>
                        <m:r>
                          <a:rPr lang="en-US" sz="1200">
                            <a:latin typeface="Cambria Math"/>
                            <a:cs typeface="Arial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sz="1200" i="1" smtClean="0">
                        <a:latin typeface="Cambria Math"/>
                        <a:ea typeface="Cambria Math"/>
                        <a:cs typeface="Arial" pitchFamily="34" charset="0"/>
                      </a:rPr>
                      <m:t>&gt;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2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+mj-lt"/>
                    <a:cs typeface="Arial" pitchFamily="34" charset="0"/>
                  </a:rPr>
                  <a:t>enables the creation oscillations</a:t>
                </a:r>
              </a:p>
              <a:p>
                <a:r>
                  <a:rPr lang="en-US" sz="1400" dirty="0">
                    <a:latin typeface="+mj-lt"/>
                    <a:cs typeface="Arial" charset="0"/>
                  </a:rPr>
                  <a:t>The decrease of the population of predators is defined </a:t>
                </a:r>
                <a:r>
                  <a:rPr lang="en-US" sz="1400" dirty="0" smtClean="0">
                    <a:latin typeface="+mj-lt"/>
                    <a:cs typeface="Arial" charset="0"/>
                  </a:rPr>
                  <a:t>   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100">
                                <a:latin typeface="Cambria Math"/>
                                <a:cs typeface="Arial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100">
                                <a:latin typeface="Cambria Math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100">
                                <a:latin typeface="Cambria Math"/>
                                <a:cs typeface="Arial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1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10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10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  <a:cs typeface="Arial" pitchFamily="3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latin typeface="+mj-lt"/>
                    <a:cs typeface="Arial" charset="0"/>
                  </a:rPr>
                  <a:t>.</a:t>
                </a:r>
                <a:endParaRPr lang="en-US" sz="1400" dirty="0" smtClean="0">
                  <a:latin typeface="+mj-lt"/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cs typeface="Arial" charset="0"/>
                          </a:rPr>
                          <m:t>𝐾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  <a:cs typeface="Arial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200">
                        <a:cs typeface="Arial" charset="0"/>
                      </a:rPr>
                      <m:t>represents</m:t>
                    </m:r>
                  </m:oMath>
                </a14:m>
                <a:r>
                  <a:rPr lang="en-US" sz="1200" dirty="0" smtClean="0">
                    <a:latin typeface="+mj-lt"/>
                    <a:cs typeface="Arial" charset="0"/>
                  </a:rPr>
                  <a:t> </a:t>
                </a:r>
                <a:r>
                  <a:rPr lang="en-US" sz="1200" dirty="0">
                    <a:latin typeface="+mj-lt"/>
                    <a:cs typeface="Arial" charset="0"/>
                  </a:rPr>
                  <a:t>the capacity of environmental </a:t>
                </a:r>
                <a:r>
                  <a:rPr lang="en-US" sz="1200" dirty="0" smtClean="0">
                    <a:latin typeface="+mj-lt"/>
                    <a:cs typeface="Arial" charset="0"/>
                  </a:rPr>
                  <a:t>predators</a:t>
                </a:r>
                <a:endParaRPr lang="en-US" sz="1200" dirty="0">
                  <a:latin typeface="+mj-lt"/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199" y="742950"/>
                <a:ext cx="4833539" cy="4343400"/>
              </a:xfrm>
              <a:blipFill rotWithShape="0">
                <a:blip r:embed="rId2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09739" y="819150"/>
                <a:ext cx="4065985" cy="1337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/>
                                          <a:cs typeface="Arial" pitchFamily="34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/>
                                          <a:cs typeface="Arial" pitchFamily="34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39" y="819150"/>
                <a:ext cx="4065985" cy="13370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b="1" dirty="0" smtClean="0"/>
              <a:t>Kolmogorov models of predator - prey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666750"/>
                <a:ext cx="4876800" cy="447675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 smtClean="0">
                    <a:cs typeface="Arial" charset="0"/>
                  </a:rPr>
                  <a:t>Model </a:t>
                </a:r>
                <a:r>
                  <a:rPr lang="en-US" sz="1400" dirty="0" err="1">
                    <a:cs typeface="Arial" charset="0"/>
                  </a:rPr>
                  <a:t>Lotka</a:t>
                </a:r>
                <a:r>
                  <a:rPr lang="en-US" sz="1400" dirty="0">
                    <a:cs typeface="Arial" charset="0"/>
                  </a:rPr>
                  <a:t> - </a:t>
                </a:r>
                <a:r>
                  <a:rPr lang="en-US" sz="1400" dirty="0" err="1">
                    <a:cs typeface="Arial" charset="0"/>
                  </a:rPr>
                  <a:t>Volterra</a:t>
                </a:r>
                <a:r>
                  <a:rPr lang="en-US" sz="1400" dirty="0">
                    <a:cs typeface="Arial" charset="0"/>
                  </a:rPr>
                  <a:t> is not realistic. </a:t>
                </a:r>
                <a:endParaRPr lang="en-US" sz="1400" dirty="0" smtClean="0">
                  <a:cs typeface="Arial" charset="0"/>
                </a:endParaRPr>
              </a:p>
              <a:p>
                <a:pPr lvl="1"/>
                <a:r>
                  <a:rPr lang="en-US" sz="1100" dirty="0" smtClean="0">
                    <a:cs typeface="Arial" charset="0"/>
                  </a:rPr>
                  <a:t>populations </a:t>
                </a:r>
                <a:r>
                  <a:rPr lang="en-US" sz="1100" dirty="0">
                    <a:cs typeface="Arial" charset="0"/>
                  </a:rPr>
                  <a:t>of predators and prey cycles endlessly without </a:t>
                </a:r>
                <a:r>
                  <a:rPr lang="en-US" sz="1100" dirty="0" smtClean="0">
                    <a:cs typeface="Arial" charset="0"/>
                  </a:rPr>
                  <a:t>stabilization.</a:t>
                </a:r>
              </a:p>
              <a:p>
                <a:pPr lvl="1"/>
                <a:r>
                  <a:rPr lang="en-US" sz="1100" dirty="0" smtClean="0">
                    <a:cs typeface="Arial" charset="0"/>
                  </a:rPr>
                  <a:t> population of </a:t>
                </a:r>
                <a:r>
                  <a:rPr lang="en-US" sz="1100" dirty="0">
                    <a:cs typeface="Arial" charset="0"/>
                  </a:rPr>
                  <a:t> prey </a:t>
                </a:r>
                <a:r>
                  <a:rPr lang="en-US" sz="1100" dirty="0" smtClean="0">
                    <a:cs typeface="Arial" charset="0"/>
                  </a:rPr>
                  <a:t> </a:t>
                </a:r>
                <a:r>
                  <a:rPr lang="en-US" sz="1100" dirty="0">
                    <a:cs typeface="Arial" charset="0"/>
                  </a:rPr>
                  <a:t>in the absence of </a:t>
                </a:r>
                <a:r>
                  <a:rPr lang="en-US" sz="1100" dirty="0" smtClean="0">
                    <a:cs typeface="Arial" charset="0"/>
                  </a:rPr>
                  <a:t>predator grow exponentially.</a:t>
                </a:r>
              </a:p>
              <a:p>
                <a:r>
                  <a:rPr lang="en-US" sz="1400" dirty="0">
                    <a:cs typeface="Arial" charset="0"/>
                  </a:rPr>
                  <a:t>Function 𝐴 represents the relative rate of reproduction prey population by logistic equation.</a:t>
                </a:r>
                <a:r>
                  <a:rPr lang="en-US" sz="1400" dirty="0" smtClean="0">
                    <a:cs typeface="Arial" charset="0"/>
                  </a:rPr>
                  <a:t>.</a:t>
                </a:r>
                <a:endParaRPr lang="en-US" sz="1400" dirty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100" dirty="0"/>
                  <a:t>is the birth rate of the population of prey</a:t>
                </a:r>
                <a:endParaRPr lang="en-US" sz="110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1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 smtClean="0"/>
                  <a:t> </a:t>
                </a:r>
                <a:r>
                  <a:rPr lang="en-US" sz="1100" dirty="0"/>
                  <a:t>is the capacity of the environment prey population</a:t>
                </a:r>
              </a:p>
              <a:p>
                <a:r>
                  <a:rPr lang="en-US" sz="1400" dirty="0">
                    <a:cs typeface="Arial" charset="0"/>
                  </a:rPr>
                  <a:t>Function 𝑉 determines the amount of prey that predator catch per unit of time depending on the condition of the prey population.</a:t>
                </a:r>
                <a:endParaRPr lang="en-US" sz="11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</a:rPr>
                      <m:t>𝑝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is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 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the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 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maximum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 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increase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 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predator</m:t>
                    </m:r>
                  </m:oMath>
                </a14:m>
                <a:r>
                  <a:rPr lang="en-US" sz="1100" i="1" dirty="0" smtClean="0">
                    <a:cs typeface="Arial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sz="1100" dirty="0">
                    <a:cs typeface="Arial" charset="0"/>
                  </a:rPr>
                  <a:t> is the amount of prey that is needed to ability of reproduction the predator with speed</a:t>
                </a:r>
                <a:r>
                  <a:rPr lang="en-US" sz="1100" dirty="0" smtClean="0">
                    <a:cs typeface="Arial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en-US" sz="11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1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100" dirty="0" smtClean="0">
                    <a:cs typeface="Arial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1100" dirty="0">
                    <a:cs typeface="Arial" charset="0"/>
                  </a:rPr>
                  <a:t> is the coefficient of conversion of biomass </a:t>
                </a:r>
                <a:r>
                  <a:rPr lang="en-US" sz="1100" dirty="0" smtClean="0">
                    <a:latin typeface="Arial" charset="0"/>
                    <a:cs typeface="Times New Roman" pitchFamily="18" charset="0"/>
                    <a:sym typeface="Symbol" pitchFamily="18" charset="2"/>
                  </a:rPr>
                  <a:t></a:t>
                </a:r>
                <a:r>
                  <a:rPr lang="en-US" sz="1100" dirty="0">
                    <a:latin typeface="Arial" charset="0"/>
                    <a:cs typeface="Arial" charset="0"/>
                  </a:rPr>
                  <a:t> (0; 1</a:t>
                </a:r>
                <a:r>
                  <a:rPr lang="en-US" sz="1100" dirty="0" smtClean="0">
                    <a:latin typeface="Arial" charset="0"/>
                    <a:cs typeface="Arial" charset="0"/>
                  </a:rPr>
                  <a:t>)</a:t>
                </a:r>
                <a:r>
                  <a:rPr lang="en-US" sz="1100" dirty="0" smtClean="0">
                    <a:cs typeface="Arial" charset="0"/>
                  </a:rPr>
                  <a:t>.</a:t>
                </a:r>
              </a:p>
              <a:p>
                <a:r>
                  <a:rPr lang="en-US" sz="1400" dirty="0">
                    <a:cs typeface="Arial" charset="0"/>
                  </a:rPr>
                  <a:t>Function 𝐾 indicates the total population growth of predators, which is negative for low levels of prey that is not enough predators to feed.</a:t>
                </a:r>
                <a:endParaRPr lang="en-US" sz="11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1100" dirty="0" smtClean="0"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sz="1100" dirty="0" smtClean="0"/>
                  <a:t> are positive </a:t>
                </a:r>
                <a:r>
                  <a:rPr lang="en-US" sz="1100" dirty="0"/>
                  <a:t>constant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666750"/>
                <a:ext cx="4876800" cy="4476750"/>
              </a:xfrm>
              <a:blipFill rotWithShape="0">
                <a:blip r:embed="rId2"/>
                <a:stretch>
                  <a:fillRect r="-1125" b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67400" y="1200150"/>
                <a:ext cx="2670346" cy="1470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V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r>
                  <a:rPr lang="en-US" dirty="0" smtClean="0">
                    <a:ea typeface="Cambria Math"/>
                  </a:rPr>
                  <a:t/>
                </a:r>
                <a:br>
                  <a:rPr lang="en-US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200150"/>
                <a:ext cx="2670346" cy="14708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410200" y="3714750"/>
            <a:ext cx="291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  <a:cs typeface="Times New Roman" pitchFamily="18" charset="0"/>
              </a:rPr>
              <a:t>Equation of </a:t>
            </a:r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Kolmogorov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tx2"/>
                </a:solidFill>
                <a:cs typeface="Times New Roman" pitchFamily="18" charset="0"/>
              </a:rPr>
              <a:t>model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95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Two species populations models with competition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742950"/>
                <a:ext cx="4114800" cy="440055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400" dirty="0" smtClean="0">
                    <a:cs typeface="Arial" charset="0"/>
                  </a:rPr>
                  <a:t>Both population suffers from mutual contact.</a:t>
                </a:r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1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individuals in the first population</a:t>
                </a:r>
                <a:r>
                  <a:rPr lang="en-US" sz="1400" dirty="0" smtClean="0">
                    <a:cs typeface="Arial" charset="0"/>
                  </a:rPr>
                  <a:t>.</a:t>
                </a:r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1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individuals in the second </a:t>
                </a:r>
                <a:r>
                  <a:rPr lang="en-US" sz="1400" dirty="0" smtClean="0">
                    <a:cs typeface="Arial" charset="0"/>
                  </a:rPr>
                  <a:t>population.</a:t>
                </a:r>
                <a:endParaRPr lang="en-US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1" smtClean="0">
                            <a:latin typeface="Cambria Math"/>
                            <a:ea typeface="Cambria Math"/>
                            <a:cs typeface="Arial" charset="0"/>
                          </a:rPr>
                          <m:t>ρ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</a:t>
                </a:r>
                <a:r>
                  <a:rPr lang="en-US" sz="1400" dirty="0" smtClean="0">
                    <a:cs typeface="Arial" charset="0"/>
                  </a:rPr>
                  <a:t> </a:t>
                </a:r>
                <a:r>
                  <a:rPr lang="en-US" sz="1400" dirty="0">
                    <a:cs typeface="Arial" charset="0"/>
                  </a:rPr>
                  <a:t>the relative fertility of </a:t>
                </a:r>
                <a:r>
                  <a:rPr lang="en-US" sz="1400" dirty="0" smtClean="0">
                    <a:cs typeface="Arial" charset="0"/>
                  </a:rPr>
                  <a:t>the </a:t>
                </a:r>
                <a:r>
                  <a:rPr lang="en-US" sz="1400" dirty="0">
                    <a:cs typeface="Arial" charset="0"/>
                  </a:rPr>
                  <a:t>first</a:t>
                </a:r>
                <a:r>
                  <a:rPr lang="en-US" sz="1400" dirty="0" smtClean="0">
                    <a:cs typeface="Arial" charset="0"/>
                  </a:rPr>
                  <a:t> </a:t>
                </a:r>
                <a:r>
                  <a:rPr lang="en-US" sz="1400" dirty="0">
                    <a:cs typeface="Arial" charset="0"/>
                  </a:rPr>
                  <a:t>population</a:t>
                </a:r>
                <a:r>
                  <a:rPr lang="en-US" sz="1400" dirty="0" smtClean="0">
                    <a:cs typeface="Arial" charset="0"/>
                  </a:rPr>
                  <a:t>.</a:t>
                </a:r>
                <a:endParaRPr lang="en-US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1">
                            <a:latin typeface="Cambria Math"/>
                            <a:ea typeface="Cambria Math"/>
                            <a:cs typeface="Arial" charset="0"/>
                          </a:rPr>
                          <m:t>ρ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 smtClean="0">
                    <a:cs typeface="Arial" charset="0"/>
                  </a:rPr>
                  <a:t>represents the </a:t>
                </a:r>
                <a:r>
                  <a:rPr lang="en-US" sz="1400" dirty="0">
                    <a:cs typeface="Arial" charset="0"/>
                  </a:rPr>
                  <a:t>relative fertility of </a:t>
                </a:r>
                <a:r>
                  <a:rPr lang="en-US" sz="1400" dirty="0" smtClean="0">
                    <a:cs typeface="Arial" charset="0"/>
                  </a:rPr>
                  <a:t>the </a:t>
                </a:r>
                <a:r>
                  <a:rPr lang="en-US" sz="1400" dirty="0">
                    <a:cs typeface="Arial" charset="0"/>
                  </a:rPr>
                  <a:t>second</a:t>
                </a:r>
                <a:r>
                  <a:rPr lang="en-US" sz="1400" dirty="0" smtClean="0">
                    <a:cs typeface="Arial" charset="0"/>
                  </a:rPr>
                  <a:t> </a:t>
                </a:r>
                <a:r>
                  <a:rPr lang="en-US" sz="1400" dirty="0">
                    <a:cs typeface="Arial" charset="0"/>
                  </a:rPr>
                  <a:t>population</a:t>
                </a:r>
                <a:r>
                  <a:rPr lang="en-US" sz="1400" dirty="0" smtClean="0">
                    <a:cs typeface="Arial" charset="0"/>
                  </a:rPr>
                  <a:t>.</a:t>
                </a:r>
                <a:endParaRPr lang="en-US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/>
                  <a:t>is the </a:t>
                </a:r>
                <a:r>
                  <a:rPr lang="en-US" sz="1400" dirty="0" smtClean="0"/>
                  <a:t>capacity </a:t>
                </a:r>
                <a:r>
                  <a:rPr lang="en-US" sz="1400" dirty="0"/>
                  <a:t>of the environment </a:t>
                </a:r>
                <a:r>
                  <a:rPr lang="en-US" sz="1400" dirty="0" smtClean="0"/>
                  <a:t>first population</a:t>
                </a:r>
                <a:r>
                  <a:rPr lang="en-US" sz="1400" dirty="0" smtClean="0">
                    <a:cs typeface="Arial" charset="0"/>
                  </a:rPr>
                  <a:t>.</a:t>
                </a:r>
                <a:endParaRPr lang="en-US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is the capacity of the environment second population</a:t>
                </a:r>
                <a:r>
                  <a:rPr lang="en-US" sz="1400" dirty="0" smtClean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400" dirty="0" smtClean="0">
                    <a:cs typeface="Arial" charset="0"/>
                  </a:rPr>
                  <a:t> </a:t>
                </a:r>
                <a:r>
                  <a:rPr lang="en-US" sz="1400" dirty="0"/>
                  <a:t>represents the mutual competitive impact of a second population at first. </a:t>
                </a:r>
                <a:endParaRPr lang="en-US" sz="14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/>
                  <a:t>represents the mutual competitive impact of </a:t>
                </a:r>
                <a:r>
                  <a:rPr lang="en-US" sz="1400" dirty="0" smtClean="0"/>
                  <a:t>a </a:t>
                </a:r>
                <a:r>
                  <a:rPr lang="en-US" sz="1400" dirty="0"/>
                  <a:t>first</a:t>
                </a:r>
                <a:r>
                  <a:rPr lang="en-US" sz="1400" dirty="0" smtClean="0"/>
                  <a:t> population </a:t>
                </a:r>
                <a:r>
                  <a:rPr lang="en-US" sz="1400" dirty="0"/>
                  <a:t>at </a:t>
                </a:r>
                <a:r>
                  <a:rPr lang="en-US" sz="1400" dirty="0" smtClean="0"/>
                  <a:t>second.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742950"/>
                <a:ext cx="4114800" cy="4400550"/>
              </a:xfrm>
              <a:blipFill rotWithShape="0">
                <a:blip r:embed="rId2"/>
                <a:stretch>
                  <a:fillRect t="-139" b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01911" y="828675"/>
                <a:ext cx="4906792" cy="1337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11" y="828675"/>
                <a:ext cx="4906792" cy="13370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9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Two species populations models with competition </a:t>
            </a:r>
            <a:endParaRPr lang="en-US" sz="3200" b="1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50" y="704850"/>
            <a:ext cx="4085069" cy="437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t="44000" r="57500" b="28999"/>
          <a:stretch>
            <a:fillRect/>
          </a:stretch>
        </p:blipFill>
        <p:spPr bwMode="auto">
          <a:xfrm>
            <a:off x="5638800" y="2960687"/>
            <a:ext cx="2819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09288" y="827315"/>
                <a:ext cx="4334712" cy="119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 (</m:t>
                          </m:r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288" y="827315"/>
                <a:ext cx="4334712" cy="11987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30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Two species populations models with competition </a:t>
            </a:r>
            <a:endParaRPr lang="en-US" sz="3200" b="1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42950"/>
            <a:ext cx="3154363" cy="26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812864"/>
            <a:ext cx="3208337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200" y="3486150"/>
                <a:ext cx="4478386" cy="691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 smtClean="0"/>
                  <a:t>species </a:t>
                </a:r>
                <a:r>
                  <a:rPr lang="en-US" sz="1100" b="1" dirty="0"/>
                  <a:t>2 becomes </a:t>
                </a:r>
                <a:r>
                  <a:rPr lang="en-US" sz="1100" b="1" dirty="0" smtClean="0"/>
                  <a:t>extinct and species 1 increases until it reaches carrying capacity</a:t>
                </a:r>
                <a14:m>
                  <m:oMath xmlns:m="http://schemas.openxmlformats.org/officeDocument/2006/math">
                    <m:r>
                      <a:rPr lang="en-US" sz="1100" b="1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/>
                            <a:ea typeface="Cambria Math"/>
                          </a:rPr>
                          <m:t>𝑲</m:t>
                        </m:r>
                      </m:e>
                      <m:sub>
                        <m:r>
                          <a:rPr lang="en-US" sz="1100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1100" b="1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  <a:ea typeface="Cambria Math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en-US" sz="11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sz="1100" i="1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/>
                  <a:t>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86150"/>
                <a:ext cx="4478386" cy="6912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68724" y="3513423"/>
                <a:ext cx="4475276" cy="691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 smtClean="0"/>
                  <a:t>species 1 </a:t>
                </a:r>
                <a:r>
                  <a:rPr lang="en-US" sz="1100" b="1" dirty="0"/>
                  <a:t>becomes extinct </a:t>
                </a:r>
                <a:r>
                  <a:rPr lang="en-US" sz="1100" b="1" dirty="0" smtClean="0"/>
                  <a:t>and </a:t>
                </a:r>
                <a:r>
                  <a:rPr lang="en-US" sz="1100" b="1" dirty="0"/>
                  <a:t>species </a:t>
                </a:r>
                <a:r>
                  <a:rPr lang="en-US" sz="1100" b="1" dirty="0" smtClean="0"/>
                  <a:t>2 </a:t>
                </a:r>
                <a:r>
                  <a:rPr lang="en-US" sz="1100" b="1" dirty="0"/>
                  <a:t>increases until it reaches carrying capacity</a:t>
                </a:r>
                <a14:m>
                  <m:oMath xmlns:m="http://schemas.openxmlformats.org/officeDocument/2006/math">
                    <m:r>
                      <a:rPr lang="en-US" sz="1100" b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/>
                            <a:ea typeface="Cambria Math"/>
                          </a:rPr>
                          <m:t>𝑲</m:t>
                        </m:r>
                      </m:e>
                      <m:sub>
                        <m:r>
                          <a:rPr lang="en-US" sz="1100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/>
                            <a:ea typeface="Cambria Math"/>
                          </a:rPr>
                          <m:t>𝑲</m:t>
                        </m:r>
                      </m:e>
                      <m:sub>
                        <m:r>
                          <a:rPr lang="en-US" sz="11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1100" b="1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  <a:ea typeface="Cambria Math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en-US" sz="1100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sz="11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/>
                  <a:t>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724" y="3513423"/>
                <a:ext cx="4475276" cy="6912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19400" y="485775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000" dirty="0" smtClean="0"/>
              <a:t>Source</a:t>
            </a:r>
            <a:r>
              <a:rPr lang="en-US" sz="1000" dirty="0" smtClean="0"/>
              <a:t>: http://www.tiem.utk.edu/~gross/bioed/bealsmodules/competition.html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2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355</Words>
  <Application>Microsoft Office PowerPoint</Application>
  <PresentationFormat>Předvádění na obrazovce (16:9)</PresentationFormat>
  <Paragraphs>122</Paragraphs>
  <Slides>13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Times New Roman</vt:lpstr>
      <vt:lpstr>Tw Cen MT</vt:lpstr>
      <vt:lpstr>Wingdings</vt:lpstr>
      <vt:lpstr>Wingdings 2</vt:lpstr>
      <vt:lpstr>WidescreenPresentation</vt:lpstr>
      <vt:lpstr>Modelling and Simulation Practices</vt:lpstr>
      <vt:lpstr>What do we do in today's practice? </vt:lpstr>
      <vt:lpstr>Summary of the previous practice </vt:lpstr>
      <vt:lpstr>Two species populations models of predator - prey </vt:lpstr>
      <vt:lpstr>Two species populations models of predator - prey with delay</vt:lpstr>
      <vt:lpstr>Kolmogorov models of predator - prey </vt:lpstr>
      <vt:lpstr>Two species populations models with competition </vt:lpstr>
      <vt:lpstr>Two species populations models with competition </vt:lpstr>
      <vt:lpstr>Two species populations models with competition </vt:lpstr>
      <vt:lpstr>Two species populations models with competition </vt:lpstr>
      <vt:lpstr>Two species populations models with cooperation </vt:lpstr>
      <vt:lpstr>Epidemiology models - SIR</vt:lpstr>
      <vt:lpstr>Summary of today's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2014-02-16T20:49:50Z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