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7" r:id="rId3"/>
    <p:sldId id="400" r:id="rId4"/>
    <p:sldId id="398" r:id="rId5"/>
    <p:sldId id="276" r:id="rId6"/>
    <p:sldId id="422" r:id="rId7"/>
    <p:sldId id="401" r:id="rId8"/>
    <p:sldId id="423" r:id="rId9"/>
    <p:sldId id="402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11" r:id="rId19"/>
    <p:sldId id="365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350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2/17/2014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Lecture 1 - SS 2014 – </a:t>
            </a:r>
            <a:r>
              <a:rPr lang="de-DE" dirty="0" smtClean="0"/>
              <a:t>Michel Kana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2590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Defining the problem</a:t>
            </a:r>
          </a:p>
          <a:p>
            <a:pPr lvl="1"/>
            <a:r>
              <a:rPr lang="en-GB" dirty="0" smtClean="0"/>
              <a:t>define </a:t>
            </a:r>
            <a:r>
              <a:rPr lang="en-GB" dirty="0"/>
              <a:t>the biological or physiological background of the process or problem we aim to </a:t>
            </a:r>
            <a:r>
              <a:rPr lang="en-GB" dirty="0" smtClean="0"/>
              <a:t>model</a:t>
            </a:r>
          </a:p>
          <a:p>
            <a:pPr lvl="2"/>
            <a:r>
              <a:rPr lang="en-GB" dirty="0" smtClean="0"/>
              <a:t>e</a:t>
            </a:r>
            <a:r>
              <a:rPr lang="en-GB" dirty="0" smtClean="0"/>
              <a:t>xample</a:t>
            </a:r>
          </a:p>
          <a:p>
            <a:pPr lvl="3"/>
            <a:r>
              <a:rPr lang="en-GB" dirty="0" smtClean="0"/>
              <a:t>study </a:t>
            </a:r>
            <a:r>
              <a:rPr lang="en-GB" dirty="0" smtClean="0"/>
              <a:t>the extraction rate of glucose from the body into urines in order to understand </a:t>
            </a:r>
            <a:r>
              <a:rPr lang="en-GB" dirty="0" err="1" smtClean="0"/>
              <a:t>glucosuria</a:t>
            </a:r>
            <a:endParaRPr lang="en-GB" dirty="0" smtClean="0"/>
          </a:p>
          <a:p>
            <a:pPr lvl="1"/>
            <a:r>
              <a:rPr lang="en-GB" dirty="0" smtClean="0"/>
              <a:t>make </a:t>
            </a:r>
            <a:r>
              <a:rPr lang="en-GB" dirty="0"/>
              <a:t>assumptions </a:t>
            </a:r>
            <a:endParaRPr lang="en-GB" dirty="0" smtClean="0"/>
          </a:p>
          <a:p>
            <a:pPr lvl="2"/>
            <a:r>
              <a:rPr lang="en-GB" dirty="0" smtClean="0"/>
              <a:t>examples </a:t>
            </a:r>
            <a:endParaRPr lang="en-GB" dirty="0" smtClean="0"/>
          </a:p>
          <a:p>
            <a:pPr lvl="3"/>
            <a:r>
              <a:rPr lang="en-GB" dirty="0" smtClean="0"/>
              <a:t>the body is considered as an homogeneous compartment system with blood as solvent and glucose as solute</a:t>
            </a:r>
          </a:p>
          <a:p>
            <a:pPr lvl="3"/>
            <a:r>
              <a:rPr lang="en-GB" dirty="0" smtClean="0"/>
              <a:t>glucose is extracted from the body using urines as a medium</a:t>
            </a:r>
          </a:p>
          <a:p>
            <a:pPr lvl="1"/>
            <a:r>
              <a:rPr lang="en-GB" dirty="0" smtClean="0"/>
              <a:t>set </a:t>
            </a:r>
            <a:r>
              <a:rPr lang="en-GB" dirty="0"/>
              <a:t>the focus to some processes and eliminate </a:t>
            </a:r>
            <a:r>
              <a:rPr lang="en-GB" dirty="0" smtClean="0"/>
              <a:t>others</a:t>
            </a:r>
          </a:p>
          <a:p>
            <a:pPr lvl="2"/>
            <a:r>
              <a:rPr lang="en-GB" dirty="0"/>
              <a:t>e</a:t>
            </a:r>
            <a:r>
              <a:rPr lang="en-GB" dirty="0" smtClean="0"/>
              <a:t>xample</a:t>
            </a:r>
          </a:p>
          <a:p>
            <a:pPr lvl="3"/>
            <a:r>
              <a:rPr lang="en-GB" dirty="0" smtClean="0"/>
              <a:t>we </a:t>
            </a:r>
            <a:r>
              <a:rPr lang="en-GB" dirty="0" smtClean="0"/>
              <a:t>do </a:t>
            </a:r>
            <a:r>
              <a:rPr lang="en-US" dirty="0" smtClean="0"/>
              <a:t>not </a:t>
            </a:r>
            <a:r>
              <a:rPr lang="en-US" dirty="0"/>
              <a:t>consider insulin and glucagon regulation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329630"/>
              </p:ext>
            </p:extLst>
          </p:nvPr>
        </p:nvGraphicFramePr>
        <p:xfrm>
          <a:off x="4996721" y="2876550"/>
          <a:ext cx="4114800" cy="210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721" y="2876550"/>
                        <a:ext cx="4114800" cy="210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8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1981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Designing the experiment</a:t>
            </a:r>
          </a:p>
          <a:p>
            <a:pPr lvl="1"/>
            <a:r>
              <a:rPr lang="en-GB" dirty="0" smtClean="0"/>
              <a:t>build an experimental setup for making observations </a:t>
            </a:r>
            <a:r>
              <a:rPr lang="en-GB" dirty="0"/>
              <a:t>in order to validate the model later </a:t>
            </a:r>
            <a:r>
              <a:rPr lang="en-GB" dirty="0" smtClean="0"/>
              <a:t>on</a:t>
            </a:r>
          </a:p>
          <a:p>
            <a:pPr lvl="1"/>
            <a:r>
              <a:rPr lang="en-GB" dirty="0" smtClean="0"/>
              <a:t>define inputs</a:t>
            </a:r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GB" dirty="0" smtClean="0"/>
              <a:t>one-time </a:t>
            </a:r>
            <a:r>
              <a:rPr lang="en-GB" dirty="0" smtClean="0"/>
              <a:t>100 mg intra-venous glucose </a:t>
            </a:r>
            <a:r>
              <a:rPr lang="en-GB" dirty="0"/>
              <a:t>intake</a:t>
            </a:r>
          </a:p>
          <a:p>
            <a:pPr lvl="1"/>
            <a:r>
              <a:rPr lang="en-GB" dirty="0" smtClean="0"/>
              <a:t>define </a:t>
            </a:r>
            <a:r>
              <a:rPr lang="en-GB" dirty="0"/>
              <a:t>outputs</a:t>
            </a:r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GB" dirty="0" smtClean="0"/>
              <a:t>glucose </a:t>
            </a:r>
            <a:r>
              <a:rPr lang="en-GB" dirty="0" smtClean="0"/>
              <a:t>amount in urines in mg, measured </a:t>
            </a:r>
            <a:r>
              <a:rPr lang="en-GB" dirty="0"/>
              <a:t>per </a:t>
            </a:r>
            <a:r>
              <a:rPr lang="en-GB" dirty="0" smtClean="0"/>
              <a:t>hour over 12 hours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98050"/>
              </p:ext>
            </p:extLst>
          </p:nvPr>
        </p:nvGraphicFramePr>
        <p:xfrm>
          <a:off x="4876800" y="2952750"/>
          <a:ext cx="4114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52750"/>
                        <a:ext cx="4114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30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3048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Describing the model mathematically</a:t>
            </a:r>
          </a:p>
          <a:p>
            <a:pPr lvl="1"/>
            <a:r>
              <a:rPr lang="en-GB" dirty="0"/>
              <a:t>describe the static and dynamic properties of the system using mathematical </a:t>
            </a:r>
            <a:r>
              <a:rPr lang="en-GB" dirty="0" smtClean="0"/>
              <a:t>notations:</a:t>
            </a:r>
          </a:p>
          <a:p>
            <a:pPr lvl="2"/>
            <a:r>
              <a:rPr lang="en-GB" dirty="0"/>
              <a:t>differential equations, phase plane analysis, stability theory, bifurcation theory, linear transformation theory, linear systems theory, complex variable techniques, partial differential equations, asymptotic methods, perturbation theory</a:t>
            </a:r>
            <a:endParaRPr lang="en-GB" dirty="0" smtClean="0"/>
          </a:p>
          <a:p>
            <a:pPr lvl="1"/>
            <a:r>
              <a:rPr lang="en-GB" dirty="0"/>
              <a:t>define </a:t>
            </a:r>
            <a:r>
              <a:rPr lang="en-GB" dirty="0" smtClean="0"/>
              <a:t>input variables and constants</a:t>
            </a:r>
            <a:endParaRPr lang="en-GB" dirty="0"/>
          </a:p>
          <a:p>
            <a:pPr lvl="2"/>
            <a:r>
              <a:rPr lang="en-GB" dirty="0"/>
              <a:t>e</a:t>
            </a:r>
            <a:r>
              <a:rPr lang="en-GB" dirty="0" smtClean="0"/>
              <a:t>xample</a:t>
            </a:r>
          </a:p>
          <a:p>
            <a:pPr lvl="3"/>
            <a:r>
              <a:rPr lang="en-GB" dirty="0" smtClean="0"/>
              <a:t>one-time </a:t>
            </a:r>
            <a:r>
              <a:rPr lang="en-GB" dirty="0" smtClean="0"/>
              <a:t>glucose input as a constant with value 100 mg</a:t>
            </a:r>
            <a:endParaRPr lang="en-US" dirty="0"/>
          </a:p>
          <a:p>
            <a:pPr lvl="1"/>
            <a:r>
              <a:rPr lang="en-GB" dirty="0" smtClean="0"/>
              <a:t>define state variables</a:t>
            </a:r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GB" dirty="0" smtClean="0"/>
              <a:t>glucose </a:t>
            </a:r>
            <a:r>
              <a:rPr lang="en-GB" dirty="0" smtClean="0"/>
              <a:t>amount in the urines in mg</a:t>
            </a:r>
          </a:p>
          <a:p>
            <a:pPr lvl="1"/>
            <a:r>
              <a:rPr lang="en-GB" dirty="0" smtClean="0"/>
              <a:t>define parameters</a:t>
            </a:r>
          </a:p>
          <a:p>
            <a:pPr lvl="2"/>
            <a:r>
              <a:rPr lang="en-GB" dirty="0" smtClean="0"/>
              <a:t>examples</a:t>
            </a:r>
          </a:p>
          <a:p>
            <a:pPr lvl="3"/>
            <a:r>
              <a:rPr lang="en-GB" dirty="0" smtClean="0"/>
              <a:t>rate </a:t>
            </a:r>
            <a:r>
              <a:rPr lang="en-GB" dirty="0" smtClean="0"/>
              <a:t>of extraction of glucose into urines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7561"/>
              </p:ext>
            </p:extLst>
          </p:nvPr>
        </p:nvGraphicFramePr>
        <p:xfrm>
          <a:off x="5029200" y="2800350"/>
          <a:ext cx="4114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0350"/>
                        <a:ext cx="4114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1828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Performing </a:t>
            </a:r>
            <a:r>
              <a:rPr lang="en-US" b="1" dirty="0" err="1" smtClean="0"/>
              <a:t>identifiability</a:t>
            </a:r>
            <a:r>
              <a:rPr lang="en-US" b="1" dirty="0" smtClean="0"/>
              <a:t> analysis</a:t>
            </a:r>
          </a:p>
          <a:p>
            <a:pPr lvl="1"/>
            <a:r>
              <a:rPr lang="en-GB" dirty="0"/>
              <a:t>answers the question if the hidden model parameters are calculable given perfect input-output </a:t>
            </a:r>
            <a:r>
              <a:rPr lang="en-GB" dirty="0" smtClean="0"/>
              <a:t>data</a:t>
            </a:r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GB" dirty="0" smtClean="0"/>
              <a:t>can </a:t>
            </a:r>
            <a:r>
              <a:rPr lang="en-GB" dirty="0" smtClean="0"/>
              <a:t>the </a:t>
            </a:r>
            <a:r>
              <a:rPr lang="en-GB" dirty="0"/>
              <a:t>rate of elimination of </a:t>
            </a:r>
            <a:r>
              <a:rPr lang="en-GB" dirty="0" smtClean="0"/>
              <a:t>glucose into urines can </a:t>
            </a:r>
            <a:r>
              <a:rPr lang="en-GB" dirty="0"/>
              <a:t>be estimated if we know the </a:t>
            </a:r>
            <a:r>
              <a:rPr lang="en-GB" dirty="0" smtClean="0"/>
              <a:t>amount of glucose intake and </a:t>
            </a:r>
            <a:r>
              <a:rPr lang="en-GB" dirty="0"/>
              <a:t>the </a:t>
            </a:r>
            <a:r>
              <a:rPr lang="en-GB" dirty="0" smtClean="0"/>
              <a:t>glucose amount in urines?</a:t>
            </a:r>
          </a:p>
          <a:p>
            <a:pPr lvl="1"/>
            <a:r>
              <a:rPr lang="en-GB" dirty="0" smtClean="0"/>
              <a:t>if </a:t>
            </a:r>
            <a:r>
              <a:rPr lang="en-GB" dirty="0" smtClean="0"/>
              <a:t>we </a:t>
            </a:r>
            <a:r>
              <a:rPr lang="en-GB" dirty="0"/>
              <a:t>cannot identify parameters it is advisable to return to the previous stage and readjust the mathematical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01115"/>
              </p:ext>
            </p:extLst>
          </p:nvPr>
        </p:nvGraphicFramePr>
        <p:xfrm>
          <a:off x="4953000" y="2800350"/>
          <a:ext cx="4114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00350"/>
                        <a:ext cx="4114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1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Implementing the model</a:t>
            </a:r>
          </a:p>
          <a:p>
            <a:pPr lvl="1"/>
            <a:r>
              <a:rPr lang="en-GB" dirty="0"/>
              <a:t>solve the model on a computer</a:t>
            </a:r>
            <a:endParaRPr lang="en-GB" dirty="0" smtClean="0"/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GB" dirty="0" smtClean="0"/>
              <a:t>Simulink </a:t>
            </a:r>
            <a:r>
              <a:rPr lang="en-GB" dirty="0" smtClean="0"/>
              <a:t>implementation of the model of glucose extraction to urines</a:t>
            </a:r>
          </a:p>
          <a:p>
            <a:pPr lvl="1"/>
            <a:r>
              <a:rPr lang="en-GB" dirty="0"/>
              <a:t>visually observe how the </a:t>
            </a:r>
            <a:r>
              <a:rPr lang="en-GB" dirty="0" smtClean="0"/>
              <a:t>computer model </a:t>
            </a:r>
            <a:r>
              <a:rPr lang="en-GB" dirty="0"/>
              <a:t>is predicting physiological </a:t>
            </a:r>
            <a:r>
              <a:rPr lang="en-GB" dirty="0" smtClean="0"/>
              <a:t>variables</a:t>
            </a:r>
          </a:p>
          <a:p>
            <a:pPr lvl="2"/>
            <a:r>
              <a:rPr lang="en-GB" dirty="0" smtClean="0"/>
              <a:t>example </a:t>
            </a:r>
          </a:p>
          <a:p>
            <a:pPr lvl="3"/>
            <a:r>
              <a:rPr lang="en-GB" dirty="0" smtClean="0"/>
              <a:t>the </a:t>
            </a:r>
            <a:r>
              <a:rPr lang="en-GB" dirty="0" smtClean="0"/>
              <a:t>change of glucose amount in urines over time</a:t>
            </a:r>
          </a:p>
          <a:p>
            <a:pPr lvl="1"/>
            <a:r>
              <a:rPr lang="en-US" dirty="0"/>
              <a:t>the computer model produces predictive values of the output vector, also called </a:t>
            </a:r>
            <a:r>
              <a:rPr lang="en-US" b="1" dirty="0"/>
              <a:t>simulated behavior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70889"/>
              </p:ext>
            </p:extLst>
          </p:nvPr>
        </p:nvGraphicFramePr>
        <p:xfrm>
          <a:off x="4876800" y="2800350"/>
          <a:ext cx="4114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00350"/>
                        <a:ext cx="4114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0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2133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Performing parameters estimation</a:t>
            </a:r>
          </a:p>
          <a:p>
            <a:pPr lvl="1"/>
            <a:r>
              <a:rPr lang="en-US" dirty="0"/>
              <a:t>perform experiments and collect real life measurements of the observable </a:t>
            </a:r>
            <a:r>
              <a:rPr lang="en-US" dirty="0" smtClean="0"/>
              <a:t>variables</a:t>
            </a:r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US" dirty="0" smtClean="0"/>
              <a:t>100 </a:t>
            </a:r>
            <a:r>
              <a:rPr lang="en-US" dirty="0" smtClean="0"/>
              <a:t>mg glucose is </a:t>
            </a:r>
            <a:r>
              <a:rPr lang="en-US" dirty="0"/>
              <a:t>given to subjects </a:t>
            </a:r>
            <a:r>
              <a:rPr lang="en-US" dirty="0" smtClean="0"/>
              <a:t>orally, urine samples are taken every hour and glucose amount is measured</a:t>
            </a:r>
            <a:endParaRPr lang="en-GB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measured data represent the </a:t>
            </a:r>
            <a:r>
              <a:rPr lang="en-US" b="1" dirty="0"/>
              <a:t>observed behavior</a:t>
            </a:r>
            <a:r>
              <a:rPr lang="en-US" dirty="0"/>
              <a:t> of the system</a:t>
            </a:r>
            <a:endParaRPr lang="en-GB" dirty="0" smtClean="0"/>
          </a:p>
          <a:p>
            <a:pPr lvl="1"/>
            <a:r>
              <a:rPr lang="en-US" dirty="0"/>
              <a:t>the difference between simulated and observed </a:t>
            </a:r>
            <a:r>
              <a:rPr lang="en-US" dirty="0" smtClean="0"/>
              <a:t>behavior is called </a:t>
            </a:r>
            <a:r>
              <a:rPr lang="en-US" b="1" dirty="0" smtClean="0"/>
              <a:t>residual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the unique set of parameter values for which the </a:t>
            </a:r>
            <a:r>
              <a:rPr lang="en-US" dirty="0" smtClean="0"/>
              <a:t>residual is </a:t>
            </a:r>
            <a:r>
              <a:rPr lang="en-US" dirty="0"/>
              <a:t>closed to </a:t>
            </a:r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example</a:t>
            </a:r>
          </a:p>
          <a:p>
            <a:pPr lvl="3"/>
            <a:r>
              <a:rPr lang="en-US" dirty="0" smtClean="0"/>
              <a:t>find </a:t>
            </a:r>
            <a:r>
              <a:rPr lang="en-US" dirty="0" smtClean="0"/>
              <a:t>the extraction rate for which the computer model will simulated the same glucose amounts that were measured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81203"/>
              </p:ext>
            </p:extLst>
          </p:nvPr>
        </p:nvGraphicFramePr>
        <p:xfrm>
          <a:off x="4876800" y="3035300"/>
          <a:ext cx="4114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35300"/>
                        <a:ext cx="4114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2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16764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Performing sensitivity analysis</a:t>
            </a:r>
          </a:p>
          <a:p>
            <a:pPr lvl="1"/>
            <a:r>
              <a:rPr lang="en-US" dirty="0" smtClean="0"/>
              <a:t>check if the </a:t>
            </a:r>
            <a:r>
              <a:rPr lang="en-US" dirty="0"/>
              <a:t>quality of the measurement data </a:t>
            </a:r>
            <a:r>
              <a:rPr lang="en-US" dirty="0" smtClean="0"/>
              <a:t>is sufficient </a:t>
            </a:r>
            <a:r>
              <a:rPr lang="en-US" dirty="0"/>
              <a:t>for identifying the model parameters</a:t>
            </a:r>
            <a:endParaRPr lang="en-US" dirty="0" smtClean="0"/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US" dirty="0" smtClean="0"/>
              <a:t>should </a:t>
            </a:r>
            <a:r>
              <a:rPr lang="en-US" dirty="0" smtClean="0"/>
              <a:t>urine samples be taken every 30 min instead?</a:t>
            </a:r>
            <a:endParaRPr lang="en-GB" dirty="0" smtClean="0"/>
          </a:p>
          <a:p>
            <a:pPr lvl="1"/>
            <a:r>
              <a:rPr lang="en-US" dirty="0" smtClean="0"/>
              <a:t>finding the optimal experimental design that helps </a:t>
            </a:r>
            <a:r>
              <a:rPr lang="en-US" dirty="0"/>
              <a:t>finding the best possible parameter </a:t>
            </a:r>
            <a:r>
              <a:rPr lang="en-US" dirty="0" smtClean="0"/>
              <a:t>estimate</a:t>
            </a:r>
          </a:p>
          <a:p>
            <a:pPr lvl="1"/>
            <a:r>
              <a:rPr lang="en-GB" dirty="0" smtClean="0"/>
              <a:t>usually by performing partial </a:t>
            </a:r>
            <a:r>
              <a:rPr lang="en-GB" dirty="0"/>
              <a:t>differentiation of </a:t>
            </a:r>
            <a:r>
              <a:rPr lang="en-GB" dirty="0" smtClean="0"/>
              <a:t>model outputs </a:t>
            </a:r>
            <a:r>
              <a:rPr lang="en-GB" dirty="0"/>
              <a:t>with regards to the </a:t>
            </a:r>
            <a:r>
              <a:rPr lang="en-GB" dirty="0" smtClean="0"/>
              <a:t>parameters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03851"/>
              </p:ext>
            </p:extLst>
          </p:nvPr>
        </p:nvGraphicFramePr>
        <p:xfrm>
          <a:off x="4876800" y="2876550"/>
          <a:ext cx="4114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76550"/>
                        <a:ext cx="4114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Validating the model</a:t>
            </a:r>
            <a:r>
              <a:rPr lang="en-US" dirty="0" smtClean="0"/>
              <a:t>	</a:t>
            </a:r>
          </a:p>
          <a:p>
            <a:pPr lvl="1"/>
            <a:r>
              <a:rPr lang="en-GB" dirty="0" smtClean="0"/>
              <a:t>validate </a:t>
            </a:r>
            <a:r>
              <a:rPr lang="en-GB" dirty="0"/>
              <a:t>the model performance against known physiological behaviour </a:t>
            </a:r>
            <a:endParaRPr lang="en-GB" dirty="0" smtClean="0"/>
          </a:p>
          <a:p>
            <a:pPr lvl="2"/>
            <a:r>
              <a:rPr lang="en-GB" dirty="0" smtClean="0"/>
              <a:t>example</a:t>
            </a:r>
          </a:p>
          <a:p>
            <a:pPr lvl="3"/>
            <a:r>
              <a:rPr lang="en-US" dirty="0" smtClean="0"/>
              <a:t>study </a:t>
            </a:r>
            <a:r>
              <a:rPr lang="en-US" dirty="0" smtClean="0"/>
              <a:t>residuals </a:t>
            </a:r>
            <a:r>
              <a:rPr lang="en-US" dirty="0"/>
              <a:t>from the parameters estimation activity and the plausibility of the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/>
              <a:t>variances and correlation of </a:t>
            </a:r>
            <a:r>
              <a:rPr lang="en-US" dirty="0" smtClean="0"/>
              <a:t>parameter estimates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for Modeling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71216"/>
              </p:ext>
            </p:extLst>
          </p:nvPr>
        </p:nvGraphicFramePr>
        <p:xfrm>
          <a:off x="3505200" y="2800350"/>
          <a:ext cx="4114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00350"/>
                        <a:ext cx="4114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6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742950"/>
                <a:ext cx="8153400" cy="43434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1" dirty="0" smtClean="0"/>
                  <a:t>Polynomial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en-US" i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n</m:t>
                        </m:r>
                        <m:r>
                          <a:rPr lang="en-US" i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n</m:t>
                        </m:r>
                        <m:r>
                          <a:rPr lang="en-US" i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i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x</m:t>
                    </m:r>
                    <m:r>
                      <a:rPr lang="en-US" i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i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oefficients of polynomial, order of polynomial, roots of polynomial</a:t>
                </a:r>
              </a:p>
              <a:p>
                <a:r>
                  <a:rPr lang="en-US" b="1" dirty="0" smtClean="0"/>
                  <a:t>Equations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quation with one variable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dirty="0" smtClean="0"/>
                  <a:t>inear system of equations</a:t>
                </a:r>
              </a:p>
              <a:p>
                <a:pPr lvl="1"/>
                <a:r>
                  <a:rPr lang="en-US" dirty="0"/>
                  <a:t>n</a:t>
                </a:r>
                <a:r>
                  <a:rPr lang="en-US" dirty="0" smtClean="0"/>
                  <a:t>on - linear system of equations</a:t>
                </a:r>
              </a:p>
              <a:p>
                <a:r>
                  <a:rPr lang="en-US" b="1" dirty="0" smtClean="0"/>
                  <a:t>Matrices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quare schema of numbers, row and column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ow matrices, column matrices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quare matrices, main diagonal of matrix, identity matrix</a:t>
                </a:r>
              </a:p>
              <a:p>
                <a:pPr lvl="1"/>
                <a:r>
                  <a:rPr lang="en-US" dirty="0" smtClean="0"/>
                  <a:t>matrix operations: sum, difference, product, determinant, transpose of matrix, inverse matrix</a:t>
                </a:r>
                <a:endParaRPr lang="en-US" dirty="0"/>
              </a:p>
              <a:p>
                <a:r>
                  <a:rPr lang="en-US" b="1" dirty="0" smtClean="0"/>
                  <a:t>Differential equations</a:t>
                </a:r>
              </a:p>
              <a:p>
                <a:pPr lvl="1"/>
                <a:r>
                  <a:rPr lang="en-US" dirty="0" smtClean="0"/>
                  <a:t>mathematical </a:t>
                </a:r>
                <a:r>
                  <a:rPr lang="en-US" dirty="0"/>
                  <a:t>equation </a:t>
                </a:r>
                <a:r>
                  <a:rPr lang="en-US" dirty="0" smtClean="0"/>
                  <a:t>which contains </a:t>
                </a:r>
                <a:r>
                  <a:rPr lang="en-US" dirty="0"/>
                  <a:t>derivative of </a:t>
                </a:r>
                <a:r>
                  <a:rPr lang="en-US" dirty="0" smtClean="0"/>
                  <a:t>function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dirty="0" smtClean="0"/>
                  <a:t>inear differential equation and system of </a:t>
                </a:r>
                <a:r>
                  <a:rPr lang="en-US" dirty="0"/>
                  <a:t>equation</a:t>
                </a:r>
                <a:r>
                  <a:rPr lang="en-US" dirty="0" smtClean="0"/>
                  <a:t>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742950"/>
                <a:ext cx="8153400" cy="4343400"/>
              </a:xfrm>
              <a:blipFill rotWithShape="0">
                <a:blip r:embed="rId2"/>
                <a:stretch>
                  <a:fillRect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of some mathematical concepts</a:t>
            </a:r>
          </a:p>
        </p:txBody>
      </p:sp>
    </p:spTree>
    <p:extLst>
      <p:ext uri="{BB962C8B-B14F-4D97-AF65-F5344CB8AC3E}">
        <p14:creationId xmlns:p14="http://schemas.microsoft.com/office/powerpoint/2010/main" val="21804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lecture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761087"/>
            <a:ext cx="80772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en-US" sz="1200" b="1" dirty="0" smtClean="0"/>
              <a:t>Organization of practices</a:t>
            </a:r>
            <a:r>
              <a:rPr lang="en-US" sz="1200" b="1" i="1" dirty="0" smtClean="0"/>
              <a:t>]</a:t>
            </a:r>
          </a:p>
          <a:p>
            <a:r>
              <a:rPr lang="en-US" sz="1200" i="1" dirty="0" smtClean="0"/>
              <a:t>13 hours with modeling guidelines, population modeling, compartmental modeling, and the creation of own models.</a:t>
            </a:r>
          </a:p>
          <a:p>
            <a:r>
              <a:rPr lang="en-US" sz="1200" dirty="0" smtClean="0"/>
              <a:t>To obtain the credit you need 50 points. </a:t>
            </a:r>
          </a:p>
          <a:p>
            <a:r>
              <a:rPr lang="en-US" sz="1200" dirty="0" smtClean="0"/>
              <a:t>12 points can be obtained for active participation in the practices. 60 points can be obtained for the final exam, which will take place in the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lesson, 28 points can be obtained from final presentations that will take place in the 13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lesson.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075" y="2088589"/>
            <a:ext cx="80772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en-US" sz="1200" b="1" dirty="0" smtClean="0"/>
              <a:t>Mathematical concepts</a:t>
            </a:r>
            <a:r>
              <a:rPr lang="en-US" sz="1200" b="1" i="1" dirty="0" smtClean="0"/>
              <a:t>]</a:t>
            </a:r>
            <a:endParaRPr lang="en-US" sz="1200" b="1" i="1" dirty="0" smtClean="0"/>
          </a:p>
          <a:p>
            <a:r>
              <a:rPr lang="en-US" sz="1200" dirty="0" smtClean="0"/>
              <a:t>Polynomials, equations, matrices</a:t>
            </a:r>
            <a:endParaRPr lang="en-US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600075" y="2907421"/>
            <a:ext cx="8077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[Modeling guidelines]</a:t>
            </a:r>
          </a:p>
          <a:p>
            <a:r>
              <a:rPr lang="en-GB" sz="1200" dirty="0"/>
              <a:t>Defining the Problem, Designing the </a:t>
            </a:r>
            <a:r>
              <a:rPr lang="en-GB" sz="1200" dirty="0" smtClean="0"/>
              <a:t>Experiment, Describing </a:t>
            </a:r>
            <a:r>
              <a:rPr lang="en-GB" sz="1200" dirty="0"/>
              <a:t>the Model </a:t>
            </a:r>
            <a:r>
              <a:rPr lang="en-GB" sz="1200" dirty="0" smtClean="0"/>
              <a:t>Mathematically, Performing </a:t>
            </a:r>
            <a:r>
              <a:rPr lang="en-GB" sz="1200" dirty="0" err="1"/>
              <a:t>Identifiability</a:t>
            </a:r>
            <a:r>
              <a:rPr lang="en-GB" sz="1200" dirty="0"/>
              <a:t> </a:t>
            </a:r>
            <a:r>
              <a:rPr lang="en-GB" sz="1200" dirty="0" smtClean="0"/>
              <a:t>Analysis, Implementing </a:t>
            </a:r>
            <a:r>
              <a:rPr lang="en-GB" sz="1200" dirty="0"/>
              <a:t>the </a:t>
            </a:r>
            <a:r>
              <a:rPr lang="en-GB" sz="1200" dirty="0" smtClean="0"/>
              <a:t>Model, Performing </a:t>
            </a:r>
            <a:r>
              <a:rPr lang="en-GB" sz="1200" dirty="0"/>
              <a:t>Parameters </a:t>
            </a:r>
            <a:r>
              <a:rPr lang="en-GB" sz="1200" dirty="0" smtClean="0"/>
              <a:t>Estimation, Performing </a:t>
            </a:r>
            <a:r>
              <a:rPr lang="en-GB" sz="1200" dirty="0"/>
              <a:t>Sensitivity </a:t>
            </a:r>
            <a:r>
              <a:rPr lang="en-GB" sz="1200" dirty="0" smtClean="0"/>
              <a:t>Analysis, Validating </a:t>
            </a:r>
            <a:r>
              <a:rPr lang="en-GB" sz="1200" dirty="0"/>
              <a:t>the Model</a:t>
            </a:r>
            <a:endParaRPr lang="en-US" sz="1200" dirty="0"/>
          </a:p>
          <a:p>
            <a:pPr lvl="0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00075" y="4095586"/>
            <a:ext cx="8077200" cy="461665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[What </a:t>
            </a:r>
            <a:r>
              <a:rPr lang="de-DE" sz="1200" b="1" i="1" dirty="0" err="1" smtClean="0"/>
              <a:t>comes</a:t>
            </a:r>
            <a:r>
              <a:rPr lang="de-DE" sz="1200" b="1" i="1" dirty="0" smtClean="0"/>
              <a:t> </a:t>
            </a:r>
            <a:r>
              <a:rPr lang="en-US" sz="1200" b="1" i="1" dirty="0" smtClean="0"/>
              <a:t>next</a:t>
            </a:r>
            <a:r>
              <a:rPr lang="en-US" sz="1200" b="1" i="1" dirty="0" smtClean="0"/>
              <a:t>?]</a:t>
            </a:r>
          </a:p>
          <a:p>
            <a:r>
              <a:rPr lang="en-US" sz="1200" dirty="0" smtClean="0"/>
              <a:t>Next week we will study single specie population models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today's lecture?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Organization of the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Entrance test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Semester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Requirements for a 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Why modeling and simulation?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Modeling guidelines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Review of some mathematical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How is the course organized?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350146"/>
            <a:ext cx="2819400" cy="573904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1 group</a:t>
            </a:r>
          </a:p>
          <a:p>
            <a:r>
              <a:rPr lang="en-US" sz="1200" b="1" dirty="0" smtClean="0"/>
              <a:t>2 students</a:t>
            </a:r>
          </a:p>
          <a:p>
            <a:r>
              <a:rPr lang="en-US" sz="1200" b="1" dirty="0"/>
              <a:t>13 lectures x 1.5 hours</a:t>
            </a:r>
          </a:p>
          <a:p>
            <a:r>
              <a:rPr lang="en-US" sz="1200" b="1" dirty="0" smtClean="0"/>
              <a:t>13 tutorials x </a:t>
            </a:r>
            <a:r>
              <a:rPr lang="en-US" sz="1200" b="1" dirty="0"/>
              <a:t>1.5 </a:t>
            </a:r>
            <a:r>
              <a:rPr lang="en-US" sz="1200" b="1" dirty="0" smtClean="0"/>
              <a:t>hours</a:t>
            </a:r>
          </a:p>
          <a:p>
            <a:pPr lvl="1"/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01967" y="742950"/>
            <a:ext cx="2819400" cy="53035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Biomedical Technician BMT (17ABBMS)</a:t>
            </a:r>
            <a:endParaRPr lang="en-US" b="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2" y="2495550"/>
            <a:ext cx="8340852" cy="22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you should already know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09800" y="1681481"/>
            <a:ext cx="6781800" cy="2628900"/>
          </a:xfrm>
        </p:spPr>
        <p:txBody>
          <a:bodyPr>
            <a:normAutofit/>
          </a:bodyPr>
          <a:lstStyle/>
          <a:p>
            <a:r>
              <a:rPr lang="en-US" b="1" dirty="0" smtClean="0"/>
              <a:t>Linear Algebra and Differential Calculus</a:t>
            </a:r>
          </a:p>
          <a:p>
            <a:r>
              <a:rPr lang="en-US" b="1" dirty="0" smtClean="0"/>
              <a:t>Integral Calculus</a:t>
            </a:r>
          </a:p>
          <a:p>
            <a:r>
              <a:rPr lang="en-US" b="1" dirty="0" smtClean="0"/>
              <a:t>Programming in Matlab</a:t>
            </a:r>
          </a:p>
          <a:p>
            <a:r>
              <a:rPr lang="en-US" b="1" dirty="0" smtClean="0"/>
              <a:t>Introduction to Signals and Systems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209800" y="1123950"/>
            <a:ext cx="4267200" cy="530352"/>
          </a:xfrm>
        </p:spPr>
        <p:txBody>
          <a:bodyPr>
            <a:normAutofit/>
          </a:bodyPr>
          <a:lstStyle/>
          <a:p>
            <a:r>
              <a:rPr lang="en-US" b="0" dirty="0" smtClean="0"/>
              <a:t>Biomedical Technician BMT (17ABBMS)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5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0997" y="118110"/>
            <a:ext cx="8382003" cy="4724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b="1" dirty="0" smtClean="0"/>
              <a:t>Semester schedule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17ABBMS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376" y="1733550"/>
            <a:ext cx="2523824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1th lecture</a:t>
            </a:r>
          </a:p>
          <a:p>
            <a:r>
              <a:rPr lang="en-US" sz="1200" b="1" dirty="0" smtClean="0"/>
              <a:t>Introduction to Mathematical Modeling</a:t>
            </a:r>
          </a:p>
          <a:p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5494" y="2346127"/>
            <a:ext cx="25187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2nd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Models for single specie populations</a:t>
            </a:r>
            <a:endParaRPr lang="en-US" sz="12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16200000" flipH="1">
            <a:off x="338288" y="1700062"/>
            <a:ext cx="304798" cy="2193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5"/>
          <p:cNvCxnSpPr>
            <a:endCxn id="30" idx="1"/>
          </p:cNvCxnSpPr>
          <p:nvPr/>
        </p:nvCxnSpPr>
        <p:spPr>
          <a:xfrm rot="16200000" flipH="1">
            <a:off x="-3542" y="1965691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81057" y="1733550"/>
            <a:ext cx="2165297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5th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1 - compartmental models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686174" y="2346126"/>
            <a:ext cx="2160658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6th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More - compartmental models</a:t>
            </a:r>
            <a:endParaRPr lang="en-US" sz="1200" b="1" dirty="0"/>
          </a:p>
        </p:txBody>
      </p:sp>
      <p:cxnSp>
        <p:nvCxnSpPr>
          <p:cNvPr id="73" name="Elbow Connector 72"/>
          <p:cNvCxnSpPr>
            <a:endCxn id="65" idx="1"/>
          </p:cNvCxnSpPr>
          <p:nvPr/>
        </p:nvCxnSpPr>
        <p:spPr>
          <a:xfrm rot="16200000" flipH="1">
            <a:off x="3389346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/>
          <p:cNvCxnSpPr>
            <a:endCxn id="67" idx="1"/>
          </p:cNvCxnSpPr>
          <p:nvPr/>
        </p:nvCxnSpPr>
        <p:spPr>
          <a:xfrm rot="16200000" flipH="1">
            <a:off x="3086358" y="1973422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199" y="1733550"/>
            <a:ext cx="236220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8th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err="1" smtClean="0"/>
              <a:t>Identifiability</a:t>
            </a:r>
            <a:r>
              <a:rPr lang="en-US" sz="1200" b="1" dirty="0" smtClean="0"/>
              <a:t> analysis</a:t>
            </a:r>
            <a:endParaRPr lang="en-US" sz="1200" b="1" dirty="0"/>
          </a:p>
        </p:txBody>
      </p:sp>
      <p:cxnSp>
        <p:nvCxnSpPr>
          <p:cNvPr id="108" name="Elbow Connector 45"/>
          <p:cNvCxnSpPr>
            <a:endCxn id="106" idx="1"/>
          </p:cNvCxnSpPr>
          <p:nvPr/>
        </p:nvCxnSpPr>
        <p:spPr>
          <a:xfrm rot="16200000" flipH="1">
            <a:off x="6268481" y="1675944"/>
            <a:ext cx="361892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95" y="1352550"/>
            <a:ext cx="1660455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en-US" sz="1600" dirty="0" smtClean="0"/>
              <a:t>Population models</a:t>
            </a:r>
            <a:endParaRPr lang="en-US" sz="1600" b="1" dirty="0" smtClean="0">
              <a:solidFill>
                <a:schemeClr val="dk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05175" y="1352550"/>
            <a:ext cx="2072299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dirty="0" smtClean="0"/>
              <a:t>Compartmental models</a:t>
            </a:r>
            <a:endParaRPr 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172200" y="1352550"/>
            <a:ext cx="1854674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Advanced Topics</a:t>
            </a:r>
          </a:p>
        </p:txBody>
      </p:sp>
      <p:cxnSp>
        <p:nvCxnSpPr>
          <p:cNvPr id="138" name="Elbow Connector 137"/>
          <p:cNvCxnSpPr>
            <a:stCxn id="8" idx="2"/>
            <a:endCxn id="64" idx="0"/>
          </p:cNvCxnSpPr>
          <p:nvPr/>
        </p:nvCxnSpPr>
        <p:spPr>
          <a:xfrm rot="5400000">
            <a:off x="4214163" y="1147112"/>
            <a:ext cx="332601" cy="782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/>
          <p:cNvCxnSpPr>
            <a:stCxn id="8" idx="2"/>
            <a:endCxn id="104" idx="0"/>
          </p:cNvCxnSpPr>
          <p:nvPr/>
        </p:nvCxnSpPr>
        <p:spPr>
          <a:xfrm rot="16200000" flipH="1">
            <a:off x="5593268" y="-153720"/>
            <a:ext cx="332601" cy="2679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27" idx="0"/>
          </p:cNvCxnSpPr>
          <p:nvPr/>
        </p:nvCxnSpPr>
        <p:spPr>
          <a:xfrm rot="5400000">
            <a:off x="2570862" y="-496189"/>
            <a:ext cx="332601" cy="33648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6713" y="2952750"/>
            <a:ext cx="2517487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3rd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Models for two species populations</a:t>
            </a:r>
            <a:endParaRPr lang="en-US" sz="1200" b="1" dirty="0"/>
          </a:p>
        </p:txBody>
      </p:sp>
      <p:cxnSp>
        <p:nvCxnSpPr>
          <p:cNvPr id="35" name="Elbow Connector 45"/>
          <p:cNvCxnSpPr>
            <a:endCxn id="34" idx="1"/>
          </p:cNvCxnSpPr>
          <p:nvPr/>
        </p:nvCxnSpPr>
        <p:spPr>
          <a:xfrm rot="16200000" flipH="1">
            <a:off x="-2322" y="2572315"/>
            <a:ext cx="993578" cy="2244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6174" y="2955727"/>
            <a:ext cx="2160657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7th lecture</a:t>
            </a:r>
          </a:p>
          <a:p>
            <a:r>
              <a:rPr lang="en-US" sz="1200" b="1" dirty="0"/>
              <a:t>More - compartmental models</a:t>
            </a:r>
          </a:p>
        </p:txBody>
      </p:sp>
      <p:cxnSp>
        <p:nvCxnSpPr>
          <p:cNvPr id="38" name="Elbow Connector 45"/>
          <p:cNvCxnSpPr>
            <a:endCxn id="36" idx="1"/>
          </p:cNvCxnSpPr>
          <p:nvPr/>
        </p:nvCxnSpPr>
        <p:spPr>
          <a:xfrm rot="16200000" flipH="1">
            <a:off x="3086358" y="2583023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53199" y="2293663"/>
            <a:ext cx="236220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9th </a:t>
            </a:r>
            <a:r>
              <a:rPr lang="en-US" sz="1200" dirty="0"/>
              <a:t>lecture</a:t>
            </a:r>
            <a:endParaRPr lang="en-US" sz="1200" dirty="0" smtClean="0"/>
          </a:p>
          <a:p>
            <a:pPr algn="ctr"/>
            <a:r>
              <a:rPr lang="en-US" sz="1200" b="1" dirty="0" err="1" smtClean="0"/>
              <a:t>Identifiability</a:t>
            </a:r>
            <a:r>
              <a:rPr lang="en-US" sz="1200" b="1" dirty="0" smtClean="0"/>
              <a:t> analysis</a:t>
            </a:r>
            <a:endParaRPr lang="en-US" sz="1200" b="1" dirty="0"/>
          </a:p>
        </p:txBody>
      </p:sp>
      <p:cxnSp>
        <p:nvCxnSpPr>
          <p:cNvPr id="45" name="Elbow Connector 45"/>
          <p:cNvCxnSpPr>
            <a:endCxn id="44" idx="1"/>
          </p:cNvCxnSpPr>
          <p:nvPr/>
        </p:nvCxnSpPr>
        <p:spPr>
          <a:xfrm rot="16200000" flipH="1">
            <a:off x="5991483" y="1959059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53199" y="2858293"/>
            <a:ext cx="236220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10th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/>
              <a:t>Identification of model parameters</a:t>
            </a:r>
          </a:p>
        </p:txBody>
      </p:sp>
      <p:cxnSp>
        <p:nvCxnSpPr>
          <p:cNvPr id="50" name="Elbow Connector 45"/>
          <p:cNvCxnSpPr>
            <a:endCxn id="48" idx="1"/>
          </p:cNvCxnSpPr>
          <p:nvPr/>
        </p:nvCxnSpPr>
        <p:spPr>
          <a:xfrm rot="16200000" flipH="1">
            <a:off x="5954871" y="2487077"/>
            <a:ext cx="989112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53199" y="3411200"/>
            <a:ext cx="2362201" cy="4571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11th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Sensitivity analysis</a:t>
            </a:r>
          </a:p>
        </p:txBody>
      </p:sp>
      <p:cxnSp>
        <p:nvCxnSpPr>
          <p:cNvPr id="52" name="Elbow Connector 45"/>
          <p:cNvCxnSpPr>
            <a:endCxn id="51" idx="1"/>
          </p:cNvCxnSpPr>
          <p:nvPr/>
        </p:nvCxnSpPr>
        <p:spPr>
          <a:xfrm rot="16200000" flipH="1">
            <a:off x="5954127" y="3040728"/>
            <a:ext cx="990600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494" y="3562350"/>
            <a:ext cx="25187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4th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Epidemiology models</a:t>
            </a:r>
            <a:endParaRPr lang="en-US" sz="1200" b="1" dirty="0"/>
          </a:p>
        </p:txBody>
      </p:sp>
      <p:cxnSp>
        <p:nvCxnSpPr>
          <p:cNvPr id="41" name="Elbow Connector 45"/>
          <p:cNvCxnSpPr>
            <a:endCxn id="40" idx="1"/>
          </p:cNvCxnSpPr>
          <p:nvPr/>
        </p:nvCxnSpPr>
        <p:spPr>
          <a:xfrm rot="16200000" flipH="1">
            <a:off x="-3542" y="3181914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53200" y="3983325"/>
            <a:ext cx="2362201" cy="4571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12th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Final exam</a:t>
            </a:r>
          </a:p>
        </p:txBody>
      </p:sp>
      <p:cxnSp>
        <p:nvCxnSpPr>
          <p:cNvPr id="47" name="Elbow Connector 45"/>
          <p:cNvCxnSpPr>
            <a:endCxn id="46" idx="1"/>
          </p:cNvCxnSpPr>
          <p:nvPr/>
        </p:nvCxnSpPr>
        <p:spPr>
          <a:xfrm rot="16200000" flipH="1">
            <a:off x="5954128" y="3612853"/>
            <a:ext cx="990600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53200" y="4543896"/>
            <a:ext cx="2362201" cy="4571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11th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Final presentations</a:t>
            </a:r>
          </a:p>
        </p:txBody>
      </p:sp>
      <p:cxnSp>
        <p:nvCxnSpPr>
          <p:cNvPr id="56" name="Elbow Connector 45"/>
          <p:cNvCxnSpPr>
            <a:endCxn id="55" idx="1"/>
          </p:cNvCxnSpPr>
          <p:nvPr/>
        </p:nvCxnSpPr>
        <p:spPr>
          <a:xfrm rot="16200000" flipH="1">
            <a:off x="5954128" y="4173424"/>
            <a:ext cx="990600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Attendance to ALL tutorials</a:t>
            </a:r>
          </a:p>
          <a:p>
            <a:pPr lvl="1"/>
            <a:r>
              <a:rPr lang="en-US" dirty="0" smtClean="0"/>
              <a:t>In case of non-attendance, provide a valid reason </a:t>
            </a:r>
          </a:p>
          <a:p>
            <a:r>
              <a:rPr lang="en-US" dirty="0" smtClean="0"/>
              <a:t>12 points from tutorials</a:t>
            </a:r>
          </a:p>
          <a:p>
            <a:pPr lvl="1"/>
            <a:r>
              <a:rPr lang="en-US" dirty="0" smtClean="0"/>
              <a:t>1 point per week for each attendance</a:t>
            </a:r>
          </a:p>
          <a:p>
            <a:r>
              <a:rPr lang="en-US" dirty="0" smtClean="0"/>
              <a:t>28 points from practical projects</a:t>
            </a:r>
          </a:p>
          <a:p>
            <a:pPr lvl="1"/>
            <a:r>
              <a:rPr lang="en-US" dirty="0" smtClean="0"/>
              <a:t>10 points for designing </a:t>
            </a:r>
            <a:r>
              <a:rPr lang="en-US" dirty="0"/>
              <a:t>your project </a:t>
            </a:r>
            <a:endParaRPr lang="en-US" dirty="0" smtClean="0"/>
          </a:p>
          <a:p>
            <a:pPr lvl="1"/>
            <a:r>
              <a:rPr lang="en-US" dirty="0" smtClean="0"/>
              <a:t>13 points for implementing </a:t>
            </a:r>
            <a:r>
              <a:rPr lang="en-US" dirty="0"/>
              <a:t>your project </a:t>
            </a:r>
            <a:endParaRPr lang="en-US" dirty="0" smtClean="0"/>
          </a:p>
          <a:p>
            <a:pPr lvl="1"/>
            <a:r>
              <a:rPr lang="en-US" dirty="0" smtClean="0"/>
              <a:t>5 points for presenting your project  </a:t>
            </a:r>
          </a:p>
          <a:p>
            <a:pPr lvl="1"/>
            <a:r>
              <a:rPr lang="en-US" dirty="0" smtClean="0"/>
              <a:t>Guidelines will be given in lesson 8</a:t>
            </a:r>
          </a:p>
          <a:p>
            <a:r>
              <a:rPr lang="en-US" dirty="0" smtClean="0"/>
              <a:t>60 points from final exam</a:t>
            </a:r>
          </a:p>
          <a:p>
            <a:pPr lvl="1"/>
            <a:r>
              <a:rPr lang="en-US" dirty="0" smtClean="0"/>
              <a:t>40 points about the lectures</a:t>
            </a:r>
          </a:p>
          <a:p>
            <a:pPr lvl="1"/>
            <a:r>
              <a:rPr lang="en-US" dirty="0" smtClean="0"/>
              <a:t>20 points about the tutorials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03835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Entrance test 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21399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 gain knowledge </a:t>
            </a:r>
            <a:r>
              <a:rPr lang="en-US" dirty="0"/>
              <a:t>about complex physiological and pathophysiological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understanding and testing hypothesis</a:t>
            </a:r>
          </a:p>
          <a:p>
            <a:pPr lvl="1"/>
            <a:r>
              <a:rPr lang="en-US" dirty="0" smtClean="0"/>
              <a:t>measuring inferences</a:t>
            </a:r>
          </a:p>
          <a:p>
            <a:pPr lvl="1"/>
            <a:r>
              <a:rPr lang="en-US" dirty="0" smtClean="0"/>
              <a:t>teaching</a:t>
            </a:r>
          </a:p>
          <a:p>
            <a:pPr lvl="1"/>
            <a:r>
              <a:rPr lang="en-US" dirty="0" smtClean="0"/>
              <a:t>simulating </a:t>
            </a:r>
            <a:r>
              <a:rPr lang="en-US" dirty="0"/>
              <a:t>and designing </a:t>
            </a:r>
            <a:r>
              <a:rPr lang="en-US" dirty="0" smtClean="0"/>
              <a:t>experiments</a:t>
            </a:r>
          </a:p>
          <a:p>
            <a:r>
              <a:rPr lang="en-GB" dirty="0"/>
              <a:t>A model is an approximated representation of the real system using mathematical </a:t>
            </a:r>
            <a:r>
              <a:rPr lang="en-GB" dirty="0" smtClean="0"/>
              <a:t>tools</a:t>
            </a:r>
          </a:p>
          <a:p>
            <a:pPr lvl="1"/>
            <a:r>
              <a:rPr lang="en-GB" dirty="0"/>
              <a:t>data-driven or black box </a:t>
            </a:r>
            <a:r>
              <a:rPr lang="en-GB" dirty="0" smtClean="0"/>
              <a:t>models</a:t>
            </a:r>
          </a:p>
          <a:p>
            <a:pPr lvl="1"/>
            <a:r>
              <a:rPr lang="en-GB" dirty="0"/>
              <a:t>physiologically-based models</a:t>
            </a:r>
            <a:endParaRPr lang="en-US" dirty="0" smtClean="0"/>
          </a:p>
          <a:p>
            <a:r>
              <a:rPr lang="en-US" dirty="0" smtClean="0"/>
              <a:t>Examples of </a:t>
            </a:r>
            <a:r>
              <a:rPr lang="en-US" dirty="0"/>
              <a:t>a</a:t>
            </a:r>
            <a:r>
              <a:rPr lang="en-US" dirty="0" smtClean="0"/>
              <a:t>pplications:</a:t>
            </a:r>
          </a:p>
          <a:p>
            <a:pPr lvl="1"/>
            <a:r>
              <a:rPr lang="en-US" dirty="0"/>
              <a:t>study the liberation, absorption, distribution and elimination of </a:t>
            </a:r>
            <a:r>
              <a:rPr lang="en-US" dirty="0" smtClean="0"/>
              <a:t>drugs in the body</a:t>
            </a:r>
          </a:p>
          <a:p>
            <a:pPr lvl="1"/>
            <a:r>
              <a:rPr lang="en-US" dirty="0"/>
              <a:t>estimate quantities of a substrate or hormone that are not directly measurable because they are in non-accessible portion of the </a:t>
            </a:r>
            <a:r>
              <a:rPr lang="en-US" dirty="0" smtClean="0"/>
              <a:t>body</a:t>
            </a:r>
          </a:p>
          <a:p>
            <a:pPr lvl="1"/>
            <a:r>
              <a:rPr lang="en-US" dirty="0"/>
              <a:t>predict the most possible time when a patient with renal failure should undergo </a:t>
            </a:r>
            <a:r>
              <a:rPr lang="en-US" dirty="0" err="1" smtClean="0"/>
              <a:t>haemodialysis</a:t>
            </a:r>
            <a:endParaRPr lang="en-US" dirty="0" smtClean="0"/>
          </a:p>
          <a:p>
            <a:pPr lvl="1"/>
            <a:r>
              <a:rPr lang="en-US" dirty="0"/>
              <a:t>understand heart failure, which is a leading cause of death in </a:t>
            </a:r>
            <a:r>
              <a:rPr lang="en-US" dirty="0" smtClean="0"/>
              <a:t>humans</a:t>
            </a:r>
          </a:p>
          <a:p>
            <a:pPr lvl="1"/>
            <a:r>
              <a:rPr lang="en-US" dirty="0"/>
              <a:t>estimates </a:t>
            </a:r>
            <a:r>
              <a:rPr lang="en-US" dirty="0" smtClean="0"/>
              <a:t>the </a:t>
            </a:r>
            <a:r>
              <a:rPr lang="en-US" dirty="0"/>
              <a:t>tone of sympathetic and parasympathetic discharge on the cardiovascular </a:t>
            </a:r>
            <a:r>
              <a:rPr lang="en-US" dirty="0" smtClean="0"/>
              <a:t>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Modeling and Simulating</a:t>
            </a:r>
          </a:p>
        </p:txBody>
      </p:sp>
    </p:spTree>
    <p:extLst>
      <p:ext uri="{BB962C8B-B14F-4D97-AF65-F5344CB8AC3E}">
        <p14:creationId xmlns:p14="http://schemas.microsoft.com/office/powerpoint/2010/main" val="9500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8110"/>
            <a:ext cx="8991600" cy="472440"/>
          </a:xfrm>
        </p:spPr>
        <p:txBody>
          <a:bodyPr/>
          <a:lstStyle/>
          <a:p>
            <a:r>
              <a:rPr lang="en-US" b="1" dirty="0"/>
              <a:t>Guidelines for Modeling</a:t>
            </a:r>
            <a:endParaRPr lang="cs-CZ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15596"/>
              </p:ext>
            </p:extLst>
          </p:nvPr>
        </p:nvGraphicFramePr>
        <p:xfrm>
          <a:off x="1371600" y="1047750"/>
          <a:ext cx="6115050" cy="313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4600575" imgH="2495550" progId="Visio.Drawing.11">
                  <p:embed/>
                </p:oleObj>
              </mc:Choice>
              <mc:Fallback>
                <p:oleObj r:id="rId3" imgW="4600575" imgH="24955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47750"/>
                        <a:ext cx="6115050" cy="3134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7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1156</Words>
  <Application>Microsoft Office PowerPoint</Application>
  <PresentationFormat>On-screen Show (16:9)</PresentationFormat>
  <Paragraphs>185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WidescreenPresentation</vt:lpstr>
      <vt:lpstr>Visio.Drawing.11</vt:lpstr>
      <vt:lpstr>Modelling and Simulation</vt:lpstr>
      <vt:lpstr>What do we do in today's lecture? </vt:lpstr>
      <vt:lpstr>How is the course organized?</vt:lpstr>
      <vt:lpstr>What you should already know</vt:lpstr>
      <vt:lpstr>Semester schedule</vt:lpstr>
      <vt:lpstr>Requirements for grade</vt:lpstr>
      <vt:lpstr>PowerPoint Presentation</vt:lpstr>
      <vt:lpstr>Motivation for Modeling and Simulating</vt:lpstr>
      <vt:lpstr>Guidelines for Modeling</vt:lpstr>
      <vt:lpstr>Guidelines for Modeling</vt:lpstr>
      <vt:lpstr>Guidelines for Modeling</vt:lpstr>
      <vt:lpstr>Guidelines for Modeling</vt:lpstr>
      <vt:lpstr>Guidelines for Modeling</vt:lpstr>
      <vt:lpstr>Guidelines for Modeling</vt:lpstr>
      <vt:lpstr>Guidelines for Modeling</vt:lpstr>
      <vt:lpstr>Guidelines for Modeling</vt:lpstr>
      <vt:lpstr>Guidelines for Modeling</vt:lpstr>
      <vt:lpstr>Review of some mathematical concepts</vt:lpstr>
      <vt:lpstr>Summary of today's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2014-02-17T11:38:24Z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