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7" r:id="rId3"/>
    <p:sldId id="461" r:id="rId4"/>
    <p:sldId id="464" r:id="rId5"/>
    <p:sldId id="478" r:id="rId6"/>
    <p:sldId id="463" r:id="rId7"/>
    <p:sldId id="466" r:id="rId8"/>
    <p:sldId id="47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782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5/12/2014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5/12/2014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/>
              <a:t>Modelling and Simulation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Lesson </a:t>
            </a:r>
            <a:r>
              <a:rPr lang="en-US" dirty="0" smtClean="0"/>
              <a:t>13 </a:t>
            </a:r>
            <a:r>
              <a:rPr lang="en-US" dirty="0" smtClean="0"/>
              <a:t>- SS 201</a:t>
            </a:r>
            <a:r>
              <a:rPr lang="cs-CZ" dirty="0" smtClean="0"/>
              <a:t>4</a:t>
            </a:r>
            <a:r>
              <a:rPr lang="en-US" dirty="0" smtClean="0"/>
              <a:t> – </a:t>
            </a:r>
            <a:r>
              <a:rPr lang="de-DE" dirty="0" smtClean="0"/>
              <a:t>Michel Kana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b="1" dirty="0" smtClean="0"/>
              <a:t>What do we do in </a:t>
            </a:r>
            <a:r>
              <a:rPr lang="en-US" b="1" dirty="0"/>
              <a:t>today's </a:t>
            </a:r>
            <a:r>
              <a:rPr lang="en-US" b="1" dirty="0" smtClean="0"/>
              <a:t>lesson?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Parameters Estimation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0997" y="118110"/>
            <a:ext cx="8382003" cy="4724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b="1" dirty="0" smtClean="0"/>
              <a:t>Semester schedule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17ABBMS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376" y="1733550"/>
            <a:ext cx="2523824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1th lecture</a:t>
            </a:r>
          </a:p>
          <a:p>
            <a:r>
              <a:rPr lang="en-US" sz="1200" b="1" dirty="0" smtClean="0"/>
              <a:t>Introduction to Mathematical Modeling</a:t>
            </a:r>
          </a:p>
          <a:p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5494" y="2346127"/>
            <a:ext cx="25187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2nd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Models for single specie populations</a:t>
            </a:r>
            <a:endParaRPr lang="en-US" sz="12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16200000" flipH="1">
            <a:off x="338288" y="1700062"/>
            <a:ext cx="304798" cy="2193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5"/>
          <p:cNvCxnSpPr>
            <a:endCxn id="30" idx="1"/>
          </p:cNvCxnSpPr>
          <p:nvPr/>
        </p:nvCxnSpPr>
        <p:spPr>
          <a:xfrm rot="16200000" flipH="1">
            <a:off x="-3542" y="1965691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81057" y="1733550"/>
            <a:ext cx="2165297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5th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1 - compartmental models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686174" y="2346126"/>
            <a:ext cx="2160658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6th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More - compartmental models</a:t>
            </a:r>
            <a:endParaRPr lang="en-US" sz="1200" b="1" dirty="0"/>
          </a:p>
        </p:txBody>
      </p:sp>
      <p:cxnSp>
        <p:nvCxnSpPr>
          <p:cNvPr id="73" name="Elbow Connector 72"/>
          <p:cNvCxnSpPr>
            <a:endCxn id="65" idx="1"/>
          </p:cNvCxnSpPr>
          <p:nvPr/>
        </p:nvCxnSpPr>
        <p:spPr>
          <a:xfrm rot="16200000" flipH="1">
            <a:off x="3389346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/>
          <p:cNvCxnSpPr>
            <a:endCxn id="67" idx="1"/>
          </p:cNvCxnSpPr>
          <p:nvPr/>
        </p:nvCxnSpPr>
        <p:spPr>
          <a:xfrm rot="16200000" flipH="1">
            <a:off x="3086358" y="1973422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199" y="1733550"/>
            <a:ext cx="236220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/>
              <a:t>9th lecture Apr 15</a:t>
            </a:r>
          </a:p>
          <a:p>
            <a:pPr algn="ctr"/>
            <a:r>
              <a:rPr lang="en-US" sz="1200" b="1" dirty="0" err="1"/>
              <a:t>Identifiability</a:t>
            </a:r>
            <a:r>
              <a:rPr lang="en-US" sz="1200" b="1" dirty="0"/>
              <a:t> analysis</a:t>
            </a:r>
          </a:p>
        </p:txBody>
      </p:sp>
      <p:cxnSp>
        <p:nvCxnSpPr>
          <p:cNvPr id="108" name="Elbow Connector 45"/>
          <p:cNvCxnSpPr>
            <a:endCxn id="106" idx="1"/>
          </p:cNvCxnSpPr>
          <p:nvPr/>
        </p:nvCxnSpPr>
        <p:spPr>
          <a:xfrm rot="16200000" flipH="1">
            <a:off x="6268481" y="1675944"/>
            <a:ext cx="361892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95" y="1352550"/>
            <a:ext cx="1660455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en-US" sz="1600" dirty="0" smtClean="0"/>
              <a:t>Population models</a:t>
            </a:r>
            <a:endParaRPr lang="en-US" sz="1600" b="1" dirty="0" smtClean="0">
              <a:solidFill>
                <a:schemeClr val="dk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05175" y="1352550"/>
            <a:ext cx="2072299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dirty="0" smtClean="0"/>
              <a:t>Compartmental models</a:t>
            </a:r>
            <a:endParaRPr lang="en-US" sz="1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172200" y="1352550"/>
            <a:ext cx="1854674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Advanced Topics</a:t>
            </a:r>
          </a:p>
        </p:txBody>
      </p:sp>
      <p:cxnSp>
        <p:nvCxnSpPr>
          <p:cNvPr id="138" name="Elbow Connector 137"/>
          <p:cNvCxnSpPr>
            <a:stCxn id="8" idx="2"/>
            <a:endCxn id="64" idx="0"/>
          </p:cNvCxnSpPr>
          <p:nvPr/>
        </p:nvCxnSpPr>
        <p:spPr>
          <a:xfrm rot="5400000">
            <a:off x="4214163" y="1147112"/>
            <a:ext cx="332601" cy="782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/>
          <p:cNvCxnSpPr>
            <a:stCxn id="8" idx="2"/>
            <a:endCxn id="104" idx="0"/>
          </p:cNvCxnSpPr>
          <p:nvPr/>
        </p:nvCxnSpPr>
        <p:spPr>
          <a:xfrm rot="16200000" flipH="1">
            <a:off x="5593268" y="-153720"/>
            <a:ext cx="332601" cy="2679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27" idx="0"/>
          </p:cNvCxnSpPr>
          <p:nvPr/>
        </p:nvCxnSpPr>
        <p:spPr>
          <a:xfrm rot="5400000">
            <a:off x="2570862" y="-496189"/>
            <a:ext cx="332601" cy="33648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6713" y="2952750"/>
            <a:ext cx="2517487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3rd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Models for two species populations</a:t>
            </a:r>
            <a:endParaRPr lang="en-US" sz="1200" b="1" dirty="0"/>
          </a:p>
        </p:txBody>
      </p:sp>
      <p:cxnSp>
        <p:nvCxnSpPr>
          <p:cNvPr id="35" name="Elbow Connector 45"/>
          <p:cNvCxnSpPr>
            <a:endCxn id="34" idx="1"/>
          </p:cNvCxnSpPr>
          <p:nvPr/>
        </p:nvCxnSpPr>
        <p:spPr>
          <a:xfrm rot="16200000" flipH="1">
            <a:off x="-2322" y="2572315"/>
            <a:ext cx="993578" cy="2244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6174" y="2955727"/>
            <a:ext cx="2160657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 smtClean="0"/>
              <a:t>7th lecture</a:t>
            </a:r>
          </a:p>
          <a:p>
            <a:r>
              <a:rPr lang="en-US" sz="1200" b="1" dirty="0"/>
              <a:t>More - compartmental models</a:t>
            </a:r>
          </a:p>
        </p:txBody>
      </p:sp>
      <p:cxnSp>
        <p:nvCxnSpPr>
          <p:cNvPr id="38" name="Elbow Connector 45"/>
          <p:cNvCxnSpPr>
            <a:endCxn id="36" idx="1"/>
          </p:cNvCxnSpPr>
          <p:nvPr/>
        </p:nvCxnSpPr>
        <p:spPr>
          <a:xfrm rot="16200000" flipH="1">
            <a:off x="3086358" y="2583023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53199" y="2293663"/>
            <a:ext cx="236220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/>
              <a:t>12th lecture May 6</a:t>
            </a:r>
          </a:p>
          <a:p>
            <a:pPr algn="ctr"/>
            <a:r>
              <a:rPr lang="en-US" sz="1200" b="1" dirty="0" err="1"/>
              <a:t>Identifiability</a:t>
            </a:r>
            <a:r>
              <a:rPr lang="en-US" sz="1200" b="1" dirty="0"/>
              <a:t> analysis</a:t>
            </a:r>
          </a:p>
        </p:txBody>
      </p:sp>
      <p:cxnSp>
        <p:nvCxnSpPr>
          <p:cNvPr id="45" name="Elbow Connector 45"/>
          <p:cNvCxnSpPr>
            <a:endCxn id="44" idx="1"/>
          </p:cNvCxnSpPr>
          <p:nvPr/>
        </p:nvCxnSpPr>
        <p:spPr>
          <a:xfrm rot="16200000" flipH="1">
            <a:off x="5991483" y="1959059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53199" y="2858293"/>
            <a:ext cx="236220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/>
              <a:t>13th lecture May 13</a:t>
            </a:r>
          </a:p>
          <a:p>
            <a:r>
              <a:rPr lang="en-US" sz="1200" b="1" dirty="0"/>
              <a:t>Identification of model parameters</a:t>
            </a:r>
          </a:p>
        </p:txBody>
      </p:sp>
      <p:cxnSp>
        <p:nvCxnSpPr>
          <p:cNvPr id="50" name="Elbow Connector 45"/>
          <p:cNvCxnSpPr>
            <a:endCxn id="48" idx="1"/>
          </p:cNvCxnSpPr>
          <p:nvPr/>
        </p:nvCxnSpPr>
        <p:spPr>
          <a:xfrm rot="16200000" flipH="1">
            <a:off x="5954871" y="2487077"/>
            <a:ext cx="989112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53199" y="3411200"/>
            <a:ext cx="2362201" cy="45719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200" dirty="0"/>
              <a:t>14th lecture May 20</a:t>
            </a:r>
          </a:p>
          <a:p>
            <a:r>
              <a:rPr lang="en-US" sz="1200" b="1" dirty="0"/>
              <a:t>Sensitivity analysis</a:t>
            </a:r>
          </a:p>
        </p:txBody>
      </p:sp>
      <p:cxnSp>
        <p:nvCxnSpPr>
          <p:cNvPr id="52" name="Elbow Connector 45"/>
          <p:cNvCxnSpPr>
            <a:endCxn id="51" idx="1"/>
          </p:cNvCxnSpPr>
          <p:nvPr/>
        </p:nvCxnSpPr>
        <p:spPr>
          <a:xfrm rot="16200000" flipH="1">
            <a:off x="5954127" y="3040728"/>
            <a:ext cx="990600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494" y="3562350"/>
            <a:ext cx="25187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en-US" sz="1200" dirty="0" smtClean="0"/>
              <a:t>4th </a:t>
            </a:r>
            <a:r>
              <a:rPr lang="en-US" sz="1200" dirty="0"/>
              <a:t>lecture</a:t>
            </a:r>
            <a:endParaRPr lang="en-US" sz="1200" dirty="0" smtClean="0"/>
          </a:p>
          <a:p>
            <a:r>
              <a:rPr lang="en-US" sz="1200" b="1" dirty="0" smtClean="0"/>
              <a:t>Epidemiology models</a:t>
            </a:r>
            <a:endParaRPr lang="en-US" sz="1200" b="1" dirty="0"/>
          </a:p>
        </p:txBody>
      </p:sp>
      <p:cxnSp>
        <p:nvCxnSpPr>
          <p:cNvPr id="41" name="Elbow Connector 45"/>
          <p:cNvCxnSpPr>
            <a:endCxn id="40" idx="1"/>
          </p:cNvCxnSpPr>
          <p:nvPr/>
        </p:nvCxnSpPr>
        <p:spPr>
          <a:xfrm rot="16200000" flipH="1">
            <a:off x="-3542" y="3181914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6361" y="4127837"/>
            <a:ext cx="4418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</a:rPr>
              <a:t>th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(Apr 8), 10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(Apr 22) and 11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(Apr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29) lessons are postponed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(May 1) and 12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(May 8) tutorials are postponed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May 27: final exam, May 29: correction of final exam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June 1: final presentations and grades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4800" y="819150"/>
                <a:ext cx="8458200" cy="1828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Performing </a:t>
                </a:r>
                <a:r>
                  <a:rPr lang="en-US" b="1" dirty="0" smtClean="0"/>
                  <a:t>parameters estimation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estimate the values of unknown parameters using an identifiable model and experimental data</a:t>
                </a:r>
                <a:endParaRPr lang="en-GB" dirty="0" smtClean="0"/>
              </a:p>
              <a:p>
                <a:pPr lvl="2"/>
                <a:r>
                  <a:rPr lang="en-GB" dirty="0" smtClean="0"/>
                  <a:t>example</a:t>
                </a:r>
              </a:p>
              <a:p>
                <a:pPr lvl="3"/>
                <a:r>
                  <a:rPr lang="en-GB" dirty="0" smtClean="0"/>
                  <a:t>estimate the correct rate </a:t>
                </a:r>
                <a:r>
                  <a:rPr lang="en-GB" dirty="0"/>
                  <a:t>of elimination of </a:t>
                </a:r>
                <a:r>
                  <a:rPr lang="en-GB" dirty="0" smtClean="0"/>
                  <a:t>glucose from the body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 smtClean="0"/>
                  <a:t>) and apparent body 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 </a:t>
                </a:r>
                <a:r>
                  <a:rPr lang="en-GB" dirty="0" smtClean="0"/>
                  <a:t>using the </a:t>
                </a:r>
                <a:r>
                  <a:rPr lang="en-GB" dirty="0" smtClean="0"/>
                  <a:t>amount of glucose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 and </a:t>
                </a:r>
                <a:r>
                  <a:rPr lang="en-GB" dirty="0"/>
                  <a:t>the </a:t>
                </a:r>
                <a:r>
                  <a:rPr lang="en-GB" dirty="0" smtClean="0"/>
                  <a:t>glucose concentration in urines 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4800" y="819150"/>
                <a:ext cx="8458200" cy="1828800"/>
              </a:xfrm>
              <a:blipFill rotWithShape="1">
                <a:blip r:embed="rId3"/>
                <a:stretch>
                  <a:fillRect t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</a:t>
            </a:r>
            <a:r>
              <a:rPr lang="en-US" dirty="0" smtClean="0"/>
              <a:t>parameters estimation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26409"/>
              </p:ext>
            </p:extLst>
          </p:nvPr>
        </p:nvGraphicFramePr>
        <p:xfrm>
          <a:off x="3352800" y="2424994"/>
          <a:ext cx="4953000" cy="253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4" imgW="4600575" imgH="2495550" progId="Visio.Drawing.11">
                  <p:embed/>
                </p:oleObj>
              </mc:Choice>
              <mc:Fallback>
                <p:oleObj r:id="rId4" imgW="4600575" imgH="2495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6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24994"/>
                        <a:ext cx="4953000" cy="2537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61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parameters estimation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49" y="1975084"/>
            <a:ext cx="4557713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27509"/>
              </p:ext>
            </p:extLst>
          </p:nvPr>
        </p:nvGraphicFramePr>
        <p:xfrm>
          <a:off x="2590800" y="742950"/>
          <a:ext cx="128746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4" imgW="1669542" imgH="1697355" progId="Visio.Drawing.11">
                  <p:embed/>
                </p:oleObj>
              </mc:Choice>
              <mc:Fallback>
                <p:oleObj r:id="rId4" imgW="1669542" imgH="16973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42950"/>
                        <a:ext cx="1287463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5" descr="https://encrypted-tbn3.gstatic.com/images?q=tbn:ANd9GcTW1io7LK7yEJOH-v8X4JUhlziN1wTZ0zqlV5eQ6QzmM2JyqLf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191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1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742950"/>
            <a:ext cx="86106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Collecting experimental data</a:t>
            </a:r>
          </a:p>
          <a:p>
            <a:pPr lvl="1"/>
            <a:r>
              <a:rPr lang="en-US" dirty="0"/>
              <a:t>a specific drug dosage is given to subjects and drug concentrations are measured in certain compartments at regular time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/>
              <a:t>The measured data represent the </a:t>
            </a:r>
            <a:r>
              <a:rPr lang="en-US" b="1" dirty="0"/>
              <a:t>observed behavior</a:t>
            </a:r>
            <a:r>
              <a:rPr lang="en-US" dirty="0"/>
              <a:t>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Simulating the model with an initial guess of parameter values</a:t>
            </a:r>
          </a:p>
          <a:p>
            <a:pPr lvl="1"/>
            <a:r>
              <a:rPr lang="en-US" dirty="0"/>
              <a:t>For initial parameter values it would produce simulated values of drug concentration change in the compartment </a:t>
            </a:r>
            <a:endParaRPr lang="en-US" dirty="0" smtClean="0"/>
          </a:p>
          <a:p>
            <a:pPr lvl="2"/>
            <a:r>
              <a:rPr lang="en-US" dirty="0" smtClean="0"/>
              <a:t>The model output is called </a:t>
            </a:r>
            <a:r>
              <a:rPr lang="en-US" b="1" dirty="0"/>
              <a:t>simulated </a:t>
            </a:r>
            <a:r>
              <a:rPr lang="en-US" b="1" dirty="0" smtClean="0"/>
              <a:t>behavior</a:t>
            </a:r>
          </a:p>
          <a:p>
            <a:r>
              <a:rPr lang="en-US" dirty="0" smtClean="0"/>
              <a:t>Fitting experimental data</a:t>
            </a:r>
          </a:p>
          <a:p>
            <a:pPr lvl="1"/>
            <a:r>
              <a:rPr lang="en-US" dirty="0" smtClean="0"/>
              <a:t>Calculate the difference </a:t>
            </a:r>
            <a:r>
              <a:rPr lang="en-US" dirty="0"/>
              <a:t>between simulated values and measured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 That difference is called </a:t>
            </a:r>
            <a:r>
              <a:rPr lang="en-US" b="1" dirty="0"/>
              <a:t>objective function </a:t>
            </a:r>
            <a:r>
              <a:rPr lang="en-US" dirty="0"/>
              <a:t>or</a:t>
            </a:r>
            <a:r>
              <a:rPr lang="en-US" b="1" dirty="0"/>
              <a:t> residuals</a:t>
            </a:r>
            <a:endParaRPr lang="en-US" dirty="0" smtClean="0"/>
          </a:p>
          <a:p>
            <a:r>
              <a:rPr lang="en-US" dirty="0" smtClean="0"/>
              <a:t>Estimate the perfect parameters values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unique set of parameter values for which the difference between simulated and observed behavior is closed to </a:t>
            </a:r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This is an optimization problem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for parameters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666750"/>
                <a:ext cx="8610600" cy="44767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 smtClean="0"/>
                  <a:t>There is a range of methods for parameters estimation including approaches based on non-linear least squares, maximum </a:t>
                </a:r>
                <a:r>
                  <a:rPr lang="en-GB" dirty="0" err="1"/>
                  <a:t>likehood</a:t>
                </a:r>
                <a:r>
                  <a:rPr lang="en-GB" dirty="0"/>
                  <a:t>, Bayesian estimation, simplex </a:t>
                </a:r>
                <a:r>
                  <a:rPr lang="en-GB" dirty="0" smtClean="0"/>
                  <a:t>method.</a:t>
                </a:r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nonlinear least squares optimization </a:t>
                </a:r>
                <a:r>
                  <a:rPr lang="en-US" dirty="0" smtClean="0"/>
                  <a:t>can </a:t>
                </a:r>
                <a:r>
                  <a:rPr lang="en-US" dirty="0" smtClean="0"/>
                  <a:t>be expressed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𝐹𝑖𝑛𝑑</m:t>
                    </m:r>
                    <m:r>
                      <a:rPr lang="en-US" i="1"/>
                      <m:t>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en-US" i="1"/>
                          <m:t>∗</m:t>
                        </m:r>
                      </m:sup>
                    </m:sSup>
                    <m:r>
                      <a:rPr lang="en-US" i="1"/>
                      <m:t>, </m:t>
                    </m:r>
                    <m:r>
                      <a:rPr lang="en-US" i="1"/>
                      <m:t>𝑎</m:t>
                    </m:r>
                    <m:r>
                      <a:rPr lang="en-US" i="1"/>
                      <m:t> </m:t>
                    </m:r>
                    <m:r>
                      <a:rPr lang="en-US" i="1"/>
                      <m:t>𝑙𝑜𝑐𝑎𝑙</m:t>
                    </m:r>
                    <m:r>
                      <a:rPr lang="en-US" i="1"/>
                      <m:t> </m:t>
                    </m:r>
                    <m:r>
                      <a:rPr lang="en-US" i="1"/>
                      <m:t>𝑚𝑖𝑛𝑖𝑚𝑖𝑧𝑒𝑟</m:t>
                    </m:r>
                    <m:r>
                      <a:rPr lang="en-US" i="1"/>
                      <m:t> </m:t>
                    </m:r>
                    <m:r>
                      <a:rPr lang="en-US" i="1"/>
                      <m:t>𝑜𝑓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/>
                      <m:t>𝐹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𝑓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))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/>
                      <m:t>𝑤h𝑒𝑟𝑒</m:t>
                    </m:r>
                    <m:r>
                      <a:rPr lang="en-US" i="1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: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  <m:r>
                      <a:rPr lang="en-US" i="1"/>
                      <m:t>→</m:t>
                    </m:r>
                    <m:r>
                      <a:rPr lang="en-US" i="1"/>
                      <m:t>ℝ</m:t>
                    </m:r>
                    <m:r>
                      <a:rPr lang="en-US" i="1"/>
                      <m:t> </m:t>
                    </m:r>
                    <m:r>
                      <a:rPr lang="en-US" i="1"/>
                      <m:t>𝑎𝑟𝑒</m:t>
                    </m:r>
                    <m:r>
                      <a:rPr lang="en-US" i="1"/>
                      <m:t> </m:t>
                    </m:r>
                    <m:r>
                      <a:rPr lang="en-US" i="1"/>
                      <m:t>𝑔𝑖𝑣𝑒𝑛</m:t>
                    </m:r>
                    <m:r>
                      <a:rPr lang="en-US" i="1"/>
                      <m:t> </m:t>
                    </m:r>
                    <m:r>
                      <a:rPr lang="en-US" i="1"/>
                      <m:t>𝑓𝑢𝑛𝑐𝑡𝑖𝑜𝑛𝑠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the parameters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the objective function</a:t>
                </a:r>
                <a:endParaRPr lang="en-US" dirty="0"/>
              </a:p>
              <a:p>
                <a:r>
                  <a:rPr lang="de-DE" dirty="0" err="1" smtClean="0"/>
                  <a:t>Example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1-compartment </a:t>
                </a:r>
                <a:r>
                  <a:rPr lang="de-DE" dirty="0" err="1" smtClean="0"/>
                  <a:t>model</a:t>
                </a:r>
                <a:endParaRPr lang="en-US" dirty="0" smtClean="0"/>
              </a:p>
              <a:p>
                <a:pPr lvl="1"/>
                <a:r>
                  <a:rPr lang="en-US" dirty="0"/>
                  <a:t>the physiological process </a:t>
                </a:r>
                <a:r>
                  <a:rPr lang="en-US" dirty="0" smtClean="0"/>
                  <a:t>is </a:t>
                </a:r>
                <a:r>
                  <a:rPr lang="en-US" dirty="0"/>
                  <a:t>modeled by a nonlinear function </a:t>
                </a:r>
                <a14:m>
                  <m:oMath xmlns:m="http://schemas.openxmlformats.org/officeDocument/2006/math">
                    <m:r>
                      <a:rPr lang="en-US" i="1"/>
                      <m:t>𝑀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that depends on a parameter vector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</m:oMath>
                </a14:m>
                <a:r>
                  <a:rPr lang="en-US" dirty="0"/>
                  <a:t> and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i="1"/>
                      <m:t>=[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𝑘</m:t>
                        </m:r>
                      </m:e>
                      <m:sub>
                        <m:r>
                          <a:rPr lang="en-US" i="1"/>
                          <m:t>11</m:t>
                        </m:r>
                      </m:sub>
                    </m:sSub>
                    <m:r>
                      <a:rPr lang="en-US" i="1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𝑀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)=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𝑌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measured drug concentration in blood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objective function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𝑓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𝑀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,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𝑏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666750"/>
                <a:ext cx="8610600" cy="4476750"/>
              </a:xfrm>
              <a:blipFill rotWithShape="1">
                <a:blip r:embed="rId3"/>
                <a:stretch>
                  <a:fillRect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</a:t>
            </a:r>
            <a:r>
              <a:rPr lang="en-US" dirty="0" smtClean="0"/>
              <a:t>parameters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9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666750"/>
                <a:ext cx="8610600" cy="47244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GB" dirty="0" smtClean="0"/>
                  <a:t>Assuming a linear model of time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𝑦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𝑎</m:t>
                    </m:r>
                    <m:r>
                      <a:rPr lang="de-DE" b="0" i="1" smtClean="0">
                        <a:latin typeface="Cambria Math"/>
                      </a:rPr>
                      <m:t>.</m:t>
                    </m:r>
                    <m:r>
                      <a:rPr lang="de-DE" b="0" i="1" smtClean="0">
                        <a:latin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𝑎</m:t>
                    </m:r>
                    <m:r>
                      <a:rPr lang="de-DE" b="0" i="1" smtClean="0">
                        <a:latin typeface="Cambria Math"/>
                      </a:rPr>
                      <m:t>, </m:t>
                    </m:r>
                    <m:r>
                      <a:rPr lang="de-DE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are unknown parameters</a:t>
                </a:r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pair of 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/>
                      </a:rPr>
                      <m:t>,(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)</m:t>
                    </m:r>
                    <m:r>
                      <a:rPr lang="de-DE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de-DE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de-DE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 want to minimize the objective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de-DE" i="1">
                                <a:latin typeface="Cambria Math"/>
                              </a:rPr>
                              <m:t>𝑎</m:t>
                            </m:r>
                            <m:r>
                              <a:rPr lang="de-DE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/>
                              </a:rPr>
                              <m:t>+</m:t>
                            </m:r>
                            <m:r>
                              <a:rPr lang="de-DE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i="1"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smtClean="0"/>
                  <a:t>For this purpose we solve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i="1">
                        <a:latin typeface="Cambria Math"/>
                      </a:rPr>
                      <m:t>0</m:t>
                    </m:r>
                  </m:oMath>
                </a14:m>
                <a:endParaRPr lang="de-DE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2(−1)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𝑎</m:t>
                        </m:r>
                        <m:r>
                          <a:rPr lang="de-DE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+</m:t>
                        </m:r>
                        <m:r>
                          <a:rPr lang="de-DE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))</m:t>
                        </m:r>
                      </m:e>
                    </m:nary>
                    <m:r>
                      <a:rPr lang="de-DE" b="0" i="1" smtClean="0">
                        <a:latin typeface="Cambria Math"/>
                      </a:rPr>
                      <m:t>=−2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 smtClean="0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de-DE" b="0" i="1" smtClean="0">
                            <a:latin typeface="Cambria Math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de-DE" b="0" i="1" smtClean="0">
                            <a:latin typeface="Cambria Math"/>
                          </a:rPr>
                          <m:t>−</m:t>
                        </m:r>
                        <m:r>
                          <a:rPr lang="de-DE" b="0" i="1" smtClean="0">
                            <a:latin typeface="Cambria Math"/>
                          </a:rPr>
                          <m:t>𝑏𝑁</m:t>
                        </m:r>
                      </m:e>
                    </m:d>
                  </m:oMath>
                </a14:m>
                <a:endParaRPr lang="de-DE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i="1">
                        <a:latin typeface="Cambria Math"/>
                      </a:rPr>
                      <m:t>0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de-D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de-DE" b="0" i="1" smtClean="0">
                        <a:latin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</a:rPr>
                      <m:t>𝑏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  <m:acc>
                      <m:accPr>
                        <m:chr m:val="̅"/>
                        <m:ctrlPr>
                          <a:rPr lang="de-DE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𝑎</m:t>
                    </m:r>
                    <m:acc>
                      <m:accPr>
                        <m:chr m:val="̅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the best fitting straight line passes through the “average” of the data </a:t>
                </a:r>
                <a:r>
                  <a:rPr lang="en-US" dirty="0" smtClean="0"/>
                  <a:t>points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latin typeface="Cambria Math"/>
                        <a:ea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de-DE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de-DE" i="1">
                            <a:latin typeface="Cambria Math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𝑎</m:t>
                        </m:r>
                        <m:r>
                          <a:rPr lang="de-DE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+</m:t>
                        </m:r>
                        <m:r>
                          <a:rPr lang="de-DE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))</m:t>
                        </m:r>
                      </m:e>
                    </m:nary>
                    <m:r>
                      <a:rPr lang="de-DE" i="1">
                        <a:latin typeface="Cambria Math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−2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de-DE" i="1">
                            <a:latin typeface="Cambria Math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</a:rPr>
                          <m:t>𝑎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  <m:r>
                          <a:rPr lang="de-DE" i="1">
                            <a:latin typeface="Cambria Math"/>
                          </a:rPr>
                          <m:t>−</m:t>
                        </m:r>
                        <m:r>
                          <a:rPr lang="de-DE" i="1">
                            <a:latin typeface="Cambria Math"/>
                          </a:rPr>
                          <m:t>𝑏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=0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de-D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DE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i="1">
                        <a:latin typeface="Cambria Math"/>
                      </a:rPr>
                      <m:t>𝑎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de-D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de-DE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de-DE" i="1">
                        <a:latin typeface="Cambria Math"/>
                      </a:rPr>
                      <m:t>+</m:t>
                    </m:r>
                    <m:r>
                      <a:rPr lang="de-DE" i="1">
                        <a:latin typeface="Cambria Math"/>
                      </a:rPr>
                      <m:t>𝑏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/>
                              </a:rPr>
                              <m:t>𝑎</m:t>
                            </m:r>
                            <m:acc>
                              <m:accPr>
                                <m:chr m:val="̅"/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de-DE" i="1">
                                <a:latin typeface="Cambria Math"/>
                              </a:rPr>
                              <m:t>+</m:t>
                            </m:r>
                            <m:r>
                              <a:rPr lang="de-DE" i="1">
                                <a:latin typeface="Cambria Math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de-DE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e>
                            <m:r>
                              <a:rPr lang="de-DE" i="1">
                                <a:latin typeface="Cambria Math"/>
                              </a:rPr>
                              <m:t>𝑎</m:t>
                            </m:r>
                            <m:acc>
                              <m:accPr>
                                <m:chr m:val="̅"/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de-DE" i="1">
                                <a:latin typeface="Cambria Math"/>
                              </a:rPr>
                              <m:t>+</m:t>
                            </m:r>
                            <m:r>
                              <a:rPr lang="de-DE" i="1">
                                <a:latin typeface="Cambria Math"/>
                              </a:rPr>
                              <m:t>𝑏</m:t>
                            </m:r>
                            <m:acc>
                              <m:accPr>
                                <m:chr m:val="̅"/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de-DE" b="0" i="1" smtClean="0"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de-DE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  <a:ea typeface="Cambria Math"/>
                                  </a:rPr>
                                  <m:t>𝑡𝑦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𝑡𝑦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de-DE" i="1">
                                <a:latin typeface="Cambria Math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de-DE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de-DE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  <m:sup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de-DE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𝑎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/>
                          </a:rPr>
                        </m:ctrlPr>
                      </m:accPr>
                      <m:e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666750"/>
                <a:ext cx="8610600" cy="4724400"/>
              </a:xfrm>
              <a:blipFill rotWithShape="1"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869</Words>
  <Application>Microsoft Office PowerPoint</Application>
  <PresentationFormat>On-screen Show (16:9)</PresentationFormat>
  <Paragraphs>85</Paragraphs>
  <Slides>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WidescreenPresentation</vt:lpstr>
      <vt:lpstr>Visio.Drawing.11</vt:lpstr>
      <vt:lpstr>Modelling and Simulation</vt:lpstr>
      <vt:lpstr>What do we do in today's lesson? </vt:lpstr>
      <vt:lpstr>Semester schedule</vt:lpstr>
      <vt:lpstr>Purpose of parameters estimation</vt:lpstr>
      <vt:lpstr>Purpose of parameters estimation</vt:lpstr>
      <vt:lpstr>Methodology for parameters estimation</vt:lpstr>
      <vt:lpstr>Formal definition of parameters estimation</vt:lpstr>
      <vt:lpstr>Linear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2014-05-12T20:01:11Z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