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7" r:id="rId3"/>
    <p:sldId id="421" r:id="rId4"/>
    <p:sldId id="423" r:id="rId5"/>
    <p:sldId id="411" r:id="rId6"/>
    <p:sldId id="430" r:id="rId7"/>
    <p:sldId id="429" r:id="rId8"/>
    <p:sldId id="424" r:id="rId9"/>
    <p:sldId id="431" r:id="rId10"/>
    <p:sldId id="425" r:id="rId11"/>
    <p:sldId id="3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350" y="-14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1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these questions, we are often interested in how a population, or set of interacting populations, responds to a change in system parameters.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example: how does a change in harvesting effort affect an exploited population, or how does a reduction in some cause of juvenile mortality affect a species at risk of extinction?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r &gt; 0 (i.e. if b &gt; d) the population grows exponentially without limit, and if r &lt; 0 it decreases to 0. The latter is all too credible nowadays for nonhuman species, but even for humans the former is not. A more plausible model has to put limits on growth.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Biological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this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equation are the growth of mankind, the exponential growth of a pathogen in a host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growth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tumor,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r &gt; 0 (i.e. if b &gt; d) the population grows exponentially without limit, and if r &lt; 0 it decreases to 0. The latter is all too credible nowadays for nonhuman species, but even for humans the former is not. A more plausible model has to put limits on growth.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Biological examples of this equation are the growth of mankind, the exponential growth of a pathogen in a host, the growth of a tumor,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Relationship between biological processes and population density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Relationship between biological processes and population density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2/24/2014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2/24/2014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</a:t>
            </a:r>
            <a:r>
              <a:rPr lang="en-US" b="1" dirty="0" smtClean="0"/>
              <a:t>Simulation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/>
              <a:t>Lecture </a:t>
            </a:r>
            <a:r>
              <a:rPr lang="en-US" dirty="0" smtClean="0"/>
              <a:t>2 </a:t>
            </a:r>
            <a:r>
              <a:rPr lang="en-US" dirty="0"/>
              <a:t>- SS 2014 – </a:t>
            </a:r>
            <a:r>
              <a:rPr lang="de-DE" dirty="0"/>
              <a:t>Michel Kana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Logistic model with delay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21336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sz="3200" dirty="0" smtClean="0">
                    <a:cs typeface="Arial" pitchFamily="34" charset="0"/>
                  </a:rPr>
                  <a:t>Oscillations of the population size is observed in some populations</a:t>
                </a:r>
              </a:p>
              <a:p>
                <a:r>
                  <a:rPr lang="en-US" sz="3200" dirty="0" smtClean="0">
                    <a:cs typeface="Arial" pitchFamily="34" charset="0"/>
                  </a:rPr>
                  <a:t>Oscillations are explained by a delay in fertility of individuals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𝑑𝑋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  <a:cs typeface="Arial" pitchFamily="34" charset="0"/>
                      </a:rPr>
                      <m:t>𝜏</m:t>
                    </m:r>
                    <m:r>
                      <a:rPr lang="en-US" sz="28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cs typeface="Arial" pitchFamily="34" charset="0"/>
                  </a:rPr>
                  <a:t>is the mean time to achieve fertility.</a:t>
                </a:r>
              </a:p>
              <a:p>
                <a:r>
                  <a:rPr lang="en-US" dirty="0" smtClean="0">
                    <a:cs typeface="Arial" pitchFamily="34" charset="0"/>
                  </a:rPr>
                  <a:t>Analysis</a:t>
                </a:r>
              </a:p>
              <a:p>
                <a:pPr lvl="1"/>
                <a:r>
                  <a:rPr lang="en-US" dirty="0" smtClean="0">
                    <a:cs typeface="Arial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cs typeface="Arial" pitchFamily="34" charset="0"/>
                      </a:rPr>
                      <m:t>𝜏</m:t>
                    </m:r>
                    <m:r>
                      <a:rPr lang="en-US" sz="2400" i="1" smtClean="0">
                        <a:latin typeface="Cambria Math"/>
                        <a:ea typeface="Cambria Math"/>
                        <a:cs typeface="Arial" pitchFamily="34" charset="0"/>
                      </a:rPr>
                      <m:t>∙</m:t>
                    </m:r>
                    <m:r>
                      <a:rPr lang="de-DE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𝑟</m:t>
                    </m:r>
                    <m:r>
                      <a:rPr lang="de-DE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&lt;</m:t>
                    </m:r>
                    <m:f>
                      <m:fPr>
                        <m:ctrlPr>
                          <a:rPr lang="de-DE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 smtClean="0">
                    <a:cs typeface="Arial" pitchFamily="34" charset="0"/>
                  </a:rPr>
                  <a:t> the solution is similar to the normal logistic model</a:t>
                </a:r>
              </a:p>
              <a:p>
                <a:pPr lvl="1"/>
                <a:r>
                  <a:rPr lang="en-US" dirty="0">
                    <a:cs typeface="Arial" pitchFamily="34" charset="0"/>
                  </a:rPr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𝑒</m:t>
                        </m:r>
                      </m:den>
                    </m:f>
                    <m:r>
                      <a:rPr lang="de-DE" sz="28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&lt;</m:t>
                    </m:r>
                    <m:r>
                      <a:rPr lang="en-US" sz="2800">
                        <a:latin typeface="Cambria Math"/>
                        <a:cs typeface="Arial" pitchFamily="34" charset="0"/>
                      </a:rPr>
                      <m:t>𝜏</m:t>
                    </m:r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∙</m:t>
                    </m:r>
                    <m:r>
                      <a:rPr lang="de-DE" sz="2800" i="1">
                        <a:latin typeface="Cambria Math"/>
                        <a:ea typeface="Cambria Math"/>
                        <a:cs typeface="Arial" pitchFamily="34" charset="0"/>
                      </a:rPr>
                      <m:t>𝑟</m:t>
                    </m:r>
                    <m:r>
                      <a:rPr lang="de-DE" sz="28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&lt;</m:t>
                    </m:r>
                    <m:f>
                      <m:fPr>
                        <m:ctrlPr>
                          <a:rPr lang="de-DE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cs typeface="Arial" pitchFamily="34" charset="0"/>
                  </a:rPr>
                  <a:t> the solution is </a:t>
                </a:r>
                <a:r>
                  <a:rPr lang="en-US" dirty="0" smtClean="0">
                    <a:cs typeface="Arial" pitchFamily="34" charset="0"/>
                  </a:rPr>
                  <a:t>oscillatory and approaches the equilibrium</a:t>
                </a:r>
              </a:p>
              <a:p>
                <a:pPr lvl="1"/>
                <a:r>
                  <a:rPr lang="en-US" dirty="0">
                    <a:cs typeface="Arial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  <a:cs typeface="Arial" pitchFamily="34" charset="0"/>
                      </a:rPr>
                      <m:t>𝜏</m:t>
                    </m:r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∙</m:t>
                    </m:r>
                    <m:r>
                      <a:rPr lang="de-DE" sz="2800" i="1">
                        <a:latin typeface="Cambria Math"/>
                        <a:ea typeface="Cambria Math"/>
                        <a:cs typeface="Arial" pitchFamily="34" charset="0"/>
                      </a:rPr>
                      <m:t>𝑟</m:t>
                    </m:r>
                    <m:r>
                      <a:rPr lang="de-DE" sz="28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&gt;</m:t>
                    </m:r>
                    <m:f>
                      <m:fPr>
                        <m:ctrlPr>
                          <a:rPr lang="de-DE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num>
                      <m:den>
                        <m:r>
                          <a:rPr lang="de-DE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cs typeface="Arial" pitchFamily="34" charset="0"/>
                  </a:rPr>
                  <a:t> the solution is </a:t>
                </a:r>
                <a:r>
                  <a:rPr lang="en-US" dirty="0" smtClean="0">
                    <a:cs typeface="Arial" pitchFamily="34" charset="0"/>
                  </a:rPr>
                  <a:t>unstable</a:t>
                </a:r>
                <a:endParaRPr lang="en-US" dirty="0">
                  <a:cs typeface="Arial" pitchFamily="34" charset="0"/>
                </a:endParaRPr>
              </a:p>
              <a:p>
                <a:pPr lvl="1"/>
                <a:endParaRPr lang="en-US" dirty="0">
                  <a:cs typeface="Arial" pitchFamily="34" charset="0"/>
                </a:endParaRPr>
              </a:p>
              <a:p>
                <a:pPr lvl="1"/>
                <a:endParaRPr lang="en-US" dirty="0" smtClean="0">
                  <a:cs typeface="Arial" pitchFamily="34" charset="0"/>
                </a:endParaRPr>
              </a:p>
              <a:p>
                <a:endParaRPr lang="en-US" sz="3200" dirty="0" smtClean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2133600"/>
              </a:xfrm>
              <a:blipFill rotWithShape="1">
                <a:blip r:embed="rId2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/>
          <a:srcRect t="26136" r="30346"/>
          <a:stretch>
            <a:fillRect/>
          </a:stretch>
        </p:blipFill>
        <p:spPr bwMode="auto">
          <a:xfrm>
            <a:off x="4343400" y="2571750"/>
            <a:ext cx="4279900" cy="239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9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</a:t>
            </a:r>
            <a:r>
              <a:rPr lang="en-US" sz="3200" b="1" dirty="0"/>
              <a:t>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852" y="1123950"/>
            <a:ext cx="80772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en-US" sz="1400" b="1" dirty="0" smtClean="0"/>
              <a:t>Population models</a:t>
            </a:r>
            <a:r>
              <a:rPr lang="en-US" sz="1400" b="1" i="1" dirty="0" smtClean="0"/>
              <a:t>]</a:t>
            </a:r>
          </a:p>
          <a:p>
            <a:pPr marL="0" lvl="1"/>
            <a:r>
              <a:rPr lang="en-US" sz="1400" dirty="0" smtClean="0"/>
              <a:t>Study the dynamics of unstructured populations due </a:t>
            </a:r>
            <a:r>
              <a:rPr lang="en-US" sz="1400" dirty="0" smtClean="0"/>
              <a:t>to the </a:t>
            </a:r>
            <a:r>
              <a:rPr lang="en-US" sz="1400" dirty="0" smtClean="0"/>
              <a:t>interactions with </a:t>
            </a:r>
            <a:r>
              <a:rPr lang="en-US" sz="1400" dirty="0" smtClean="0"/>
              <a:t>the </a:t>
            </a:r>
            <a:r>
              <a:rPr lang="en-US" sz="1400" dirty="0" smtClean="0"/>
              <a:t>environment, and with </a:t>
            </a:r>
            <a:r>
              <a:rPr lang="en-US" sz="1400" dirty="0" smtClean="0"/>
              <a:t>individuals of </a:t>
            </a:r>
            <a:r>
              <a:rPr lang="en-US" sz="1400" dirty="0" smtClean="0"/>
              <a:t>own kind.</a:t>
            </a:r>
            <a:endParaRPr lang="en-US" sz="1400" dirty="0" smtClean="0"/>
          </a:p>
          <a:p>
            <a:r>
              <a:rPr lang="en-US" sz="1400" dirty="0" smtClean="0"/>
              <a:t>Malthus model: growth is unlimited</a:t>
            </a:r>
          </a:p>
          <a:p>
            <a:r>
              <a:rPr lang="en-US" sz="1400" dirty="0" smtClean="0"/>
              <a:t>Logistic model: </a:t>
            </a:r>
            <a:r>
              <a:rPr lang="en-US" sz="1400" dirty="0" smtClean="0"/>
              <a:t>growth is limited by the capacity </a:t>
            </a:r>
            <a:r>
              <a:rPr lang="en-US" sz="1400" dirty="0" smtClean="0"/>
              <a:t>of </a:t>
            </a:r>
            <a:r>
              <a:rPr lang="en-US" sz="1400" dirty="0" smtClean="0"/>
              <a:t>the studied </a:t>
            </a:r>
            <a:r>
              <a:rPr lang="en-US" sz="1400" dirty="0" smtClean="0"/>
              <a:t>population </a:t>
            </a:r>
          </a:p>
          <a:p>
            <a:r>
              <a:rPr lang="en-US" sz="1400" dirty="0" smtClean="0"/>
              <a:t>Logistic model with delay: </a:t>
            </a:r>
            <a:r>
              <a:rPr lang="en-US" sz="1400" dirty="0" smtClean="0"/>
              <a:t>growth is </a:t>
            </a:r>
            <a:r>
              <a:rPr lang="en-US" sz="1400" dirty="0" smtClean="0"/>
              <a:t>delayed by the </a:t>
            </a:r>
            <a:r>
              <a:rPr lang="en-US" sz="1400" dirty="0" smtClean="0"/>
              <a:t>mean </a:t>
            </a:r>
            <a:r>
              <a:rPr lang="en-US" sz="1400" dirty="0" smtClean="0"/>
              <a:t>time to reach </a:t>
            </a:r>
            <a:r>
              <a:rPr lang="en-US" sz="1400" dirty="0" smtClean="0"/>
              <a:t>fertility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523220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[What</a:t>
            </a:r>
            <a:r>
              <a:rPr lang="cs-CZ" sz="1400" b="1" i="1" dirty="0" smtClean="0"/>
              <a:t> </a:t>
            </a:r>
            <a:r>
              <a:rPr lang="cs-CZ" sz="1400" b="1" i="1" dirty="0" err="1" smtClean="0"/>
              <a:t>is</a:t>
            </a:r>
            <a:r>
              <a:rPr lang="en-US" sz="1400" b="1" i="1" dirty="0" smtClean="0"/>
              <a:t> next?]</a:t>
            </a:r>
          </a:p>
          <a:p>
            <a:r>
              <a:rPr lang="en-US" sz="1400" dirty="0" smtClean="0"/>
              <a:t>Next week we will continue with model of two species populations.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6962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Corrections of entrance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Summary of the previous exercise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Malthus population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Logistic population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Summary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03835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Correction </a:t>
            </a:r>
            <a:r>
              <a:rPr lang="en-US" sz="3200" b="1" dirty="0"/>
              <a:t>of </a:t>
            </a:r>
            <a:r>
              <a:rPr lang="en-US" sz="3200" b="1" dirty="0" smtClean="0"/>
              <a:t>the entrance </a:t>
            </a:r>
            <a:r>
              <a:rPr lang="en-US" sz="3200" b="1" dirty="0"/>
              <a:t>test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23395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the previous practice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13542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</a:t>
            </a:r>
            <a:r>
              <a:rPr lang="en-US" sz="1600" b="1" dirty="0" smtClean="0"/>
              <a:t>Foundations of Mathematics</a:t>
            </a:r>
            <a:r>
              <a:rPr lang="en-US" sz="1600" b="1" i="1" dirty="0" smtClean="0"/>
              <a:t>]</a:t>
            </a:r>
          </a:p>
          <a:p>
            <a:pPr marL="0" lvl="1"/>
            <a:r>
              <a:rPr lang="en-US" sz="1600" dirty="0" smtClean="0"/>
              <a:t>Coefficients of polynomial, order of polynomial, roots of polynomial</a:t>
            </a:r>
          </a:p>
          <a:p>
            <a:pPr marL="0" lvl="1"/>
            <a:r>
              <a:rPr lang="en-US" sz="1600" dirty="0" smtClean="0"/>
              <a:t>Equation with one variable, linear system of equations, non - linear system of equations</a:t>
            </a:r>
          </a:p>
          <a:p>
            <a:pPr marL="0" lvl="1"/>
            <a:r>
              <a:rPr lang="en-US" sz="1600" dirty="0" smtClean="0"/>
              <a:t>Square schema of numbers, row and column</a:t>
            </a:r>
          </a:p>
          <a:p>
            <a:pPr marL="0" lvl="1"/>
            <a:r>
              <a:rPr lang="en-US" sz="1600" dirty="0" smtClean="0"/>
              <a:t>Linear differential equation and system of equations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09600" y="2495550"/>
            <a:ext cx="80772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/>
              <a:t>[Modeling guidelines]</a:t>
            </a:r>
          </a:p>
          <a:p>
            <a:r>
              <a:rPr lang="en-GB" sz="1600" dirty="0"/>
              <a:t>Defining the Problem, Designing the Experiment, Describing the Model Mathematically, Performing </a:t>
            </a:r>
            <a:r>
              <a:rPr lang="en-GB" sz="1600" dirty="0" err="1"/>
              <a:t>Identifiability</a:t>
            </a:r>
            <a:r>
              <a:rPr lang="en-GB" sz="1600" dirty="0"/>
              <a:t> Analysis, Implementing the Model, Performing Parameters Estimation, Performing Sensitivity Analysis, Validating the </a:t>
            </a:r>
            <a:r>
              <a:rPr lang="en-GB" sz="1600" dirty="0" smtClean="0"/>
              <a:t>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24004"/>
            <a:ext cx="8153400" cy="4419496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/>
              <a:t>Definitions</a:t>
            </a:r>
          </a:p>
          <a:p>
            <a:pPr lvl="1"/>
            <a:r>
              <a:rPr lang="en-US" b="1" i="1" dirty="0" smtClean="0"/>
              <a:t>Population </a:t>
            </a:r>
            <a:r>
              <a:rPr lang="en-US" dirty="0" smtClean="0"/>
              <a:t>is group </a:t>
            </a:r>
            <a:r>
              <a:rPr lang="en-US" dirty="0"/>
              <a:t>of individuals of any species that live in </a:t>
            </a:r>
            <a:r>
              <a:rPr lang="en-US" dirty="0" smtClean="0"/>
              <a:t> a </a:t>
            </a:r>
            <a:r>
              <a:rPr lang="en-US" dirty="0"/>
              <a:t>well defined geographical area, share or compete </a:t>
            </a:r>
            <a:r>
              <a:rPr lang="en-US" dirty="0" smtClean="0"/>
              <a:t> for similar resources</a:t>
            </a:r>
          </a:p>
          <a:p>
            <a:pPr lvl="1"/>
            <a:r>
              <a:rPr lang="en-US" b="1" i="1" dirty="0" smtClean="0"/>
              <a:t>Population size </a:t>
            </a:r>
            <a:r>
              <a:rPr lang="en-US" dirty="0" smtClean="0"/>
              <a:t>is the total number of individuals in the population at a given time</a:t>
            </a:r>
          </a:p>
          <a:p>
            <a:pPr lvl="1"/>
            <a:r>
              <a:rPr lang="en-US" b="1" i="1" dirty="0" smtClean="0"/>
              <a:t>Birth Rate </a:t>
            </a:r>
            <a:r>
              <a:rPr lang="en-US" dirty="0" smtClean="0"/>
              <a:t>is </a:t>
            </a:r>
            <a:r>
              <a:rPr lang="en-US" dirty="0"/>
              <a:t>the average number of new individuals </a:t>
            </a:r>
            <a:r>
              <a:rPr lang="en-US" dirty="0" smtClean="0"/>
              <a:t>added per </a:t>
            </a:r>
            <a:r>
              <a:rPr lang="en-US" dirty="0"/>
              <a:t>unit population due to </a:t>
            </a:r>
            <a:r>
              <a:rPr lang="en-US" dirty="0" smtClean="0"/>
              <a:t>births, hatchings </a:t>
            </a:r>
            <a:r>
              <a:rPr lang="en-US" dirty="0"/>
              <a:t>and </a:t>
            </a:r>
            <a:r>
              <a:rPr lang="en-US" dirty="0" smtClean="0"/>
              <a:t>germinations. </a:t>
            </a:r>
          </a:p>
          <a:p>
            <a:pPr lvl="1"/>
            <a:r>
              <a:rPr lang="en-US" b="1" i="1" dirty="0" smtClean="0"/>
              <a:t>Death Rate </a:t>
            </a:r>
            <a:r>
              <a:rPr lang="en-US" dirty="0" smtClean="0"/>
              <a:t>is </a:t>
            </a:r>
            <a:r>
              <a:rPr lang="en-US" dirty="0"/>
              <a:t>the average number of natural deaths per </a:t>
            </a:r>
            <a:r>
              <a:rPr lang="en-US" dirty="0" smtClean="0"/>
              <a:t>unit </a:t>
            </a:r>
            <a:r>
              <a:rPr lang="en-US" dirty="0"/>
              <a:t>population per unit 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population at any given time is composed of </a:t>
            </a:r>
            <a:r>
              <a:rPr lang="en-US" dirty="0" smtClean="0"/>
              <a:t>individuals </a:t>
            </a:r>
            <a:r>
              <a:rPr lang="en-US" dirty="0"/>
              <a:t>of different age/</a:t>
            </a:r>
            <a:r>
              <a:rPr lang="en-US" b="1" i="1" dirty="0"/>
              <a:t>age </a:t>
            </a:r>
            <a:r>
              <a:rPr lang="en-US" b="1" i="1" dirty="0" smtClean="0"/>
              <a:t>group</a:t>
            </a:r>
          </a:p>
          <a:p>
            <a:pPr lvl="1"/>
            <a:r>
              <a:rPr lang="en-US" dirty="0"/>
              <a:t>Age groups are: </a:t>
            </a:r>
            <a:r>
              <a:rPr lang="en-US" dirty="0" smtClean="0"/>
              <a:t>pre-reproductive</a:t>
            </a:r>
            <a:r>
              <a:rPr lang="en-US" dirty="0"/>
              <a:t>, </a:t>
            </a:r>
            <a:r>
              <a:rPr lang="en-US" dirty="0" smtClean="0"/>
              <a:t>reproductive and post- reproductive</a:t>
            </a:r>
          </a:p>
          <a:p>
            <a:pPr lvl="1"/>
            <a:r>
              <a:rPr lang="en-US" b="1" i="1" dirty="0" smtClean="0"/>
              <a:t>Population growth </a:t>
            </a:r>
            <a:r>
              <a:rPr lang="en-US" dirty="0" smtClean="0"/>
              <a:t>depends on factors such as food, weather, predators, competition</a:t>
            </a:r>
          </a:p>
          <a:p>
            <a:pPr lvl="1"/>
            <a:r>
              <a:rPr lang="en-US" b="1" i="1" dirty="0"/>
              <a:t>Population </a:t>
            </a:r>
            <a:r>
              <a:rPr lang="en-US" b="1" i="1" dirty="0" smtClean="0"/>
              <a:t>Density </a:t>
            </a:r>
            <a:r>
              <a:rPr lang="en-US" dirty="0" smtClean="0"/>
              <a:t>indicates </a:t>
            </a:r>
            <a:r>
              <a:rPr lang="en-US" dirty="0"/>
              <a:t>the number of individual or the </a:t>
            </a:r>
            <a:r>
              <a:rPr lang="en-US" dirty="0" smtClean="0"/>
              <a:t>size of </a:t>
            </a:r>
            <a:r>
              <a:rPr lang="en-US" dirty="0"/>
              <a:t>population found in a unit area or space </a:t>
            </a:r>
            <a:r>
              <a:rPr lang="en-US" dirty="0" smtClean="0"/>
              <a:t>at a </a:t>
            </a:r>
            <a:r>
              <a:rPr lang="en-US" dirty="0"/>
              <a:t>given </a:t>
            </a:r>
            <a:r>
              <a:rPr lang="en-US" dirty="0" smtClean="0"/>
              <a:t>time</a:t>
            </a:r>
          </a:p>
          <a:p>
            <a:r>
              <a:rPr lang="en-US" b="1" dirty="0" smtClean="0"/>
              <a:t>Basic </a:t>
            </a:r>
            <a:r>
              <a:rPr lang="en-US" b="1" dirty="0"/>
              <a:t>problem</a:t>
            </a:r>
          </a:p>
          <a:p>
            <a:pPr lvl="1"/>
            <a:r>
              <a:rPr lang="en-US" dirty="0"/>
              <a:t>identify classes of population interactions that could </a:t>
            </a:r>
            <a:r>
              <a:rPr lang="en-US" sz="2500" dirty="0"/>
              <a:t>lead to the observed type of dynamics</a:t>
            </a:r>
          </a:p>
          <a:p>
            <a:pPr lvl="1"/>
            <a:r>
              <a:rPr lang="en-US" dirty="0"/>
              <a:t>identify unique predictions of each competing hypothesis that can be tested using observational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understanding patterns in cross-species </a:t>
            </a:r>
            <a:r>
              <a:rPr lang="en-US" dirty="0" smtClean="0"/>
              <a:t>comparisons</a:t>
            </a:r>
          </a:p>
          <a:p>
            <a:pPr lvl="1"/>
            <a:r>
              <a:rPr lang="en-US" sz="2500" dirty="0"/>
              <a:t>managing fisheries/hunting/harvesting </a:t>
            </a:r>
            <a:r>
              <a:rPr lang="en-US" sz="2500" dirty="0"/>
              <a:t>for the highest </a:t>
            </a:r>
            <a:r>
              <a:rPr lang="en-US" sz="2500" dirty="0"/>
              <a:t>possible sustainable yield</a:t>
            </a:r>
          </a:p>
          <a:p>
            <a:pPr lvl="1"/>
            <a:r>
              <a:rPr lang="en-US" sz="2500" dirty="0"/>
              <a:t>developing recovery plans for species threatened by </a:t>
            </a:r>
            <a:r>
              <a:rPr lang="en-US" sz="2500" dirty="0"/>
              <a:t>extinction </a:t>
            </a:r>
          </a:p>
          <a:p>
            <a:pPr lvl="1"/>
            <a:r>
              <a:rPr lang="en-US" sz="2500" dirty="0"/>
              <a:t>trying </a:t>
            </a:r>
            <a:r>
              <a:rPr lang="en-US" sz="2500" dirty="0"/>
              <a:t>to </a:t>
            </a:r>
            <a:r>
              <a:rPr lang="en-US" sz="2500" dirty="0"/>
              <a:t>contain or </a:t>
            </a:r>
            <a:r>
              <a:rPr lang="en-US" sz="2500" dirty="0"/>
              <a:t>prevent the spread of invasive species</a:t>
            </a:r>
          </a:p>
          <a:p>
            <a:r>
              <a:rPr lang="en-US" b="1" dirty="0"/>
              <a:t>Approach</a:t>
            </a:r>
          </a:p>
          <a:p>
            <a:pPr lvl="1"/>
            <a:r>
              <a:rPr lang="en-US" dirty="0"/>
              <a:t>Model the change in population size due to the interaction of organisms with the environment, with individuals of their own kind, and with other types of </a:t>
            </a:r>
            <a:r>
              <a:rPr lang="en-US" dirty="0" smtClean="0"/>
              <a:t>organisms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Population modeling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04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724004"/>
                <a:ext cx="8153400" cy="4362346"/>
              </a:xfrm>
            </p:spPr>
            <p:txBody>
              <a:bodyPr>
                <a:normAutofit fontScale="40000" lnSpcReduction="20000"/>
              </a:bodyPr>
              <a:lstStyle/>
              <a:p>
                <a:pPr marL="320040" lvl="1" indent="-320040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</a:pPr>
                <a:r>
                  <a:rPr lang="en-US" sz="3000" dirty="0" smtClean="0"/>
                  <a:t>We assume the population to be </a:t>
                </a:r>
                <a:r>
                  <a:rPr lang="en-US" sz="3000" b="1" i="1" dirty="0"/>
                  <a:t>unstructured</a:t>
                </a:r>
                <a:r>
                  <a:rPr lang="en-US" sz="3000" dirty="0"/>
                  <a:t>, i.e. we ignore </a:t>
                </a:r>
                <a:r>
                  <a:rPr lang="en-US" sz="3000" dirty="0"/>
                  <a:t>differences between individuals, and </a:t>
                </a:r>
                <a:r>
                  <a:rPr lang="en-US" sz="3000" dirty="0"/>
                  <a:t>assume </a:t>
                </a:r>
                <a:r>
                  <a:rPr lang="en-US" sz="3000" dirty="0"/>
                  <a:t>that the population size – irrespective of age, sex, diseases, etc. – provides all the necessary information for predicting future population </a:t>
                </a:r>
                <a:r>
                  <a:rPr lang="en-US" sz="3000" dirty="0"/>
                  <a:t>changes</a:t>
                </a:r>
              </a:p>
              <a:p>
                <a:r>
                  <a:rPr lang="en-US" b="1" i="1" dirty="0" smtClean="0"/>
                  <a:t>Fundamental Balance </a:t>
                </a:r>
                <a:r>
                  <a:rPr lang="en-US" b="1" i="1" dirty="0"/>
                  <a:t>Law </a:t>
                </a:r>
                <a:r>
                  <a:rPr lang="en-US" dirty="0"/>
                  <a:t>for </a:t>
                </a:r>
                <a:r>
                  <a:rPr lang="en-US" dirty="0" smtClean="0"/>
                  <a:t>total population </a:t>
                </a:r>
                <a:r>
                  <a:rPr lang="en-US" dirty="0"/>
                  <a:t>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𝐵𝑖𝑟𝑡h𝑠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𝐼𝑚𝑚𝑖𝑔𝑟𝑎𝑡𝑖𝑜𝑛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𝐷𝑒𝑎𝑡h𝑠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𝐸𝑚𝑖𝑔𝑟𝑎𝑡𝑖𝑜𝑛</m:t>
                    </m:r>
                  </m:oMath>
                </a14:m>
                <a:endParaRPr lang="de-DE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de-DE" dirty="0">
                  <a:ea typeface="Cambria Math"/>
                </a:endParaRPr>
              </a:p>
              <a:p>
                <a:r>
                  <a:rPr lang="en-US" dirty="0" smtClean="0"/>
                  <a:t>We assume </a:t>
                </a:r>
                <a:r>
                  <a:rPr lang="en-US" b="1" i="1" dirty="0" smtClean="0"/>
                  <a:t>constant birth and death rates</a:t>
                </a:r>
              </a:p>
              <a:p>
                <a:pPr lvl="1"/>
                <a:r>
                  <a:rPr lang="en-US" dirty="0"/>
                  <a:t># Births = (# parents) × (births/parent/time) × (length of time interval)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de-DE" dirty="0">
                  <a:ea typeface="Cambria Math"/>
                </a:endParaRPr>
              </a:p>
              <a:p>
                <a:pPr lvl="1"/>
                <a:r>
                  <a:rPr lang="en-US" dirty="0" smtClean="0"/>
                  <a:t># </a:t>
                </a:r>
                <a:r>
                  <a:rPr lang="en-US" dirty="0"/>
                  <a:t>Deaths= (# parents) × (deaths/parent/time) × (length of time interval)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de-DE" dirty="0">
                  <a:ea typeface="Cambria Math"/>
                </a:endParaRPr>
              </a:p>
              <a:p>
                <a:r>
                  <a:rPr lang="en-US" dirty="0" smtClean="0"/>
                  <a:t>We assume a </a:t>
                </a:r>
                <a:r>
                  <a:rPr lang="en-US" b="1" i="1" dirty="0" smtClean="0"/>
                  <a:t>closed </a:t>
                </a:r>
                <a:r>
                  <a:rPr lang="en-US" dirty="0" smtClean="0"/>
                  <a:t>population, i.e. there is no immigration and no emigration</a:t>
                </a:r>
              </a:p>
              <a:p>
                <a:pPr lvl="1"/>
                <a:r>
                  <a:rPr lang="en-US" dirty="0" smtClean="0"/>
                  <a:t># Immigration </a:t>
                </a:r>
                <a:r>
                  <a:rPr lang="en-US" dirty="0"/>
                  <a:t>= </a:t>
                </a:r>
                <a:r>
                  <a:rPr lang="en-US" dirty="0" smtClean="0"/>
                  <a:t># Emigration </a:t>
                </a:r>
                <a:r>
                  <a:rPr lang="en-US" dirty="0"/>
                  <a:t>= 0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b="0" i="1" dirty="0" smtClean="0">
                  <a:latin typeface="Cambria Math"/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+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h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)∙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𝑑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de-DE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de-DE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den>
                    </m:f>
                    <m:r>
                      <a:rPr lang="de-DE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de-DE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h</m:t>
                        </m:r>
                      </m:den>
                    </m:f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dirty="0" smtClean="0">
                  <a:ea typeface="Cambria Math"/>
                </a:endParaRPr>
              </a:p>
              <a:p>
                <a:pPr marL="320040" lvl="2" indent="-320040">
                  <a:spcBef>
                    <a:spcPts val="700"/>
                  </a:spcBef>
                  <a:buSzPct val="60000"/>
                  <a:buFont typeface="Wingdings"/>
                  <a:buChar char=""/>
                </a:pPr>
                <a:r>
                  <a:rPr lang="en-US" sz="3000" dirty="0" smtClean="0"/>
                  <a:t>Assuming </a:t>
                </a:r>
                <a14:m>
                  <m:oMath xmlns:m="http://schemas.openxmlformats.org/officeDocument/2006/math">
                    <m:r>
                      <a:rPr lang="de-DE" sz="3000" i="1">
                        <a:latin typeface="Cambria Math"/>
                        <a:ea typeface="Cambria Math"/>
                      </a:rPr>
                      <m:t>h</m:t>
                    </m:r>
                    <m:r>
                      <a:rPr lang="de-DE" sz="30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de-DE" sz="30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e-DE" sz="3000" dirty="0" smtClean="0">
                    <a:ea typeface="Cambria Math"/>
                  </a:rPr>
                  <a:t>, </a:t>
                </a:r>
                <a:r>
                  <a:rPr lang="de-DE" sz="3000" dirty="0" err="1" smtClean="0">
                    <a:ea typeface="Cambria Math"/>
                  </a:rPr>
                  <a:t>we</a:t>
                </a:r>
                <a:r>
                  <a:rPr lang="de-DE" sz="3000" dirty="0" smtClean="0">
                    <a:ea typeface="Cambria Math"/>
                  </a:rPr>
                  <a:t> </a:t>
                </a:r>
                <a:r>
                  <a:rPr lang="de-DE" sz="3000" dirty="0" err="1" smtClean="0">
                    <a:ea typeface="Cambria Math"/>
                  </a:rPr>
                  <a:t>obtain</a:t>
                </a:r>
                <a:r>
                  <a:rPr lang="de-DE" sz="3000" dirty="0" smtClean="0">
                    <a:ea typeface="Cambria Math"/>
                  </a:rPr>
                  <a:t> </a:t>
                </a:r>
                <a:r>
                  <a:rPr lang="de-DE" sz="3000" dirty="0" err="1" smtClean="0">
                    <a:ea typeface="Cambria Math"/>
                  </a:rPr>
                  <a:t>the</a:t>
                </a:r>
                <a:r>
                  <a:rPr lang="de-DE" sz="3000" dirty="0" smtClean="0">
                    <a:ea typeface="Cambria Math"/>
                  </a:rPr>
                  <a:t> </a:t>
                </a:r>
                <a:r>
                  <a:rPr lang="de-DE" sz="3000" b="1" i="1" dirty="0" smtClean="0">
                    <a:ea typeface="Cambria Math"/>
                  </a:rPr>
                  <a:t>Malthus </a:t>
                </a:r>
                <a:r>
                  <a:rPr lang="de-DE" sz="3000" b="1" i="1" dirty="0" err="1" smtClean="0">
                    <a:ea typeface="Cambria Math"/>
                  </a:rPr>
                  <a:t>population</a:t>
                </a:r>
                <a:r>
                  <a:rPr lang="de-DE" sz="3000" b="1" i="1" dirty="0" smtClean="0">
                    <a:ea typeface="Cambria Math"/>
                  </a:rPr>
                  <a:t> </a:t>
                </a:r>
                <a:r>
                  <a:rPr lang="de-DE" sz="3000" b="1" i="1" dirty="0" err="1" smtClean="0">
                    <a:ea typeface="Cambria Math"/>
                  </a:rPr>
                  <a:t>model</a:t>
                </a:r>
                <a:endParaRPr lang="de-DE" sz="3000" b="1" i="1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num>
                      <m:den>
                        <m:r>
                          <a:rPr lang="de-DE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(0)∙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de-DE" dirty="0">
                  <a:ea typeface="Cambria Math"/>
                </a:endParaRPr>
              </a:p>
              <a:p>
                <a:pPr lvl="1"/>
                <a:endParaRPr lang="de-DE" dirty="0">
                  <a:ea typeface="Cambria Math"/>
                </a:endParaRPr>
              </a:p>
              <a:p>
                <a:pPr lvl="1"/>
                <a:endParaRPr lang="de-DE" dirty="0">
                  <a:ea typeface="Cambria Math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724004"/>
                <a:ext cx="8153400" cy="4362346"/>
              </a:xfrm>
              <a:blipFill rotWithShape="1">
                <a:blip r:embed="rId3"/>
                <a:stretch>
                  <a:fillRect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Malthus </a:t>
            </a:r>
            <a:r>
              <a:rPr lang="en-US" b="1" dirty="0" smtClean="0"/>
              <a:t>model</a:t>
            </a:r>
            <a:endParaRPr lang="en-US" b="1" dirty="0"/>
          </a:p>
        </p:txBody>
      </p:sp>
      <p:pic>
        <p:nvPicPr>
          <p:cNvPr id="6" name="Picture 13" descr="http://www.mathsteacher.com.au/year10/ch08_indices/10_relations/Image45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66950"/>
            <a:ext cx="2971800" cy="235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742950"/>
                <a:ext cx="8153400" cy="4362346"/>
              </a:xfrm>
            </p:spPr>
            <p:txBody>
              <a:bodyPr>
                <a:normAutofit fontScale="55000" lnSpcReduction="20000"/>
              </a:bodyPr>
              <a:lstStyle/>
              <a:p>
                <a:pPr marL="320040" lvl="2" indent="-320040">
                  <a:spcBef>
                    <a:spcPts val="700"/>
                  </a:spcBef>
                  <a:buSzPct val="60000"/>
                  <a:buFont typeface="Wingdings"/>
                  <a:buChar char=""/>
                </a:pPr>
                <a:r>
                  <a:rPr lang="de-DE" b="1" i="1" dirty="0" smtClean="0">
                    <a:ea typeface="Cambria Math"/>
                  </a:rPr>
                  <a:t>Malthus </a:t>
                </a:r>
                <a:r>
                  <a:rPr lang="de-DE" b="1" i="1" dirty="0" err="1" smtClean="0">
                    <a:ea typeface="Cambria Math"/>
                  </a:rPr>
                  <a:t>population</a:t>
                </a:r>
                <a:r>
                  <a:rPr lang="de-DE" b="1" i="1" dirty="0" smtClean="0">
                    <a:ea typeface="Cambria Math"/>
                  </a:rPr>
                  <a:t> </a:t>
                </a:r>
                <a:r>
                  <a:rPr lang="de-DE" b="1" i="1" dirty="0" err="1" smtClean="0">
                    <a:ea typeface="Cambria Math"/>
                  </a:rPr>
                  <a:t>model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(0)∙</m:t>
                    </m:r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)∙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de-DE" b="1" i="1" dirty="0">
                  <a:ea typeface="Cambria Math"/>
                </a:endParaRP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(i.e. if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𝑏</m:t>
                    </m:r>
                    <m:r>
                      <a:rPr lang="de-DE" b="0" i="1" smtClean="0">
                        <a:latin typeface="Cambria Math"/>
                      </a:rPr>
                      <m:t>&gt;</m:t>
                    </m:r>
                    <m:r>
                      <a:rPr lang="de-DE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the population grows exponentially without </a:t>
                </a:r>
                <a:r>
                  <a:rPr lang="en-US" dirty="0" smtClean="0"/>
                  <a:t>limit</a:t>
                </a:r>
              </a:p>
              <a:p>
                <a:pPr lvl="2"/>
                <a:r>
                  <a:rPr lang="en-US" dirty="0" smtClean="0"/>
                  <a:t>The </a:t>
                </a:r>
                <a:r>
                  <a:rPr lang="en-US" b="1" i="1" dirty="0" smtClean="0"/>
                  <a:t>doubling time </a:t>
                </a:r>
                <a:r>
                  <a:rPr lang="en-US" dirty="0"/>
                  <a:t>is defined as the time it takes to double the population size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2∙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(0)=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de-DE" dirty="0">
                  <a:ea typeface="Cambria Math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(i.e.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𝑏</m:t>
                    </m:r>
                    <m:r>
                      <a:rPr lang="de-DE" b="0" i="1" smtClean="0">
                        <a:latin typeface="Cambria Math"/>
                      </a:rPr>
                      <m:t>&lt;</m:t>
                    </m:r>
                    <m:r>
                      <a:rPr lang="de-DE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the population decreases </a:t>
                </a:r>
                <a:r>
                  <a:rPr lang="en-US" dirty="0"/>
                  <a:t>to 0. </a:t>
                </a:r>
                <a:endParaRPr lang="de-DE" dirty="0">
                  <a:ea typeface="Cambria Math"/>
                </a:endParaRPr>
              </a:p>
              <a:p>
                <a:pPr lvl="2"/>
                <a:r>
                  <a:rPr lang="en-US" dirty="0" smtClean="0"/>
                  <a:t>The </a:t>
                </a:r>
                <a:r>
                  <a:rPr lang="en-US" b="1" i="1" dirty="0"/>
                  <a:t>half </a:t>
                </a:r>
                <a:r>
                  <a:rPr lang="en-US" b="1" i="1" dirty="0" smtClean="0"/>
                  <a:t>life </a:t>
                </a:r>
                <a:r>
                  <a:rPr lang="en-US" dirty="0" smtClean="0"/>
                  <a:t>is </a:t>
                </a:r>
                <a:r>
                  <a:rPr lang="en-US" dirty="0"/>
                  <a:t>defined as the time it takes to loose half of the population size</a:t>
                </a:r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(0)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de-DE" dirty="0">
                  <a:ea typeface="Cambria Math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i="1" dirty="0" smtClean="0"/>
                  <a:t>expected life-span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/>
                  <a:t> time units. 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i="1" dirty="0" smtClean="0"/>
                  <a:t>fitness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/>
                  <a:t> is the expected number of offspring of an individual over his entire life-span</a:t>
                </a:r>
              </a:p>
              <a:p>
                <a:r>
                  <a:rPr lang="en-US" sz="3200" dirty="0"/>
                  <a:t>Malthus (1798) </a:t>
                </a:r>
                <a:r>
                  <a:rPr lang="en-US" sz="3200" dirty="0" smtClean="0"/>
                  <a:t>found that </a:t>
                </a:r>
                <a:r>
                  <a:rPr lang="en-US" sz="3200" dirty="0"/>
                  <a:t>the local population had a doubling time of 30 </a:t>
                </a:r>
                <a:r>
                  <a:rPr lang="en-US" sz="3200" dirty="0" smtClean="0"/>
                  <a:t>years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30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de-DE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=0.0231</m:t>
                    </m:r>
                  </m:oMath>
                </a14:m>
                <a:r>
                  <a:rPr lang="en-US" dirty="0" smtClean="0"/>
                  <a:t> per year, i.e.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31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en-US" dirty="0" smtClean="0"/>
                  <a:t> human growth rate per year</a:t>
                </a:r>
                <a:endParaRPr lang="de-DE" dirty="0">
                  <a:ea typeface="Cambria Math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742950"/>
                <a:ext cx="8153400" cy="4362346"/>
              </a:xfrm>
              <a:blipFill rotWithShape="1">
                <a:blip r:embed="rId3"/>
                <a:stretch>
                  <a:fillRect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Malthus </a:t>
            </a:r>
            <a:r>
              <a:rPr lang="en-US" b="1" dirty="0" smtClean="0"/>
              <a:t>model - Analysis</a:t>
            </a:r>
            <a:endParaRPr lang="en-US" b="1" dirty="0"/>
          </a:p>
        </p:txBody>
      </p:sp>
      <p:pic>
        <p:nvPicPr>
          <p:cNvPr id="7" name="Picture 9" descr="http://www.globalchange.umich.edu/globalchange2/current/lectures/human_pop/fig5smal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93313"/>
            <a:ext cx="2971800" cy="15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model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666750"/>
                <a:ext cx="8686800" cy="447675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/>
                  <a:t>Malthus model is not density-dependent</a:t>
                </a:r>
                <a:endParaRPr lang="en-US" sz="1400" dirty="0"/>
              </a:p>
              <a:p>
                <a:pPr lvl="1"/>
                <a:r>
                  <a:rPr lang="en-US" sz="1100" dirty="0" smtClean="0"/>
                  <a:t>Birth </a:t>
                </a:r>
                <a:r>
                  <a:rPr lang="en-US" sz="1100" dirty="0"/>
                  <a:t>and death rates are typically not fixed because the processes of birth and death </a:t>
                </a:r>
                <a:r>
                  <a:rPr lang="en-US" sz="1100" dirty="0" smtClean="0"/>
                  <a:t>often depend </a:t>
                </a:r>
                <a:r>
                  <a:rPr lang="en-US" sz="1100" dirty="0"/>
                  <a:t>on the population </a:t>
                </a:r>
                <a:r>
                  <a:rPr lang="en-US" sz="1100" dirty="0" smtClean="0"/>
                  <a:t>size.</a:t>
                </a:r>
              </a:p>
              <a:p>
                <a:pPr lvl="1"/>
                <a:r>
                  <a:rPr lang="en-US" sz="1100" dirty="0"/>
                  <a:t>Due to competition at high population densities birth rates </a:t>
                </a:r>
                <a:r>
                  <a:rPr lang="en-US" sz="1100" dirty="0" smtClean="0"/>
                  <a:t>may become </a:t>
                </a:r>
                <a:r>
                  <a:rPr lang="en-US" sz="1100" dirty="0"/>
                  <a:t>lower and death rates higher when the population size increases</a:t>
                </a:r>
                <a:endParaRPr lang="en-US" sz="1100" dirty="0" smtClean="0"/>
              </a:p>
              <a:p>
                <a:r>
                  <a:rPr lang="en-US" sz="1400" dirty="0" smtClean="0"/>
                  <a:t>Density-dependent death</a:t>
                </a:r>
              </a:p>
              <a:p>
                <a:pPr lvl="1"/>
                <a:r>
                  <a:rPr lang="en-US" sz="1100" dirty="0" smtClean="0"/>
                  <a:t>Assuming a simple linear </a:t>
                </a:r>
                <a:r>
                  <a:rPr lang="en-US" sz="1100" dirty="0"/>
                  <a:t>increase of the per capita death rate with the population </a:t>
                </a:r>
                <a:r>
                  <a:rPr lang="en-US" sz="1100" dirty="0" smtClean="0"/>
                  <a:t>size: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de-DE" sz="11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100" i="1">
                        <a:latin typeface="Cambria Math"/>
                        <a:ea typeface="Cambria Math"/>
                      </a:rPr>
                      <m:t>1+</m:t>
                    </m:r>
                    <m:f>
                      <m:fPr>
                        <m:ctrlPr>
                          <a:rPr lang="de-DE" sz="11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num>
                      <m:den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sz="11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sz="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𝑑𝑋</m:t>
                        </m:r>
                      </m:num>
                      <m:den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de-DE" sz="8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8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e-DE" sz="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8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de-DE" sz="800" b="0" i="1" smtClean="0">
                            <a:latin typeface="Cambria Math"/>
                            <a:ea typeface="Cambria Math"/>
                          </a:rPr>
                          <m:t>∙(1+</m:t>
                        </m:r>
                        <m:f>
                          <m:fPr>
                            <m:ctrlPr>
                              <a:rPr lang="de-DE" sz="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sz="8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de-DE" sz="800" b="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den>
                        </m:f>
                        <m:r>
                          <a:rPr lang="de-DE" sz="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de-DE" sz="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sz="800" dirty="0" smtClean="0">
                  <a:ea typeface="Cambria Math"/>
                </a:endParaRPr>
              </a:p>
              <a:p>
                <a:pPr lvl="2"/>
                <a:r>
                  <a:rPr lang="de-DE" sz="800" dirty="0" smtClean="0">
                    <a:ea typeface="Cambria Math"/>
                  </a:rPr>
                  <a:t>The </a:t>
                </a:r>
                <a:r>
                  <a:rPr lang="de-DE" sz="800" dirty="0" err="1" smtClean="0">
                    <a:ea typeface="Cambria Math"/>
                  </a:rPr>
                  <a:t>death</a:t>
                </a:r>
                <a:r>
                  <a:rPr lang="de-DE" sz="800" dirty="0" smtClean="0">
                    <a:ea typeface="Cambria Math"/>
                  </a:rPr>
                  <a:t> rate </a:t>
                </a:r>
                <a:r>
                  <a:rPr lang="de-DE" sz="800" dirty="0" err="1" smtClean="0">
                    <a:ea typeface="Cambria Math"/>
                  </a:rPr>
                  <a:t>doubles</a:t>
                </a:r>
                <a:r>
                  <a:rPr lang="de-DE" sz="800" dirty="0" smtClean="0">
                    <a:ea typeface="Cambria Math"/>
                  </a:rPr>
                  <a:t> </a:t>
                </a:r>
                <a:r>
                  <a:rPr lang="de-DE" sz="800" dirty="0" err="1" smtClean="0">
                    <a:ea typeface="Cambria Math"/>
                  </a:rPr>
                  <a:t>when</a:t>
                </a:r>
                <a:r>
                  <a:rPr lang="de-DE" sz="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8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sz="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800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de-DE" sz="800" dirty="0">
                  <a:ea typeface="Cambria Math"/>
                </a:endParaRPr>
              </a:p>
              <a:p>
                <a:r>
                  <a:rPr lang="en-US" sz="1400" dirty="0" smtClean="0"/>
                  <a:t>Density-dependent birth</a:t>
                </a:r>
                <a:endParaRPr lang="en-US" sz="1400" dirty="0"/>
              </a:p>
              <a:p>
                <a:pPr lvl="1"/>
                <a:r>
                  <a:rPr lang="en-US" sz="1100" dirty="0"/>
                  <a:t>Assuming a simple linear </a:t>
                </a:r>
                <a:r>
                  <a:rPr lang="en-US" sz="1100" dirty="0" smtClean="0"/>
                  <a:t>decrease of </a:t>
                </a:r>
                <a:r>
                  <a:rPr lang="en-US" sz="1100" dirty="0"/>
                  <a:t>the per capita </a:t>
                </a:r>
                <a:r>
                  <a:rPr lang="en-US" sz="1100" dirty="0" smtClean="0"/>
                  <a:t>birth rate </a:t>
                </a:r>
                <a:r>
                  <a:rPr lang="en-US" sz="1100" dirty="0"/>
                  <a:t>with the population </a:t>
                </a:r>
                <a:r>
                  <a:rPr lang="en-US" sz="1100" dirty="0" smtClean="0"/>
                  <a:t>size: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de-DE" sz="11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de-DE" sz="1100" i="1">
                        <a:latin typeface="Cambria Math"/>
                        <a:ea typeface="Cambria Math"/>
                      </a:rPr>
                      <m:t>=1+</m:t>
                    </m:r>
                    <m:f>
                      <m:fPr>
                        <m:ctrlPr>
                          <a:rPr lang="de-DE" sz="11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𝑋</m:t>
                        </m:r>
                      </m:num>
                      <m:den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sz="11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sz="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𝑑𝑋</m:t>
                        </m:r>
                      </m:num>
                      <m:den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de-DE" sz="8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∙(1−</m:t>
                        </m:r>
                        <m:f>
                          <m:fPr>
                            <m:ctrlPr>
                              <a:rPr lang="de-DE" sz="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sz="8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de-DE" sz="800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den>
                        </m:f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800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  <m:r>
                      <a:rPr lang="de-DE" sz="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sz="800" dirty="0">
                  <a:ea typeface="Cambria Math"/>
                </a:endParaRPr>
              </a:p>
              <a:p>
                <a:pPr lvl="2"/>
                <a:r>
                  <a:rPr lang="de-DE" sz="800" dirty="0">
                    <a:ea typeface="Cambria Math"/>
                  </a:rPr>
                  <a:t>The </a:t>
                </a:r>
                <a:r>
                  <a:rPr lang="de-DE" sz="800" dirty="0" err="1" smtClean="0">
                    <a:ea typeface="Cambria Math"/>
                  </a:rPr>
                  <a:t>birth</a:t>
                </a:r>
                <a:r>
                  <a:rPr lang="de-DE" sz="800" dirty="0" smtClean="0">
                    <a:ea typeface="Cambria Math"/>
                  </a:rPr>
                  <a:t> rate </a:t>
                </a:r>
                <a:r>
                  <a:rPr lang="de-DE" sz="800" dirty="0" err="1" smtClean="0">
                    <a:ea typeface="Cambria Math"/>
                  </a:rPr>
                  <a:t>becomes</a:t>
                </a:r>
                <a:r>
                  <a:rPr lang="de-DE" sz="800" dirty="0" smtClean="0">
                    <a:ea typeface="Cambria Math"/>
                  </a:rPr>
                  <a:t> 0 </a:t>
                </a:r>
                <a:r>
                  <a:rPr lang="de-DE" sz="800" dirty="0" err="1" smtClean="0">
                    <a:ea typeface="Cambria Math"/>
                  </a:rPr>
                  <a:t>when</a:t>
                </a:r>
                <a:r>
                  <a:rPr lang="de-DE" sz="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8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800" i="1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de-DE" sz="800" dirty="0">
                  <a:ea typeface="Cambria Math"/>
                </a:endParaRPr>
              </a:p>
              <a:p>
                <a:r>
                  <a:rPr lang="en-US" sz="1400" dirty="0" smtClean="0"/>
                  <a:t>The </a:t>
                </a:r>
                <a:r>
                  <a:rPr lang="en-US" sz="1400" b="1" i="1" dirty="0" smtClean="0"/>
                  <a:t>logistic population model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sz="1100"/>
                        </m:ctrlPr>
                      </m:fPr>
                      <m:num>
                        <m:r>
                          <a:rPr lang="de-DE" sz="1100"/>
                          <m:t>𝑑𝑋</m:t>
                        </m:r>
                      </m:num>
                      <m:den>
                        <m:r>
                          <a:rPr lang="de-DE" sz="1100"/>
                          <m:t>𝑑𝑡</m:t>
                        </m:r>
                      </m:den>
                    </m:f>
                    <m:r>
                      <a:rPr lang="de-DE" sz="110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100"/>
                        </m:ctrlPr>
                      </m:dPr>
                      <m:e>
                        <m:r>
                          <a:rPr lang="de-DE" sz="1100"/>
                          <m:t>𝑏</m:t>
                        </m:r>
                        <m:r>
                          <a:rPr lang="de-DE" sz="1100"/>
                          <m:t>∙(1−</m:t>
                        </m:r>
                        <m:f>
                          <m:fPr>
                            <m:ctrlPr>
                              <a:rPr lang="de-DE" sz="1100"/>
                            </m:ctrlPr>
                          </m:fPr>
                          <m:num>
                            <m:r>
                              <a:rPr lang="de-DE" sz="1100"/>
                              <m:t>𝑋</m:t>
                            </m:r>
                          </m:num>
                          <m:den>
                            <m:r>
                              <a:rPr lang="de-DE" sz="1100"/>
                              <m:t>𝐾</m:t>
                            </m:r>
                          </m:den>
                        </m:f>
                        <m:r>
                          <a:rPr lang="de-DE" sz="1100"/>
                          <m:t>)−</m:t>
                        </m:r>
                        <m:r>
                          <a:rPr lang="de-DE" sz="1100"/>
                          <m:t>𝑑</m:t>
                        </m:r>
                        <m:r>
                          <a:rPr lang="de-DE" sz="1100"/>
                          <m:t>∙(1+</m:t>
                        </m:r>
                        <m:f>
                          <m:fPr>
                            <m:ctrlPr>
                              <a:rPr lang="de-DE" sz="1100"/>
                            </m:ctrlPr>
                          </m:fPr>
                          <m:num>
                            <m:r>
                              <a:rPr lang="de-DE" sz="1100"/>
                              <m:t>𝑋</m:t>
                            </m:r>
                          </m:num>
                          <m:den>
                            <m:r>
                              <a:rPr lang="de-DE" sz="1100"/>
                              <m:t>𝐾</m:t>
                            </m:r>
                          </m:den>
                        </m:f>
                        <m:r>
                          <a:rPr lang="de-DE" sz="1100"/>
                          <m:t>)</m:t>
                        </m:r>
                      </m:e>
                    </m:d>
                    <m:r>
                      <a:rPr lang="de-DE" sz="1100"/>
                      <m:t>∙</m:t>
                    </m:r>
                    <m:r>
                      <a:rPr lang="de-DE" sz="1100"/>
                      <m:t>𝑋</m:t>
                    </m:r>
                    <m:r>
                      <a:rPr lang="de-DE" sz="1100"/>
                      <m:t>(</m:t>
                    </m:r>
                    <m:r>
                      <a:rPr lang="de-DE" sz="1100"/>
                      <m:t>𝑡</m:t>
                    </m:r>
                    <m:r>
                      <a:rPr lang="de-DE" sz="1100"/>
                      <m:t>)</m:t>
                    </m:r>
                  </m:oMath>
                </a14:m>
                <a:endParaRPr lang="de-DE" sz="11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sz="1100"/>
                        </m:ctrlPr>
                      </m:fPr>
                      <m:num>
                        <m:r>
                          <a:rPr lang="de-DE" sz="1100"/>
                          <m:t>𝑑𝑋</m:t>
                        </m:r>
                      </m:num>
                      <m:den>
                        <m:r>
                          <a:rPr lang="de-DE" sz="1100"/>
                          <m:t>𝑑𝑡</m:t>
                        </m:r>
                      </m:den>
                    </m:f>
                    <m:r>
                      <a:rPr lang="de-DE" sz="1100"/>
                      <m:t>=</m:t>
                    </m:r>
                    <m:r>
                      <a:rPr lang="de-DE" sz="1100"/>
                      <m:t>(</m:t>
                    </m:r>
                    <m:r>
                      <a:rPr lang="de-DE" sz="1100"/>
                      <m:t>𝑏</m:t>
                    </m:r>
                    <m:r>
                      <a:rPr lang="de-DE" sz="1100"/>
                      <m:t>−</m:t>
                    </m:r>
                    <m:r>
                      <a:rPr lang="de-DE" sz="1100"/>
                      <m:t>𝑑</m:t>
                    </m:r>
                    <m:r>
                      <a:rPr lang="de-DE" sz="1100"/>
                      <m:t>)∙(1−</m:t>
                    </m:r>
                    <m:f>
                      <m:fPr>
                        <m:ctrlPr>
                          <a:rPr lang="de-DE" sz="1100"/>
                        </m:ctrlPr>
                      </m:fPr>
                      <m:num>
                        <m:r>
                          <a:rPr lang="de-DE" sz="1100"/>
                          <m:t>𝑋</m:t>
                        </m:r>
                      </m:num>
                      <m:den>
                        <m:r>
                          <a:rPr lang="de-DE" sz="1100"/>
                          <m:t>𝐾</m:t>
                        </m:r>
                      </m:den>
                    </m:f>
                    <m:r>
                      <a:rPr lang="de-DE" sz="1100"/>
                      <m:t>)</m:t>
                    </m:r>
                    <m:r>
                      <a:rPr lang="de-DE" sz="1100"/>
                      <m:t>∙</m:t>
                    </m:r>
                    <m:r>
                      <a:rPr lang="de-DE" sz="1100"/>
                      <m:t>𝑋</m:t>
                    </m:r>
                    <m:r>
                      <a:rPr lang="de-DE" sz="1100"/>
                      <m:t>(</m:t>
                    </m:r>
                    <m:r>
                      <a:rPr lang="de-DE" sz="1100"/>
                      <m:t>𝑡</m:t>
                    </m:r>
                    <m:r>
                      <a:rPr lang="de-DE" sz="1100"/>
                      <m:t>)</m:t>
                    </m:r>
                  </m:oMath>
                </a14:m>
                <a:endParaRPr lang="de-DE" sz="11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100"/>
                      <m:t>𝑋</m:t>
                    </m:r>
                    <m:d>
                      <m:dPr>
                        <m:ctrlPr>
                          <a:rPr lang="de-DE" sz="1100"/>
                        </m:ctrlPr>
                      </m:dPr>
                      <m:e>
                        <m:r>
                          <a:rPr lang="de-DE" sz="1100"/>
                          <m:t>𝑡</m:t>
                        </m:r>
                      </m:e>
                    </m:d>
                    <m:r>
                      <a:rPr lang="de-DE" sz="1100"/>
                      <m:t>=</m:t>
                    </m:r>
                    <m:f>
                      <m:fPr>
                        <m:ctrlPr>
                          <a:rPr lang="de-DE" sz="1100"/>
                        </m:ctrlPr>
                      </m:fPr>
                      <m:num>
                        <m:r>
                          <a:rPr lang="de-DE" sz="1100"/>
                          <m:t>𝐾</m:t>
                        </m:r>
                        <m:r>
                          <a:rPr lang="de-DE" sz="1100"/>
                          <m:t>∙</m:t>
                        </m:r>
                        <m:r>
                          <a:rPr lang="de-DE" sz="1100"/>
                          <m:t>𝑋</m:t>
                        </m:r>
                        <m:r>
                          <a:rPr lang="de-DE" sz="1100"/>
                          <m:t>(0)</m:t>
                        </m:r>
                      </m:num>
                      <m:den>
                        <m:r>
                          <a:rPr lang="de-DE" sz="1100"/>
                          <m:t>𝑋</m:t>
                        </m:r>
                        <m:d>
                          <m:dPr>
                            <m:ctrlPr>
                              <a:rPr lang="de-DE" sz="1100"/>
                            </m:ctrlPr>
                          </m:dPr>
                          <m:e>
                            <m:r>
                              <a:rPr lang="de-DE" sz="1100"/>
                              <m:t>0</m:t>
                            </m:r>
                          </m:e>
                        </m:d>
                        <m:r>
                          <a:rPr lang="de-DE" sz="1100"/>
                          <m:t>+</m:t>
                        </m:r>
                        <m:sSup>
                          <m:sSupPr>
                            <m:ctrlPr>
                              <a:rPr lang="de-DE" sz="1100"/>
                            </m:ctrlPr>
                          </m:sSupPr>
                          <m:e>
                            <m:r>
                              <a:rPr lang="de-DE" sz="1100"/>
                              <m:t>𝑒</m:t>
                            </m:r>
                          </m:e>
                          <m:sup>
                            <m:r>
                              <a:rPr lang="de-DE" sz="1100"/>
                              <m:t>𝑟</m:t>
                            </m:r>
                            <m:r>
                              <a:rPr lang="de-DE" sz="1100"/>
                              <m:t>∙</m:t>
                            </m:r>
                            <m:r>
                              <a:rPr lang="de-DE" sz="1100"/>
                              <m:t>𝑡</m:t>
                            </m:r>
                          </m:sup>
                        </m:sSup>
                        <m:r>
                          <a:rPr lang="de-DE" sz="1100"/>
                          <m:t>∙(</m:t>
                        </m:r>
                        <m:r>
                          <a:rPr lang="de-DE" sz="1100"/>
                          <m:t>𝐾</m:t>
                        </m:r>
                        <m:r>
                          <a:rPr lang="de-DE" sz="1100"/>
                          <m:t>−</m:t>
                        </m:r>
                        <m:r>
                          <a:rPr lang="de-DE" sz="1100"/>
                          <m:t>𝑋</m:t>
                        </m:r>
                        <m:r>
                          <a:rPr lang="de-DE" sz="1100"/>
                          <m:t>(0))</m:t>
                        </m:r>
                      </m:den>
                    </m:f>
                  </m:oMath>
                </a14:m>
                <a:endParaRPr lang="de-DE" sz="11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r>
                  <a:rPr lang="de-DE" sz="1100" dirty="0" smtClean="0"/>
                  <a:t> </a:t>
                </a:r>
                <a:r>
                  <a:rPr lang="de-DE" sz="1100" dirty="0" err="1" smtClean="0"/>
                  <a:t>is</a:t>
                </a:r>
                <a:r>
                  <a:rPr lang="de-DE" sz="1100" dirty="0" smtClean="0"/>
                  <a:t> </a:t>
                </a:r>
                <a:r>
                  <a:rPr lang="de-DE" sz="1100" dirty="0" err="1" smtClean="0"/>
                  <a:t>the</a:t>
                </a:r>
                <a:r>
                  <a:rPr lang="de-DE" sz="1100" dirty="0" smtClean="0"/>
                  <a:t> </a:t>
                </a:r>
                <a:r>
                  <a:rPr lang="de-DE" sz="1100" b="1" i="1" dirty="0" err="1" smtClean="0"/>
                  <a:t>carrying</a:t>
                </a:r>
                <a:r>
                  <a:rPr lang="de-DE" sz="1100" b="1" i="1" dirty="0" smtClean="0"/>
                  <a:t> </a:t>
                </a:r>
                <a:r>
                  <a:rPr lang="de-DE" sz="1100" b="1" i="1" dirty="0" err="1" smtClean="0"/>
                  <a:t>capacity</a:t>
                </a:r>
                <a:r>
                  <a:rPr lang="de-DE" sz="1100" b="1" i="1" dirty="0" smtClean="0"/>
                  <a:t> </a:t>
                </a:r>
                <a:r>
                  <a:rPr lang="de-DE" sz="1100" dirty="0" err="1" smtClean="0"/>
                  <a:t>of</a:t>
                </a:r>
                <a:r>
                  <a:rPr lang="de-DE" sz="1100" dirty="0" smtClean="0"/>
                  <a:t> </a:t>
                </a:r>
                <a:r>
                  <a:rPr lang="de-DE" sz="1100" dirty="0" err="1" smtClean="0"/>
                  <a:t>the</a:t>
                </a:r>
                <a:r>
                  <a:rPr lang="de-DE" sz="1100" dirty="0" smtClean="0"/>
                  <a:t> </a:t>
                </a:r>
                <a:r>
                  <a:rPr lang="de-DE" sz="1100" dirty="0" err="1" smtClean="0"/>
                  <a:t>population</a:t>
                </a:r>
                <a:endParaRPr lang="de-DE" sz="1100" dirty="0"/>
              </a:p>
              <a:p>
                <a:pPr lvl="1"/>
                <a:endParaRPr lang="de-DE" sz="1100" dirty="0" smtClean="0">
                  <a:ea typeface="Cambria Math"/>
                </a:endParaRPr>
              </a:p>
              <a:p>
                <a:pPr lvl="1"/>
                <a:endParaRPr lang="de-DE" sz="1100" dirty="0">
                  <a:ea typeface="Cambria Math"/>
                </a:endParaRPr>
              </a:p>
              <a:p>
                <a:pPr marL="365760" lvl="1" indent="0">
                  <a:buNone/>
                </a:pPr>
                <a:endParaRPr lang="en-US" sz="11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666750"/>
                <a:ext cx="8686800" cy="447675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81350"/>
            <a:ext cx="20669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7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</a:t>
            </a:r>
            <a:r>
              <a:rPr lang="en-US" b="1" dirty="0" smtClean="0"/>
              <a:t>model - analysis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4324350"/>
              </a:xfrm>
            </p:spPr>
            <p:txBody>
              <a:bodyPr>
                <a:noAutofit/>
              </a:bodyPr>
              <a:lstStyle/>
              <a:p>
                <a:r>
                  <a:rPr lang="de-DE" sz="1400" dirty="0" smtClean="0">
                    <a:ea typeface="Cambria Math"/>
                  </a:rPr>
                  <a:t>The </a:t>
                </a:r>
                <a:r>
                  <a:rPr lang="de-DE" sz="1400" dirty="0" err="1" smtClean="0">
                    <a:ea typeface="Cambria Math"/>
                  </a:rPr>
                  <a:t>steady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state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of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the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logistic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model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is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obtained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at</a:t>
                </a:r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any</a:t>
                </a:r>
                <a:r>
                  <a:rPr lang="de-DE" sz="1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/>
                      </a:rPr>
                      <m:t>𝑋</m:t>
                    </m:r>
                  </m:oMath>
                </a14:m>
                <a:r>
                  <a:rPr lang="de-DE" sz="1400" dirty="0" smtClean="0">
                    <a:ea typeface="Cambria Math"/>
                  </a:rPr>
                  <a:t> </a:t>
                </a:r>
                <a:r>
                  <a:rPr lang="de-DE" sz="1400" dirty="0" err="1" smtClean="0">
                    <a:ea typeface="Cambria Math"/>
                  </a:rPr>
                  <a:t>when</a:t>
                </a:r>
                <a:r>
                  <a:rPr lang="de-DE" sz="1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400">
                            <a:latin typeface="Cambria Math"/>
                          </a:rPr>
                          <m:t>𝑑𝑋</m:t>
                        </m:r>
                      </m:num>
                      <m:den>
                        <m:r>
                          <a:rPr lang="de-DE" sz="140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de-DE" sz="1400">
                        <a:latin typeface="Cambria Math"/>
                      </a:rPr>
                      <m:t>=</m:t>
                    </m:r>
                    <m:r>
                      <a:rPr lang="de-DE" sz="1400" b="0" i="0" smtClean="0">
                        <a:latin typeface="Cambria Math"/>
                      </a:rPr>
                      <m:t>0</m:t>
                    </m:r>
                  </m:oMath>
                </a14:m>
                <a:endParaRPr lang="de-DE" sz="14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100" b="0" i="0" smtClean="0">
                        <a:latin typeface="Cambria Math"/>
                      </a:rPr>
                      <m:t>X</m:t>
                    </m:r>
                    <m:r>
                      <a:rPr lang="de-DE" sz="1100" b="0" i="0" smtClean="0">
                        <a:latin typeface="Cambria Math"/>
                      </a:rPr>
                      <m:t>=0</m:t>
                    </m:r>
                  </m:oMath>
                </a14:m>
                <a:endParaRPr lang="de-DE" sz="11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100">
                        <a:latin typeface="Cambria Math"/>
                      </a:rPr>
                      <m:t>X</m:t>
                    </m:r>
                    <m:r>
                      <a:rPr lang="de-DE" sz="11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de-DE" sz="1100" b="0" i="0" smtClean="0">
                        <a:latin typeface="Cambria Math"/>
                      </a:rPr>
                      <m:t>K</m:t>
                    </m:r>
                  </m:oMath>
                </a14:m>
                <a:endParaRPr lang="de-DE" sz="1100" dirty="0">
                  <a:ea typeface="Cambria Math"/>
                </a:endParaRPr>
              </a:p>
              <a:p>
                <a:r>
                  <a:rPr lang="en-US" sz="1400" dirty="0" smtClean="0"/>
                  <a:t>Effect of the initial population size</a:t>
                </a:r>
                <a:endParaRPr lang="en-US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sz="1200" i="1" dirty="0" smtClean="0">
                    <a:ea typeface="Cambria Math"/>
                  </a:rPr>
                  <a:t> </a:t>
                </a:r>
                <a:r>
                  <a:rPr lang="en-US" sz="1200" dirty="0" smtClean="0">
                    <a:ea typeface="Cambria Math"/>
                  </a:rPr>
                  <a:t>and</a:t>
                </a:r>
                <a:r>
                  <a:rPr lang="en-US" sz="1200" i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200" i="1" dirty="0" smtClean="0">
                  <a:ea typeface="Cambria Math"/>
                </a:endParaRPr>
              </a:p>
              <a:p>
                <a:pPr lvl="2"/>
                <a:r>
                  <a:rPr lang="en-US" sz="900" dirty="0" smtClean="0">
                    <a:ea typeface="Cambria Math"/>
                  </a:rPr>
                  <a:t>The graph of </a:t>
                </a:r>
                <a14:m>
                  <m:oMath xmlns:m="http://schemas.openxmlformats.org/officeDocument/2006/math">
                    <m:r>
                      <a:rPr lang="de-DE" sz="900">
                        <a:latin typeface="Cambria Math"/>
                      </a:rPr>
                      <m:t>𝑋</m:t>
                    </m:r>
                    <m:r>
                      <a:rPr lang="de-DE" sz="9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de-DE" sz="900" b="0" i="0" smtClean="0">
                        <a:latin typeface="Cambria Math"/>
                      </a:rPr>
                      <m:t>t</m:t>
                    </m:r>
                    <m:r>
                      <a:rPr lang="de-DE" sz="9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900" i="1" dirty="0" smtClean="0">
                    <a:ea typeface="Cambria Math"/>
                  </a:rPr>
                  <a:t> </a:t>
                </a:r>
                <a:r>
                  <a:rPr lang="en-US" sz="900" dirty="0" smtClean="0">
                    <a:ea typeface="Cambria Math"/>
                  </a:rPr>
                  <a:t>is sigmoid with inflection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900" i="1">
                            <a:latin typeface="Cambria Math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en-US" sz="9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900" i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sz="1200" i="1" dirty="0">
                    <a:ea typeface="Cambria Math"/>
                  </a:rPr>
                  <a:t> </a:t>
                </a:r>
                <a:r>
                  <a:rPr lang="en-US" sz="1200" dirty="0">
                    <a:ea typeface="Cambria Math"/>
                  </a:rPr>
                  <a:t>and</a:t>
                </a:r>
                <a:r>
                  <a:rPr lang="en-US" sz="1200" i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e-DE" sz="1200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sz="1200" i="1" dirty="0">
                  <a:ea typeface="Cambria Math"/>
                </a:endParaRPr>
              </a:p>
              <a:p>
                <a:pPr lvl="2"/>
                <a:r>
                  <a:rPr lang="en-US" sz="900" dirty="0">
                    <a:ea typeface="Cambria Math"/>
                  </a:rPr>
                  <a:t>The graph of </a:t>
                </a:r>
                <a14:m>
                  <m:oMath xmlns:m="http://schemas.openxmlformats.org/officeDocument/2006/math">
                    <m:r>
                      <a:rPr lang="de-DE" sz="900">
                        <a:latin typeface="Cambria Math"/>
                      </a:rPr>
                      <m:t>𝑋</m:t>
                    </m:r>
                    <m:r>
                      <a:rPr lang="de-DE" sz="9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de-DE" sz="900">
                        <a:latin typeface="Cambria Math"/>
                      </a:rPr>
                      <m:t>t</m:t>
                    </m:r>
                    <m:r>
                      <a:rPr lang="de-DE" sz="900">
                        <a:latin typeface="Cambria Math"/>
                      </a:rPr>
                      <m:t>)</m:t>
                    </m:r>
                  </m:oMath>
                </a14:m>
                <a:r>
                  <a:rPr lang="en-US" sz="900" i="1" dirty="0">
                    <a:ea typeface="Cambria Math"/>
                  </a:rPr>
                  <a:t> </a:t>
                </a:r>
                <a:r>
                  <a:rPr lang="en-US" sz="900" dirty="0">
                    <a:ea typeface="Cambria Math"/>
                  </a:rPr>
                  <a:t>is </a:t>
                </a:r>
                <a:r>
                  <a:rPr lang="en-US" sz="900" dirty="0" smtClean="0">
                    <a:ea typeface="Cambria Math"/>
                  </a:rPr>
                  <a:t>a concave curve increasing to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sz="1200" i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de-DE" sz="1200" b="0" i="1" dirty="0" smtClean="0">
                    <a:latin typeface="Cambria Math"/>
                    <a:ea typeface="Cambria Math"/>
                  </a:rPr>
                  <a:t> </a:t>
                </a:r>
                <a:r>
                  <a:rPr lang="de-DE" sz="1200" dirty="0" err="1">
                    <a:ea typeface="Cambria Math"/>
                  </a:rPr>
                  <a:t>and</a:t>
                </a:r>
                <a:r>
                  <a:rPr lang="de-DE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sz="1200" dirty="0">
                  <a:ea typeface="Cambria Math"/>
                </a:endParaRPr>
              </a:p>
              <a:p>
                <a:pPr lvl="2"/>
                <a:r>
                  <a:rPr lang="en-US" sz="900" dirty="0">
                    <a:ea typeface="Cambria Math"/>
                  </a:rPr>
                  <a:t>The graph of </a:t>
                </a:r>
                <a14:m>
                  <m:oMath xmlns:m="http://schemas.openxmlformats.org/officeDocument/2006/math">
                    <m:r>
                      <a:rPr lang="de-DE" sz="900">
                        <a:latin typeface="Cambria Math"/>
                      </a:rPr>
                      <m:t>𝑋</m:t>
                    </m:r>
                    <m:r>
                      <a:rPr lang="de-DE" sz="9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de-DE" sz="900">
                        <a:latin typeface="Cambria Math"/>
                      </a:rPr>
                      <m:t>t</m:t>
                    </m:r>
                    <m:r>
                      <a:rPr lang="de-DE" sz="900">
                        <a:latin typeface="Cambria Math"/>
                      </a:rPr>
                      <m:t>)</m:t>
                    </m:r>
                  </m:oMath>
                </a14:m>
                <a:r>
                  <a:rPr lang="en-US" sz="900" i="1" dirty="0">
                    <a:ea typeface="Cambria Math"/>
                  </a:rPr>
                  <a:t> </a:t>
                </a:r>
                <a:r>
                  <a:rPr lang="en-US" sz="900" dirty="0">
                    <a:ea typeface="Cambria Math"/>
                  </a:rPr>
                  <a:t>is </a:t>
                </a:r>
                <a:r>
                  <a:rPr lang="en-US" sz="900" dirty="0">
                    <a:ea typeface="Cambria Math"/>
                  </a:rPr>
                  <a:t>a concave curve </a:t>
                </a:r>
                <a:r>
                  <a:rPr lang="en-US" sz="900" dirty="0" smtClean="0">
                    <a:ea typeface="Cambria Math"/>
                  </a:rPr>
                  <a:t>decreasing to </a:t>
                </a:r>
                <a14:m>
                  <m:oMath xmlns:m="http://schemas.openxmlformats.org/officeDocument/2006/math">
                    <m:r>
                      <a:rPr lang="de-DE" sz="900" i="1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de-DE" sz="900" b="0" dirty="0" smtClean="0">
                  <a:latin typeface="Cambria Math"/>
                  <a:ea typeface="Cambria Math"/>
                </a:endParaRPr>
              </a:p>
              <a:p>
                <a:pPr lvl="1"/>
                <a:endParaRPr lang="en-US" sz="1200" dirty="0">
                  <a:ea typeface="Cambria Math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8686800" cy="432435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81237"/>
            <a:ext cx="3314700" cy="24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66750"/>
            <a:ext cx="2107992" cy="19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9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1708</Words>
  <Application>Microsoft Office PowerPoint</Application>
  <PresentationFormat>On-screen Show (16:9)</PresentationFormat>
  <Paragraphs>131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WidescreenPresentation</vt:lpstr>
      <vt:lpstr>Modelling and Simulation</vt:lpstr>
      <vt:lpstr>Agenda </vt:lpstr>
      <vt:lpstr>PowerPoint Presentation</vt:lpstr>
      <vt:lpstr>Summary of the previous practice</vt:lpstr>
      <vt:lpstr>Population modeling</vt:lpstr>
      <vt:lpstr>Malthus model</vt:lpstr>
      <vt:lpstr>Malthus model - Analysis</vt:lpstr>
      <vt:lpstr>Logistic model</vt:lpstr>
      <vt:lpstr>Logistic model - analysis</vt:lpstr>
      <vt:lpstr>Logistic model with delay</vt:lpstr>
      <vt:lpstr>Summary of today's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2014-02-24T23:02:00Z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