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97" r:id="rId3"/>
    <p:sldId id="423" r:id="rId4"/>
    <p:sldId id="456" r:id="rId5"/>
    <p:sldId id="452" r:id="rId6"/>
    <p:sldId id="458" r:id="rId7"/>
    <p:sldId id="457" r:id="rId8"/>
    <p:sldId id="453" r:id="rId9"/>
    <p:sldId id="455" r:id="rId10"/>
    <p:sldId id="459" r:id="rId11"/>
    <p:sldId id="461" r:id="rId12"/>
    <p:sldId id="365" r:id="rId1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6934" autoAdjust="0"/>
  </p:normalViewPr>
  <p:slideViewPr>
    <p:cSldViewPr>
      <p:cViewPr varScale="1">
        <p:scale>
          <a:sx n="102" d="100"/>
          <a:sy n="102" d="100"/>
        </p:scale>
        <p:origin x="-350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structured population model tracks the dynamics not only of total population, but also the distribution of the variables that differentiate individuals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Fecundity in animals often varies with age, while in plants, fecundity typically depends on size</a:t>
            </a:r>
          </a:p>
          <a:p>
            <a:pPr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Field data is often collected at regular time intervals, for instance on a yearly or seasonal basis, so it is often easier and more practical to model</a:t>
            </a:r>
          </a:p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6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3/10/2014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3/10/2014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7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/>
              <a:t>Modelling and Simulation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Lesson </a:t>
            </a:r>
            <a:r>
              <a:rPr lang="en-US" dirty="0" smtClean="0"/>
              <a:t>4- </a:t>
            </a:r>
            <a:r>
              <a:rPr lang="en-US" dirty="0" smtClean="0"/>
              <a:t>SS 201</a:t>
            </a:r>
            <a:r>
              <a:rPr lang="cs-CZ" dirty="0" smtClean="0"/>
              <a:t>4</a:t>
            </a:r>
            <a:r>
              <a:rPr lang="en-US" dirty="0" smtClean="0"/>
              <a:t> – </a:t>
            </a:r>
            <a:r>
              <a:rPr lang="de-DE" dirty="0" smtClean="0"/>
              <a:t>Michel Kana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3200" b="1" dirty="0" smtClean="0"/>
              <a:t>Epidemiology models - SIR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66750"/>
                <a:ext cx="5867400" cy="19812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1400" i="1" dirty="0">
                    <a:latin typeface="Cambria Math"/>
                  </a:rPr>
                  <a:t> </a:t>
                </a:r>
                <a:r>
                  <a:rPr lang="en-US" sz="1400" dirty="0">
                    <a:cs typeface="Arial" charset="0"/>
                  </a:rPr>
                  <a:t>is the total number of individuals in the population</a:t>
                </a:r>
                <a:r>
                  <a:rPr lang="en-US" sz="1400" dirty="0" smtClean="0"/>
                  <a:t>. </a:t>
                </a:r>
                <a:endParaRPr lang="en-US" sz="14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400" i="1" dirty="0" smtClean="0">
                    <a:latin typeface="Cambria Math"/>
                  </a:rPr>
                  <a:t> </a:t>
                </a:r>
                <a:r>
                  <a:rPr lang="en-US" sz="1400" dirty="0">
                    <a:cs typeface="Arial" charset="0"/>
                  </a:rPr>
                  <a:t>represents the proportion of infected individuals in the population.</a:t>
                </a:r>
                <a:endParaRPr lang="en-US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smtClean="0"/>
                  <a:t>re</a:t>
                </a:r>
                <a:r>
                  <a:rPr lang="en-US" sz="1400" dirty="0" smtClean="0">
                    <a:cs typeface="Arial" charset="0"/>
                  </a:rPr>
                  <a:t>presents </a:t>
                </a:r>
                <a:r>
                  <a:rPr lang="en-US" sz="1400" dirty="0">
                    <a:cs typeface="Arial" charset="0"/>
                  </a:rPr>
                  <a:t>the </a:t>
                </a:r>
                <a:r>
                  <a:rPr lang="en-US" sz="1400" dirty="0" smtClean="0"/>
                  <a:t>rate infected individual gives </a:t>
                </a:r>
                <a:r>
                  <a:rPr lang="en-US" sz="1400" dirty="0"/>
                  <a:t>rise to new infections</a:t>
                </a:r>
                <a:r>
                  <a:rPr lang="en-US" sz="1400" dirty="0" smtClean="0">
                    <a:cs typeface="Arial" charset="0"/>
                  </a:rPr>
                  <a:t>.</a:t>
                </a:r>
                <a:endParaRPr lang="en-US" sz="14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 smtClean="0">
                    <a:cs typeface="Arial" charset="0"/>
                  </a:rPr>
                  <a:t> </a:t>
                </a:r>
                <a:r>
                  <a:rPr lang="en-US" sz="1400" dirty="0" smtClean="0">
                    <a:cs typeface="Arial" charset="0"/>
                  </a:rPr>
                  <a:t>represents </a:t>
                </a:r>
                <a:r>
                  <a:rPr lang="en-US" sz="1400" dirty="0">
                    <a:cs typeface="Arial" charset="0"/>
                  </a:rPr>
                  <a:t>the </a:t>
                </a:r>
                <a:r>
                  <a:rPr lang="en-US" sz="1400" dirty="0" smtClean="0"/>
                  <a:t>rate </a:t>
                </a:r>
                <a:r>
                  <a:rPr lang="en-US" sz="1400" dirty="0"/>
                  <a:t>at which susceptible individuals </a:t>
                </a:r>
                <a:r>
                  <a:rPr lang="en-US" sz="1400" dirty="0" smtClean="0"/>
                  <a:t>encounter infected </a:t>
                </a:r>
                <a:r>
                  <a:rPr lang="en-US" sz="1400" dirty="0"/>
                  <a:t>individuals and become </a:t>
                </a:r>
                <a:r>
                  <a:rPr lang="en-US" sz="1400" dirty="0" smtClean="0"/>
                  <a:t>infected</a:t>
                </a:r>
                <a:r>
                  <a:rPr lang="en-US" sz="1400" dirty="0" smtClean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𝐼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 smtClean="0">
                    <a:cs typeface="Arial" charset="0"/>
                  </a:rPr>
                  <a:t> is the r</a:t>
                </a:r>
                <a:r>
                  <a:rPr lang="en-US" sz="1400" dirty="0" smtClean="0"/>
                  <a:t>ate </a:t>
                </a:r>
                <a:r>
                  <a:rPr lang="en-US" sz="1400" dirty="0"/>
                  <a:t>at which infected individuals are </a:t>
                </a:r>
                <a:r>
                  <a:rPr lang="en-US" sz="1400" dirty="0" smtClean="0"/>
                  <a:t>removed from </a:t>
                </a:r>
                <a:r>
                  <a:rPr lang="en-US" sz="1400" dirty="0"/>
                  <a:t>the infective </a:t>
                </a:r>
                <a:r>
                  <a:rPr lang="en-US" sz="1400" dirty="0" smtClean="0"/>
                  <a:t>class</a:t>
                </a:r>
                <a:endParaRPr lang="en-US" sz="1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66750"/>
                <a:ext cx="5867400" cy="1981200"/>
              </a:xfrm>
              <a:blipFill rotWithShape="1"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618282" y="2952750"/>
                <a:ext cx="3048000" cy="1745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/>
                            </a:rPr>
                            <m:t>𝑑𝑆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=−</m:t>
                      </m:r>
                      <m:r>
                        <a:rPr lang="en-US" sz="1600" b="0" i="1" smtClean="0">
                          <a:latin typeface="Cambria Math"/>
                        </a:rPr>
                        <m:t>𝑟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1600" i="1">
                              <a:latin typeface="Cambria Math"/>
                            </a:rPr>
                            <m:t> (</m:t>
                          </m:r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𝑟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1600" i="1">
                              <a:latin typeface="Cambria Math"/>
                            </a:rPr>
                            <m:t> (</m:t>
                          </m:r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𝑅</m:t>
                      </m:r>
                      <m:r>
                        <a:rPr lang="en-US" sz="1600" i="1">
                          <a:latin typeface="Cambria Math"/>
                        </a:rPr>
                        <m:t> (</m:t>
                      </m:r>
                      <m:r>
                        <a:rPr lang="en-US" sz="1600" i="1">
                          <a:latin typeface="Cambria Math"/>
                        </a:rPr>
                        <m:t>𝑡</m:t>
                      </m:r>
                      <m:r>
                        <a:rPr lang="en-US" sz="1600" i="1">
                          <a:latin typeface="Cambria Math"/>
                        </a:rPr>
                        <m:t>)=</m:t>
                      </m:r>
                      <m:r>
                        <a:rPr lang="en-US" sz="16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160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82" y="2952750"/>
                <a:ext cx="3048000" cy="1745671"/>
              </a:xfrm>
              <a:prstGeom prst="rect">
                <a:avLst/>
              </a:prstGeom>
              <a:blipFill rotWithShape="1">
                <a:blip r:embed="rId4"/>
                <a:stretch>
                  <a:fillRect b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42950"/>
            <a:ext cx="2971800" cy="408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203826"/>
              </p:ext>
            </p:extLst>
          </p:nvPr>
        </p:nvGraphicFramePr>
        <p:xfrm>
          <a:off x="152400" y="3562350"/>
          <a:ext cx="2186066" cy="59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6" imgW="4334319" imgH="1181155" progId="PBrush">
                  <p:embed/>
                </p:oleObj>
              </mc:Choice>
              <mc:Fallback>
                <p:oleObj r:id="rId6" imgW="4334319" imgH="11811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62350"/>
                        <a:ext cx="2186066" cy="594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644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3200" b="1" dirty="0" smtClean="0"/>
              <a:t>Epidemiology models - SIR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66750"/>
                <a:ext cx="8915400" cy="4419600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 smtClean="0">
                    <a:cs typeface="Arial" charset="0"/>
                  </a:rPr>
                  <a:t>Equilibrium occurs </a:t>
                </a:r>
              </a:p>
              <a:p>
                <a:pPr lvl="1"/>
                <a:r>
                  <a:rPr lang="en-US" sz="1400" dirty="0" smtClean="0">
                    <a:cs typeface="Arial" charset="0"/>
                  </a:rPr>
                  <a:t>Before disease begins spreading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  <a:cs typeface="Arial" charset="0"/>
                      </a:rPr>
                      <m:t>𝑆</m:t>
                    </m:r>
                    <m:r>
                      <a:rPr lang="de-DE" sz="1400" b="0" i="1" smtClean="0">
                        <a:latin typeface="Cambria Math"/>
                        <a:cs typeface="Arial" charset="0"/>
                      </a:rPr>
                      <m:t>(0)=</m:t>
                    </m:r>
                    <m:r>
                      <a:rPr lang="de-DE" sz="1400" b="0" i="1" smtClean="0">
                        <a:latin typeface="Cambria Math"/>
                        <a:cs typeface="Arial" charset="0"/>
                      </a:rPr>
                      <m:t>𝑁</m:t>
                    </m:r>
                  </m:oMath>
                </a14:m>
                <a:r>
                  <a:rPr lang="en-US" sz="1400" dirty="0" smtClean="0"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  <a:cs typeface="Arial" charset="0"/>
                      </a:rPr>
                      <m:t>𝑅</m:t>
                    </m:r>
                    <m:r>
                      <a:rPr lang="de-DE" sz="1400" b="0" i="1" smtClean="0">
                        <a:latin typeface="Cambria Math"/>
                        <a:cs typeface="Arial" charset="0"/>
                      </a:rPr>
                      <m:t>(0)=0</m:t>
                    </m:r>
                  </m:oMath>
                </a14:m>
                <a:endParaRPr lang="en-US" sz="1400" dirty="0" smtClean="0">
                  <a:cs typeface="Arial" charset="0"/>
                </a:endParaRPr>
              </a:p>
              <a:p>
                <a:pPr lvl="1"/>
                <a:r>
                  <a:rPr lang="en-US" sz="1400" dirty="0" smtClean="0">
                    <a:cs typeface="Arial" charset="0"/>
                  </a:rPr>
                  <a:t>Disease begins to spread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  <m:r>
                          <a:rPr lang="en-US" sz="1400" i="1">
                            <a:latin typeface="Cambria Math"/>
                          </a:rPr>
                          <m:t>𝐼</m:t>
                        </m:r>
                        <m:r>
                          <a:rPr lang="en-US" sz="1400" i="1">
                            <a:latin typeface="Cambria Math"/>
                          </a:rPr>
                          <m:t> (</m:t>
                        </m:r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de-DE" sz="1400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sz="1400" dirty="0" smtClean="0">
                  <a:cs typeface="Arial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𝑟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𝐼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𝐼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de-DE" sz="1200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en-US" sz="1200" dirty="0" smtClean="0">
                  <a:cs typeface="Arial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sz="1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</a:rPr>
                          <m:t>𝑟</m:t>
                        </m:r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200" i="1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en-US" sz="12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∙−</m:t>
                        </m:r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𝐼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de-DE" sz="1200" i="1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en-US" sz="1200" dirty="0">
                  <a:cs typeface="Arial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𝑟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∙−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de-DE" sz="1200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en-US" sz="1200" dirty="0" smtClean="0">
                  <a:cs typeface="Arial" charset="0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de-DE" sz="1200" i="1" dirty="0" smtClean="0">
                  <a:latin typeface="Cambria Math"/>
                  <a:ea typeface="Cambria Math"/>
                </a:endParaRP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200" dirty="0">
                    <a:cs typeface="Arial" charset="0"/>
                  </a:rPr>
                  <a:t> </a:t>
                </a:r>
                <a:r>
                  <a:rPr lang="en-US" sz="1200" dirty="0">
                    <a:cs typeface="Arial" charset="0"/>
                  </a:rPr>
                  <a:t>is the basic </a:t>
                </a:r>
                <a:r>
                  <a:rPr lang="en-US" sz="1200" dirty="0">
                    <a:cs typeface="Arial" charset="0"/>
                  </a:rPr>
                  <a:t>contact number</a:t>
                </a:r>
                <a:endParaRPr lang="de-DE" sz="1200" i="1" dirty="0" smtClean="0">
                  <a:latin typeface="Cambria Math"/>
                </a:endParaRP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sz="1200" dirty="0"/>
                  <a:t>: infection will be established in </a:t>
                </a:r>
                <a:r>
                  <a:rPr lang="en-US" sz="1200" dirty="0"/>
                  <a:t>the population</a:t>
                </a:r>
                <a:r>
                  <a:rPr lang="en-US" sz="1200" dirty="0"/>
                  <a:t>. Infection peaks and then disappears.</a:t>
                </a:r>
                <a:endParaRPr lang="de-DE" sz="1200" i="1" dirty="0" smtClean="0">
                  <a:latin typeface="Cambria Math"/>
                </a:endParaRP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200" i="1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r>
                  <a:rPr lang="en-US" sz="1200" dirty="0"/>
                  <a:t>: </a:t>
                </a:r>
                <a:r>
                  <a:rPr lang="en-US" sz="1200" dirty="0"/>
                  <a:t>the </a:t>
                </a:r>
                <a:r>
                  <a:rPr lang="en-US" sz="1200" dirty="0"/>
                  <a:t>infection dies out and there is no epidemic</a:t>
                </a:r>
                <a:r>
                  <a:rPr lang="en-US" sz="1200" dirty="0" smtClean="0"/>
                  <a:t>.</a:t>
                </a:r>
                <a:endParaRPr lang="en-US" sz="1200" dirty="0" smtClean="0">
                  <a:cs typeface="Arial" charset="0"/>
                </a:endParaRPr>
              </a:p>
              <a:p>
                <a:pPr lvl="1"/>
                <a:r>
                  <a:rPr lang="en-US" sz="1400" dirty="0" smtClean="0">
                    <a:cs typeface="Arial" charset="0"/>
                  </a:rPr>
                  <a:t>After disease has moved through the entire population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  <a:cs typeface="Arial" charset="0"/>
                      </a:rPr>
                      <m:t>𝑆</m:t>
                    </m:r>
                    <m:r>
                      <a:rPr lang="de-DE" sz="1400" i="1">
                        <a:latin typeface="Cambria Math"/>
                        <a:cs typeface="Arial" charset="0"/>
                      </a:rPr>
                      <m:t>=</m:t>
                    </m:r>
                  </m:oMath>
                </a14:m>
                <a:r>
                  <a:rPr lang="en-US" sz="1400" dirty="0" smtClean="0">
                    <a:cs typeface="Arial" charset="0"/>
                  </a:rPr>
                  <a:t>0</a:t>
                </a:r>
                <a:r>
                  <a:rPr lang="en-US" sz="1400" dirty="0"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  <a:cs typeface="Arial" charset="0"/>
                      </a:rPr>
                      <m:t>𝑅</m:t>
                    </m:r>
                    <m:r>
                      <a:rPr lang="de-DE" sz="1400" i="1">
                        <a:latin typeface="Cambria Math"/>
                        <a:cs typeface="Arial" charset="0"/>
                      </a:rPr>
                      <m:t>=</m:t>
                    </m:r>
                    <m:r>
                      <a:rPr lang="de-DE" sz="1400" b="0" i="1" smtClean="0">
                        <a:latin typeface="Cambria Math"/>
                        <a:cs typeface="Arial" charset="0"/>
                      </a:rPr>
                      <m:t>𝑁</m:t>
                    </m:r>
                  </m:oMath>
                </a14:m>
                <a:endParaRPr lang="en-US" sz="1400" dirty="0">
                  <a:cs typeface="Arial" charset="0"/>
                </a:endParaRPr>
              </a:p>
              <a:p>
                <a:pPr lvl="1"/>
                <a:endParaRPr lang="en-US" sz="1400" dirty="0" smtClean="0">
                  <a:cs typeface="Arial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66750"/>
                <a:ext cx="8915400" cy="4419600"/>
              </a:xfrm>
              <a:blipFill rotWithShape="1">
                <a:blip r:embed="rId2"/>
                <a:stretch>
                  <a:fillRect t="-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898630" y="819150"/>
                <a:ext cx="3048000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latin typeface="Cambria Math"/>
                            </a:rPr>
                            <m:t>𝑑𝑆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=−</m:t>
                      </m:r>
                      <m:r>
                        <a:rPr lang="en-US" sz="1400" b="0" i="1" smtClean="0">
                          <a:latin typeface="Cambria Math"/>
                        </a:rPr>
                        <m:t>𝑟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  <m:r>
                            <a:rPr lang="en-US" sz="140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1400" i="1">
                              <a:latin typeface="Cambria Math"/>
                            </a:rPr>
                            <m:t> (</m:t>
                          </m:r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𝑟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1400" i="1">
                              <a:latin typeface="Cambria Math"/>
                            </a:rPr>
                            <m:t> (</m:t>
                          </m:r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400" i="1">
                          <a:latin typeface="Cambria Math"/>
                        </a:rPr>
                        <m:t>𝑅</m:t>
                      </m:r>
                      <m:r>
                        <a:rPr lang="en-US" sz="1400" i="1">
                          <a:latin typeface="Cambria Math"/>
                        </a:rPr>
                        <m:t> (</m:t>
                      </m:r>
                      <m:r>
                        <a:rPr lang="en-US" sz="1400" i="1">
                          <a:latin typeface="Cambria Math"/>
                        </a:rPr>
                        <m:t>𝑡</m:t>
                      </m:r>
                      <m:r>
                        <a:rPr lang="en-US" sz="1400" i="1">
                          <a:latin typeface="Cambria Math"/>
                        </a:rPr>
                        <m:t>)=</m:t>
                      </m:r>
                      <m:r>
                        <a:rPr lang="en-US" sz="14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140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630" y="819150"/>
                <a:ext cx="3048000" cy="1538883"/>
              </a:xfrm>
              <a:prstGeom prst="rect">
                <a:avLst/>
              </a:prstGeom>
              <a:blipFill rotWithShape="1">
                <a:blip r:embed="rId3"/>
                <a:stretch>
                  <a:fillRect b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87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Summary of today's lesson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1284307"/>
            <a:ext cx="8077200" cy="6771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en-US" sz="1400" b="1" dirty="0" smtClean="0"/>
              <a:t>Population models</a:t>
            </a:r>
            <a:r>
              <a:rPr lang="en-US" sz="1400" b="1" i="1" dirty="0" smtClean="0"/>
              <a:t>]</a:t>
            </a:r>
          </a:p>
          <a:p>
            <a:r>
              <a:rPr lang="en-US" sz="1200" dirty="0" smtClean="0"/>
              <a:t>Models </a:t>
            </a:r>
            <a:r>
              <a:rPr lang="en-US" sz="1200" dirty="0"/>
              <a:t>of structured populations </a:t>
            </a:r>
            <a:endParaRPr lang="en-US" sz="1200" dirty="0" smtClean="0"/>
          </a:p>
          <a:p>
            <a:r>
              <a:rPr lang="en-US" sz="1200" dirty="0"/>
              <a:t>E</a:t>
            </a:r>
            <a:r>
              <a:rPr lang="en-US" sz="1200" dirty="0" smtClean="0"/>
              <a:t>pidemiology </a:t>
            </a:r>
            <a:r>
              <a:rPr lang="en-US" sz="1200" dirty="0"/>
              <a:t>models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09600" y="3181350"/>
            <a:ext cx="8077200" cy="738664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[What </a:t>
            </a:r>
            <a:r>
              <a:rPr lang="cs-CZ" sz="1400" b="1" i="1" dirty="0" err="1" smtClean="0"/>
              <a:t>is</a:t>
            </a:r>
            <a:r>
              <a:rPr lang="cs-CZ" sz="1400" b="1" i="1" dirty="0" smtClean="0"/>
              <a:t> </a:t>
            </a:r>
            <a:r>
              <a:rPr lang="en-US" sz="1400" b="1" i="1" dirty="0" smtClean="0"/>
              <a:t>next?]</a:t>
            </a:r>
          </a:p>
          <a:p>
            <a:r>
              <a:rPr lang="en-US" sz="1400" dirty="0" smtClean="0"/>
              <a:t>1-compartment model.</a:t>
            </a:r>
            <a:endParaRPr lang="en-US" sz="1400" dirty="0" smtClean="0"/>
          </a:p>
          <a:p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b="1" dirty="0" smtClean="0"/>
              <a:t>What do we do in </a:t>
            </a:r>
            <a:r>
              <a:rPr lang="en-US" b="1" dirty="0"/>
              <a:t>today's practice?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05800" cy="326862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Summary of the previous </a:t>
            </a:r>
            <a:r>
              <a:rPr lang="en-US" sz="2800" b="1" dirty="0"/>
              <a:t>practice</a:t>
            </a:r>
            <a:r>
              <a:rPr lang="en-US" sz="2800" b="1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Population model with age structure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Epidemiology models </a:t>
            </a: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Summary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Summary of the previous practice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819150"/>
            <a:ext cx="80772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1" dirty="0" smtClean="0"/>
              <a:t>[</a:t>
            </a:r>
            <a:r>
              <a:rPr lang="en-US" sz="1600" b="1" dirty="0" smtClean="0"/>
              <a:t>Population models</a:t>
            </a:r>
            <a:r>
              <a:rPr lang="en-US" sz="1600" b="1" i="1" dirty="0" smtClean="0"/>
              <a:t>]</a:t>
            </a:r>
          </a:p>
          <a:p>
            <a:r>
              <a:rPr lang="en-US" sz="1600" dirty="0"/>
              <a:t>Two species populations models of predator – prey</a:t>
            </a:r>
          </a:p>
          <a:p>
            <a:r>
              <a:rPr lang="en-US" sz="1600" dirty="0"/>
              <a:t>Two species populations models with competition </a:t>
            </a:r>
          </a:p>
          <a:p>
            <a:r>
              <a:rPr lang="en-US" sz="1600" dirty="0"/>
              <a:t>Two species populations models with mutualism</a:t>
            </a:r>
          </a:p>
        </p:txBody>
      </p:sp>
    </p:spTree>
    <p:extLst>
      <p:ext uri="{BB962C8B-B14F-4D97-AF65-F5344CB8AC3E}">
        <p14:creationId xmlns:p14="http://schemas.microsoft.com/office/powerpoint/2010/main" val="14777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458200" cy="3886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single </a:t>
            </a:r>
            <a:r>
              <a:rPr lang="en-US" dirty="0"/>
              <a:t>species </a:t>
            </a:r>
            <a:r>
              <a:rPr lang="en-US" dirty="0" smtClean="0"/>
              <a:t>is not only modeled </a:t>
            </a:r>
            <a:r>
              <a:rPr lang="en-US" dirty="0"/>
              <a:t>as one </a:t>
            </a:r>
            <a:r>
              <a:rPr lang="en-US" dirty="0" smtClean="0"/>
              <a:t>population</a:t>
            </a:r>
            <a:r>
              <a:rPr lang="en-US" dirty="0"/>
              <a:t>, but </a:t>
            </a:r>
            <a:r>
              <a:rPr lang="en-US" dirty="0" smtClean="0"/>
              <a:t>instead as a structured population</a:t>
            </a:r>
          </a:p>
          <a:p>
            <a:pPr lvl="1"/>
            <a:r>
              <a:rPr lang="en-US" dirty="0"/>
              <a:t>demographic differences among individuals as a function of </a:t>
            </a:r>
            <a:r>
              <a:rPr lang="en-US" dirty="0" smtClean="0"/>
              <a:t>stages or classed</a:t>
            </a:r>
          </a:p>
          <a:p>
            <a:pPr lvl="1"/>
            <a:r>
              <a:rPr lang="en-US" dirty="0" smtClean="0"/>
              <a:t>stage or class can be age</a:t>
            </a:r>
            <a:r>
              <a:rPr lang="en-US" dirty="0"/>
              <a:t>, </a:t>
            </a:r>
            <a:r>
              <a:rPr lang="en-US" dirty="0" smtClean="0"/>
              <a:t>size, etc.</a:t>
            </a:r>
          </a:p>
          <a:p>
            <a:r>
              <a:rPr lang="en-US" dirty="0" smtClean="0"/>
              <a:t>Stages can be discrete or continuous function of time</a:t>
            </a:r>
          </a:p>
          <a:p>
            <a:pPr lvl="1"/>
            <a:r>
              <a:rPr lang="en-US" dirty="0" smtClean="0"/>
              <a:t>Discrete if experimental data </a:t>
            </a:r>
            <a:r>
              <a:rPr lang="en-US" dirty="0"/>
              <a:t>is </a:t>
            </a:r>
            <a:r>
              <a:rPr lang="en-US" dirty="0" smtClean="0"/>
              <a:t>collected </a:t>
            </a:r>
            <a:r>
              <a:rPr lang="en-US" dirty="0"/>
              <a:t>at </a:t>
            </a:r>
            <a:r>
              <a:rPr lang="en-US" dirty="0" smtClean="0"/>
              <a:t>regular </a:t>
            </a:r>
            <a:r>
              <a:rPr lang="en-US" dirty="0"/>
              <a:t>time intervals</a:t>
            </a:r>
            <a:r>
              <a:rPr lang="en-US" dirty="0" smtClean="0"/>
              <a:t>, e.g. yearly </a:t>
            </a:r>
            <a:r>
              <a:rPr lang="en-US" dirty="0"/>
              <a:t>or </a:t>
            </a:r>
            <a:r>
              <a:rPr lang="en-US" dirty="0" smtClean="0"/>
              <a:t>seasonal</a:t>
            </a:r>
          </a:p>
          <a:p>
            <a:pPr lvl="1"/>
            <a:r>
              <a:rPr lang="en-US" dirty="0" smtClean="0"/>
              <a:t>Continuous if </a:t>
            </a:r>
            <a:r>
              <a:rPr lang="en-US" dirty="0"/>
              <a:t>experimental data is collected </a:t>
            </a:r>
            <a:r>
              <a:rPr lang="en-US" dirty="0" smtClean="0"/>
              <a:t>continuously over time</a:t>
            </a:r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partition an insect population into egg, </a:t>
            </a:r>
            <a:r>
              <a:rPr lang="en-US" dirty="0" smtClean="0"/>
              <a:t>larva , </a:t>
            </a:r>
            <a:r>
              <a:rPr lang="en-US" dirty="0"/>
              <a:t>pupa, and adult </a:t>
            </a:r>
            <a:r>
              <a:rPr lang="en-US" dirty="0" smtClean="0"/>
              <a:t>stages</a:t>
            </a:r>
          </a:p>
          <a:p>
            <a:pPr lvl="1"/>
            <a:r>
              <a:rPr lang="en-US" dirty="0" smtClean="0"/>
              <a:t>partition a mammal population into age classes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Population models with age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1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b="1" dirty="0" smtClean="0"/>
              <a:t>Population </a:t>
            </a:r>
            <a:r>
              <a:rPr lang="en-US" b="1" dirty="0" smtClean="0"/>
              <a:t>model </a:t>
            </a:r>
            <a:r>
              <a:rPr lang="en-US" b="1" dirty="0" smtClean="0"/>
              <a:t>with </a:t>
            </a:r>
            <a:r>
              <a:rPr lang="en-US" b="1" dirty="0" smtClean="0"/>
              <a:t>discrete age </a:t>
            </a:r>
            <a:r>
              <a:rPr lang="en-US" b="1" dirty="0" smtClean="0"/>
              <a:t>structure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0" y="819150"/>
                <a:ext cx="7162800" cy="2819400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 smtClean="0"/>
                  <a:t>We assume that</a:t>
                </a:r>
              </a:p>
              <a:p>
                <a:pPr lvl="1"/>
                <a:r>
                  <a:rPr lang="en-US" sz="1100" dirty="0" smtClean="0"/>
                  <a:t>the </a:t>
                </a:r>
                <a:r>
                  <a:rPr lang="en-US" sz="1100" dirty="0" smtClean="0"/>
                  <a:t>population is a group of individuals of a </a:t>
                </a:r>
                <a:r>
                  <a:rPr lang="en-US" sz="1100" dirty="0" smtClean="0"/>
                  <a:t>single species.</a:t>
                </a:r>
              </a:p>
              <a:p>
                <a:pPr lvl="1"/>
                <a:r>
                  <a:rPr lang="en-US" sz="1100" dirty="0" smtClean="0"/>
                  <a:t>the population is closed</a:t>
                </a:r>
              </a:p>
              <a:p>
                <a:pPr lvl="1"/>
                <a:r>
                  <a:rPr lang="en-US" sz="1100" dirty="0" smtClean="0"/>
                  <a:t>The population </a:t>
                </a:r>
                <a:r>
                  <a:rPr lang="en-US" sz="1100" dirty="0"/>
                  <a:t>is divided </a:t>
                </a:r>
                <a:r>
                  <a:rPr lang="en-US" sz="1100" dirty="0" smtClean="0"/>
                  <a:t>in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r>
                  <a:rPr lang="en-US" sz="1100" dirty="0"/>
                  <a:t> </a:t>
                </a:r>
                <a:r>
                  <a:rPr lang="en-US" sz="1100" dirty="0"/>
                  <a:t>age groups </a:t>
                </a:r>
              </a:p>
              <a:p>
                <a:pPr lvl="1"/>
                <a:r>
                  <a:rPr lang="en-US" sz="1100" dirty="0"/>
                  <a:t>reproduction </a:t>
                </a:r>
                <a:r>
                  <a:rPr lang="en-US" sz="1100" dirty="0"/>
                  <a:t>and survival </a:t>
                </a:r>
                <a:r>
                  <a:rPr lang="en-US" sz="1100" dirty="0"/>
                  <a:t>depend highly </a:t>
                </a:r>
                <a:r>
                  <a:rPr lang="en-US" sz="1100" dirty="0"/>
                  <a:t>upon age</a:t>
                </a:r>
              </a:p>
              <a:p>
                <a:pPr lvl="1"/>
                <a:r>
                  <a:rPr lang="en-US" sz="1100" dirty="0" smtClean="0"/>
                  <a:t>all </a:t>
                </a:r>
                <a:r>
                  <a:rPr lang="en-US" sz="1100" dirty="0"/>
                  <a:t>births </a:t>
                </a:r>
                <a:r>
                  <a:rPr lang="en-US" sz="1100" dirty="0" smtClean="0"/>
                  <a:t>happen </a:t>
                </a:r>
                <a:r>
                  <a:rPr lang="en-US" sz="1100" dirty="0"/>
                  <a:t>“at </a:t>
                </a:r>
                <a:r>
                  <a:rPr lang="en-US" sz="1100" dirty="0"/>
                  <a:t>once</a:t>
                </a:r>
                <a:r>
                  <a:rPr lang="en-US" sz="1100" dirty="0" smtClean="0"/>
                  <a:t>” in each time step.</a:t>
                </a:r>
                <a:endParaRPr lang="en-US" sz="1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/>
                  <a:t> represents </a:t>
                </a:r>
                <a:r>
                  <a:rPr lang="en-US" sz="1400" dirty="0"/>
                  <a:t>the number of individuals in the age group 𝑖 at time 𝑡</a:t>
                </a:r>
                <a:r>
                  <a:rPr lang="en-US" sz="14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1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100" dirty="0" smtClean="0"/>
                  <a:t>represents the </a:t>
                </a:r>
                <a:r>
                  <a:rPr lang="en-US" sz="1100" dirty="0"/>
                  <a:t>number of </a:t>
                </a:r>
                <a:r>
                  <a:rPr lang="en-US" sz="1100" dirty="0" smtClean="0"/>
                  <a:t>offspring at </a:t>
                </a:r>
                <a:r>
                  <a:rPr lang="en-US" sz="1100" dirty="0"/>
                  <a:t>time 𝑡</a:t>
                </a:r>
                <a:r>
                  <a:rPr lang="en-US" sz="11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1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100" dirty="0"/>
                  <a:t>represents the </a:t>
                </a:r>
                <a:r>
                  <a:rPr lang="en-US" sz="1100" dirty="0"/>
                  <a:t>number of </a:t>
                </a:r>
                <a:r>
                  <a:rPr lang="en-US" sz="1100" dirty="0" smtClean="0"/>
                  <a:t>individuals in the oldest age group at </a:t>
                </a:r>
                <a:r>
                  <a:rPr lang="en-US" sz="1100" dirty="0"/>
                  <a:t>time 𝑡</a:t>
                </a:r>
                <a:endParaRPr lang="en-US" sz="11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represents </a:t>
                </a:r>
                <a:r>
                  <a:rPr lang="en-US" sz="1400" dirty="0" smtClean="0"/>
                  <a:t>fertility, i.e. the birth rate per capita </a:t>
                </a:r>
                <a:r>
                  <a:rPr lang="en-US" sz="1400" dirty="0"/>
                  <a:t>in age </a:t>
                </a:r>
                <a:r>
                  <a:rPr lang="en-US" sz="1400" dirty="0"/>
                  <a:t>group 𝑖 </a:t>
                </a:r>
                <a:endParaRPr lang="en-US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represents mortality, i.e. the survival rate per capita </a:t>
                </a:r>
                <a:r>
                  <a:rPr lang="en-US" sz="1400" dirty="0"/>
                  <a:t>in </a:t>
                </a:r>
                <a:r>
                  <a:rPr lang="en-US" sz="1400" dirty="0" smtClean="0"/>
                  <a:t>age group </a:t>
                </a:r>
                <a:r>
                  <a:rPr lang="en-US" sz="1400" dirty="0"/>
                  <a:t>𝑖.</a:t>
                </a:r>
                <a:endParaRPr lang="en-US" sz="1400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0" y="819150"/>
                <a:ext cx="7162800" cy="2819400"/>
              </a:xfrm>
              <a:blipFill rotWithShape="1">
                <a:blip r:embed="rId2"/>
                <a:stretch>
                  <a:fillRect b="-6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28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b="1" dirty="0" smtClean="0"/>
              <a:t>Population </a:t>
            </a:r>
            <a:r>
              <a:rPr lang="en-US" b="1" dirty="0" smtClean="0"/>
              <a:t>model </a:t>
            </a:r>
            <a:r>
              <a:rPr lang="en-US" b="1" dirty="0" smtClean="0"/>
              <a:t>with </a:t>
            </a:r>
            <a:r>
              <a:rPr lang="en-US" b="1" dirty="0" smtClean="0"/>
              <a:t>discrete age </a:t>
            </a:r>
            <a:r>
              <a:rPr lang="en-US" b="1" dirty="0" smtClean="0"/>
              <a:t>structure</a:t>
            </a:r>
            <a:endParaRPr lang="en-US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149258"/>
              </p:ext>
            </p:extLst>
          </p:nvPr>
        </p:nvGraphicFramePr>
        <p:xfrm>
          <a:off x="5642130" y="742950"/>
          <a:ext cx="2936566" cy="908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Rovnice" r:id="rId3" imgW="3035160" imgH="939600" progId="Equation.3">
                  <p:embed/>
                </p:oleObj>
              </mc:Choice>
              <mc:Fallback>
                <p:oleObj name="Rovnice" r:id="rId3" imgW="30351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2130" y="742950"/>
                        <a:ext cx="2936566" cy="9080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066800" y="4316170"/>
            <a:ext cx="2418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Source: </a:t>
            </a:r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http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://mathbio.colorado.edu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0638"/>
            <a:ext cx="44672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wn Arrow 14"/>
          <p:cNvSpPr/>
          <p:nvPr/>
        </p:nvSpPr>
        <p:spPr>
          <a:xfrm>
            <a:off x="6915462" y="1581150"/>
            <a:ext cx="3048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665263"/>
              </p:ext>
            </p:extLst>
          </p:nvPr>
        </p:nvGraphicFramePr>
        <p:xfrm>
          <a:off x="5600218" y="1962150"/>
          <a:ext cx="2935288" cy="908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Rovnice" r:id="rId6" imgW="3035160" imgH="939600" progId="Equation.3">
                  <p:embed/>
                </p:oleObj>
              </mc:Choice>
              <mc:Fallback>
                <p:oleObj name="Rovnice" r:id="rId6" imgW="303516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218" y="1962150"/>
                        <a:ext cx="2935288" cy="908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Down Arrow 15"/>
          <p:cNvSpPr/>
          <p:nvPr/>
        </p:nvSpPr>
        <p:spPr>
          <a:xfrm>
            <a:off x="6915462" y="2952750"/>
            <a:ext cx="3048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453076"/>
              </p:ext>
            </p:extLst>
          </p:nvPr>
        </p:nvGraphicFramePr>
        <p:xfrm>
          <a:off x="5943600" y="3333750"/>
          <a:ext cx="2198588" cy="908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Rovnice" r:id="rId8" imgW="2273040" imgH="939600" progId="Equation.3">
                  <p:embed/>
                </p:oleObj>
              </mc:Choice>
              <mc:Fallback>
                <p:oleObj name="Rovnice" r:id="rId8" imgW="2273040" imgH="93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333750"/>
                        <a:ext cx="2198588" cy="908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own Arrow 16"/>
          <p:cNvSpPr/>
          <p:nvPr/>
        </p:nvSpPr>
        <p:spPr>
          <a:xfrm>
            <a:off x="6985416" y="4324350"/>
            <a:ext cx="3048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807165"/>
              </p:ext>
            </p:extLst>
          </p:nvPr>
        </p:nvGraphicFramePr>
        <p:xfrm>
          <a:off x="6621462" y="4705350"/>
          <a:ext cx="99853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Rovnice" r:id="rId10" imgW="774360" imgH="228600" progId="Equation.3">
                  <p:embed/>
                </p:oleObj>
              </mc:Choice>
              <mc:Fallback>
                <p:oleObj name="Rovnice" r:id="rId10" imgW="7743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2" y="4705350"/>
                        <a:ext cx="998538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8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3200" b="1" dirty="0" smtClean="0"/>
              <a:t>Population models with </a:t>
            </a:r>
            <a:r>
              <a:rPr lang="en-US" sz="3200" b="1" dirty="0" smtClean="0"/>
              <a:t>discrete age </a:t>
            </a:r>
            <a:r>
              <a:rPr lang="en-US" sz="3200" b="1" dirty="0" smtClean="0"/>
              <a:t>structure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742950"/>
                <a:ext cx="4874520" cy="2667000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1400" dirty="0" smtClean="0"/>
                  <a:t>The </a:t>
                </a:r>
                <a:r>
                  <a:rPr lang="en-US" sz="1400" b="1" dirty="0" smtClean="0"/>
                  <a:t>Leslie population model</a:t>
                </a:r>
                <a:endParaRPr lang="en-US" sz="1400" b="1" dirty="0"/>
              </a:p>
              <a:p>
                <a:pPr marL="285750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1400" dirty="0" smtClean="0"/>
                  <a:t> is the Leslie matrix</a:t>
                </a:r>
                <a:endParaRPr lang="en-US" sz="1400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1400" dirty="0" smtClean="0"/>
                  <a:t>Eigenvalues </a:t>
                </a:r>
                <a:r>
                  <a:rPr lang="en-US" sz="1400" dirty="0"/>
                  <a:t>of </a:t>
                </a:r>
                <a:r>
                  <a:rPr lang="en-US" sz="1400" dirty="0" smtClean="0"/>
                  <a:t>𝐴, noted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>
                        <a:latin typeface="Cambria Math"/>
                      </a:rPr>
                      <m:t>𝜆</m:t>
                    </m:r>
                    <m:r>
                      <m:rPr>
                        <m:lit/>
                      </m:rPr>
                      <a:rPr lang="en-US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represents the asymptotic growth </a:t>
                </a:r>
                <a:r>
                  <a:rPr lang="en-US" sz="1400" dirty="0" smtClean="0"/>
                  <a:t>rate of the population </a:t>
                </a:r>
                <a:r>
                  <a:rPr lang="en-US" sz="1400" dirty="0"/>
                  <a:t>in the a stable age </a:t>
                </a:r>
                <a:r>
                  <a:rPr lang="en-US" sz="1400" dirty="0" smtClean="0"/>
                  <a:t>distribution 𝑣</a:t>
                </a:r>
              </a:p>
              <a:p>
                <a:pPr marL="605790" lvl="1" indent="-285750">
                  <a:buFont typeface="Wingdings" pitchFamily="2" charset="2"/>
                  <a:buChar char="q"/>
                </a:pPr>
                <a:r>
                  <a:rPr lang="en-US" sz="11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latin typeface="Cambria Math"/>
                      </a:rPr>
                      <m:t>A</m:t>
                    </m:r>
                    <m:r>
                      <a:rPr lang="en-US" sz="1100">
                        <a:latin typeface="Cambria Math"/>
                      </a:rPr>
                      <m:t>∙</m:t>
                    </m:r>
                    <m:r>
                      <a:rPr lang="en-US" sz="1100">
                        <a:latin typeface="Cambria Math"/>
                      </a:rPr>
                      <m:t>𝑣</m:t>
                    </m:r>
                    <m:r>
                      <a:rPr lang="en-US" sz="1100">
                        <a:latin typeface="Cambria Math"/>
                      </a:rPr>
                      <m:t>=</m:t>
                    </m:r>
                    <m:r>
                      <m:rPr>
                        <m:lit/>
                      </m:rPr>
                      <a:rPr lang="en-US" sz="1100">
                        <a:latin typeface="Cambria Math"/>
                      </a:rPr>
                      <m:t>𝜆</m:t>
                    </m:r>
                    <m:r>
                      <m:rPr>
                        <m:lit/>
                      </m:rPr>
                      <a:rPr lang="en-US" sz="1100">
                        <a:latin typeface="Cambria Math"/>
                      </a:rPr>
                      <m:t>∙</m:t>
                    </m:r>
                    <m:r>
                      <a:rPr lang="en-US" sz="1100">
                        <a:latin typeface="Cambria Math"/>
                      </a:rPr>
                      <m:t>𝑣</m:t>
                    </m:r>
                  </m:oMath>
                </a14:m>
                <a:endParaRPr lang="en-US" sz="1100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1400" dirty="0" smtClean="0"/>
                  <a:t>As </a:t>
                </a:r>
                <a:r>
                  <a:rPr lang="en-US" sz="1400" dirty="0"/>
                  <a:t>soon as </a:t>
                </a:r>
                <a:r>
                  <a:rPr lang="en-US" sz="1400" dirty="0"/>
                  <a:t>a stable age distribution </a:t>
                </a:r>
                <a:r>
                  <a:rPr lang="en-US" sz="1400" dirty="0" smtClean="0"/>
                  <a:t>is reached, </a:t>
                </a:r>
                <a:r>
                  <a:rPr lang="en-US" sz="1400" dirty="0"/>
                  <a:t>the population </a:t>
                </a:r>
                <a:r>
                  <a:rPr lang="en-US" sz="1400" dirty="0" smtClean="0"/>
                  <a:t>will undergo </a:t>
                </a:r>
                <a:r>
                  <a:rPr lang="en-US" sz="1400" dirty="0"/>
                  <a:t>exponential growth </a:t>
                </a:r>
                <a:r>
                  <a:rPr lang="en-US" sz="1400" dirty="0" smtClean="0"/>
                  <a:t>with rate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>
                        <a:latin typeface="Cambria Math"/>
                      </a:rPr>
                      <m:t>𝜆</m:t>
                    </m:r>
                  </m:oMath>
                </a14:m>
                <a:r>
                  <a:rPr lang="en-US" sz="1400" dirty="0" smtClean="0"/>
                  <a:t>.</a:t>
                </a:r>
                <a:endParaRPr lang="en-US" sz="1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742950"/>
                <a:ext cx="4874520" cy="26670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3255"/>
              </p:ext>
            </p:extLst>
          </p:nvPr>
        </p:nvGraphicFramePr>
        <p:xfrm>
          <a:off x="5180806" y="742950"/>
          <a:ext cx="3811587" cy="1496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Rovnice" r:id="rId4" imgW="3555720" imgH="1396800" progId="Equation.3">
                  <p:embed/>
                </p:oleObj>
              </mc:Choice>
              <mc:Fallback>
                <p:oleObj name="Rovnice" r:id="rId4" imgW="355572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806" y="742950"/>
                        <a:ext cx="3811587" cy="14962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302376"/>
              </p:ext>
            </p:extLst>
          </p:nvPr>
        </p:nvGraphicFramePr>
        <p:xfrm>
          <a:off x="6641188" y="2743809"/>
          <a:ext cx="848351" cy="274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Rovnice" r:id="rId6" imgW="749160" imgH="241200" progId="Equation.3">
                  <p:embed/>
                </p:oleObj>
              </mc:Choice>
              <mc:Fallback>
                <p:oleObj name="Rovnice" r:id="rId6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188" y="2743809"/>
                        <a:ext cx="848351" cy="2744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Down Arrow 13"/>
          <p:cNvSpPr/>
          <p:nvPr/>
        </p:nvSpPr>
        <p:spPr>
          <a:xfrm>
            <a:off x="6912964" y="2343150"/>
            <a:ext cx="304800" cy="304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8" name="Picture 12" descr="http://mathbio.colorado.edu/mediawiki/images/thumb/Leslie_Example.jpg/400px-Leslie_Example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0"/>
          <a:stretch/>
        </p:blipFill>
        <p:spPr bwMode="auto">
          <a:xfrm>
            <a:off x="762000" y="2975548"/>
            <a:ext cx="3124200" cy="184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9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3200" b="1" dirty="0"/>
              <a:t>Population models with discrete age structure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399" y="819150"/>
            <a:ext cx="5334001" cy="2362200"/>
          </a:xfrm>
        </p:spPr>
        <p:txBody>
          <a:bodyPr>
            <a:normAutofit fontScale="47500" lnSpcReduction="20000"/>
          </a:bodyPr>
          <a:lstStyle/>
          <a:p>
            <a:r>
              <a:rPr lang="en-US" sz="3200" dirty="0" smtClean="0"/>
              <a:t>Consider a structured population with 6 </a:t>
            </a:r>
            <a:r>
              <a:rPr lang="en-US" sz="3200" dirty="0" smtClean="0"/>
              <a:t>age groups. </a:t>
            </a:r>
          </a:p>
          <a:p>
            <a:r>
              <a:rPr lang="en-US" sz="3200" dirty="0" smtClean="0"/>
              <a:t>10 individuals in each age group at time 0.</a:t>
            </a:r>
          </a:p>
          <a:p>
            <a:r>
              <a:rPr lang="en-US" sz="3200" dirty="0" smtClean="0"/>
              <a:t>The age group 0 and 1 are not fertile. </a:t>
            </a:r>
          </a:p>
          <a:p>
            <a:r>
              <a:rPr lang="en-US" sz="3200" dirty="0" smtClean="0"/>
              <a:t>In the age group </a:t>
            </a:r>
            <a:r>
              <a:rPr lang="en-US" sz="3200" dirty="0" smtClean="0"/>
              <a:t>2-4, there are 0.35% of </a:t>
            </a:r>
            <a:r>
              <a:rPr lang="en-US" sz="3200" dirty="0" smtClean="0"/>
              <a:t>offspring per </a:t>
            </a:r>
            <a:r>
              <a:rPr lang="en-US" sz="3200" dirty="0" smtClean="0"/>
              <a:t>individual at each time step. </a:t>
            </a:r>
            <a:endParaRPr lang="en-US" sz="3200" dirty="0" smtClean="0"/>
          </a:p>
          <a:p>
            <a:r>
              <a:rPr lang="en-US" sz="3200" dirty="0"/>
              <a:t>In the age group 5</a:t>
            </a:r>
            <a:r>
              <a:rPr lang="en-US" sz="3200" dirty="0" smtClean="0"/>
              <a:t>, </a:t>
            </a:r>
            <a:r>
              <a:rPr lang="en-US" sz="3200" dirty="0"/>
              <a:t>there are </a:t>
            </a:r>
            <a:r>
              <a:rPr lang="en-US" sz="3200" dirty="0" smtClean="0"/>
              <a:t>0.10% </a:t>
            </a:r>
            <a:r>
              <a:rPr lang="en-US" sz="3200" dirty="0"/>
              <a:t>of offspring per individual at each time step. </a:t>
            </a:r>
          </a:p>
          <a:p>
            <a:r>
              <a:rPr lang="en-US" sz="3200" dirty="0" smtClean="0"/>
              <a:t>In all age groups </a:t>
            </a:r>
            <a:r>
              <a:rPr lang="en-US" sz="3200" dirty="0" smtClean="0"/>
              <a:t>(except </a:t>
            </a:r>
            <a:r>
              <a:rPr lang="en-US" sz="3200" dirty="0" smtClean="0"/>
              <a:t>of group </a:t>
            </a:r>
            <a:r>
              <a:rPr lang="en-US" sz="3200" dirty="0" smtClean="0"/>
              <a:t>5</a:t>
            </a:r>
            <a:r>
              <a:rPr lang="en-US" sz="3200" dirty="0" smtClean="0"/>
              <a:t>), </a:t>
            </a:r>
            <a:r>
              <a:rPr lang="en-US" sz="3200" dirty="0" smtClean="0"/>
              <a:t>80% of individuals </a:t>
            </a:r>
            <a:r>
              <a:rPr lang="en-US" sz="3200" dirty="0" smtClean="0"/>
              <a:t>survive with each time step.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406756"/>
              </p:ext>
            </p:extLst>
          </p:nvPr>
        </p:nvGraphicFramePr>
        <p:xfrm>
          <a:off x="849313" y="3216275"/>
          <a:ext cx="245427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Rovnice" r:id="rId3" imgW="2552400" imgH="1371600" progId="Equation.3">
                  <p:embed/>
                </p:oleObj>
              </mc:Choice>
              <mc:Fallback>
                <p:oleObj name="Rovnice" r:id="rId3" imgW="25524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3216275"/>
                        <a:ext cx="2454275" cy="131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" t="2837" r="6383" b="6383"/>
          <a:stretch>
            <a:fillRect/>
          </a:stretch>
        </p:blipFill>
        <p:spPr bwMode="auto">
          <a:xfrm>
            <a:off x="5760595" y="2817526"/>
            <a:ext cx="2788795" cy="217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742950"/>
            <a:ext cx="3733800" cy="219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537572"/>
              </p:ext>
            </p:extLst>
          </p:nvPr>
        </p:nvGraphicFramePr>
        <p:xfrm>
          <a:off x="4114800" y="3181350"/>
          <a:ext cx="6223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Rovnice" r:id="rId7" imgW="647640" imgH="1371600" progId="Equation.3">
                  <p:embed/>
                </p:oleObj>
              </mc:Choice>
              <mc:Fallback>
                <p:oleObj name="Rovnice" r:id="rId7" imgW="647640" imgH="1371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181350"/>
                        <a:ext cx="6223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1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3200" b="1" dirty="0" smtClean="0"/>
              <a:t>Epidemiology models - SIR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 noChangeAspect="1"/>
              </p:cNvSpPr>
              <p:nvPr>
                <p:ph sz="quarter" idx="13"/>
              </p:nvPr>
            </p:nvSpPr>
            <p:spPr>
              <a:xfrm>
                <a:off x="0" y="666750"/>
                <a:ext cx="8915400" cy="44196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400" dirty="0" smtClean="0"/>
                  <a:t>We assume to have an epidemic with the following characteristics</a:t>
                </a:r>
              </a:p>
              <a:p>
                <a:pPr lvl="1"/>
                <a:r>
                  <a:rPr lang="en-US" sz="1200" dirty="0" smtClean="0"/>
                  <a:t>The disease spreads through contact or close proximity between infected and healthy individuals</a:t>
                </a:r>
              </a:p>
              <a:p>
                <a:pPr lvl="1"/>
                <a:r>
                  <a:rPr lang="en-US" sz="1200" dirty="0" smtClean="0"/>
                  <a:t>The probability for two individuals to come to contact is the same within the population</a:t>
                </a:r>
              </a:p>
              <a:p>
                <a:pPr lvl="1"/>
                <a:r>
                  <a:rPr lang="en-US" sz="1200" dirty="0" smtClean="0"/>
                  <a:t>There is no incubation period and the disease becomes effective immediately after contact</a:t>
                </a:r>
              </a:p>
              <a:p>
                <a:pPr lvl="1"/>
                <a:r>
                  <a:rPr lang="en-US" sz="1200" dirty="0" smtClean="0"/>
                  <a:t>The population is closed with constant size (no births neither deaths)</a:t>
                </a:r>
              </a:p>
              <a:p>
                <a:r>
                  <a:rPr lang="en-US" sz="1400" dirty="0" smtClean="0"/>
                  <a:t>SIR is a </a:t>
                </a:r>
                <a:r>
                  <a:rPr lang="en-US" sz="1400" dirty="0" smtClean="0"/>
                  <a:t>simple model for many infectious diseases, including measles , mumps and rubella</a:t>
                </a:r>
                <a:endParaRPr lang="en-US" sz="1400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 smtClean="0">
                    <a:cs typeface="Arial" charset="0"/>
                  </a:rPr>
                  <a:t> represents </a:t>
                </a:r>
                <a:r>
                  <a:rPr lang="en-US" sz="1200" dirty="0">
                    <a:cs typeface="Arial" charset="0"/>
                  </a:rPr>
                  <a:t>the number of individuals susceptible to </a:t>
                </a:r>
                <a:r>
                  <a:rPr lang="en-US" sz="1200" dirty="0" smtClean="0">
                    <a:cs typeface="Arial" charset="0"/>
                  </a:rPr>
                  <a:t>infection</a:t>
                </a:r>
                <a:endParaRPr lang="en-US" sz="1200" dirty="0"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>
                    <a:cs typeface="Arial" charset="0"/>
                  </a:rPr>
                  <a:t> represents the number of infected </a:t>
                </a:r>
                <a:r>
                  <a:rPr lang="en-US" sz="1200" dirty="0" smtClean="0">
                    <a:cs typeface="Arial" charset="0"/>
                  </a:rPr>
                  <a:t>individuals, i.e. those who </a:t>
                </a:r>
                <a:r>
                  <a:rPr lang="en-US" sz="1200" dirty="0">
                    <a:cs typeface="Arial" charset="0"/>
                  </a:rPr>
                  <a:t>show signs of illness and </a:t>
                </a:r>
                <a:r>
                  <a:rPr lang="en-US" sz="1200" dirty="0" smtClean="0">
                    <a:cs typeface="Arial" charset="0"/>
                  </a:rPr>
                  <a:t>spreads </a:t>
                </a:r>
                <a:r>
                  <a:rPr lang="en-US" sz="1200" dirty="0">
                    <a:cs typeface="Arial" charset="0"/>
                  </a:rPr>
                  <a:t>disease </a:t>
                </a:r>
                <a:r>
                  <a:rPr lang="en-US" sz="1200" dirty="0" smtClean="0">
                    <a:cs typeface="Arial" charset="0"/>
                  </a:rPr>
                  <a:t>further</a:t>
                </a:r>
                <a:r>
                  <a:rPr lang="en-US" sz="1200" dirty="0" smtClean="0"/>
                  <a:t>.</a:t>
                </a:r>
                <a:endParaRPr lang="en-US" sz="1200" dirty="0"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cs typeface="Arial" charset="0"/>
                      </a:rPr>
                      <m:t>𝑅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 smtClean="0">
                    <a:cs typeface="Arial" charset="0"/>
                  </a:rPr>
                  <a:t> </a:t>
                </a:r>
                <a:r>
                  <a:rPr lang="en-US" sz="1200" dirty="0">
                    <a:cs typeface="Arial" charset="0"/>
                  </a:rPr>
                  <a:t>represents the number </a:t>
                </a:r>
                <a:r>
                  <a:rPr lang="en-US" sz="1200" dirty="0" smtClean="0">
                    <a:cs typeface="Arial" charset="0"/>
                  </a:rPr>
                  <a:t>of removed individuals, i.e. those </a:t>
                </a:r>
                <a:r>
                  <a:rPr lang="en-US" sz="1200" dirty="0">
                    <a:cs typeface="Arial" charset="0"/>
                  </a:rPr>
                  <a:t>in a period of isolation or resistant </a:t>
                </a:r>
                <a:r>
                  <a:rPr lang="en-US" sz="1200" dirty="0" smtClean="0">
                    <a:cs typeface="Arial" charset="0"/>
                  </a:rPr>
                  <a:t>individuals who </a:t>
                </a:r>
                <a:r>
                  <a:rPr lang="en-US" sz="1200" dirty="0">
                    <a:cs typeface="Arial" charset="0"/>
                  </a:rPr>
                  <a:t>were previously </a:t>
                </a:r>
                <a:r>
                  <a:rPr lang="en-US" sz="1200" dirty="0" smtClean="0">
                    <a:cs typeface="Arial" charset="0"/>
                  </a:rPr>
                  <a:t>infected and have recovered with immunity</a:t>
                </a:r>
                <a:r>
                  <a:rPr lang="en-US" sz="1200" dirty="0" smtClean="0"/>
                  <a:t>.</a:t>
                </a:r>
                <a:endParaRPr lang="en-US" sz="1200" dirty="0"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  <a:cs typeface="Arial" charset="0"/>
                      </a:rPr>
                      <m:t>𝑟</m:t>
                    </m:r>
                    <m:r>
                      <a:rPr lang="en-US" sz="12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200" dirty="0" smtClean="0">
                    <a:cs typeface="Arial" charset="0"/>
                  </a:rPr>
                  <a:t>represents the </a:t>
                </a:r>
                <a:r>
                  <a:rPr lang="en-US" sz="1200" dirty="0">
                    <a:cs typeface="Arial" charset="0"/>
                  </a:rPr>
                  <a:t>average </a:t>
                </a:r>
                <a:r>
                  <a:rPr lang="en-US" sz="1200" dirty="0" smtClean="0">
                    <a:cs typeface="Arial" charset="0"/>
                  </a:rPr>
                  <a:t>spreading </a:t>
                </a:r>
                <a:r>
                  <a:rPr lang="en-US" sz="1200" dirty="0">
                    <a:cs typeface="Arial" charset="0"/>
                  </a:rPr>
                  <a:t>rate </a:t>
                </a:r>
                <a:r>
                  <a:rPr lang="en-US" sz="1200" dirty="0">
                    <a:cs typeface="Arial" charset="0"/>
                  </a:rPr>
                  <a:t>of </a:t>
                </a:r>
                <a:r>
                  <a:rPr lang="en-US" sz="1200" dirty="0" smtClean="0">
                    <a:cs typeface="Arial" charset="0"/>
                  </a:rPr>
                  <a:t>infection, i.e. the adequate </a:t>
                </a:r>
                <a:r>
                  <a:rPr lang="en-US" sz="1200" dirty="0">
                    <a:cs typeface="Arial" charset="0"/>
                  </a:rPr>
                  <a:t>number of contacts </a:t>
                </a:r>
                <a:r>
                  <a:rPr lang="en-US" sz="1200" dirty="0" smtClean="0">
                    <a:cs typeface="Arial" charset="0"/>
                  </a:rPr>
                  <a:t>sufficient </a:t>
                </a:r>
                <a:r>
                  <a:rPr lang="en-US" sz="1200" dirty="0">
                    <a:cs typeface="Arial" charset="0"/>
                  </a:rPr>
                  <a:t>for the transmission of </a:t>
                </a:r>
                <a:r>
                  <a:rPr lang="en-US" sz="1200" dirty="0" smtClean="0">
                    <a:cs typeface="Arial" charset="0"/>
                  </a:rPr>
                  <a:t>infection between individuals.</a:t>
                </a:r>
                <a:endParaRPr lang="en-US" sz="1200" dirty="0"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 smtClean="0">
                    <a:cs typeface="Arial" charset="0"/>
                  </a:rPr>
                  <a:t>represents the removal rate, the speed </a:t>
                </a:r>
                <a:r>
                  <a:rPr lang="en-US" sz="1200" dirty="0">
                    <a:cs typeface="Arial" charset="0"/>
                  </a:rPr>
                  <a:t>of isolation </a:t>
                </a:r>
                <a:r>
                  <a:rPr lang="en-US" sz="1200" dirty="0" smtClean="0">
                    <a:cs typeface="Arial" charset="0"/>
                  </a:rPr>
                  <a:t>or treatment </a:t>
                </a:r>
                <a:r>
                  <a:rPr lang="en-US" sz="1200" dirty="0">
                    <a:cs typeface="Arial" charset="0"/>
                  </a:rPr>
                  <a:t>of infected individuals</a:t>
                </a:r>
                <a:r>
                  <a:rPr lang="en-US" sz="1200" dirty="0" smtClean="0">
                    <a:cs typeface="Arial" charset="0"/>
                  </a:rPr>
                  <a:t>.</a:t>
                </a:r>
                <a:endParaRPr lang="en-US" sz="1200" dirty="0">
                  <a:cs typeface="Arial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66750"/>
                <a:ext cx="8915400" cy="44196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625543"/>
              </p:ext>
            </p:extLst>
          </p:nvPr>
        </p:nvGraphicFramePr>
        <p:xfrm>
          <a:off x="2667000" y="4324350"/>
          <a:ext cx="2438400" cy="66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4" imgW="4334319" imgH="1181155" progId="PBrush">
                  <p:embed/>
                </p:oleObj>
              </mc:Choice>
              <mc:Fallback>
                <p:oleObj r:id="rId4" imgW="4334319" imgH="118115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24350"/>
                        <a:ext cx="2438400" cy="663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1176</Words>
  <Application>Microsoft Office PowerPoint</Application>
  <PresentationFormat>On-screen Show (16:9)</PresentationFormat>
  <Paragraphs>101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WidescreenPresentation</vt:lpstr>
      <vt:lpstr>Editor rovnic 3.0</vt:lpstr>
      <vt:lpstr>Obraz programu Malování</vt:lpstr>
      <vt:lpstr>Modelling and Simulation</vt:lpstr>
      <vt:lpstr>What do we do in today's practice? </vt:lpstr>
      <vt:lpstr>Summary of the previous practice </vt:lpstr>
      <vt:lpstr>Population models with age structure</vt:lpstr>
      <vt:lpstr>Population model with discrete age structure</vt:lpstr>
      <vt:lpstr>Population model with discrete age structure</vt:lpstr>
      <vt:lpstr>Population models with discrete age structure</vt:lpstr>
      <vt:lpstr>Population models with discrete age structure</vt:lpstr>
      <vt:lpstr>Epidemiology models - SIR</vt:lpstr>
      <vt:lpstr>Epidemiology models - SIR</vt:lpstr>
      <vt:lpstr>Epidemiology models - SIR</vt:lpstr>
      <vt:lpstr>Summary of today's lesson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2014-03-10T23:35:39Z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