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397" r:id="rId3"/>
    <p:sldId id="423" r:id="rId4"/>
    <p:sldId id="455" r:id="rId5"/>
    <p:sldId id="459" r:id="rId6"/>
    <p:sldId id="461" r:id="rId7"/>
    <p:sldId id="462" r:id="rId8"/>
    <p:sldId id="463" r:id="rId9"/>
    <p:sldId id="464" r:id="rId10"/>
    <p:sldId id="465" r:id="rId11"/>
    <p:sldId id="466" r:id="rId12"/>
    <p:sldId id="467" r:id="rId13"/>
    <p:sldId id="468" r:id="rId14"/>
    <p:sldId id="365" r:id="rId15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AB3"/>
    <a:srgbClr val="DEC2DB"/>
    <a:srgbClr val="FFFF99"/>
    <a:srgbClr val="FFFF66"/>
    <a:srgbClr val="DF6645"/>
    <a:srgbClr val="A38B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32" autoAdjust="0"/>
    <p:restoredTop sz="86934" autoAdjust="0"/>
  </p:normalViewPr>
  <p:slideViewPr>
    <p:cSldViewPr>
      <p:cViewPr varScale="1">
        <p:scale>
          <a:sx n="102" d="100"/>
          <a:sy n="102" d="100"/>
        </p:scale>
        <p:origin x="-350" y="-8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315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64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DB0AD4-9D2C-426F-B60E-2AFDECABB8C6}" type="datetimeFigureOut">
              <a:rPr lang="en-US" smtClean="0"/>
              <a:pPr/>
              <a:t>3/17/2014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89C686-9B9C-49D8-B2AB-4E155F542C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750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3/17/2014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122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298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lang="en-US" smtClean="0">
                <a:solidFill>
                  <a:srgbClr val="FFFFFF"/>
                </a:solidFill>
              </a:rPr>
              <a:pPr algn="ctr"/>
              <a:t>3/17/2014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>
              <a:defRPr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606EA6-EFEA-4C30-9264-4F9291A5780D}" type="datetime1">
              <a:rPr lang="en-US" smtClean="0"/>
              <a:pPr/>
              <a:t>3/17/2014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590550"/>
            <a:ext cx="533400" cy="45719"/>
          </a:xfrm>
          <a:prstGeom prst="rect">
            <a:avLst/>
          </a:prstGeom>
        </p:spPr>
        <p:txBody>
          <a:bodyPr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CF9F07-3BC7-4570-B054-79111B0A380C}" type="datetime1">
              <a:rPr lang="en-US" smtClean="0"/>
              <a:pPr/>
              <a:t>3/17/2014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472440"/>
          </a:xfrm>
        </p:spPr>
        <p:txBody>
          <a:bodyPr/>
          <a:lstStyle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3/17/2014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>
          <a:xfrm>
            <a:off x="0" y="590550"/>
            <a:ext cx="533400" cy="45719"/>
          </a:xfrm>
          <a:prstGeom prst="rect">
            <a:avLst/>
          </a:prstGeom>
        </p:spPr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3/17/2014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>
          <a:xfrm>
            <a:off x="0" y="590550"/>
            <a:ext cx="533400" cy="45719"/>
          </a:xfrm>
          <a:prstGeom prst="rect">
            <a:avLst/>
          </a:prstGeom>
        </p:spPr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FADB5D-B7A0-47E3-AD2D-B1A6F8614213}" type="datetime1">
              <a:rPr lang="en-US" smtClean="0"/>
              <a:pPr/>
              <a:t>3/17/2014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590550"/>
            <a:ext cx="533400" cy="457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968126-03FC-49C0-B9B8-2B561CCC3D90}" type="datetime1">
              <a:rPr lang="en-US" smtClean="0"/>
              <a:pPr/>
              <a:t>3/17/2014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>
              <a:buNone/>
              <a:defRPr sz="42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9A8198-4617-485E-9585-4840B69DBBA6}" type="datetime1">
              <a:rPr lang="en-US" smtClean="0"/>
              <a:pPr/>
              <a:t>3/17/2014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0" y="590550"/>
            <a:ext cx="533400" cy="457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>
              <a:buNone/>
              <a:defRPr sz="3200"/>
            </a:lvl1pPr>
            <a:extLst/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3/17/2014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  <a:prstGeom prst="rect">
            <a:avLst/>
          </a:prstGeom>
        </p:spPr>
        <p:txBody>
          <a:bodyPr rtlCol="0"/>
          <a:lstStyle>
            <a:lvl1pPr>
              <a:defRPr sz="2800"/>
            </a:lvl1pPr>
            <a:extLst/>
          </a:lstStyle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>
            <a:extLst/>
          </a:lstStyle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123950"/>
            <a:ext cx="8153400" cy="347091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  <a:extLst/>
          </a:lstStyle>
          <a:p>
            <a:fld id="{E4606EA6-EFEA-4C30-9264-4F9291A5780D}" type="datetime1">
              <a:rPr lang="en-US" smtClean="0"/>
              <a:pPr/>
              <a:t>3/17/2014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845008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flipV="1">
            <a:off x="0" y="590550"/>
            <a:ext cx="9144000" cy="51196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52400" y="118110"/>
            <a:ext cx="8763000" cy="472440"/>
          </a:xfrm>
          <a:prstGeom prst="rect">
            <a:avLst/>
          </a:prstGeom>
        </p:spPr>
        <p:txBody>
          <a:bodyPr vert="horz" anchor="b">
            <a:noAutofit/>
          </a:bodyPr>
          <a:lstStyle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0.png"/><Relationship Id="rId4" Type="http://schemas.openxmlformats.org/officeDocument/2006/relationships/image" Target="../media/image8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5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3.emf"/><Relationship Id="rId4" Type="http://schemas.openxmlformats.org/officeDocument/2006/relationships/oleObject" Target="../embeddings/oleObject6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0.png"/><Relationship Id="rId5" Type="http://schemas.openxmlformats.org/officeDocument/2006/relationships/image" Target="../media/image16.png"/><Relationship Id="rId4" Type="http://schemas.openxmlformats.org/officeDocument/2006/relationships/image" Target="../media/image15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152400" y="1047750"/>
            <a:ext cx="8610600" cy="1809750"/>
          </a:xfrm>
        </p:spPr>
        <p:txBody>
          <a:bodyPr/>
          <a:lstStyle>
            <a:extLst/>
          </a:lstStyle>
          <a:p>
            <a:pPr algn="ctr"/>
            <a:r>
              <a:rPr lang="en-US" b="1" dirty="0" smtClean="0"/>
              <a:t>Modelling and Simulation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>
            <a:extLst/>
          </a:lstStyle>
          <a:p>
            <a:r>
              <a:rPr lang="en-US" dirty="0" smtClean="0"/>
              <a:t>Lesson </a:t>
            </a:r>
            <a:r>
              <a:rPr lang="en-US" dirty="0" smtClean="0"/>
              <a:t>5- </a:t>
            </a:r>
            <a:r>
              <a:rPr lang="en-US" dirty="0" smtClean="0"/>
              <a:t>SS 201</a:t>
            </a:r>
            <a:r>
              <a:rPr lang="cs-CZ" dirty="0" smtClean="0"/>
              <a:t>4</a:t>
            </a:r>
            <a:r>
              <a:rPr lang="en-US" dirty="0" smtClean="0"/>
              <a:t> – </a:t>
            </a:r>
            <a:r>
              <a:rPr lang="de-DE" dirty="0" smtClean="0"/>
              <a:t>Michel Kana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Pharmacokinetic model with 1 compartment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3650286"/>
              </p:ext>
            </p:extLst>
          </p:nvPr>
        </p:nvGraphicFramePr>
        <p:xfrm>
          <a:off x="6629400" y="3461080"/>
          <a:ext cx="1447800" cy="14808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7" r:id="rId3" imgW="1669542" imgH="1697355" progId="Visio.Drawing.11">
                  <p:embed/>
                </p:oleObj>
              </mc:Choice>
              <mc:Fallback>
                <p:oleObj r:id="rId3" imgW="1669542" imgH="169735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3461080"/>
                        <a:ext cx="1447800" cy="148080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533400" y="819150"/>
                <a:ext cx="8153400" cy="2971800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dirty="0"/>
                  <a:t>The change of drug amount over the time in the compartment is equal to the drug input minus drug </a:t>
                </a:r>
                <a:r>
                  <a:rPr lang="en-US" dirty="0" smtClean="0"/>
                  <a:t>output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/>
                        </m:ctrlPr>
                      </m:fPr>
                      <m:num>
                        <m:r>
                          <a:rPr lang="en-US" i="1"/>
                          <m:t>𝑑</m:t>
                        </m:r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r>
                              <a:rPr lang="en-US" i="1"/>
                              <m:t>𝑋</m:t>
                            </m:r>
                          </m:e>
                          <m:sub>
                            <m:r>
                              <a:rPr lang="en-US" i="1"/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i="1"/>
                          <m:t>𝑑𝑡</m:t>
                        </m:r>
                      </m:den>
                    </m:f>
                    <m:r>
                      <a:rPr lang="en-US" i="1"/>
                      <m:t>=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i="1"/>
                            </m:ctrlPr>
                          </m:accPr>
                          <m:e>
                            <m:r>
                              <a:rPr lang="en-US" i="1"/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US" i="1"/>
                          <m:t>1</m:t>
                        </m:r>
                      </m:sub>
                    </m:sSub>
                    <m:r>
                      <a:rPr lang="en-US" i="1"/>
                      <m:t>=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𝑢</m:t>
                        </m:r>
                      </m:e>
                      <m:sub>
                        <m:r>
                          <a:rPr lang="en-US" i="1"/>
                          <m:t>1</m:t>
                        </m:r>
                      </m:sub>
                    </m:sSub>
                    <m:r>
                      <a:rPr lang="en-US" i="1"/>
                      <m:t>−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𝑘</m:t>
                        </m:r>
                      </m:e>
                      <m:sub>
                        <m:r>
                          <a:rPr lang="en-US" i="1"/>
                          <m:t>11</m:t>
                        </m:r>
                      </m:sub>
                    </m:sSub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𝑋</m:t>
                        </m:r>
                      </m:e>
                      <m:sub>
                        <m:r>
                          <a:rPr lang="en-US" i="1"/>
                          <m:t>1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/>
                  <a:t>Observation or measurements of drug concentration in the body is equal to the drug amount in the body divided by the hypothetical </a:t>
                </a:r>
                <a:r>
                  <a:rPr lang="en-US" dirty="0" smtClean="0"/>
                  <a:t>volume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𝑌</m:t>
                        </m:r>
                      </m:e>
                      <m:sub>
                        <m:r>
                          <a:rPr lang="en-US" i="1"/>
                          <m:t>1</m:t>
                        </m:r>
                      </m:sub>
                    </m:sSub>
                    <m:r>
                      <a:rPr lang="en-US" i="1"/>
                      <m:t>=</m:t>
                    </m:r>
                    <m:f>
                      <m:fPr>
                        <m:ctrlPr>
                          <a:rPr lang="en-US" i="1"/>
                        </m:ctrlPr>
                      </m:fPr>
                      <m:num>
                        <m:r>
                          <a:rPr lang="en-US" i="1"/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r>
                              <a:rPr lang="en-US" i="1"/>
                              <m:t>𝑉</m:t>
                            </m:r>
                          </m:e>
                          <m:sub>
                            <m:r>
                              <a:rPr lang="en-US" i="1"/>
                              <m:t>1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𝑋</m:t>
                        </m:r>
                      </m:e>
                      <m:sub>
                        <m:r>
                          <a:rPr lang="en-US" i="1"/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The observation function shows the change of concentration of drug in the compartment over the time and can be visualized for given parameter values</a:t>
                </a:r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1" i="1"/>
                        </m:ctrlPr>
                      </m:sSubPr>
                      <m:e>
                        <m:r>
                          <a:rPr lang="en-US" b="1" i="1"/>
                          <m:t>𝐘</m:t>
                        </m:r>
                      </m:e>
                      <m:sub>
                        <m:r>
                          <a:rPr lang="en-US" b="1" i="1"/>
                          <m:t>𝟏</m:t>
                        </m:r>
                      </m:sub>
                    </m:sSub>
                    <m:d>
                      <m:dPr>
                        <m:ctrlPr>
                          <a:rPr lang="en-US" b="1" i="1"/>
                        </m:ctrlPr>
                      </m:dPr>
                      <m:e>
                        <m:r>
                          <a:rPr lang="en-US" b="1" i="1"/>
                          <m:t>𝐭</m:t>
                        </m:r>
                      </m:e>
                    </m:d>
                    <m:r>
                      <a:rPr lang="en-US" b="1"/>
                      <m:t>=</m:t>
                    </m:r>
                    <m:d>
                      <m:dPr>
                        <m:ctrlPr>
                          <a:rPr lang="en-US" b="1" i="1"/>
                        </m:ctrlPr>
                      </m:dPr>
                      <m:e>
                        <m:f>
                          <m:fPr>
                            <m:ctrlPr>
                              <a:rPr lang="en-US" b="1" i="1"/>
                            </m:ctrlPr>
                          </m:fPr>
                          <m:num>
                            <m:r>
                              <a:rPr lang="en-US" b="1" i="1"/>
                              <m:t>𝟏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b="1" i="1"/>
                                </m:ctrlPr>
                              </m:sSubPr>
                              <m:e>
                                <m:r>
                                  <a:rPr lang="en-US" b="1" i="1"/>
                                  <m:t>𝐕</m:t>
                                </m:r>
                              </m:e>
                              <m:sub>
                                <m:r>
                                  <a:rPr lang="en-US" b="1" i="1"/>
                                  <m:t>𝟏</m:t>
                                </m:r>
                              </m:sub>
                            </m:sSub>
                          </m:den>
                        </m:f>
                        <m:sSup>
                          <m:sSupPr>
                            <m:ctrlPr>
                              <a:rPr lang="en-US" b="1" i="1"/>
                            </m:ctrlPr>
                          </m:sSupPr>
                          <m:e>
                            <m:r>
                              <a:rPr lang="en-US" b="1" i="1"/>
                              <m:t>𝐞</m:t>
                            </m:r>
                          </m:e>
                          <m:sup>
                            <m:r>
                              <a:rPr lang="en-US" b="1" i="1"/>
                              <m:t>−</m:t>
                            </m:r>
                            <m:sSub>
                              <m:sSubPr>
                                <m:ctrlPr>
                                  <a:rPr lang="en-US" b="1" i="1"/>
                                </m:ctrlPr>
                              </m:sSubPr>
                              <m:e>
                                <m:r>
                                  <a:rPr lang="en-US" b="1" i="1"/>
                                  <m:t>𝐤</m:t>
                                </m:r>
                              </m:e>
                              <m:sub>
                                <m:r>
                                  <a:rPr lang="en-US" b="1" i="1"/>
                                  <m:t>𝟏𝟏</m:t>
                                </m:r>
                              </m:sub>
                            </m:sSub>
                            <m:r>
                              <a:rPr lang="en-US" b="1" i="1"/>
                              <m:t>𝐭</m:t>
                            </m:r>
                          </m:sup>
                        </m:sSup>
                      </m:e>
                    </m:d>
                    <m:sSub>
                      <m:sSubPr>
                        <m:ctrlPr>
                          <a:rPr lang="en-US" b="1" i="1"/>
                        </m:ctrlPr>
                      </m:sSubPr>
                      <m:e>
                        <m:r>
                          <a:rPr lang="en-US" b="1" i="1"/>
                          <m:t>𝐮</m:t>
                        </m:r>
                      </m:e>
                      <m:sub>
                        <m:r>
                          <a:rPr lang="en-US" b="1" i="1"/>
                          <m:t>𝟏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533400" y="819150"/>
                <a:ext cx="8153400" cy="2971800"/>
              </a:xfrm>
              <a:blipFill rotWithShape="1">
                <a:blip r:embed="rId5"/>
                <a:stretch>
                  <a:fillRect t="-26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9364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Pharmacokinetic model with 2 compartments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533400" y="742950"/>
                <a:ext cx="8153400" cy="2514600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 smtClean="0"/>
                  <a:t>The change of drug amount (input minus output) in the compartments is given by the following differential equations: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i="1"/>
                            </m:ctrlPr>
                          </m:accPr>
                          <m:e>
                            <m:r>
                              <a:rPr lang="en-US" i="1"/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US" i="1"/>
                          <m:t>1</m:t>
                        </m:r>
                      </m:sub>
                    </m:sSub>
                    <m:r>
                      <a:rPr lang="en-US" i="1"/>
                      <m:t>=</m:t>
                    </m:r>
                    <m:d>
                      <m:dPr>
                        <m:ctrlPr>
                          <a:rPr lang="en-US" i="1"/>
                        </m:ctrlPr>
                      </m:dPr>
                      <m:e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r>
                              <a:rPr lang="en-US" i="1"/>
                              <m:t>−</m:t>
                            </m:r>
                            <m:r>
                              <a:rPr lang="en-US" i="1"/>
                              <m:t>𝑘</m:t>
                            </m:r>
                          </m:e>
                          <m:sub>
                            <m:r>
                              <a:rPr lang="en-US" i="1"/>
                              <m:t>11</m:t>
                            </m:r>
                          </m:sub>
                        </m:sSub>
                        <m:r>
                          <a:rPr lang="en-US" i="1"/>
                          <m:t>−</m:t>
                        </m:r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r>
                              <a:rPr lang="en-US" i="1"/>
                              <m:t>𝑘</m:t>
                            </m:r>
                          </m:e>
                          <m:sub>
                            <m:r>
                              <a:rPr lang="en-US" i="1"/>
                              <m:t>12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𝑋</m:t>
                        </m:r>
                      </m:e>
                      <m:sub>
                        <m:r>
                          <a:rPr lang="en-US" i="1"/>
                          <m:t>1</m:t>
                        </m:r>
                      </m:sub>
                    </m:sSub>
                    <m:r>
                      <a:rPr lang="en-US" i="1"/>
                      <m:t>  +            0.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𝑋</m:t>
                        </m:r>
                      </m:e>
                      <m:sub>
                        <m:r>
                          <a:rPr lang="en-US" i="1"/>
                          <m:t>2</m:t>
                        </m:r>
                      </m:sub>
                    </m:sSub>
                    <m:r>
                      <a:rPr lang="en-US" i="1"/>
                      <m:t>  +  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𝑢</m:t>
                        </m:r>
                      </m:e>
                      <m:sub>
                        <m:r>
                          <a:rPr lang="en-US" i="1"/>
                          <m:t>1</m:t>
                        </m:r>
                      </m:sub>
                    </m:sSub>
                  </m:oMath>
                </a14:m>
                <a:endParaRPr lang="de-DE" i="1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i="1"/>
                            </m:ctrlPr>
                          </m:accPr>
                          <m:e>
                            <m:r>
                              <a:rPr lang="en-US" i="1"/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US" i="1"/>
                          <m:t>2</m:t>
                        </m:r>
                      </m:sub>
                    </m:sSub>
                    <m:r>
                      <a:rPr lang="en-US" i="1"/>
                      <m:t>=                   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𝑘</m:t>
                        </m:r>
                      </m:e>
                      <m:sub>
                        <m:r>
                          <a:rPr lang="en-US" i="1"/>
                          <m:t>12</m:t>
                        </m:r>
                      </m:sub>
                    </m:sSub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𝑋</m:t>
                        </m:r>
                      </m:e>
                      <m:sub>
                        <m:r>
                          <a:rPr lang="en-US" i="1"/>
                          <m:t>1</m:t>
                        </m:r>
                      </m:sub>
                    </m:sSub>
                    <m:r>
                      <a:rPr lang="en-US" i="1"/>
                      <m:t>  +  </m:t>
                    </m:r>
                    <m:d>
                      <m:dPr>
                        <m:ctrlPr>
                          <a:rPr lang="en-US" i="1"/>
                        </m:ctrlPr>
                      </m:dPr>
                      <m:e>
                        <m:r>
                          <a:rPr lang="en-US" i="1"/>
                          <m:t>−</m:t>
                        </m:r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r>
                              <a:rPr lang="en-US" i="1"/>
                              <m:t>𝑘</m:t>
                            </m:r>
                          </m:e>
                          <m:sub>
                            <m:r>
                              <a:rPr lang="en-US" i="1"/>
                              <m:t>22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𝑋</m:t>
                        </m:r>
                      </m:e>
                      <m:sub>
                        <m:r>
                          <a:rPr lang="en-US" i="1"/>
                          <m:t>2</m:t>
                        </m:r>
                      </m:sub>
                    </m:sSub>
                    <m:r>
                      <a:rPr lang="en-US" i="1"/>
                      <m:t>   +  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Observation or measurements of drug concentration in the body is equal to the drug amount in the body divided by the hypothetical volume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/>
                      </a:rPr>
                      <m:t>+0.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dirty="0" smtClean="0"/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533400" y="742950"/>
                <a:ext cx="8153400" cy="2514600"/>
              </a:xfrm>
              <a:blipFill rotWithShape="1">
                <a:blip r:embed="rId3"/>
                <a:stretch>
                  <a:fillRect t="-3398" r="-5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8551578"/>
              </p:ext>
            </p:extLst>
          </p:nvPr>
        </p:nvGraphicFramePr>
        <p:xfrm>
          <a:off x="4953000" y="2876550"/>
          <a:ext cx="3356755" cy="17302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1" r:id="rId4" imgW="3269742" imgH="1707642" progId="Visio.Drawing.11">
                  <p:embed/>
                </p:oleObj>
              </mc:Choice>
              <mc:Fallback>
                <p:oleObj r:id="rId4" imgW="3269742" imgH="1707642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876550"/>
                        <a:ext cx="3356755" cy="173023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69452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Pharmacokinetic model with 2 compartments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533400" y="742950"/>
                <a:ext cx="8153400" cy="3429000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en-US" dirty="0" smtClean="0"/>
                  <a:t>We </a:t>
                </a:r>
                <a:r>
                  <a:rPr lang="en-US" dirty="0"/>
                  <a:t>rewrite this differential equation using matrixes, we obtain the so called </a:t>
                </a:r>
                <a:r>
                  <a:rPr lang="en-US" b="1" dirty="0"/>
                  <a:t>state-space </a:t>
                </a:r>
                <a:r>
                  <a:rPr lang="en-US" b="1" dirty="0" smtClean="0"/>
                  <a:t>notation</a:t>
                </a:r>
                <a:r>
                  <a:rPr lang="en-US" dirty="0"/>
                  <a:t> </a:t>
                </a:r>
                <a:r>
                  <a:rPr lang="en-US" dirty="0" smtClean="0"/>
                  <a:t>of the </a:t>
                </a:r>
                <a:r>
                  <a:rPr lang="en-US" b="1" dirty="0"/>
                  <a:t>Linear Time Invariant Lumped Parameters Dynamic System</a:t>
                </a:r>
                <a:r>
                  <a:rPr lang="en-US" dirty="0"/>
                  <a:t> </a:t>
                </a:r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/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/>
                          <m:t>X</m:t>
                        </m:r>
                      </m:e>
                    </m:acc>
                    <m:r>
                      <a:rPr lang="en-US"/>
                      <m:t>=</m:t>
                    </m:r>
                    <m:r>
                      <m:rPr>
                        <m:sty m:val="p"/>
                      </m:rPr>
                      <a:rPr lang="en-US"/>
                      <m:t>A</m:t>
                    </m:r>
                    <m:r>
                      <a:rPr lang="en-US"/>
                      <m:t>.</m:t>
                    </m:r>
                    <m:r>
                      <m:rPr>
                        <m:sty m:val="p"/>
                      </m:rPr>
                      <a:rPr lang="en-US"/>
                      <m:t>X</m:t>
                    </m:r>
                    <m:r>
                      <a:rPr lang="en-US"/>
                      <m:t>+</m:t>
                    </m:r>
                    <m:r>
                      <m:rPr>
                        <m:sty m:val="p"/>
                      </m:rPr>
                      <a:rPr lang="en-US"/>
                      <m:t>B</m:t>
                    </m:r>
                    <m:r>
                      <a:rPr lang="en-US"/>
                      <m:t>.</m:t>
                    </m:r>
                    <m:r>
                      <m:rPr>
                        <m:sty m:val="p"/>
                      </m:rPr>
                      <a:rPr lang="en-US"/>
                      <m:t>U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/>
                      <m:t>Y</m:t>
                    </m:r>
                    <m:r>
                      <a:rPr lang="en-US"/>
                      <m:t>=</m:t>
                    </m:r>
                    <m:r>
                      <m:rPr>
                        <m:sty m:val="p"/>
                      </m:rPr>
                      <a:rPr lang="en-US"/>
                      <m:t>C</m:t>
                    </m:r>
                    <m:r>
                      <a:rPr lang="en-US"/>
                      <m:t>.</m:t>
                    </m:r>
                    <m:r>
                      <m:rPr>
                        <m:sty m:val="p"/>
                      </m:rPr>
                      <a:rPr lang="en-US"/>
                      <m:t>X</m:t>
                    </m:r>
                    <m:r>
                      <a:rPr lang="en-US" i="1"/>
                      <m:t>+</m:t>
                    </m:r>
                    <m:r>
                      <a:rPr lang="en-US" i="1"/>
                      <m:t>𝐷</m:t>
                    </m:r>
                    <m:r>
                      <a:rPr lang="en-US" i="1"/>
                      <m:t>.</m:t>
                    </m:r>
                    <m:r>
                      <a:rPr lang="en-US" i="1"/>
                      <m:t>𝑈</m:t>
                    </m:r>
                  </m:oMath>
                </a14:m>
                <a:endParaRPr lang="en-US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i="1"/>
                      <m:t>𝑋</m:t>
                    </m:r>
                    <m:r>
                      <a:rPr lang="en-US" i="1"/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/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/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/>
                                  </m:ctrlPr>
                                </m:sSubPr>
                                <m:e>
                                  <m:r>
                                    <a:rPr lang="en-US" i="1"/>
                                    <m:t>𝑋</m:t>
                                  </m:r>
                                </m:e>
                                <m:sub>
                                  <m:r>
                                    <a:rPr lang="en-US" i="1"/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/>
                                  </m:ctrlPr>
                                </m:sSubPr>
                                <m:e>
                                  <m:r>
                                    <a:rPr lang="en-US" i="1"/>
                                    <m:t>𝑋</m:t>
                                  </m:r>
                                </m:e>
                                <m:sub>
                                  <m:r>
                                    <a:rPr lang="en-US" i="1"/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/>
                      <m:t> </m:t>
                    </m:r>
                    <m:r>
                      <m:rPr>
                        <m:sty m:val="p"/>
                      </m:rPr>
                      <a:rPr lang="en-US"/>
                      <m:t>is</m:t>
                    </m:r>
                    <m:r>
                      <a:rPr lang="en-US"/>
                      <m:t> </m:t>
                    </m:r>
                    <m:r>
                      <m:rPr>
                        <m:sty m:val="p"/>
                      </m:rPr>
                      <a:rPr lang="en-US"/>
                      <m:t>the</m:t>
                    </m:r>
                    <m:r>
                      <a:rPr lang="en-US"/>
                      <m:t> </m:t>
                    </m:r>
                    <m:r>
                      <m:rPr>
                        <m:sty m:val="p"/>
                      </m:rPr>
                      <a:rPr lang="en-US"/>
                      <m:t>state</m:t>
                    </m:r>
                    <m:r>
                      <a:rPr lang="en-US"/>
                      <m:t> </m:t>
                    </m:r>
                    <m:r>
                      <m:rPr>
                        <m:sty m:val="p"/>
                      </m:rPr>
                      <a:rPr lang="en-US"/>
                      <m:t>vector</m:t>
                    </m:r>
                  </m:oMath>
                </a14:m>
                <a:endParaRPr lang="en-US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i="1"/>
                      <m:t>𝑈</m:t>
                    </m:r>
                    <m:r>
                      <a:rPr lang="en-US" i="1"/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/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/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/>
                                  </m:ctrlPr>
                                </m:sSubPr>
                                <m:e>
                                  <m:r>
                                    <a:rPr lang="en-US" i="1"/>
                                    <m:t>𝑢</m:t>
                                  </m:r>
                                </m:e>
                                <m:sub>
                                  <m:r>
                                    <a:rPr lang="en-US" i="1"/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/>
                      <m:t> </m:t>
                    </m:r>
                    <m:r>
                      <m:rPr>
                        <m:sty m:val="p"/>
                      </m:rPr>
                      <a:rPr lang="en-US"/>
                      <m:t>is</m:t>
                    </m:r>
                    <m:r>
                      <a:rPr lang="en-US"/>
                      <m:t> </m:t>
                    </m:r>
                    <m:r>
                      <m:rPr>
                        <m:sty m:val="p"/>
                      </m:rPr>
                      <a:rPr lang="en-US"/>
                      <m:t>the</m:t>
                    </m:r>
                    <m:r>
                      <a:rPr lang="en-US"/>
                      <m:t> </m:t>
                    </m:r>
                    <m:r>
                      <m:rPr>
                        <m:sty m:val="p"/>
                      </m:rPr>
                      <a:rPr lang="en-US"/>
                      <m:t>input</m:t>
                    </m:r>
                    <m:r>
                      <a:rPr lang="en-US"/>
                      <m:t> </m:t>
                    </m:r>
                    <m:r>
                      <m:rPr>
                        <m:sty m:val="p"/>
                      </m:rPr>
                      <a:rPr lang="en-US"/>
                      <m:t>vector</m:t>
                    </m:r>
                  </m:oMath>
                </a14:m>
                <a:endParaRPr lang="de-DE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i="1"/>
                      <m:t>𝐴</m:t>
                    </m:r>
                    <m:r>
                      <a:rPr lang="en-US" i="1"/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/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/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/>
                                  </m:ctrlPr>
                                </m:mPr>
                                <m:mr>
                                  <m:e>
                                    <m:d>
                                      <m:dPr>
                                        <m:ctrlPr>
                                          <a:rPr lang="en-US" i="1"/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/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/>
                                              <m:t>−</m:t>
                                            </m:r>
                                            <m:r>
                                              <a:rPr lang="en-US" i="1"/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a:rPr lang="en-US" i="1"/>
                                              <m:t>11</m:t>
                                            </m:r>
                                          </m:sub>
                                        </m:sSub>
                                        <m:r>
                                          <a:rPr lang="en-US" i="1"/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/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/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a:rPr lang="en-US" i="1"/>
                                              <m:t>12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mr>
                              </m:m>
                            </m:e>
                            <m:e>
                              <m:r>
                                <a:rPr lang="en-US" i="1"/>
                                <m:t>0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/>
                                  </m:ctrlPr>
                                </m:sSubPr>
                                <m:e>
                                  <m:r>
                                    <a:rPr lang="en-US" i="1"/>
                                    <m:t>𝑘</m:t>
                                  </m:r>
                                </m:e>
                                <m:sub>
                                  <m:r>
                                    <a:rPr lang="en-US" i="1"/>
                                    <m:t>12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/>
                                <m:t>−</m:t>
                              </m:r>
                              <m:sSub>
                                <m:sSubPr>
                                  <m:ctrlPr>
                                    <a:rPr lang="en-US" i="1"/>
                                  </m:ctrlPr>
                                </m:sSubPr>
                                <m:e>
                                  <m:r>
                                    <a:rPr lang="en-US" i="1"/>
                                    <m:t>𝑘</m:t>
                                  </m:r>
                                </m:e>
                                <m:sub>
                                  <m:r>
                                    <a:rPr lang="en-US" i="1"/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/>
                      <m:t> </m:t>
                    </m:r>
                    <m:r>
                      <m:rPr>
                        <m:sty m:val="p"/>
                      </m:rPr>
                      <a:rPr lang="en-US"/>
                      <m:t>is</m:t>
                    </m:r>
                    <m:r>
                      <a:rPr lang="en-US"/>
                      <m:t> </m:t>
                    </m:r>
                    <m:r>
                      <m:rPr>
                        <m:sty m:val="p"/>
                      </m:rPr>
                      <a:rPr lang="en-US"/>
                      <m:t>the</m:t>
                    </m:r>
                    <m:r>
                      <a:rPr lang="en-US"/>
                      <m:t> </m:t>
                    </m:r>
                    <m:r>
                      <m:rPr>
                        <m:sty m:val="p"/>
                      </m:rPr>
                      <a:rPr lang="en-US"/>
                      <m:t>system</m:t>
                    </m:r>
                    <m:r>
                      <a:rPr lang="en-US"/>
                      <m:t> </m:t>
                    </m:r>
                    <m:r>
                      <m:rPr>
                        <m:sty m:val="p"/>
                      </m:rPr>
                      <a:rPr lang="en-US"/>
                      <m:t>or</m:t>
                    </m:r>
                    <m:r>
                      <a:rPr lang="en-US"/>
                      <m:t> </m:t>
                    </m:r>
                    <m:r>
                      <m:rPr>
                        <m:sty m:val="p"/>
                      </m:rPr>
                      <a:rPr lang="en-US"/>
                      <m:t>parameter</m:t>
                    </m:r>
                    <m:r>
                      <a:rPr lang="en-US"/>
                      <m:t> </m:t>
                    </m:r>
                    <m:r>
                      <m:rPr>
                        <m:sty m:val="p"/>
                      </m:rPr>
                      <a:rPr lang="en-US"/>
                      <m:t>matrix</m:t>
                    </m:r>
                  </m:oMath>
                </a14:m>
                <a:endParaRPr lang="de-DE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/>
                      <m:t> </m:t>
                    </m:r>
                    <m:r>
                      <a:rPr lang="en-US" i="1"/>
                      <m:t>𝐵</m:t>
                    </m:r>
                    <m:r>
                      <a:rPr lang="en-US"/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/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/>
                            </m:ctrlPr>
                          </m:mPr>
                          <m:mr>
                            <m:e>
                              <m:r>
                                <a:rPr lang="en-US" i="1"/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/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i="1"/>
                      <m:t> </m:t>
                    </m:r>
                    <m:r>
                      <m:rPr>
                        <m:sty m:val="p"/>
                      </m:rPr>
                      <a:rPr lang="en-US"/>
                      <m:t>is</m:t>
                    </m:r>
                    <m:r>
                      <a:rPr lang="en-US"/>
                      <m:t> </m:t>
                    </m:r>
                    <m:r>
                      <m:rPr>
                        <m:sty m:val="p"/>
                      </m:rPr>
                      <a:rPr lang="en-US"/>
                      <m:t>the</m:t>
                    </m:r>
                    <m:r>
                      <a:rPr lang="en-US"/>
                      <m:t> </m:t>
                    </m:r>
                    <m:r>
                      <m:rPr>
                        <m:sty m:val="p"/>
                      </m:rPr>
                      <a:rPr lang="en-US"/>
                      <m:t>input</m:t>
                    </m:r>
                    <m:r>
                      <a:rPr lang="en-US"/>
                      <m:t> </m:t>
                    </m:r>
                    <m:r>
                      <m:rPr>
                        <m:sty m:val="p"/>
                      </m:rPr>
                      <a:rPr lang="en-US"/>
                      <m:t>matrix</m:t>
                    </m:r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i="1"/>
                      <m:t>𝑌</m:t>
                    </m:r>
                    <m:r>
                      <a:rPr lang="en-US" i="1"/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/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/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/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/>
                                        </m:ctrlPr>
                                      </m:sSubPr>
                                      <m:e>
                                        <m:r>
                                          <a:rPr lang="en-US" i="1"/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US" i="1"/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US"/>
                      <m:t> </m:t>
                    </m:r>
                    <m:r>
                      <m:rPr>
                        <m:sty m:val="p"/>
                      </m:rPr>
                      <a:rPr lang="en-US"/>
                      <m:t>is</m:t>
                    </m:r>
                    <m:r>
                      <a:rPr lang="en-US"/>
                      <m:t> </m:t>
                    </m:r>
                    <m:r>
                      <m:rPr>
                        <m:sty m:val="p"/>
                      </m:rPr>
                      <a:rPr lang="en-US"/>
                      <m:t>the</m:t>
                    </m:r>
                    <m:r>
                      <a:rPr lang="en-US"/>
                      <m:t> </m:t>
                    </m:r>
                    <m:r>
                      <m:rPr>
                        <m:sty m:val="p"/>
                      </m:rPr>
                      <a:rPr lang="en-US"/>
                      <m:t>observation</m:t>
                    </m:r>
                    <m:r>
                      <a:rPr lang="en-US"/>
                      <m:t> </m:t>
                    </m:r>
                    <m:r>
                      <m:rPr>
                        <m:sty m:val="p"/>
                      </m:rPr>
                      <a:rPr lang="en-US"/>
                      <m:t>vector</m:t>
                    </m:r>
                  </m:oMath>
                </a14:m>
                <a:endParaRPr lang="de-DE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i="1"/>
                      <m:t>𝐶</m:t>
                    </m:r>
                    <m:r>
                      <a:rPr lang="en-US" i="1"/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/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/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/>
                                  </m:ctrlPr>
                                </m:mPr>
                                <m:mr>
                                  <m:e>
                                    <m:f>
                                      <m:fPr>
                                        <m:ctrlPr>
                                          <a:rPr lang="en-US" i="1"/>
                                        </m:ctrlPr>
                                      </m:fPr>
                                      <m:num>
                                        <m:r>
                                          <a:rPr lang="en-US" i="1"/>
                                          <m:t>1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i="1"/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/>
                                              <m:t>𝑉</m:t>
                                            </m:r>
                                          </m:e>
                                          <m:sub>
                                            <m:r>
                                              <a:rPr lang="en-US" i="1"/>
                                              <m:t>1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  <m:e>
                                    <m:r>
                                      <a:rPr lang="en-US" i="1"/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US"/>
                      <m:t> </m:t>
                    </m:r>
                    <m:r>
                      <m:rPr>
                        <m:sty m:val="p"/>
                      </m:rPr>
                      <a:rPr lang="en-US"/>
                      <m:t>is</m:t>
                    </m:r>
                    <m:r>
                      <a:rPr lang="en-US"/>
                      <m:t> </m:t>
                    </m:r>
                    <m:r>
                      <m:rPr>
                        <m:sty m:val="p"/>
                      </m:rPr>
                      <a:rPr lang="en-US"/>
                      <m:t>the</m:t>
                    </m:r>
                    <m:r>
                      <a:rPr lang="en-US"/>
                      <m:t> </m:t>
                    </m:r>
                    <m:r>
                      <m:rPr>
                        <m:sty m:val="p"/>
                      </m:rPr>
                      <a:rPr lang="en-US"/>
                      <m:t>output</m:t>
                    </m:r>
                    <m:r>
                      <a:rPr lang="en-US"/>
                      <m:t> </m:t>
                    </m:r>
                    <m:r>
                      <m:rPr>
                        <m:sty m:val="p"/>
                      </m:rPr>
                      <a:rPr lang="en-US"/>
                      <m:t>matrix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533400" y="742950"/>
                <a:ext cx="8153400" cy="3429000"/>
              </a:xfrm>
              <a:blipFill rotWithShape="1">
                <a:blip r:embed="rId3"/>
                <a:stretch>
                  <a:fillRect t="-17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2420871"/>
              </p:ext>
            </p:extLst>
          </p:nvPr>
        </p:nvGraphicFramePr>
        <p:xfrm>
          <a:off x="4267200" y="3181350"/>
          <a:ext cx="4718315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4" r:id="rId4" imgW="3466719" imgH="1171575" progId="Visio.Drawing.11">
                  <p:embed/>
                </p:oleObj>
              </mc:Choice>
              <mc:Fallback>
                <p:oleObj r:id="rId4" imgW="3466719" imgH="1171575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3181350"/>
                        <a:ext cx="4718315" cy="1600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99551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Pharmacokinetic model with 3 compartments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1810730"/>
              </p:ext>
            </p:extLst>
          </p:nvPr>
        </p:nvGraphicFramePr>
        <p:xfrm>
          <a:off x="5410200" y="1962150"/>
          <a:ext cx="3483347" cy="165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8" r:id="rId3" imgW="3692271" imgH="1757172" progId="Visio.Drawing.11">
                  <p:embed/>
                </p:oleObj>
              </mc:Choice>
              <mc:Fallback>
                <p:oleObj r:id="rId3" imgW="3692271" imgH="1757172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1962150"/>
                        <a:ext cx="3483347" cy="16541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/>
              <p:cNvSpPr/>
              <p:nvPr/>
            </p:nvSpPr>
            <p:spPr>
              <a:xfrm>
                <a:off x="533400" y="819150"/>
                <a:ext cx="6198151" cy="11989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sz="14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cs-CZ" sz="14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400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cs-CZ" sz="1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cs-CZ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1400" i="1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/>
                                </a:rPr>
                                <m:t>12</m:t>
                              </m:r>
                            </m:sub>
                          </m:sSub>
                          <m:r>
                            <a:rPr lang="en-US" sz="14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cs-CZ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/>
                                </a:rPr>
                                <m:t>13</m:t>
                              </m:r>
                            </m:sub>
                          </m:sSub>
                        </m:e>
                      </m:d>
                      <m:r>
                        <a:rPr lang="en-US" sz="14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400" i="1">
                          <a:latin typeface="Cambria Math"/>
                        </a:rPr>
                        <m:t>  +                     </m:t>
                      </m:r>
                      <m:sSub>
                        <m:sSubPr>
                          <m:ctrlPr>
                            <a:rPr lang="cs-CZ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21</m:t>
                          </m:r>
                        </m:sub>
                      </m:sSub>
                      <m:r>
                        <a:rPr lang="en-US" sz="14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1400" i="1">
                          <a:latin typeface="Cambria Math"/>
                        </a:rPr>
                        <m:t>  +     </m:t>
                      </m:r>
                      <m:r>
                        <a:rPr lang="cs-CZ" sz="14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cs-CZ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31</m:t>
                          </m:r>
                        </m:sub>
                      </m:sSub>
                      <m:r>
                        <a:rPr lang="en-US" sz="14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1400" i="1">
                          <a:latin typeface="Cambria Math"/>
                        </a:rPr>
                        <m:t> + </m:t>
                      </m:r>
                      <m:sSub>
                        <m:sSubPr>
                          <m:ctrlPr>
                            <a:rPr lang="cs-CZ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cs-CZ" sz="14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cs-CZ" sz="14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1400" i="1">
                          <a:latin typeface="Cambria Math"/>
                        </a:rPr>
                        <m:t>=                   </m:t>
                      </m:r>
                      <m:sSub>
                        <m:sSubPr>
                          <m:ctrlPr>
                            <a:rPr lang="cs-CZ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12</m:t>
                          </m:r>
                        </m:sub>
                      </m:sSub>
                      <m:r>
                        <a:rPr lang="en-US" sz="14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400" i="1">
                          <a:latin typeface="Cambria Math"/>
                        </a:rPr>
                        <m:t>  +  </m:t>
                      </m:r>
                      <m:d>
                        <m:dPr>
                          <m:ctrlPr>
                            <a:rPr lang="cs-CZ" sz="1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cs-CZ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/>
                                </a:rPr>
                                <m:t>21</m:t>
                              </m:r>
                            </m:sub>
                          </m:sSub>
                          <m:r>
                            <a:rPr lang="en-US" sz="14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cs-CZ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/>
                                </a:rPr>
                                <m:t>22</m:t>
                              </m:r>
                            </m:sub>
                          </m:sSub>
                        </m:e>
                      </m:d>
                      <m:r>
                        <a:rPr lang="en-US" sz="14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1400" i="1">
                          <a:latin typeface="Cambria Math"/>
                        </a:rPr>
                        <m:t>  +          </m:t>
                      </m:r>
                      <m:r>
                        <a:rPr lang="cs-CZ" sz="1400" b="0" i="1" smtClean="0">
                          <a:latin typeface="Cambria Math"/>
                        </a:rPr>
                        <m:t> </m:t>
                      </m:r>
                      <m:r>
                        <a:rPr lang="en-US" sz="1400" i="1">
                          <a:latin typeface="Cambria Math"/>
                        </a:rPr>
                        <m:t>0.</m:t>
                      </m:r>
                      <m:sSub>
                        <m:sSubPr>
                          <m:ctrlPr>
                            <a:rPr lang="cs-CZ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1400" i="1">
                          <a:latin typeface="Cambria Math"/>
                        </a:rPr>
                        <m:t> + 0</m:t>
                      </m:r>
                    </m:oMath>
                  </m:oMathPara>
                </a14:m>
                <a:endParaRPr lang="de-DE" sz="140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sz="14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cs-CZ" sz="14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1400" i="1">
                          <a:latin typeface="Cambria Math"/>
                        </a:rPr>
                        <m:t>=                   </m:t>
                      </m:r>
                      <m:sSub>
                        <m:sSubPr>
                          <m:ctrlPr>
                            <a:rPr lang="cs-CZ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13</m:t>
                          </m:r>
                        </m:sub>
                      </m:sSub>
                      <m:r>
                        <a:rPr lang="en-US" sz="14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1  </m:t>
                          </m:r>
                        </m:sub>
                      </m:sSub>
                      <m:r>
                        <a:rPr lang="en-US" sz="1400" i="1">
                          <a:latin typeface="Cambria Math"/>
                        </a:rPr>
                        <m:t>+                        </m:t>
                      </m:r>
                      <m:r>
                        <a:rPr lang="cs-CZ" sz="1400" b="0" i="1" smtClean="0">
                          <a:latin typeface="Cambria Math"/>
                        </a:rPr>
                        <m:t>  </m:t>
                      </m:r>
                      <m:r>
                        <a:rPr lang="en-US" sz="1400" i="1">
                          <a:latin typeface="Cambria Math"/>
                        </a:rPr>
                        <m:t>0.</m:t>
                      </m:r>
                      <m:sSub>
                        <m:sSubPr>
                          <m:ctrlPr>
                            <a:rPr lang="cs-CZ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1400" i="1">
                          <a:latin typeface="Cambria Math"/>
                        </a:rPr>
                        <m:t>  +</m:t>
                      </m:r>
                      <m:d>
                        <m:dPr>
                          <m:ctrlPr>
                            <a:rPr lang="cs-CZ" sz="1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cs-CZ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/>
                                </a:rPr>
                                <m:t>31</m:t>
                              </m:r>
                            </m:sub>
                          </m:sSub>
                        </m:e>
                      </m:d>
                      <m:r>
                        <a:rPr lang="en-US" sz="14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1400" i="1">
                          <a:latin typeface="Cambria Math"/>
                        </a:rPr>
                        <m:t> + 0</m:t>
                      </m:r>
                    </m:oMath>
                  </m:oMathPara>
                </a14:m>
                <a:endParaRPr lang="de-DE" sz="140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latin typeface="Cambria Math"/>
                            </a:rPr>
                            <m:t>               </m:t>
                          </m:r>
                          <m:r>
                            <a:rPr lang="en-US" sz="1400" i="1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4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cs-CZ" sz="1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cs-CZ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14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de-DE" sz="1400" b="0" i="1" smtClean="0">
                          <a:latin typeface="Cambria Math"/>
                        </a:rPr>
                        <m:t>+0</m:t>
                      </m:r>
                      <m:r>
                        <a:rPr lang="en-US" sz="14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de-DE" sz="1400" b="0" i="1" smtClean="0">
                          <a:latin typeface="Cambria Math"/>
                        </a:rPr>
                        <m:t>+0</m:t>
                      </m:r>
                      <m:r>
                        <a:rPr lang="en-US" sz="14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819150"/>
                <a:ext cx="6198151" cy="1198983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/>
              <p:cNvSpPr/>
              <p:nvPr/>
            </p:nvSpPr>
            <p:spPr>
              <a:xfrm>
                <a:off x="725773" y="2419349"/>
                <a:ext cx="7010401" cy="18926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i="1" smtClean="0"/>
                        <m:t>𝑋</m:t>
                      </m:r>
                      <m:r>
                        <a:rPr lang="en-US" sz="1400" i="1" smtClean="0"/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i="1"/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i="1"/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400" i="1"/>
                                    </m:ctrlPr>
                                  </m:sSubPr>
                                  <m:e>
                                    <m:r>
                                      <a:rPr lang="en-US" sz="1400" i="1"/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i="1"/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400" i="1"/>
                                    </m:ctrlPr>
                                  </m:sSubPr>
                                  <m:e>
                                    <m:r>
                                      <a:rPr lang="en-US" sz="1400" i="1"/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i="1"/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400" i="1"/>
                                    </m:ctrlPr>
                                  </m:sSubPr>
                                  <m:e>
                                    <m:r>
                                      <a:rPr lang="en-US" sz="1400" i="1"/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i="1"/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de-DE" sz="1400" b="0" i="1" smtClean="0">
                          <a:latin typeface="Cambria Math"/>
                        </a:rPr>
                        <m:t>    </m:t>
                      </m:r>
                      <m:r>
                        <a:rPr lang="en-US" sz="1400" i="1"/>
                        <m:t>𝑌</m:t>
                      </m:r>
                      <m:r>
                        <a:rPr lang="en-US" sz="1400" i="1"/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i="1"/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i="1"/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400" i="1"/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1400" i="1"/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/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US" sz="1400" i="1"/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i="1"/>
                        <m:t>𝑈</m:t>
                      </m:r>
                      <m:r>
                        <a:rPr lang="en-US" sz="1400" i="1"/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i="1"/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i="1"/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400" i="1"/>
                                    </m:ctrlPr>
                                  </m:sSubPr>
                                  <m:e>
                                    <m:r>
                                      <a:rPr lang="en-US" sz="1400" i="1"/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1400" i="1"/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400" dirty="0" smtClean="0"/>
              </a:p>
              <a:p>
                <a:pPr/>
                <a14:m>
                  <m:oMath xmlns:m="http://schemas.openxmlformats.org/officeDocument/2006/math">
                    <m:r>
                      <a:rPr lang="en-US" sz="1400" i="1"/>
                      <m:t>𝐴</m:t>
                    </m:r>
                    <m:r>
                      <a:rPr lang="en-US" sz="1400" i="1"/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400" i="1"/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400" i="1"/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400" i="1"/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1400" i="1"/>
                                        </m:ctrlPr>
                                      </m:sSubPr>
                                      <m:e>
                                        <m:r>
                                          <a:rPr lang="en-US" sz="1400" i="1"/>
                                          <m:t>−</m:t>
                                        </m:r>
                                        <m:r>
                                          <a:rPr lang="en-US" sz="1400" i="1"/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1400" i="1"/>
                                          <m:t>12</m:t>
                                        </m:r>
                                      </m:sub>
                                    </m:sSub>
                                    <m:r>
                                      <a:rPr lang="en-US" sz="1400" i="1"/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400" i="1"/>
                                        </m:ctrlPr>
                                      </m:sSubPr>
                                      <m:e>
                                        <m:r>
                                          <a:rPr lang="en-US" sz="1400" i="1"/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1400" i="1"/>
                                          <m:t>13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sSub>
                                <m:sSubPr>
                                  <m:ctrlPr>
                                    <a:rPr lang="en-US" sz="1400" i="1"/>
                                  </m:ctrlPr>
                                </m:sSubPr>
                                <m:e>
                                  <m:r>
                                    <a:rPr lang="en-US" sz="1400" i="1"/>
                                    <m:t>𝑘</m:t>
                                  </m:r>
                                </m:e>
                                <m:sub>
                                  <m:r>
                                    <a:rPr lang="en-US" sz="1400" i="1"/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400" i="1"/>
                                  </m:ctrlPr>
                                </m:sSubPr>
                                <m:e>
                                  <m:r>
                                    <a:rPr lang="en-US" sz="1400" i="1"/>
                                    <m:t>𝑘</m:t>
                                  </m:r>
                                </m:e>
                                <m:sub>
                                  <m:r>
                                    <a:rPr lang="en-US" sz="1400" i="1"/>
                                    <m:t>31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400" i="1"/>
                                  </m:ctrlPr>
                                </m:sSubPr>
                                <m:e>
                                  <m:r>
                                    <a:rPr lang="en-US" sz="1400" i="1"/>
                                    <m:t>𝑘</m:t>
                                  </m:r>
                                </m:e>
                                <m:sub>
                                  <m:r>
                                    <a:rPr lang="en-US" sz="1400" i="1"/>
                                    <m:t>12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400" i="1"/>
                                <m:t>−</m:t>
                              </m:r>
                              <m:sSub>
                                <m:sSubPr>
                                  <m:ctrlPr>
                                    <a:rPr lang="en-US" sz="1400" i="1"/>
                                  </m:ctrlPr>
                                </m:sSubPr>
                                <m:e>
                                  <m:r>
                                    <a:rPr lang="en-US" sz="1400" i="1"/>
                                    <m:t>𝑘</m:t>
                                  </m:r>
                                </m:e>
                                <m:sub>
                                  <m:r>
                                    <a:rPr lang="en-US" sz="1400" i="1"/>
                                    <m:t>21</m:t>
                                  </m:r>
                                </m:sub>
                              </m:sSub>
                              <m:r>
                                <a:rPr lang="en-US" sz="1400" i="1"/>
                                <m:t>−</m:t>
                              </m:r>
                              <m:sSub>
                                <m:sSubPr>
                                  <m:ctrlPr>
                                    <a:rPr lang="en-US" sz="1400" i="1"/>
                                  </m:ctrlPr>
                                </m:sSubPr>
                                <m:e>
                                  <m:r>
                                    <a:rPr lang="en-US" sz="1400" i="1"/>
                                    <m:t>𝑘</m:t>
                                  </m:r>
                                </m:e>
                                <m:sub>
                                  <m:r>
                                    <a:rPr lang="en-US" sz="1400" i="1"/>
                                    <m:t>22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400" i="1"/>
                                <m:t>0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400" i="1"/>
                                  </m:ctrlPr>
                                </m:sSubPr>
                                <m:e>
                                  <m:r>
                                    <a:rPr lang="en-US" sz="1400" i="1"/>
                                    <m:t>𝑘</m:t>
                                  </m:r>
                                </m:e>
                                <m:sub>
                                  <m:r>
                                    <a:rPr lang="en-US" sz="1400" i="1"/>
                                    <m:t>13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400" i="1"/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400" i="1"/>
                                  </m:ctrlPr>
                                </m:sSubPr>
                                <m:e>
                                  <m:r>
                                    <a:rPr lang="en-US" sz="1400" i="1"/>
                                    <m:t>−</m:t>
                                  </m:r>
                                  <m:r>
                                    <a:rPr lang="en-US" sz="1400" i="1"/>
                                    <m:t>𝑘</m:t>
                                  </m:r>
                                </m:e>
                                <m:sub>
                                  <m:r>
                                    <a:rPr lang="en-US" sz="1400" i="1"/>
                                    <m:t>31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1400" dirty="0" smtClean="0"/>
                  <a:t>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/>
                      <m:t>B</m:t>
                    </m:r>
                    <m:r>
                      <a:rPr lang="en-US" sz="1400"/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400" i="1"/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400" i="1"/>
                            </m:ctrlPr>
                          </m:mPr>
                          <m:mr>
                            <m:e>
                              <m:r>
                                <a:rPr lang="en-US" sz="1400"/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400"/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400"/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400" dirty="0" smtClean="0"/>
                  <a:t>   </a:t>
                </a:r>
                <a14:m>
                  <m:oMath xmlns:m="http://schemas.openxmlformats.org/officeDocument/2006/math">
                    <m:r>
                      <a:rPr lang="en-US" sz="1400" i="1"/>
                      <m:t>𝐶</m:t>
                    </m:r>
                    <m:r>
                      <a:rPr lang="en-US" sz="1400" i="1"/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400" i="1"/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400" i="1"/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400" i="1"/>
                                  </m:ctrlPr>
                                </m:mPr>
                                <m:mr>
                                  <m:e>
                                    <m:f>
                                      <m:fPr>
                                        <m:ctrlPr>
                                          <a:rPr lang="en-US" sz="1400" i="1"/>
                                        </m:ctrlPr>
                                      </m:fPr>
                                      <m:num>
                                        <m:r>
                                          <a:rPr lang="en-US" sz="1400" i="1"/>
                                          <m:t>1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sz="1400" i="1"/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i="1"/>
                                              <m:t>𝑉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i="1"/>
                                              <m:t>1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  <m:e>
                                    <m:r>
                                      <a:rPr lang="en-US" sz="1400" i="1"/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400" i="1"/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sz="1400" dirty="0" smtClean="0"/>
              </a:p>
              <a:p>
                <a:pPr/>
                <a:endParaRPr lang="en-US" sz="1400" dirty="0"/>
              </a:p>
            </p:txBody>
          </p:sp>
        </mc:Choice>
        <mc:Fallback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773" y="2419349"/>
                <a:ext cx="7010401" cy="1892698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5663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Summary of today's lesson</a:t>
            </a:r>
            <a:endParaRPr lang="en-US" sz="3200" b="1" dirty="0"/>
          </a:p>
        </p:txBody>
      </p:sp>
      <p:sp>
        <p:nvSpPr>
          <p:cNvPr id="5" name="Rectangle 4"/>
          <p:cNvSpPr/>
          <p:nvPr/>
        </p:nvSpPr>
        <p:spPr>
          <a:xfrm>
            <a:off x="609600" y="1284307"/>
            <a:ext cx="8077200" cy="67710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b="1" i="1" dirty="0" smtClean="0"/>
              <a:t>[</a:t>
            </a:r>
            <a:r>
              <a:rPr lang="en-US" sz="1400" b="1" dirty="0" smtClean="0"/>
              <a:t>Population models</a:t>
            </a:r>
            <a:r>
              <a:rPr lang="en-US" sz="1400" b="1" i="1" dirty="0" smtClean="0"/>
              <a:t>]</a:t>
            </a:r>
          </a:p>
          <a:p>
            <a:r>
              <a:rPr lang="en-US" sz="1200" dirty="0" smtClean="0"/>
              <a:t>Epidemiology models</a:t>
            </a:r>
          </a:p>
          <a:p>
            <a:r>
              <a:rPr lang="en-US" sz="1200" dirty="0"/>
              <a:t>Pharmacokinetic </a:t>
            </a:r>
            <a:r>
              <a:rPr lang="en-US" sz="1200" dirty="0" smtClean="0"/>
              <a:t>models</a:t>
            </a:r>
            <a:endParaRPr lang="en-US" sz="12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609600" y="3181350"/>
            <a:ext cx="8077200" cy="738664"/>
          </a:xfrm>
          <a:prstGeom prst="rect">
            <a:avLst/>
          </a:prstGeom>
          <a:solidFill>
            <a:srgbClr val="DEC2DB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b="1" i="1" dirty="0" smtClean="0"/>
              <a:t>[What </a:t>
            </a:r>
            <a:r>
              <a:rPr lang="cs-CZ" sz="1400" b="1" i="1" dirty="0" err="1" smtClean="0"/>
              <a:t>is</a:t>
            </a:r>
            <a:r>
              <a:rPr lang="cs-CZ" sz="1400" b="1" i="1" dirty="0" smtClean="0"/>
              <a:t> </a:t>
            </a:r>
            <a:r>
              <a:rPr lang="en-US" sz="1400" b="1" i="1" dirty="0" smtClean="0"/>
              <a:t>next?]</a:t>
            </a:r>
          </a:p>
          <a:p>
            <a:r>
              <a:rPr lang="en-US" sz="1400" dirty="0"/>
              <a:t>Pharmacokinetic model.</a:t>
            </a:r>
            <a:endParaRPr lang="en-US" sz="1400" dirty="0" smtClean="0"/>
          </a:p>
          <a:p>
            <a:endParaRPr lang="en-US" sz="1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472440"/>
          </a:xfrm>
        </p:spPr>
        <p:txBody>
          <a:bodyPr/>
          <a:lstStyle/>
          <a:p>
            <a:r>
              <a:rPr lang="en-US" b="1" dirty="0" smtClean="0"/>
              <a:t>What do we do in </a:t>
            </a:r>
            <a:r>
              <a:rPr lang="en-US" b="1" dirty="0"/>
              <a:t>today's </a:t>
            </a:r>
            <a:r>
              <a:rPr lang="en-US" b="1" dirty="0" smtClean="0"/>
              <a:t>lesson? 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8305800" cy="3268624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b="1" dirty="0" smtClean="0"/>
              <a:t>Summary of the previous </a:t>
            </a:r>
            <a:r>
              <a:rPr lang="en-US" sz="2800" b="1" dirty="0"/>
              <a:t>practice</a:t>
            </a:r>
            <a:r>
              <a:rPr lang="en-US" sz="2800" b="1" dirty="0" smtClean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 smtClean="0"/>
              <a:t>Epidemiology </a:t>
            </a:r>
            <a:r>
              <a:rPr lang="en-US" sz="2800" b="1" dirty="0"/>
              <a:t>models </a:t>
            </a:r>
            <a:endParaRPr lang="en-US" sz="2800" b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b="1" dirty="0" smtClean="0"/>
              <a:t>Compartmental modeling</a:t>
            </a:r>
            <a:endParaRPr lang="en-US" sz="2800" b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b="1" dirty="0" smtClean="0"/>
              <a:t>Summary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19868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Summary of the previous practice</a:t>
            </a:r>
            <a:r>
              <a:rPr lang="en-US" sz="3200" b="1" dirty="0" smtClean="0"/>
              <a:t> </a:t>
            </a:r>
            <a:endParaRPr lang="en-US" sz="3200" b="1" dirty="0"/>
          </a:p>
        </p:txBody>
      </p:sp>
      <p:sp>
        <p:nvSpPr>
          <p:cNvPr id="6" name="Rectangle 5"/>
          <p:cNvSpPr/>
          <p:nvPr/>
        </p:nvSpPr>
        <p:spPr>
          <a:xfrm>
            <a:off x="609600" y="819150"/>
            <a:ext cx="8077200" cy="5847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i="1" dirty="0" smtClean="0"/>
              <a:t>[</a:t>
            </a:r>
            <a:r>
              <a:rPr lang="en-US" sz="1600" b="1" dirty="0" smtClean="0"/>
              <a:t>Population models</a:t>
            </a:r>
            <a:r>
              <a:rPr lang="en-US" sz="1600" b="1" i="1" dirty="0" smtClean="0"/>
              <a:t>]</a:t>
            </a:r>
          </a:p>
          <a:p>
            <a:r>
              <a:rPr lang="en-US" sz="1600" dirty="0"/>
              <a:t>Models of structured populations </a:t>
            </a:r>
          </a:p>
        </p:txBody>
      </p:sp>
    </p:spTree>
    <p:extLst>
      <p:ext uri="{BB962C8B-B14F-4D97-AF65-F5344CB8AC3E}">
        <p14:creationId xmlns:p14="http://schemas.microsoft.com/office/powerpoint/2010/main" val="147779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/>
            <a:r>
              <a:rPr lang="en-US" sz="3200" b="1" dirty="0" smtClean="0"/>
              <a:t>Epidemiology models - SIR</a:t>
            </a: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 noChangeAspect="1"/>
              </p:cNvSpPr>
              <p:nvPr>
                <p:ph sz="quarter" idx="13"/>
              </p:nvPr>
            </p:nvSpPr>
            <p:spPr>
              <a:xfrm>
                <a:off x="0" y="666750"/>
                <a:ext cx="8915400" cy="4419600"/>
              </a:xfrm>
            </p:spPr>
            <p:txBody>
              <a:bodyPr>
                <a:noAutofit/>
              </a:bodyPr>
              <a:lstStyle/>
              <a:p>
                <a:pPr lvl="0"/>
                <a:r>
                  <a:rPr lang="en-US" sz="1400" dirty="0" smtClean="0"/>
                  <a:t>We assume to have an epidemic with the following characteristics</a:t>
                </a:r>
              </a:p>
              <a:p>
                <a:pPr lvl="1"/>
                <a:r>
                  <a:rPr lang="en-US" sz="1200" dirty="0" smtClean="0"/>
                  <a:t>The disease spreads through contact or close proximity between infected and healthy individuals</a:t>
                </a:r>
              </a:p>
              <a:p>
                <a:pPr lvl="1"/>
                <a:r>
                  <a:rPr lang="en-US" sz="1200" dirty="0" smtClean="0"/>
                  <a:t>The probability for two individuals to come to contact is the same within the population</a:t>
                </a:r>
              </a:p>
              <a:p>
                <a:pPr lvl="1"/>
                <a:r>
                  <a:rPr lang="en-US" sz="1200" dirty="0" smtClean="0"/>
                  <a:t>There is no incubation period and the disease becomes effective immediately after contact</a:t>
                </a:r>
              </a:p>
              <a:p>
                <a:pPr lvl="1"/>
                <a:r>
                  <a:rPr lang="en-US" sz="1200" dirty="0" smtClean="0"/>
                  <a:t>The population is closed with constant size (no births neither deaths)</a:t>
                </a:r>
              </a:p>
              <a:p>
                <a:r>
                  <a:rPr lang="en-US" sz="1400" dirty="0" smtClean="0"/>
                  <a:t>SIR is a simple model for many infectious diseases, including measles , mumps and rubella</a:t>
                </a:r>
                <a:endParaRPr lang="en-US" sz="1400" b="0" i="1" dirty="0" smtClean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sz="1200" i="1">
                            <a:latin typeface="Cambria Math"/>
                            <a:cs typeface="Arial" charset="0"/>
                          </a:rPr>
                        </m:ctrlPr>
                      </m:dPr>
                      <m:e>
                        <m:r>
                          <a:rPr lang="en-US" sz="1200">
                            <a:latin typeface="Cambria Math"/>
                            <a:cs typeface="Arial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200" dirty="0" smtClean="0">
                    <a:cs typeface="Arial" charset="0"/>
                  </a:rPr>
                  <a:t> represents </a:t>
                </a:r>
                <a:r>
                  <a:rPr lang="en-US" sz="1200" dirty="0">
                    <a:cs typeface="Arial" charset="0"/>
                  </a:rPr>
                  <a:t>the number of individuals susceptible to </a:t>
                </a:r>
                <a:r>
                  <a:rPr lang="en-US" sz="1200" dirty="0" smtClean="0">
                    <a:cs typeface="Arial" charset="0"/>
                  </a:rPr>
                  <a:t>infection</a:t>
                </a:r>
                <a:endParaRPr lang="en-US" sz="1200" dirty="0">
                  <a:cs typeface="Arial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1200" i="1" smtClean="0">
                        <a:latin typeface="Cambria Math"/>
                      </a:rPr>
                      <m:t>𝐼</m:t>
                    </m:r>
                    <m:d>
                      <m:dPr>
                        <m:ctrlPr>
                          <a:rPr lang="en-US" sz="1200" i="1">
                            <a:latin typeface="Cambria Math"/>
                            <a:cs typeface="Arial" charset="0"/>
                          </a:rPr>
                        </m:ctrlPr>
                      </m:dPr>
                      <m:e>
                        <m:r>
                          <a:rPr lang="en-US" sz="1200">
                            <a:latin typeface="Cambria Math"/>
                            <a:cs typeface="Arial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200" dirty="0">
                    <a:cs typeface="Arial" charset="0"/>
                  </a:rPr>
                  <a:t> represents the number of infected </a:t>
                </a:r>
                <a:r>
                  <a:rPr lang="en-US" sz="1200" dirty="0" smtClean="0">
                    <a:cs typeface="Arial" charset="0"/>
                  </a:rPr>
                  <a:t>individuals, i.e. those who </a:t>
                </a:r>
                <a:r>
                  <a:rPr lang="en-US" sz="1200" dirty="0">
                    <a:cs typeface="Arial" charset="0"/>
                  </a:rPr>
                  <a:t>show signs of illness and </a:t>
                </a:r>
                <a:r>
                  <a:rPr lang="en-US" sz="1200" dirty="0" smtClean="0">
                    <a:cs typeface="Arial" charset="0"/>
                  </a:rPr>
                  <a:t>spreads </a:t>
                </a:r>
                <a:r>
                  <a:rPr lang="en-US" sz="1200" dirty="0">
                    <a:cs typeface="Arial" charset="0"/>
                  </a:rPr>
                  <a:t>disease </a:t>
                </a:r>
                <a:r>
                  <a:rPr lang="en-US" sz="1200" dirty="0" smtClean="0">
                    <a:cs typeface="Arial" charset="0"/>
                  </a:rPr>
                  <a:t>further</a:t>
                </a:r>
                <a:r>
                  <a:rPr lang="en-US" sz="1200" dirty="0" smtClean="0"/>
                  <a:t>.</a:t>
                </a:r>
                <a:endParaRPr lang="en-US" sz="1200" dirty="0">
                  <a:cs typeface="Arial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/>
                        <a:cs typeface="Arial" charset="0"/>
                      </a:rPr>
                      <m:t>𝑅</m:t>
                    </m:r>
                    <m:d>
                      <m:dPr>
                        <m:ctrlPr>
                          <a:rPr lang="en-US" sz="1200" i="1">
                            <a:latin typeface="Cambria Math"/>
                            <a:cs typeface="Arial" charset="0"/>
                          </a:rPr>
                        </m:ctrlPr>
                      </m:dPr>
                      <m:e>
                        <m:r>
                          <a:rPr lang="en-US" sz="1200">
                            <a:latin typeface="Cambria Math"/>
                            <a:cs typeface="Arial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200" dirty="0" smtClean="0">
                    <a:cs typeface="Arial" charset="0"/>
                  </a:rPr>
                  <a:t> </a:t>
                </a:r>
                <a:r>
                  <a:rPr lang="en-US" sz="1200" dirty="0">
                    <a:cs typeface="Arial" charset="0"/>
                  </a:rPr>
                  <a:t>represents the number </a:t>
                </a:r>
                <a:r>
                  <a:rPr lang="en-US" sz="1200" dirty="0" smtClean="0">
                    <a:cs typeface="Arial" charset="0"/>
                  </a:rPr>
                  <a:t>of removed individuals, i.e. those </a:t>
                </a:r>
                <a:r>
                  <a:rPr lang="en-US" sz="1200" dirty="0">
                    <a:cs typeface="Arial" charset="0"/>
                  </a:rPr>
                  <a:t>in a period of isolation or resistant </a:t>
                </a:r>
                <a:r>
                  <a:rPr lang="en-US" sz="1200" dirty="0" smtClean="0">
                    <a:cs typeface="Arial" charset="0"/>
                  </a:rPr>
                  <a:t>individuals who </a:t>
                </a:r>
                <a:r>
                  <a:rPr lang="en-US" sz="1200" dirty="0">
                    <a:cs typeface="Arial" charset="0"/>
                  </a:rPr>
                  <a:t>were previously </a:t>
                </a:r>
                <a:r>
                  <a:rPr lang="en-US" sz="1200" dirty="0" smtClean="0">
                    <a:cs typeface="Arial" charset="0"/>
                  </a:rPr>
                  <a:t>infected and have recovered with immunity</a:t>
                </a:r>
                <a:r>
                  <a:rPr lang="en-US" sz="1200" dirty="0" smtClean="0"/>
                  <a:t>.</a:t>
                </a:r>
                <a:endParaRPr lang="en-US" sz="1200" dirty="0">
                  <a:cs typeface="Arial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1200" i="1" smtClean="0">
                        <a:latin typeface="Cambria Math"/>
                        <a:cs typeface="Arial" charset="0"/>
                      </a:rPr>
                      <m:t>𝑟</m:t>
                    </m:r>
                    <m:r>
                      <a:rPr lang="en-US" sz="1200">
                        <a:latin typeface="Cambria Math"/>
                        <a:cs typeface="Arial" charset="0"/>
                      </a:rPr>
                      <m:t> </m:t>
                    </m:r>
                  </m:oMath>
                </a14:m>
                <a:r>
                  <a:rPr lang="en-US" sz="1200" dirty="0" smtClean="0">
                    <a:cs typeface="Arial" charset="0"/>
                  </a:rPr>
                  <a:t>represents the </a:t>
                </a:r>
                <a:r>
                  <a:rPr lang="en-US" sz="1200" dirty="0">
                    <a:cs typeface="Arial" charset="0"/>
                  </a:rPr>
                  <a:t>average </a:t>
                </a:r>
                <a:r>
                  <a:rPr lang="en-US" sz="1200" dirty="0" smtClean="0">
                    <a:cs typeface="Arial" charset="0"/>
                  </a:rPr>
                  <a:t>spreading </a:t>
                </a:r>
                <a:r>
                  <a:rPr lang="en-US" sz="1200" dirty="0">
                    <a:cs typeface="Arial" charset="0"/>
                  </a:rPr>
                  <a:t>rate of </a:t>
                </a:r>
                <a:r>
                  <a:rPr lang="en-US" sz="1200" dirty="0" smtClean="0">
                    <a:cs typeface="Arial" charset="0"/>
                  </a:rPr>
                  <a:t>infection, i.e. the adequate </a:t>
                </a:r>
                <a:r>
                  <a:rPr lang="en-US" sz="1200" dirty="0">
                    <a:cs typeface="Arial" charset="0"/>
                  </a:rPr>
                  <a:t>number of contacts </a:t>
                </a:r>
                <a:r>
                  <a:rPr lang="en-US" sz="1200" dirty="0" smtClean="0">
                    <a:cs typeface="Arial" charset="0"/>
                  </a:rPr>
                  <a:t>sufficient </a:t>
                </a:r>
                <a:r>
                  <a:rPr lang="en-US" sz="1200" dirty="0">
                    <a:cs typeface="Arial" charset="0"/>
                  </a:rPr>
                  <a:t>for the transmission of </a:t>
                </a:r>
                <a:r>
                  <a:rPr lang="en-US" sz="1200" dirty="0" smtClean="0">
                    <a:cs typeface="Arial" charset="0"/>
                  </a:rPr>
                  <a:t>infection between individuals.</a:t>
                </a:r>
                <a:endParaRPr lang="en-US" sz="1200" dirty="0">
                  <a:cs typeface="Arial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1200" i="1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sz="1200" dirty="0" smtClean="0"/>
                  <a:t> </a:t>
                </a:r>
                <a:r>
                  <a:rPr lang="en-US" sz="1200" dirty="0" smtClean="0">
                    <a:cs typeface="Arial" charset="0"/>
                  </a:rPr>
                  <a:t>represents the removal rate, the speed </a:t>
                </a:r>
                <a:r>
                  <a:rPr lang="en-US" sz="1200" dirty="0">
                    <a:cs typeface="Arial" charset="0"/>
                  </a:rPr>
                  <a:t>of isolation </a:t>
                </a:r>
                <a:r>
                  <a:rPr lang="en-US" sz="1200" dirty="0" smtClean="0">
                    <a:cs typeface="Arial" charset="0"/>
                  </a:rPr>
                  <a:t>or treatment </a:t>
                </a:r>
                <a:r>
                  <a:rPr lang="en-US" sz="1200" dirty="0">
                    <a:cs typeface="Arial" charset="0"/>
                  </a:rPr>
                  <a:t>of infected individuals</a:t>
                </a:r>
                <a:r>
                  <a:rPr lang="en-US" sz="1200" dirty="0" smtClean="0">
                    <a:cs typeface="Arial" charset="0"/>
                  </a:rPr>
                  <a:t>.</a:t>
                </a:r>
                <a:endParaRPr lang="en-US" sz="1200" dirty="0">
                  <a:cs typeface="Arial" charset="0"/>
                </a:endParaRP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0" y="666750"/>
                <a:ext cx="8915400" cy="4419600"/>
              </a:xfr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6625543"/>
              </p:ext>
            </p:extLst>
          </p:nvPr>
        </p:nvGraphicFramePr>
        <p:xfrm>
          <a:off x="2667000" y="4324350"/>
          <a:ext cx="2438400" cy="6639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1" r:id="rId4" imgW="4334319" imgH="1181155" progId="PBrush">
                  <p:embed/>
                </p:oleObj>
              </mc:Choice>
              <mc:Fallback>
                <p:oleObj r:id="rId4" imgW="4334319" imgH="1181155" progId="PBrush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324350"/>
                        <a:ext cx="2438400" cy="6639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4820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/>
            <a:r>
              <a:rPr lang="en-US" sz="3200" b="1" dirty="0" smtClean="0"/>
              <a:t>Epidemiology models - SIR</a:t>
            </a: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0" y="666750"/>
                <a:ext cx="5867400" cy="1981200"/>
              </a:xfr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i="1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US" sz="1400" i="1" dirty="0">
                    <a:latin typeface="Cambria Math"/>
                  </a:rPr>
                  <a:t> </a:t>
                </a:r>
                <a:r>
                  <a:rPr lang="en-US" sz="1400" dirty="0">
                    <a:cs typeface="Arial" charset="0"/>
                  </a:rPr>
                  <a:t>is the total number of individuals in the population</a:t>
                </a:r>
                <a:r>
                  <a:rPr lang="en-US" sz="1400" dirty="0" smtClean="0"/>
                  <a:t>. 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/>
                            <a:ea typeface="Cambria Math"/>
                          </a:rPr>
                          <m:t>𝐼</m:t>
                        </m:r>
                        <m:d>
                          <m:dPr>
                            <m:ctrlPr>
                              <a:rPr lang="en-US" sz="1400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en-US" sz="1400" i="1">
                            <a:latin typeface="Cambria Math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sz="1400" i="1" dirty="0" smtClean="0">
                    <a:latin typeface="Cambria Math"/>
                  </a:rPr>
                  <a:t> </a:t>
                </a:r>
                <a:r>
                  <a:rPr lang="en-US" sz="1400" dirty="0">
                    <a:cs typeface="Arial" charset="0"/>
                  </a:rPr>
                  <a:t>represents the proportion of infected individuals in the population.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4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/>
                          </a:rPr>
                          <m:t>𝑟</m:t>
                        </m:r>
                        <m:r>
                          <a:rPr lang="en-US" sz="1400" i="1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en-US" sz="1400" i="1">
                            <a:latin typeface="Cambria Math"/>
                            <a:ea typeface="Cambria Math"/>
                          </a:rPr>
                          <m:t>𝐼</m:t>
                        </m:r>
                        <m:d>
                          <m:dPr>
                            <m:ctrlPr>
                              <a:rPr lang="en-US" sz="1400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en-US" sz="1400" b="0" i="1" smtClean="0">
                            <a:latin typeface="Cambria Math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sz="1400" dirty="0" smtClean="0"/>
                  <a:t> re</a:t>
                </a:r>
                <a:r>
                  <a:rPr lang="en-US" sz="1400" dirty="0" smtClean="0">
                    <a:cs typeface="Arial" charset="0"/>
                  </a:rPr>
                  <a:t>presents </a:t>
                </a:r>
                <a:r>
                  <a:rPr lang="en-US" sz="1400" dirty="0">
                    <a:cs typeface="Arial" charset="0"/>
                  </a:rPr>
                  <a:t>the </a:t>
                </a:r>
                <a:r>
                  <a:rPr lang="en-US" sz="1400" dirty="0" smtClean="0"/>
                  <a:t>rate infected individual gives </a:t>
                </a:r>
                <a:r>
                  <a:rPr lang="en-US" sz="1400" dirty="0"/>
                  <a:t>rise to new infections</a:t>
                </a:r>
                <a:r>
                  <a:rPr lang="en-US" sz="1400" dirty="0" smtClean="0">
                    <a:cs typeface="Arial" charset="0"/>
                  </a:rPr>
                  <a:t>.</a:t>
                </a:r>
                <a:endParaRPr lang="en-US" sz="1400" dirty="0" smtClean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/>
                          </a:rPr>
                          <m:t>𝑟</m:t>
                        </m:r>
                        <m:r>
                          <a:rPr lang="en-US" sz="1400" i="1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en-US" sz="1400" i="1">
                            <a:latin typeface="Cambria Math"/>
                            <a:ea typeface="Cambria Math"/>
                          </a:rPr>
                          <m:t>𝐼</m:t>
                        </m:r>
                        <m:d>
                          <m:dPr>
                            <m:ctrlPr>
                              <a:rPr lang="en-US" sz="1400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en-US" sz="1400" i="1">
                            <a:latin typeface="Cambria Math"/>
                          </a:rPr>
                          <m:t>𝑁</m:t>
                        </m:r>
                      </m:den>
                    </m:f>
                    <m:r>
                      <a:rPr lang="en-US" sz="1400" i="1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sz="1400" b="0" i="1" smtClean="0">
                        <a:latin typeface="Cambria Math"/>
                        <a:ea typeface="Cambria Math"/>
                      </a:rPr>
                      <m:t>𝑆</m:t>
                    </m:r>
                    <m:d>
                      <m:dPr>
                        <m:ctrlPr>
                          <a:rPr lang="en-US" sz="14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400" dirty="0" smtClean="0">
                    <a:cs typeface="Arial" charset="0"/>
                  </a:rPr>
                  <a:t> represents </a:t>
                </a:r>
                <a:r>
                  <a:rPr lang="en-US" sz="1400" dirty="0">
                    <a:cs typeface="Arial" charset="0"/>
                  </a:rPr>
                  <a:t>the </a:t>
                </a:r>
                <a:r>
                  <a:rPr lang="en-US" sz="1400" dirty="0" smtClean="0"/>
                  <a:t>rate </a:t>
                </a:r>
                <a:r>
                  <a:rPr lang="en-US" sz="1400" dirty="0"/>
                  <a:t>at which susceptible individuals </a:t>
                </a:r>
                <a:r>
                  <a:rPr lang="en-US" sz="1400" dirty="0" smtClean="0"/>
                  <a:t>encounter infected </a:t>
                </a:r>
                <a:r>
                  <a:rPr lang="en-US" sz="1400" dirty="0"/>
                  <a:t>individuals and become </a:t>
                </a:r>
                <a:r>
                  <a:rPr lang="en-US" sz="1400" dirty="0" smtClean="0"/>
                  <a:t>infected</a:t>
                </a:r>
                <a:r>
                  <a:rPr lang="en-US" sz="1400" dirty="0" smtClean="0">
                    <a:cs typeface="Arial" charset="0"/>
                  </a:rPr>
                  <a:t>.</a:t>
                </a:r>
              </a:p>
              <a:p>
                <a14:m>
                  <m:oMath xmlns:m="http://schemas.openxmlformats.org/officeDocument/2006/math">
                    <m:r>
                      <a:rPr lang="de-DE" sz="1400" b="0" i="1" smtClean="0">
                        <a:latin typeface="Cambria Math"/>
                        <a:ea typeface="Cambria Math"/>
                      </a:rPr>
                      <m:t>𝑎</m:t>
                    </m:r>
                    <m:r>
                      <a:rPr lang="en-US" sz="1400" i="1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sz="1400" i="1">
                        <a:latin typeface="Cambria Math"/>
                        <a:ea typeface="Cambria Math"/>
                      </a:rPr>
                      <m:t>𝐼</m:t>
                    </m:r>
                    <m:d>
                      <m:dPr>
                        <m:ctrlPr>
                          <a:rPr lang="en-US" sz="14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400" dirty="0" smtClean="0">
                    <a:cs typeface="Arial" charset="0"/>
                  </a:rPr>
                  <a:t> is the r</a:t>
                </a:r>
                <a:r>
                  <a:rPr lang="en-US" sz="1400" dirty="0" smtClean="0"/>
                  <a:t>ate </a:t>
                </a:r>
                <a:r>
                  <a:rPr lang="en-US" sz="1400" dirty="0"/>
                  <a:t>at which infected individuals are </a:t>
                </a:r>
                <a:r>
                  <a:rPr lang="en-US" sz="1400" dirty="0" smtClean="0"/>
                  <a:t>removed from </a:t>
                </a:r>
                <a:r>
                  <a:rPr lang="en-US" sz="1400" dirty="0"/>
                  <a:t>the infective </a:t>
                </a:r>
                <a:r>
                  <a:rPr lang="en-US" sz="1400" dirty="0" smtClean="0"/>
                  <a:t>class</a:t>
                </a:r>
                <a:endParaRPr lang="en-US" sz="14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0" y="666750"/>
                <a:ext cx="5867400" cy="1981200"/>
              </a:xfrm>
              <a:blipFill rotWithShape="1">
                <a:blip r:embed="rId3"/>
                <a:stretch>
                  <a:fillRect b="-1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618282" y="2952750"/>
                <a:ext cx="3048000" cy="17456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600" i="1" smtClean="0">
                              <a:latin typeface="Cambria Math"/>
                            </a:rPr>
                            <m:t>𝑑𝑆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 (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sz="1600" i="1" smtClean="0">
                              <a:latin typeface="Cambria Math"/>
                            </a:rPr>
                            <m:t>𝑑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𝑡</m:t>
                          </m:r>
                        </m:den>
                      </m:f>
                      <m:r>
                        <a:rPr lang="en-US" sz="1600" b="0" i="1" smtClean="0">
                          <a:latin typeface="Cambria Math"/>
                        </a:rPr>
                        <m:t>=−</m:t>
                      </m:r>
                      <m:r>
                        <a:rPr lang="en-US" sz="1600" b="0" i="1" smtClean="0">
                          <a:latin typeface="Cambria Math"/>
                        </a:rPr>
                        <m:t>𝑟</m:t>
                      </m:r>
                      <m:r>
                        <a:rPr lang="en-US" sz="1600" i="1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sz="1600" b="0" i="1" smtClean="0"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sz="16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</m:d>
                      <m:r>
                        <a:rPr lang="en-US" sz="1600" i="1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𝐼</m:t>
                      </m:r>
                      <m:d>
                        <m:dPr>
                          <m:ctrlPr>
                            <a:rPr lang="en-US" sz="16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1600" dirty="0" smtClean="0">
                  <a:cs typeface="Arial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/>
                            </a:rPr>
                            <m:t>𝑑</m:t>
                          </m:r>
                          <m:r>
                            <a:rPr lang="en-US" sz="1600" i="1" smtClean="0">
                              <a:latin typeface="Cambria Math"/>
                            </a:rPr>
                            <m:t>𝐼</m:t>
                          </m:r>
                          <m:r>
                            <a:rPr lang="en-US" sz="1600" i="1">
                              <a:latin typeface="Cambria Math"/>
                            </a:rPr>
                            <m:t> (</m:t>
                          </m:r>
                          <m:r>
                            <a:rPr lang="en-US" sz="1600" i="1">
                              <a:latin typeface="Cambria Math"/>
                            </a:rPr>
                            <m:t>𝑡</m:t>
                          </m:r>
                          <m:r>
                            <a:rPr lang="en-US" sz="1600" i="1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sz="1600" i="1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n-US" sz="1600" i="1">
                          <a:latin typeface="Cambria Math"/>
                        </a:rPr>
                        <m:t>=</m:t>
                      </m:r>
                      <m:r>
                        <a:rPr lang="en-US" sz="1600" i="1">
                          <a:latin typeface="Cambria Math"/>
                        </a:rPr>
                        <m:t>𝑟</m:t>
                      </m:r>
                      <m:r>
                        <a:rPr lang="en-US" sz="1600" i="1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sz="1600" i="1"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sz="16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</m:d>
                      <m:r>
                        <a:rPr lang="en-US" sz="1600" i="1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sz="1600" i="1">
                          <a:latin typeface="Cambria Math"/>
                          <a:ea typeface="Cambria Math"/>
                        </a:rPr>
                        <m:t>𝐼</m:t>
                      </m:r>
                      <m:d>
                        <m:dPr>
                          <m:ctrlPr>
                            <a:rPr lang="en-US" sz="16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</m:d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𝑎</m:t>
                      </m:r>
                      <m:r>
                        <a:rPr lang="en-US" sz="1600" i="1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sz="1600" i="1">
                          <a:latin typeface="Cambria Math"/>
                          <a:ea typeface="Cambria Math"/>
                        </a:rPr>
                        <m:t>𝐼</m:t>
                      </m:r>
                      <m:d>
                        <m:dPr>
                          <m:ctrlPr>
                            <a:rPr lang="en-US" sz="16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160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/>
                            </a:rPr>
                            <m:t>𝑑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𝑅</m:t>
                          </m:r>
                          <m:r>
                            <a:rPr lang="en-US" sz="1600" i="1">
                              <a:latin typeface="Cambria Math"/>
                            </a:rPr>
                            <m:t> (</m:t>
                          </m:r>
                          <m:r>
                            <a:rPr lang="en-US" sz="1600" i="1">
                              <a:latin typeface="Cambria Math"/>
                            </a:rPr>
                            <m:t>𝑡</m:t>
                          </m:r>
                          <m:r>
                            <a:rPr lang="en-US" sz="1600" i="1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sz="1600" i="1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n-US" sz="1600" i="1">
                          <a:latin typeface="Cambria Math"/>
                        </a:rPr>
                        <m:t>=</m:t>
                      </m:r>
                      <m:r>
                        <a:rPr lang="en-US" sz="1600" i="1">
                          <a:latin typeface="Cambria Math"/>
                          <a:ea typeface="Cambria Math"/>
                        </a:rPr>
                        <m:t>𝑎</m:t>
                      </m:r>
                      <m:r>
                        <a:rPr lang="en-US" sz="1600" i="1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sz="1600" i="1">
                          <a:latin typeface="Cambria Math"/>
                          <a:ea typeface="Cambria Math"/>
                        </a:rPr>
                        <m:t>𝐼</m:t>
                      </m:r>
                      <m:d>
                        <m:dPr>
                          <m:ctrlPr>
                            <a:rPr lang="en-US" sz="16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160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sz="16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</m:d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1600" i="1">
                          <a:latin typeface="Cambria Math"/>
                          <a:ea typeface="Cambria Math"/>
                        </a:rPr>
                        <m:t>𝐼</m:t>
                      </m:r>
                      <m:d>
                        <m:dPr>
                          <m:ctrlPr>
                            <a:rPr lang="en-US" sz="16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</m:d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1600" i="1">
                          <a:latin typeface="Cambria Math"/>
                        </a:rPr>
                        <m:t>𝑅</m:t>
                      </m:r>
                      <m:r>
                        <a:rPr lang="en-US" sz="1600" i="1">
                          <a:latin typeface="Cambria Math"/>
                        </a:rPr>
                        <m:t> (</m:t>
                      </m:r>
                      <m:r>
                        <a:rPr lang="en-US" sz="1600" i="1">
                          <a:latin typeface="Cambria Math"/>
                        </a:rPr>
                        <m:t>𝑡</m:t>
                      </m:r>
                      <m:r>
                        <a:rPr lang="en-US" sz="1600" i="1">
                          <a:latin typeface="Cambria Math"/>
                        </a:rPr>
                        <m:t>)=</m:t>
                      </m:r>
                      <m:r>
                        <a:rPr lang="en-US" sz="1600" b="0" i="1" smtClean="0">
                          <a:latin typeface="Cambria Math"/>
                        </a:rPr>
                        <m:t>𝑁</m:t>
                      </m:r>
                    </m:oMath>
                  </m:oMathPara>
                </a14:m>
                <a:endParaRPr lang="en-US" sz="1600" dirty="0" smtClean="0">
                  <a:ea typeface="Cambria Math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8282" y="2952750"/>
                <a:ext cx="3048000" cy="1745671"/>
              </a:xfrm>
              <a:prstGeom prst="rect">
                <a:avLst/>
              </a:prstGeom>
              <a:blipFill rotWithShape="1">
                <a:blip r:embed="rId4"/>
                <a:stretch>
                  <a:fillRect b="-10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742950"/>
            <a:ext cx="2971800" cy="4088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3203826"/>
              </p:ext>
            </p:extLst>
          </p:nvPr>
        </p:nvGraphicFramePr>
        <p:xfrm>
          <a:off x="152400" y="3562350"/>
          <a:ext cx="2186066" cy="5949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9" r:id="rId6" imgW="4334319" imgH="1181155" progId="PBrush">
                  <p:embed/>
                </p:oleObj>
              </mc:Choice>
              <mc:Fallback>
                <p:oleObj r:id="rId6" imgW="4334319" imgH="1181155" progId="PBrush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3562350"/>
                        <a:ext cx="2186066" cy="5949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16445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/>
            <a:r>
              <a:rPr lang="en-US" sz="3200" b="1" dirty="0" smtClean="0"/>
              <a:t>Epidemiology models - SIR</a:t>
            </a: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0" y="666750"/>
                <a:ext cx="8915400" cy="4419600"/>
              </a:xfrm>
            </p:spPr>
            <p:txBody>
              <a:bodyPr>
                <a:noAutofit/>
              </a:bodyPr>
              <a:lstStyle/>
              <a:p>
                <a:r>
                  <a:rPr lang="en-US" sz="1600" dirty="0" smtClean="0">
                    <a:cs typeface="Arial" charset="0"/>
                  </a:rPr>
                  <a:t>Equilibrium occurs </a:t>
                </a:r>
              </a:p>
              <a:p>
                <a:pPr lvl="1"/>
                <a:r>
                  <a:rPr lang="en-US" sz="1400" dirty="0" smtClean="0">
                    <a:cs typeface="Arial" charset="0"/>
                  </a:rPr>
                  <a:t>Before disease begins spreading </a:t>
                </a:r>
                <a14:m>
                  <m:oMath xmlns:m="http://schemas.openxmlformats.org/officeDocument/2006/math">
                    <m:r>
                      <a:rPr lang="de-DE" sz="1400" b="0" i="1" smtClean="0">
                        <a:latin typeface="Cambria Math"/>
                        <a:cs typeface="Arial" charset="0"/>
                      </a:rPr>
                      <m:t>𝑆</m:t>
                    </m:r>
                    <m:r>
                      <a:rPr lang="de-DE" sz="1400" b="0" i="1" smtClean="0">
                        <a:latin typeface="Cambria Math"/>
                        <a:cs typeface="Arial" charset="0"/>
                      </a:rPr>
                      <m:t>(0)=</m:t>
                    </m:r>
                    <m:r>
                      <a:rPr lang="de-DE" sz="1400" b="0" i="1" smtClean="0">
                        <a:latin typeface="Cambria Math"/>
                        <a:cs typeface="Arial" charset="0"/>
                      </a:rPr>
                      <m:t>𝑁</m:t>
                    </m:r>
                  </m:oMath>
                </a14:m>
                <a:r>
                  <a:rPr lang="en-US" sz="1400" dirty="0" smtClean="0">
                    <a:cs typeface="Arial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de-DE" sz="1400" b="0" i="1" smtClean="0">
                        <a:latin typeface="Cambria Math"/>
                        <a:cs typeface="Arial" charset="0"/>
                      </a:rPr>
                      <m:t>𝑅</m:t>
                    </m:r>
                    <m:r>
                      <a:rPr lang="de-DE" sz="1400" b="0" i="1" smtClean="0">
                        <a:latin typeface="Cambria Math"/>
                        <a:cs typeface="Arial" charset="0"/>
                      </a:rPr>
                      <m:t>(0)=0</m:t>
                    </m:r>
                  </m:oMath>
                </a14:m>
                <a:endParaRPr lang="en-US" sz="1400" dirty="0" smtClean="0">
                  <a:cs typeface="Arial" charset="0"/>
                </a:endParaRPr>
              </a:p>
              <a:p>
                <a:pPr lvl="1"/>
                <a:r>
                  <a:rPr lang="en-US" sz="1400" dirty="0" smtClean="0">
                    <a:cs typeface="Arial" charset="0"/>
                  </a:rPr>
                  <a:t>Disease begins to spread if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/>
                          </a:rPr>
                          <m:t>𝑑𝐼</m:t>
                        </m:r>
                        <m:r>
                          <a:rPr lang="en-US" sz="1400" i="1">
                            <a:latin typeface="Cambria Math"/>
                          </a:rPr>
                          <m:t> (</m:t>
                        </m:r>
                        <m:r>
                          <a:rPr lang="en-US" sz="1400" i="1">
                            <a:latin typeface="Cambria Math"/>
                          </a:rPr>
                          <m:t>𝑡</m:t>
                        </m:r>
                        <m:r>
                          <a:rPr lang="en-US" sz="1400" i="1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sz="1400" i="1">
                            <a:latin typeface="Cambria Math"/>
                          </a:rPr>
                          <m:t>𝑑𝑡</m:t>
                        </m:r>
                      </m:den>
                    </m:f>
                    <m:r>
                      <a:rPr lang="de-DE" sz="1400" b="0" i="1" smtClean="0">
                        <a:latin typeface="Cambria Math"/>
                      </a:rPr>
                      <m:t>&gt;0</m:t>
                    </m:r>
                  </m:oMath>
                </a14:m>
                <a:endParaRPr lang="en-US" sz="1400" dirty="0" smtClean="0">
                  <a:cs typeface="Arial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sz="1200" i="1">
                        <a:latin typeface="Cambria Math"/>
                      </a:rPr>
                      <m:t>𝑟</m:t>
                    </m:r>
                    <m:r>
                      <a:rPr lang="en-US" sz="1200" i="1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sz="1200" i="1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sz="12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de-DE" sz="1200" b="0" i="1" smtClean="0">
                            <a:latin typeface="Cambria Math"/>
                            <a:ea typeface="Cambria Math"/>
                          </a:rPr>
                          <m:t>0</m:t>
                        </m:r>
                      </m:e>
                    </m:d>
                    <m:r>
                      <a:rPr lang="en-US" sz="1200" i="1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sz="1200" i="1">
                        <a:latin typeface="Cambria Math"/>
                        <a:ea typeface="Cambria Math"/>
                      </a:rPr>
                      <m:t>𝐼</m:t>
                    </m:r>
                    <m:d>
                      <m:dPr>
                        <m:ctrlPr>
                          <a:rPr lang="en-US" sz="12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</m:d>
                    <m:r>
                      <a:rPr lang="en-US" sz="1200" i="1">
                        <a:latin typeface="Cambria Math"/>
                        <a:ea typeface="Cambria Math"/>
                      </a:rPr>
                      <m:t>−</m:t>
                    </m:r>
                    <m:r>
                      <a:rPr lang="en-US" sz="1200" i="1">
                        <a:latin typeface="Cambria Math"/>
                        <a:ea typeface="Cambria Math"/>
                      </a:rPr>
                      <m:t>𝑎</m:t>
                    </m:r>
                    <m:r>
                      <a:rPr lang="en-US" sz="1200" i="1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sz="1200" i="1">
                        <a:latin typeface="Cambria Math"/>
                        <a:ea typeface="Cambria Math"/>
                      </a:rPr>
                      <m:t>𝐼</m:t>
                    </m:r>
                    <m:d>
                      <m:dPr>
                        <m:ctrlPr>
                          <a:rPr lang="en-US" sz="12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</m:d>
                    <m:r>
                      <a:rPr lang="de-DE" sz="1200" b="0" i="1" smtClean="0">
                        <a:latin typeface="Cambria Math"/>
                        <a:ea typeface="Cambria Math"/>
                      </a:rPr>
                      <m:t>&gt;0</m:t>
                    </m:r>
                  </m:oMath>
                </a14:m>
                <a:endParaRPr lang="en-US" sz="1200" dirty="0" smtClean="0">
                  <a:cs typeface="Arial" charset="0"/>
                </a:endParaRPr>
              </a:p>
              <a:p>
                <a:pPr lvl="2"/>
                <a14:m>
                  <m:oMath xmlns:m="http://schemas.openxmlformats.org/officeDocument/2006/math">
                    <m:d>
                      <m:dPr>
                        <m:ctrlPr>
                          <a:rPr lang="en-US" sz="120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/>
                          </a:rPr>
                          <m:t>𝑟</m:t>
                        </m:r>
                        <m:r>
                          <a:rPr lang="en-US" sz="1200" i="1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en-US" sz="1200" i="1">
                            <a:latin typeface="Cambria Math"/>
                          </a:rPr>
                          <m:t>𝑆</m:t>
                        </m:r>
                        <m:d>
                          <m:dPr>
                            <m:ctrlPr>
                              <a:rPr lang="en-US" sz="1200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de-DE" sz="1200" i="1"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e>
                        </m:d>
                        <m:r>
                          <a:rPr lang="en-US" sz="1200" i="1">
                            <a:latin typeface="Cambria Math"/>
                            <a:ea typeface="Cambria Math"/>
                          </a:rPr>
                          <m:t>∙−</m:t>
                        </m:r>
                        <m:r>
                          <a:rPr lang="en-US" sz="1200" i="1"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</m:d>
                    <m:r>
                      <a:rPr lang="en-US" sz="1200" i="1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sz="1200" i="1">
                        <a:latin typeface="Cambria Math"/>
                        <a:ea typeface="Cambria Math"/>
                      </a:rPr>
                      <m:t>𝐼</m:t>
                    </m:r>
                    <m:d>
                      <m:dPr>
                        <m:ctrlPr>
                          <a:rPr lang="en-US" sz="12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</m:d>
                    <m:r>
                      <a:rPr lang="de-DE" sz="1200" i="1">
                        <a:latin typeface="Cambria Math"/>
                        <a:ea typeface="Cambria Math"/>
                      </a:rPr>
                      <m:t>&gt;0</m:t>
                    </m:r>
                  </m:oMath>
                </a14:m>
                <a:endParaRPr lang="en-US" sz="1200" dirty="0">
                  <a:cs typeface="Arial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sz="1200" i="1">
                        <a:latin typeface="Cambria Math"/>
                      </a:rPr>
                      <m:t>𝑟</m:t>
                    </m:r>
                    <m:r>
                      <a:rPr lang="en-US" sz="1200" i="1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sz="1200" i="1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sz="12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de-DE" sz="1200" i="1">
                            <a:latin typeface="Cambria Math"/>
                            <a:ea typeface="Cambria Math"/>
                          </a:rPr>
                          <m:t>0</m:t>
                        </m:r>
                      </m:e>
                    </m:d>
                    <m:r>
                      <a:rPr lang="en-US" sz="1200" i="1">
                        <a:latin typeface="Cambria Math"/>
                        <a:ea typeface="Cambria Math"/>
                      </a:rPr>
                      <m:t>∙−</m:t>
                    </m:r>
                    <m:r>
                      <a:rPr lang="en-US" sz="1200" i="1">
                        <a:latin typeface="Cambria Math"/>
                        <a:ea typeface="Cambria Math"/>
                      </a:rPr>
                      <m:t>𝑎</m:t>
                    </m:r>
                    <m:r>
                      <a:rPr lang="de-DE" sz="1200" b="0" i="1" smtClean="0">
                        <a:latin typeface="Cambria Math"/>
                        <a:ea typeface="Cambria Math"/>
                      </a:rPr>
                      <m:t>&gt;0</m:t>
                    </m:r>
                  </m:oMath>
                </a14:m>
                <a:endParaRPr lang="en-US" sz="1200" dirty="0" smtClean="0">
                  <a:cs typeface="Arial" charset="0"/>
                </a:endParaRPr>
              </a:p>
              <a:p>
                <a:pPr lvl="2"/>
                <a14:m>
                  <m:oMath xmlns:m="http://schemas.openxmlformats.org/officeDocument/2006/math">
                    <m:f>
                      <m:fPr>
                        <m:ctrlPr>
                          <a:rPr lang="en-US" sz="12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1200" i="1">
                            <a:latin typeface="Cambria Math"/>
                          </a:rPr>
                          <m:t>𝑟</m:t>
                        </m:r>
                      </m:num>
                      <m:den>
                        <m:r>
                          <a:rPr lang="en-US" sz="1200" i="1">
                            <a:latin typeface="Cambria Math"/>
                            <a:ea typeface="Cambria Math"/>
                          </a:rPr>
                          <m:t>𝑎</m:t>
                        </m:r>
                      </m:den>
                    </m:f>
                    <m:r>
                      <a:rPr lang="en-US" sz="1200" i="1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sz="1200" i="1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sz="12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de-DE" sz="1200" i="1">
                            <a:latin typeface="Cambria Math"/>
                            <a:ea typeface="Cambria Math"/>
                          </a:rPr>
                          <m:t>0</m:t>
                        </m:r>
                      </m:e>
                    </m:d>
                    <m:r>
                      <a:rPr lang="en-US" sz="1200" i="1">
                        <a:latin typeface="Cambria Math"/>
                        <a:ea typeface="Cambria Math"/>
                      </a:rPr>
                      <m:t>&gt;1</m:t>
                    </m:r>
                  </m:oMath>
                </a14:m>
                <a:endParaRPr lang="de-DE" sz="1200" i="1" dirty="0" smtClean="0">
                  <a:latin typeface="Cambria Math"/>
                  <a:ea typeface="Cambria Math"/>
                </a:endParaRPr>
              </a:p>
              <a:p>
                <a:pPr lvl="3"/>
                <a14:m>
                  <m:oMath xmlns:m="http://schemas.openxmlformats.org/officeDocument/2006/math">
                    <m:f>
                      <m:fPr>
                        <m:ctrlPr>
                          <a:rPr lang="en-US" sz="12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1200" i="1">
                            <a:latin typeface="Cambria Math"/>
                          </a:rPr>
                          <m:t>𝑟</m:t>
                        </m:r>
                      </m:num>
                      <m:den>
                        <m:r>
                          <a:rPr lang="en-US" sz="1200" i="1">
                            <a:latin typeface="Cambria Math"/>
                            <a:ea typeface="Cambria Math"/>
                          </a:rPr>
                          <m:t>𝑎</m:t>
                        </m:r>
                      </m:den>
                    </m:f>
                    <m:r>
                      <a:rPr lang="en-US" sz="1200" i="1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sz="1200" i="1">
                        <a:latin typeface="Cambria Math"/>
                        <a:ea typeface="Cambria Math"/>
                      </a:rPr>
                      <m:t>𝑆</m:t>
                    </m:r>
                    <m:d>
                      <m:dPr>
                        <m:ctrlPr>
                          <a:rPr lang="en-US" sz="12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/>
                            <a:ea typeface="Cambria Math"/>
                          </a:rPr>
                          <m:t>0</m:t>
                        </m:r>
                      </m:e>
                    </m:d>
                  </m:oMath>
                </a14:m>
                <a:r>
                  <a:rPr lang="en-US" sz="1200" dirty="0">
                    <a:cs typeface="Arial" charset="0"/>
                  </a:rPr>
                  <a:t> is the basic contact number</a:t>
                </a:r>
                <a:endParaRPr lang="de-DE" sz="1200" i="1" dirty="0" smtClean="0">
                  <a:latin typeface="Cambria Math"/>
                </a:endParaRPr>
              </a:p>
              <a:p>
                <a:pPr lvl="3"/>
                <a14:m>
                  <m:oMath xmlns:m="http://schemas.openxmlformats.org/officeDocument/2006/math">
                    <m:f>
                      <m:fPr>
                        <m:ctrlPr>
                          <a:rPr lang="en-US" sz="12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1200" i="1">
                            <a:latin typeface="Cambria Math"/>
                          </a:rPr>
                          <m:t>𝑟</m:t>
                        </m:r>
                      </m:num>
                      <m:den>
                        <m:r>
                          <a:rPr lang="en-US" sz="1200" i="1">
                            <a:latin typeface="Cambria Math"/>
                            <a:ea typeface="Cambria Math"/>
                          </a:rPr>
                          <m:t>𝑎</m:t>
                        </m:r>
                      </m:den>
                    </m:f>
                    <m:r>
                      <a:rPr lang="en-US" sz="1200" i="1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sz="1200" i="1">
                        <a:latin typeface="Cambria Math"/>
                        <a:ea typeface="Cambria Math"/>
                      </a:rPr>
                      <m:t>𝑆</m:t>
                    </m:r>
                    <m:d>
                      <m:dPr>
                        <m:ctrlPr>
                          <a:rPr lang="en-US" sz="12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/>
                            <a:ea typeface="Cambria Math"/>
                          </a:rPr>
                          <m:t>0</m:t>
                        </m:r>
                      </m:e>
                    </m:d>
                    <m:r>
                      <a:rPr lang="en-US" sz="1200" i="1">
                        <a:latin typeface="Cambria Math"/>
                        <a:ea typeface="Cambria Math"/>
                      </a:rPr>
                      <m:t>&gt;1</m:t>
                    </m:r>
                  </m:oMath>
                </a14:m>
                <a:r>
                  <a:rPr lang="en-US" sz="1200" dirty="0"/>
                  <a:t>: infection will be established in the population. Infection peaks and then disappears.</a:t>
                </a:r>
                <a:endParaRPr lang="de-DE" sz="1200" i="1" dirty="0" smtClean="0">
                  <a:latin typeface="Cambria Math"/>
                </a:endParaRPr>
              </a:p>
              <a:p>
                <a:pPr lvl="3"/>
                <a14:m>
                  <m:oMath xmlns:m="http://schemas.openxmlformats.org/officeDocument/2006/math">
                    <m:f>
                      <m:fPr>
                        <m:ctrlPr>
                          <a:rPr lang="en-US" sz="12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1200" i="1">
                            <a:latin typeface="Cambria Math"/>
                          </a:rPr>
                          <m:t>𝑟</m:t>
                        </m:r>
                      </m:num>
                      <m:den>
                        <m:r>
                          <a:rPr lang="en-US" sz="1200" i="1">
                            <a:latin typeface="Cambria Math"/>
                            <a:ea typeface="Cambria Math"/>
                          </a:rPr>
                          <m:t>𝑎</m:t>
                        </m:r>
                      </m:den>
                    </m:f>
                    <m:r>
                      <a:rPr lang="en-US" sz="1200" i="1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sz="1200" i="1">
                        <a:latin typeface="Cambria Math"/>
                        <a:ea typeface="Cambria Math"/>
                      </a:rPr>
                      <m:t>𝑆</m:t>
                    </m:r>
                    <m:d>
                      <m:dPr>
                        <m:ctrlPr>
                          <a:rPr lang="en-US" sz="12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/>
                            <a:ea typeface="Cambria Math"/>
                          </a:rPr>
                          <m:t>0</m:t>
                        </m:r>
                      </m:e>
                    </m:d>
                    <m:r>
                      <a:rPr lang="en-US" sz="1200" i="1">
                        <a:latin typeface="Cambria Math"/>
                        <a:ea typeface="Cambria Math"/>
                      </a:rPr>
                      <m:t>&lt;1</m:t>
                    </m:r>
                  </m:oMath>
                </a14:m>
                <a:r>
                  <a:rPr lang="en-US" sz="1200" dirty="0"/>
                  <a:t>: the infection dies out and there is no epidemic</a:t>
                </a:r>
                <a:r>
                  <a:rPr lang="en-US" sz="1200" dirty="0" smtClean="0"/>
                  <a:t>.</a:t>
                </a:r>
                <a:endParaRPr lang="en-US" sz="1200" dirty="0" smtClean="0">
                  <a:cs typeface="Arial" charset="0"/>
                </a:endParaRPr>
              </a:p>
              <a:p>
                <a:pPr lvl="1"/>
                <a:r>
                  <a:rPr lang="en-US" sz="1400" dirty="0" smtClean="0">
                    <a:cs typeface="Arial" charset="0"/>
                  </a:rPr>
                  <a:t>After disease has moved through the entire population </a:t>
                </a:r>
                <a14:m>
                  <m:oMath xmlns:m="http://schemas.openxmlformats.org/officeDocument/2006/math">
                    <m:r>
                      <a:rPr lang="de-DE" sz="1400" i="1">
                        <a:latin typeface="Cambria Math"/>
                        <a:cs typeface="Arial" charset="0"/>
                      </a:rPr>
                      <m:t>𝑆</m:t>
                    </m:r>
                    <m:r>
                      <a:rPr lang="de-DE" sz="1400" i="1">
                        <a:latin typeface="Cambria Math"/>
                        <a:cs typeface="Arial" charset="0"/>
                      </a:rPr>
                      <m:t>=</m:t>
                    </m:r>
                  </m:oMath>
                </a14:m>
                <a:r>
                  <a:rPr lang="en-US" sz="1400" dirty="0" smtClean="0">
                    <a:cs typeface="Arial" charset="0"/>
                  </a:rPr>
                  <a:t>0</a:t>
                </a:r>
                <a:r>
                  <a:rPr lang="en-US" sz="1400" dirty="0">
                    <a:cs typeface="Arial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de-DE" sz="1400" i="1">
                        <a:latin typeface="Cambria Math"/>
                        <a:cs typeface="Arial" charset="0"/>
                      </a:rPr>
                      <m:t>𝑅</m:t>
                    </m:r>
                    <m:r>
                      <a:rPr lang="de-DE" sz="1400" i="1">
                        <a:latin typeface="Cambria Math"/>
                        <a:cs typeface="Arial" charset="0"/>
                      </a:rPr>
                      <m:t>=</m:t>
                    </m:r>
                    <m:r>
                      <a:rPr lang="de-DE" sz="1400" b="0" i="1" smtClean="0">
                        <a:latin typeface="Cambria Math"/>
                        <a:cs typeface="Arial" charset="0"/>
                      </a:rPr>
                      <m:t>𝑁</m:t>
                    </m:r>
                  </m:oMath>
                </a14:m>
                <a:endParaRPr lang="en-US" sz="1400" dirty="0">
                  <a:cs typeface="Arial" charset="0"/>
                </a:endParaRPr>
              </a:p>
              <a:p>
                <a:pPr lvl="1"/>
                <a:endParaRPr lang="en-US" sz="1400" dirty="0" smtClean="0">
                  <a:cs typeface="Arial" charset="0"/>
                </a:endParaRP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0" y="666750"/>
                <a:ext cx="8915400" cy="4419600"/>
              </a:xfrm>
              <a:blipFill rotWithShape="1">
                <a:blip r:embed="rId2"/>
                <a:stretch>
                  <a:fillRect t="-4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898630" y="819150"/>
                <a:ext cx="3048000" cy="15388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400" i="1" smtClean="0">
                              <a:latin typeface="Cambria Math"/>
                            </a:rPr>
                            <m:t>𝑑𝑆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 (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sz="1400" i="1" smtClean="0">
                              <a:latin typeface="Cambria Math"/>
                            </a:rPr>
                            <m:t>𝑑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𝑡</m:t>
                          </m:r>
                        </m:den>
                      </m:f>
                      <m:r>
                        <a:rPr lang="en-US" sz="1400" b="0" i="1" smtClean="0">
                          <a:latin typeface="Cambria Math"/>
                        </a:rPr>
                        <m:t>=−</m:t>
                      </m:r>
                      <m:r>
                        <a:rPr lang="en-US" sz="1400" b="0" i="1" smtClean="0">
                          <a:latin typeface="Cambria Math"/>
                        </a:rPr>
                        <m:t>𝑟</m:t>
                      </m:r>
                      <m:r>
                        <a:rPr lang="en-US" sz="1400" i="1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sz="1400" b="0" i="1" smtClean="0"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sz="14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</m:d>
                      <m:r>
                        <a:rPr lang="en-US" sz="1400" i="1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𝐼</m:t>
                      </m:r>
                      <m:d>
                        <m:dPr>
                          <m:ctrlPr>
                            <a:rPr lang="en-US" sz="14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1400" dirty="0" smtClean="0">
                  <a:cs typeface="Arial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/>
                            </a:rPr>
                            <m:t>𝑑</m:t>
                          </m:r>
                          <m:r>
                            <a:rPr lang="en-US" sz="1400" i="1" smtClean="0">
                              <a:latin typeface="Cambria Math"/>
                            </a:rPr>
                            <m:t>𝐼</m:t>
                          </m:r>
                          <m:r>
                            <a:rPr lang="en-US" sz="1400" i="1">
                              <a:latin typeface="Cambria Math"/>
                            </a:rPr>
                            <m:t> (</m:t>
                          </m:r>
                          <m:r>
                            <a:rPr lang="en-US" sz="1400" i="1">
                              <a:latin typeface="Cambria Math"/>
                            </a:rPr>
                            <m:t>𝑡</m:t>
                          </m:r>
                          <m:r>
                            <a:rPr lang="en-US" sz="1400" i="1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sz="1400" i="1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n-US" sz="1400" i="1">
                          <a:latin typeface="Cambria Math"/>
                        </a:rPr>
                        <m:t>=</m:t>
                      </m:r>
                      <m:r>
                        <a:rPr lang="en-US" sz="1400" i="1">
                          <a:latin typeface="Cambria Math"/>
                        </a:rPr>
                        <m:t>𝑟</m:t>
                      </m:r>
                      <m:r>
                        <a:rPr lang="en-US" sz="1400" i="1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sz="1400" i="1"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sz="14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</m:d>
                      <m:r>
                        <a:rPr lang="en-US" sz="1400" i="1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sz="1400" i="1">
                          <a:latin typeface="Cambria Math"/>
                          <a:ea typeface="Cambria Math"/>
                        </a:rPr>
                        <m:t>𝐼</m:t>
                      </m:r>
                      <m:d>
                        <m:dPr>
                          <m:ctrlPr>
                            <a:rPr lang="en-US" sz="14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</m:d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𝑎</m:t>
                      </m:r>
                      <m:r>
                        <a:rPr lang="en-US" sz="1400" i="1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sz="1400" i="1">
                          <a:latin typeface="Cambria Math"/>
                          <a:ea typeface="Cambria Math"/>
                        </a:rPr>
                        <m:t>𝐼</m:t>
                      </m:r>
                      <m:d>
                        <m:dPr>
                          <m:ctrlPr>
                            <a:rPr lang="en-US" sz="14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140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/>
                            </a:rPr>
                            <m:t>𝑑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𝑅</m:t>
                          </m:r>
                          <m:r>
                            <a:rPr lang="en-US" sz="1400" i="1">
                              <a:latin typeface="Cambria Math"/>
                            </a:rPr>
                            <m:t> (</m:t>
                          </m:r>
                          <m:r>
                            <a:rPr lang="en-US" sz="1400" i="1">
                              <a:latin typeface="Cambria Math"/>
                            </a:rPr>
                            <m:t>𝑡</m:t>
                          </m:r>
                          <m:r>
                            <a:rPr lang="en-US" sz="1400" i="1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sz="1400" i="1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n-US" sz="1400" i="1">
                          <a:latin typeface="Cambria Math"/>
                        </a:rPr>
                        <m:t>=</m:t>
                      </m:r>
                      <m:r>
                        <a:rPr lang="en-US" sz="1400" i="1">
                          <a:latin typeface="Cambria Math"/>
                          <a:ea typeface="Cambria Math"/>
                        </a:rPr>
                        <m:t>𝑎</m:t>
                      </m:r>
                      <m:r>
                        <a:rPr lang="en-US" sz="1400" i="1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sz="1400" i="1">
                          <a:latin typeface="Cambria Math"/>
                          <a:ea typeface="Cambria Math"/>
                        </a:rPr>
                        <m:t>𝐼</m:t>
                      </m:r>
                      <m:d>
                        <m:dPr>
                          <m:ctrlPr>
                            <a:rPr lang="en-US" sz="14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140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sz="14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</m:d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1400" i="1">
                          <a:latin typeface="Cambria Math"/>
                          <a:ea typeface="Cambria Math"/>
                        </a:rPr>
                        <m:t>𝐼</m:t>
                      </m:r>
                      <m:d>
                        <m:dPr>
                          <m:ctrlPr>
                            <a:rPr lang="en-US" sz="14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</m:d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1400" i="1">
                          <a:latin typeface="Cambria Math"/>
                        </a:rPr>
                        <m:t>𝑅</m:t>
                      </m:r>
                      <m:r>
                        <a:rPr lang="en-US" sz="1400" i="1">
                          <a:latin typeface="Cambria Math"/>
                        </a:rPr>
                        <m:t> (</m:t>
                      </m:r>
                      <m:r>
                        <a:rPr lang="en-US" sz="1400" i="1">
                          <a:latin typeface="Cambria Math"/>
                        </a:rPr>
                        <m:t>𝑡</m:t>
                      </m:r>
                      <m:r>
                        <a:rPr lang="en-US" sz="1400" i="1">
                          <a:latin typeface="Cambria Math"/>
                        </a:rPr>
                        <m:t>)=</m:t>
                      </m:r>
                      <m:r>
                        <a:rPr lang="en-US" sz="1400" b="0" i="1" smtClean="0">
                          <a:latin typeface="Cambria Math"/>
                        </a:rPr>
                        <m:t>𝑁</m:t>
                      </m:r>
                    </m:oMath>
                  </m:oMathPara>
                </a14:m>
                <a:endParaRPr lang="en-US" sz="1400" dirty="0" smtClean="0">
                  <a:ea typeface="Cambria Math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8630" y="819150"/>
                <a:ext cx="3048000" cy="1538883"/>
              </a:xfrm>
              <a:prstGeom prst="rect">
                <a:avLst/>
              </a:prstGeom>
              <a:blipFill rotWithShape="1">
                <a:blip r:embed="rId3"/>
                <a:stretch>
                  <a:fillRect b="-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0875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609600" y="895350"/>
            <a:ext cx="8153400" cy="373380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Compartment models are often used to describe transport of </a:t>
            </a:r>
            <a:r>
              <a:rPr lang="en-US" dirty="0" smtClean="0"/>
              <a:t>material </a:t>
            </a:r>
            <a:r>
              <a:rPr lang="en-US" dirty="0"/>
              <a:t>in biological </a:t>
            </a:r>
            <a:r>
              <a:rPr lang="en-US" dirty="0" smtClean="0"/>
              <a:t>systems</a:t>
            </a:r>
          </a:p>
          <a:p>
            <a:pPr lvl="1"/>
            <a:r>
              <a:rPr lang="en-US" dirty="0" smtClean="0"/>
              <a:t>Material could be energy, substance, individuals of a population</a:t>
            </a:r>
          </a:p>
          <a:p>
            <a:pPr lvl="1"/>
            <a:r>
              <a:rPr lang="en-US" dirty="0" smtClean="0"/>
              <a:t>Compartments can represent organs, species of animal and plants</a:t>
            </a:r>
          </a:p>
          <a:p>
            <a:pPr lvl="1"/>
            <a:r>
              <a:rPr lang="en-US" dirty="0"/>
              <a:t>Material </a:t>
            </a:r>
            <a:r>
              <a:rPr lang="en-US" dirty="0" smtClean="0"/>
              <a:t>can </a:t>
            </a:r>
            <a:r>
              <a:rPr lang="en-US" dirty="0"/>
              <a:t>either </a:t>
            </a:r>
            <a:endParaRPr lang="en-US" dirty="0" smtClean="0"/>
          </a:p>
          <a:p>
            <a:pPr lvl="2"/>
            <a:r>
              <a:rPr lang="en-US" dirty="0" smtClean="0"/>
              <a:t>flow from one </a:t>
            </a:r>
            <a:r>
              <a:rPr lang="en-US" dirty="0"/>
              <a:t>compartment to another, </a:t>
            </a:r>
            <a:endParaRPr lang="en-US" dirty="0" smtClean="0"/>
          </a:p>
          <a:p>
            <a:pPr lvl="2"/>
            <a:r>
              <a:rPr lang="en-US" dirty="0" smtClean="0"/>
              <a:t>or it </a:t>
            </a:r>
            <a:r>
              <a:rPr lang="en-US" dirty="0"/>
              <a:t>can be added from the </a:t>
            </a:r>
            <a:r>
              <a:rPr lang="en-US" dirty="0" smtClean="0"/>
              <a:t>outside through </a:t>
            </a:r>
            <a:r>
              <a:rPr lang="en-US" dirty="0"/>
              <a:t>a </a:t>
            </a:r>
            <a:r>
              <a:rPr lang="en-US" dirty="0" smtClean="0"/>
              <a:t>source </a:t>
            </a:r>
          </a:p>
          <a:p>
            <a:pPr lvl="2"/>
            <a:r>
              <a:rPr lang="en-US" dirty="0" smtClean="0"/>
              <a:t>or </a:t>
            </a:r>
            <a:r>
              <a:rPr lang="en-US" dirty="0"/>
              <a:t>it </a:t>
            </a:r>
            <a:r>
              <a:rPr lang="en-US" dirty="0" smtClean="0"/>
              <a:t>can be </a:t>
            </a:r>
            <a:r>
              <a:rPr lang="en-US" dirty="0"/>
              <a:t>removed through a drain or a sink</a:t>
            </a:r>
          </a:p>
          <a:p>
            <a:r>
              <a:rPr lang="en-US" dirty="0" smtClean="0"/>
              <a:t>We </a:t>
            </a:r>
            <a:r>
              <a:rPr lang="en-US" dirty="0"/>
              <a:t>assume that </a:t>
            </a:r>
            <a:endParaRPr lang="en-US" dirty="0" smtClean="0"/>
          </a:p>
          <a:p>
            <a:pPr lvl="1"/>
            <a:r>
              <a:rPr lang="en-US" dirty="0" smtClean="0"/>
              <a:t>all </a:t>
            </a:r>
            <a:r>
              <a:rPr lang="en-US" dirty="0"/>
              <a:t>material in the </a:t>
            </a:r>
            <a:r>
              <a:rPr lang="en-US" dirty="0" smtClean="0"/>
              <a:t>compartment is homogeneous</a:t>
            </a:r>
          </a:p>
          <a:p>
            <a:pPr lvl="1"/>
            <a:r>
              <a:rPr lang="en-US" dirty="0" smtClean="0"/>
              <a:t>The system </a:t>
            </a:r>
            <a:r>
              <a:rPr lang="en-US" dirty="0"/>
              <a:t>is closed </a:t>
            </a:r>
            <a:r>
              <a:rPr lang="en-US" dirty="0" smtClean="0"/>
              <a:t>in some </a:t>
            </a:r>
            <a:r>
              <a:rPr lang="en-US" dirty="0"/>
              <a:t>sense. In other words the compartments may not include </a:t>
            </a:r>
            <a:r>
              <a:rPr lang="en-US" dirty="0" smtClean="0"/>
              <a:t>un-accounted </a:t>
            </a:r>
            <a:r>
              <a:rPr lang="en-US" dirty="0"/>
              <a:t>for </a:t>
            </a:r>
            <a:r>
              <a:rPr lang="en-US" dirty="0" smtClean="0"/>
              <a:t>sources or </a:t>
            </a:r>
            <a:r>
              <a:rPr lang="en-US" dirty="0"/>
              <a:t>sinks</a:t>
            </a:r>
          </a:p>
          <a:p>
            <a:pPr lvl="1"/>
            <a:r>
              <a:rPr lang="en-US" dirty="0" smtClean="0"/>
              <a:t>All transport channels </a:t>
            </a:r>
            <a:r>
              <a:rPr lang="en-US" dirty="0"/>
              <a:t>are known and </a:t>
            </a:r>
            <a:r>
              <a:rPr lang="en-US" dirty="0" smtClean="0"/>
              <a:t>the </a:t>
            </a:r>
            <a:r>
              <a:rPr lang="en-US" dirty="0"/>
              <a:t>equation of mass </a:t>
            </a:r>
            <a:r>
              <a:rPr lang="en-US" dirty="0" smtClean="0"/>
              <a:t>balance can be applied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compartment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036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compartment models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1" y="819150"/>
            <a:ext cx="2540454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 descr="http://www.cds.caltech.edu/%7Emurray/amwiki/images/thumb/f/fa/Teorell-model.png/400px-Teorell-mode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2791137"/>
            <a:ext cx="3810000" cy="1762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https://encrypted-tbn3.gstatic.com/images?q=tbn:ANd9GcRvLDsmCygWiWLDTnJoVx8buWUF7ou6UZILVAxslBxbN-WtXUfGmQ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971550"/>
            <a:ext cx="3400425" cy="990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0721" y="850849"/>
            <a:ext cx="2652713" cy="1920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381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609600" y="819150"/>
                <a:ext cx="8077200" cy="1676400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en-US" dirty="0"/>
                  <a:t>A one-compartment model is a simplified view of a homogeneous body where drug quantity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𝑢</m:t>
                        </m:r>
                      </m:e>
                      <m:sub>
                        <m:r>
                          <a:rPr lang="en-US" i="1"/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is input as bogus </a:t>
                </a:r>
                <a:endParaRPr lang="en-US" dirty="0" smtClean="0"/>
              </a:p>
              <a:p>
                <a:r>
                  <a:rPr lang="en-US" dirty="0"/>
                  <a:t>The amount of drug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𝑋</m:t>
                        </m:r>
                      </m:e>
                      <m:sub>
                        <m:r>
                          <a:rPr lang="en-US" i="1"/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is distributed over the hypothetical volume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𝑉</m:t>
                        </m:r>
                      </m:e>
                      <m:sub>
                        <m:r>
                          <a:rPr lang="en-US" i="1"/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. </a:t>
                </a:r>
                <a:endParaRPr lang="en-US" dirty="0" smtClean="0"/>
              </a:p>
              <a:p>
                <a:r>
                  <a:rPr lang="en-US" dirty="0" smtClean="0"/>
                  <a:t>An </a:t>
                </a:r>
                <a:r>
                  <a:rPr lang="en-US" dirty="0"/>
                  <a:t>experimental setup measures the concentration of drug in the body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𝑌</m:t>
                        </m:r>
                      </m:e>
                      <m:sub>
                        <m:r>
                          <a:rPr lang="en-US" i="1"/>
                          <m:t>1</m:t>
                        </m:r>
                      </m:sub>
                    </m:sSub>
                    <m:r>
                      <a:rPr lang="en-US" i="1"/>
                      <m:t>=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𝑋</m:t>
                        </m:r>
                      </m:e>
                      <m:sub>
                        <m:r>
                          <a:rPr lang="en-US" i="1"/>
                          <m:t>1</m:t>
                        </m:r>
                      </m:sub>
                    </m:sSub>
                    <m:r>
                      <a:rPr lang="en-US" i="1"/>
                      <m:t>/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𝑉</m:t>
                        </m:r>
                      </m:e>
                      <m:sub>
                        <m:r>
                          <a:rPr lang="en-US" i="1"/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. </a:t>
                </a:r>
                <a:endParaRPr lang="en-US" dirty="0" smtClean="0"/>
              </a:p>
              <a:p>
                <a:r>
                  <a:rPr lang="en-US" dirty="0" smtClean="0"/>
                  <a:t>The </a:t>
                </a:r>
                <a:r>
                  <a:rPr lang="en-US" dirty="0"/>
                  <a:t>rate of extraction of drug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dirty="0"/>
                  <a:t>from the body is proportional to the amount of drug inside the body. 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609600" y="819150"/>
                <a:ext cx="8077200" cy="1676400"/>
              </a:xfrm>
              <a:blipFill rotWithShape="1">
                <a:blip r:embed="rId3"/>
                <a:stretch>
                  <a:fillRect t="-3636" r="-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Pharmacokinetic model with 1 compartment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7541269"/>
              </p:ext>
            </p:extLst>
          </p:nvPr>
        </p:nvGraphicFramePr>
        <p:xfrm>
          <a:off x="3733800" y="2419350"/>
          <a:ext cx="2019300" cy="206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4" r:id="rId4" imgW="1669542" imgH="1697355" progId="Visio.Drawing.11">
                  <p:embed/>
                </p:oleObj>
              </mc:Choice>
              <mc:Fallback>
                <p:oleObj r:id="rId4" imgW="1669542" imgH="1697355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2419350"/>
                        <a:ext cx="2019300" cy="2065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9819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0</TotalTime>
  <Words>1439</Words>
  <Application>Microsoft Office PowerPoint</Application>
  <PresentationFormat>On-screen Show (16:9)</PresentationFormat>
  <Paragraphs>105</Paragraphs>
  <Slides>14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WidescreenPresentation</vt:lpstr>
      <vt:lpstr>Visio.Drawing.11</vt:lpstr>
      <vt:lpstr>Modelling and Simulation</vt:lpstr>
      <vt:lpstr>What do we do in today's lesson? </vt:lpstr>
      <vt:lpstr>Summary of the previous practice </vt:lpstr>
      <vt:lpstr>Epidemiology models - SIR</vt:lpstr>
      <vt:lpstr>Epidemiology models - SIR</vt:lpstr>
      <vt:lpstr>Epidemiology models - SIR</vt:lpstr>
      <vt:lpstr>Introduction to compartment models</vt:lpstr>
      <vt:lpstr>Example of compartment models</vt:lpstr>
      <vt:lpstr>Pharmacokinetic model with 1 compartment</vt:lpstr>
      <vt:lpstr>Pharmacokinetic model with 1 compartment</vt:lpstr>
      <vt:lpstr>Pharmacokinetic model with 2 compartments</vt:lpstr>
      <vt:lpstr>Pharmacokinetic model with 2 compartments</vt:lpstr>
      <vt:lpstr>Pharmacokinetic model with 3 compartments</vt:lpstr>
      <vt:lpstr>Summary of today's lesson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2010-12-24T12:24:52Z</dcterms:created>
  <dcterms:modified xsi:type="dcterms:W3CDTF">2014-03-17T17:36:34Z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