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7" r:id="rId3"/>
    <p:sldId id="423" r:id="rId4"/>
    <p:sldId id="470" r:id="rId5"/>
    <p:sldId id="471" r:id="rId6"/>
    <p:sldId id="472" r:id="rId7"/>
    <p:sldId id="473" r:id="rId8"/>
    <p:sldId id="455" r:id="rId9"/>
    <p:sldId id="475" r:id="rId10"/>
    <p:sldId id="474" r:id="rId11"/>
    <p:sldId id="469" r:id="rId12"/>
    <p:sldId id="476" r:id="rId13"/>
    <p:sldId id="477" r:id="rId14"/>
    <p:sldId id="365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782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3/24/2014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3/24/2014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3/24/2014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/>
              <a:t>Modelling and Simulation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Lesson 5- SS 201</a:t>
            </a:r>
            <a:r>
              <a:rPr lang="cs-CZ" dirty="0" smtClean="0"/>
              <a:t>4</a:t>
            </a:r>
            <a:r>
              <a:rPr lang="en-US" dirty="0" smtClean="0"/>
              <a:t> – </a:t>
            </a:r>
            <a:r>
              <a:rPr lang="de-DE" dirty="0" smtClean="0"/>
              <a:t>Michel Kana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68806" y="700332"/>
            <a:ext cx="5029200" cy="377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445719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J. J. </a:t>
            </a:r>
            <a:r>
              <a:rPr lang="en-US" sz="1200" i="1" dirty="0" err="1" smtClean="0">
                <a:solidFill>
                  <a:schemeClr val="bg1">
                    <a:lumMod val="65000"/>
                  </a:schemeClr>
                </a:solidFill>
              </a:rPr>
              <a:t>Bazel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et. al.,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‘Cardiovascular and Respiratory Systems – Modeling, Analysis, and Control’, ISBN-13: 978-0-898716-17-7, 2007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4800" y="895350"/>
                <a:ext cx="8534400" cy="2819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Relationship between blood pressure and volume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  <m:r>
                      <a:rPr lang="en-US" i="1"/>
                      <m:t>=</m:t>
                    </m:r>
                    <m:r>
                      <a:rPr lang="en-US" i="1"/>
                      <m:t>𝑐</m:t>
                    </m:r>
                    <m:r>
                      <a:rPr lang="en-US" i="1"/>
                      <m:t> .</m:t>
                    </m:r>
                    <m:r>
                      <a:rPr lang="en-US" i="1"/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</m:oMath>
                </a14:m>
                <a:r>
                  <a:rPr lang="en-US" dirty="0"/>
                  <a:t> is the blood volume, </a:t>
                </a:r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</m:oMath>
                </a14:m>
                <a:r>
                  <a:rPr lang="en-US" dirty="0"/>
                  <a:t> is the blood pressure and </a:t>
                </a:r>
                <a14:m>
                  <m:oMath xmlns:m="http://schemas.openxmlformats.org/officeDocument/2006/math">
                    <m:r>
                      <a:rPr lang="en-US" i="1"/>
                      <m:t>𝑐</m:t>
                    </m:r>
                  </m:oMath>
                </a14:m>
                <a:r>
                  <a:rPr lang="en-US" dirty="0"/>
                  <a:t> is the compliance constant of the given compartment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Blood flow generated by a ventricle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𝑐𝑜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en-US" i="1"/>
                      <m:t>𝐻</m:t>
                    </m:r>
                    <m:r>
                      <a:rPr lang="en-US" i="1"/>
                      <m:t> .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𝑠𝑡𝑟</m:t>
                        </m:r>
                      </m:sub>
                    </m:sSub>
                  </m:oMath>
                </a14:m>
                <a:r>
                  <a:rPr lang="en-US" dirty="0"/>
                  <a:t> 		where </a:t>
                </a:r>
                <a14:m>
                  <m:oMath xmlns:m="http://schemas.openxmlformats.org/officeDocument/2006/math">
                    <m:r>
                      <a:rPr lang="en-US" i="1"/>
                      <m:t>𝐻</m:t>
                    </m:r>
                    <m:r>
                      <a:rPr lang="en-US" i="1"/>
                      <m:t> </m:t>
                    </m:r>
                  </m:oMath>
                </a14:m>
                <a:r>
                  <a:rPr lang="en-US" dirty="0"/>
                  <a:t>is the heart rate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𝑠𝑡𝑟</m:t>
                        </m:r>
                      </m:sub>
                    </m:sSub>
                  </m:oMath>
                </a14:m>
                <a:r>
                  <a:rPr lang="en-US" dirty="0"/>
                  <a:t> is the stroke volume, i.e., the volume of blood ejected by one beat of the ventricle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Blood flow through peripheral compartments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𝐹</m:t>
                    </m:r>
                    <m:r>
                      <a:rPr lang="de-D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𝑅</m:t>
                        </m:r>
                      </m:den>
                    </m:f>
                    <m:r>
                      <a:rPr lang="en-US" i="1"/>
                      <m:t> 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𝑎</m:t>
                        </m:r>
                      </m:sub>
                    </m:sSub>
                    <m:r>
                      <a:rPr lang="en-US" i="1"/>
                      <m:t>−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	where a stands for arterial and v stands for venous.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4800" y="895350"/>
                <a:ext cx="8534400" cy="2819400"/>
              </a:xfrm>
              <a:blipFill rotWithShape="1">
                <a:blip r:embed="rId2"/>
                <a:stretch>
                  <a:fillRect t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2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4800" y="895350"/>
                <a:ext cx="8534400" cy="3886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Change of blood pressure over time</a:t>
                </a:r>
              </a:p>
              <a:p>
                <a:pPr lvl="1"/>
                <a:r>
                  <a:rPr lang="en-US" dirty="0"/>
                  <a:t>Arterial Systemic Compartment: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r>
                      <a:rPr lang="en-US" i="1"/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𝑎𝑠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𝑎𝑠</m:t>
                        </m:r>
                      </m:sub>
                    </m:sSub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𝑄</m:t>
                        </m:r>
                      </m:e>
                      <m:sub>
                        <m:r>
                          <a:rPr lang="en-US" i="1"/>
                          <m:t>𝑙</m:t>
                        </m:r>
                      </m:sub>
                    </m:sSub>
                    <m:r>
                      <a:rPr lang="en-US" i="1"/>
                      <m:t> –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Venous Systemic Compartment</a:t>
                </a:r>
                <a:r>
                  <a:rPr lang="en-US" dirty="0" smtClean="0"/>
                  <a:t>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𝑣</m:t>
                        </m:r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𝑣𝑠</m:t>
                        </m:r>
                      </m:sub>
                    </m:sSub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𝑠</m:t>
                        </m:r>
                      </m:sub>
                    </m:sSub>
                    <m:r>
                      <a:rPr lang="en-US" i="1"/>
                      <m:t> –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𝑄</m:t>
                        </m:r>
                      </m:e>
                      <m:sub>
                        <m:r>
                          <a:rPr lang="en-US" i="1"/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Arterial </a:t>
                </a:r>
                <a:r>
                  <a:rPr lang="en-US" dirty="0"/>
                  <a:t>Peripheral Compartment: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𝑎</m:t>
                        </m:r>
                        <m:r>
                          <a:rPr lang="de-DE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𝑎𝑝</m:t>
                        </m:r>
                      </m:sub>
                    </m:sSub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𝑄</m:t>
                        </m:r>
                      </m:e>
                      <m:sub>
                        <m:r>
                          <a:rPr lang="en-US" i="1"/>
                          <m:t>𝑟</m:t>
                        </m:r>
                      </m:sub>
                    </m:sSub>
                    <m:r>
                      <a:rPr lang="en-US" i="1"/>
                      <m:t> –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Venous </a:t>
                </a:r>
                <a:r>
                  <a:rPr lang="en-US" dirty="0"/>
                  <a:t>Peripheral Compartment</a:t>
                </a:r>
                <a:r>
                  <a:rPr lang="en-US" dirty="0" smtClean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𝑣𝑝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𝑣𝑝</m:t>
                        </m:r>
                      </m:sub>
                    </m:sSub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en-US" i="1"/>
                      <m:t> –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𝑄</m:t>
                        </m:r>
                      </m:e>
                      <m:sub>
                        <m:r>
                          <a:rPr lang="en-US" i="1"/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Change of blood volume over time</a:t>
                </a:r>
              </a:p>
              <a:p>
                <a:pPr lvl="1"/>
                <a:r>
                  <a:rPr lang="en-US" dirty="0" smtClean="0"/>
                  <a:t>Volume in </a:t>
                </a:r>
                <a:r>
                  <a:rPr lang="en-US" dirty="0"/>
                  <a:t>the ventricle at time t: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𝑉</m:t>
                        </m:r>
                      </m:e>
                    </m:acc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𝑅</m:t>
                        </m:r>
                      </m:den>
                    </m:f>
                    <m:r>
                      <a:rPr lang="en-US" i="1"/>
                      <m:t> 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i="1"/>
                      <m:t>− </m:t>
                    </m:r>
                    <m:r>
                      <a:rPr lang="en-US" i="1"/>
                      <m:t>𝑃</m:t>
                    </m:r>
                    <m:r>
                      <a:rPr lang="en-US" i="1"/>
                      <m:t>(</m:t>
                    </m:r>
                    <m:r>
                      <a:rPr lang="en-US" i="1"/>
                      <m:t>𝑡</m:t>
                    </m:r>
                    <m:r>
                      <a:rPr lang="en-US" i="1"/>
                      <m:t>))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:r>
                  <a:rPr lang="en-US" dirty="0"/>
                  <a:t>The initial value is the end-systolic ventricle volume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0</m:t>
                        </m:r>
                      </m:e>
                    </m:d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𝑠𝑦𝑠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The </a:t>
                </a:r>
                <a:r>
                  <a:rPr lang="en-US" dirty="0" smtClean="0"/>
                  <a:t>final value </a:t>
                </a:r>
                <a:r>
                  <a:rPr lang="en-US" dirty="0"/>
                  <a:t>is the </a:t>
                </a:r>
                <a:r>
                  <a:rPr lang="en-US" dirty="0" smtClean="0"/>
                  <a:t>end-diastolic </a:t>
                </a:r>
                <a:r>
                  <a:rPr lang="en-US" dirty="0"/>
                  <a:t>ventricle </a:t>
                </a:r>
                <a:r>
                  <a:rPr lang="en-US" dirty="0" smtClean="0"/>
                  <a:t>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𝑑</m:t>
                        </m:r>
                      </m:sub>
                    </m:sSub>
                    <m:r>
                      <a:rPr lang="en-US" i="1"/>
                      <m:t>)=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𝑑𝑖𝑎𝑠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The filling time of a ventricle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𝑑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𝑑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𝐻</m:t>
                        </m:r>
                      </m:e>
                    </m:d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𝐻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1</m:t>
                                </m:r>
                              </m:num>
                              <m:den>
                                <m:r>
                                  <a:rPr lang="en-US" i="1"/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i="1"/>
                      <m:t>(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𝐻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1</m:t>
                                </m:r>
                              </m:num>
                              <m:den>
                                <m:r>
                                  <a:rPr lang="en-US" i="1"/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i="1"/>
                      <m:t>−</m:t>
                    </m:r>
                    <m:r>
                      <a:rPr lang="en-US" i="1"/>
                      <m:t>𝑘</m:t>
                    </m:r>
                    <m:r>
                      <a:rPr lang="en-US" i="1"/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The stroke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𝑠𝑡𝑟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𝑑𝑖𝑎𝑠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𝑠𝑦𝑠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4800" y="895350"/>
                <a:ext cx="8534400" cy="3886200"/>
              </a:xfrm>
              <a:blipFill rotWithShape="1">
                <a:blip r:embed="rId2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for blood pressure and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7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4800" y="895350"/>
                <a:ext cx="8534400" cy="2286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Local metabolic control</a:t>
                </a:r>
              </a:p>
              <a:p>
                <a:pPr lvl="1"/>
                <a:r>
                  <a:rPr lang="en-US" dirty="0"/>
                  <a:t>metabolic rate in </a:t>
                </a:r>
                <a:r>
                  <a:rPr lang="en-US" dirty="0"/>
                  <a:t>the tissue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concentration of oxygen in the venous blood in the capillary </a:t>
                </a:r>
                <a:r>
                  <a:rPr lang="en-US" dirty="0" smtClean="0"/>
                  <a:t>region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concentration of oxygen in the </a:t>
                </a:r>
                <a:r>
                  <a:rPr lang="en-US" dirty="0" smtClean="0"/>
                  <a:t>arterial blood </a:t>
                </a:r>
                <a:r>
                  <a:rPr lang="en-US" dirty="0"/>
                  <a:t>in the capillary </a:t>
                </a:r>
                <a:r>
                  <a:rPr lang="en-US" dirty="0" smtClean="0"/>
                  <a:t>region</a:t>
                </a:r>
                <a:endParaRPr lang="en-US" dirty="0"/>
              </a:p>
              <a:p>
                <a:pPr lvl="1"/>
                <a:r>
                  <a:rPr lang="en-US" dirty="0"/>
                  <a:t>the peripheral resistance: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𝑠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𝑝𝑒𝑠𝑘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𝑣</m:t>
                        </m:r>
                        <m:r>
                          <a:rPr lang="en-US" i="1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𝑂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𝑠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𝐾</m:t>
                        </m:r>
                      </m:den>
                    </m:f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𝑝𝑒𝑠𝑘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𝑃</m:t>
                                </m:r>
                              </m:e>
                              <m:sub>
                                <m:r>
                                  <a:rPr lang="en-US" i="1"/>
                                  <m:t>𝑎𝑠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𝑃</m:t>
                                </m:r>
                              </m:e>
                              <m:sub>
                                <m:r>
                                  <a:rPr lang="en-US" i="1"/>
                                  <m:t>𝑣𝑠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𝑅</m:t>
                                </m:r>
                              </m:e>
                              <m:sub>
                                <m:r>
                                  <a:rPr lang="en-US" i="1"/>
                                  <m:t>𝑠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𝐶</m:t>
                            </m:r>
                          </m:e>
                          <m:sub>
                            <m:r>
                              <a:rPr lang="en-US" i="1"/>
                              <m:t>𝑎</m:t>
                            </m:r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𝑂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𝑀</m:t>
                            </m:r>
                          </m:e>
                          <m:sub>
                            <m:r>
                              <a:rPr lang="en-US" i="1"/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/>
                      <m:t>−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𝑎𝑠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𝑣𝑠</m:t>
                            </m:r>
                          </m:sub>
                        </m:sSub>
                      </m:e>
                    </m:d>
                    <m:r>
                      <a:rPr lang="en-US" i="1"/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4800" y="895350"/>
                <a:ext cx="8534400" cy="2286000"/>
              </a:xfrm>
              <a:blipFill rotWithShape="1">
                <a:blip r:embed="rId2"/>
                <a:stretch>
                  <a:fillRect t="-4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for workload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0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Summary of today's lesson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Compartmental models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738664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[What </a:t>
            </a:r>
            <a:r>
              <a:rPr lang="cs-CZ" sz="1400" b="1" i="1" dirty="0" err="1" smtClean="0"/>
              <a:t>is</a:t>
            </a:r>
            <a:r>
              <a:rPr lang="cs-CZ" sz="1400" b="1" i="1" dirty="0" smtClean="0"/>
              <a:t> </a:t>
            </a:r>
            <a:r>
              <a:rPr lang="en-US" sz="1400" b="1" i="1" dirty="0" smtClean="0"/>
              <a:t>next?]</a:t>
            </a:r>
          </a:p>
          <a:p>
            <a:r>
              <a:rPr lang="en-US" sz="1400" dirty="0"/>
              <a:t>Pharmacokinetic </a:t>
            </a:r>
            <a:r>
              <a:rPr lang="en-US" sz="1400" dirty="0" smtClean="0"/>
              <a:t>models.</a:t>
            </a:r>
            <a:endParaRPr lang="en-US" sz="1400" dirty="0" smtClean="0"/>
          </a:p>
          <a:p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What do we do in </a:t>
            </a:r>
            <a:r>
              <a:rPr lang="en-US" b="1" dirty="0"/>
              <a:t>today's </a:t>
            </a:r>
            <a:r>
              <a:rPr lang="en-US" b="1" dirty="0" smtClean="0"/>
              <a:t>lesson?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 of the previous </a:t>
            </a:r>
            <a:r>
              <a:rPr lang="en-US" sz="2800" b="1" dirty="0" smtClean="0"/>
              <a:t>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State-space notation of multi-compartmental models</a:t>
            </a:r>
            <a:r>
              <a:rPr lang="en-US" sz="2800" b="1" dirty="0" smtClean="0"/>
              <a:t> 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Compartmental modeling of the cardiovascular system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of the previous practice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Epidemiology </a:t>
            </a:r>
            <a:r>
              <a:rPr lang="en-US" sz="1600" dirty="0"/>
              <a:t>models</a:t>
            </a:r>
          </a:p>
          <a:p>
            <a:r>
              <a:rPr lang="en-US" sz="1600" dirty="0" smtClean="0"/>
              <a:t>Compartmental models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err="1" smtClean="0"/>
              <a:t>Example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of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compartmental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3264937"/>
                <a:ext cx="3988351" cy="1280607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5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5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</m:t>
                      </m:r>
                      <m:d>
                        <m:dPr>
                          <m:ctrlPr>
                            <a:rPr lang="cs-CZ" sz="1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0</m:t>
                      </m:r>
                    </m:oMath>
                  </m:oMathPara>
                </a14:m>
                <a:endParaRPr lang="cs-CZ" sz="15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5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500" b="0" i="1" smtClean="0">
                          <a:latin typeface="Cambria Math"/>
                        </a:rPr>
                        <m:t>+0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r>
                        <a:rPr lang="de-DE" sz="1500" b="0" i="1" smtClean="0">
                          <a:latin typeface="Cambria Math"/>
                        </a:rPr>
                        <m:t>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500" i="1">
                          <a:latin typeface="Cambria Math"/>
                        </a:rPr>
                        <m:t>+0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64937"/>
                <a:ext cx="3988351" cy="12806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33677"/>
              </p:ext>
            </p:extLst>
          </p:nvPr>
        </p:nvGraphicFramePr>
        <p:xfrm>
          <a:off x="308359" y="742950"/>
          <a:ext cx="3650481" cy="191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5" imgW="3269742" imgH="1697355" progId="Visio.Drawing.11">
                  <p:embed/>
                </p:oleObj>
              </mc:Choice>
              <mc:Fallback>
                <p:oleObj r:id="rId5" imgW="3269742" imgH="16973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9" y="742950"/>
                        <a:ext cx="3650481" cy="191226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23857" y="2343150"/>
                <a:ext cx="2284215" cy="2706125"/>
              </a:xfrm>
              <a:prstGeom prst="rect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</a:rPr>
                      <m:t>𝑋</m:t>
                    </m:r>
                    <m:r>
                      <a:rPr lang="en-US" sz="14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𝑌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cs-CZ" sz="14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𝑈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s-CZ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𝐴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  <m:r>
                        <a:rPr lang="en-US" sz="14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/>
                        </a:rPr>
                        <m:t>𝐶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57" y="2343150"/>
                <a:ext cx="2284215" cy="27061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12227" y="971550"/>
                <a:ext cx="1360244" cy="53001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A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X</m:t>
                      </m:r>
                      <m:r>
                        <a:rPr lang="en-US" sz="140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U</m:t>
                      </m:r>
                    </m:oMath>
                  </m:oMathPara>
                </a14:m>
                <a:endParaRPr lang="de-DE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Y</m:t>
                      </m:r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C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27" y="971550"/>
                <a:ext cx="1360244" cy="5300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1863303" y="2800737"/>
            <a:ext cx="228600" cy="304023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36841" y="3625942"/>
            <a:ext cx="520959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6781800" y="1733550"/>
            <a:ext cx="228600" cy="457200"/>
          </a:xfrm>
          <a:prstGeom prst="downArrow">
            <a:avLst>
              <a:gd name="adj1" fmla="val 58163"/>
              <a:gd name="adj2" fmla="val 5000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err="1"/>
              <a:t>Example</a:t>
            </a:r>
            <a:r>
              <a:rPr lang="de-DE" sz="3200" b="1" dirty="0"/>
              <a:t> </a:t>
            </a:r>
            <a:r>
              <a:rPr lang="de-DE" sz="3200" b="1" dirty="0" err="1"/>
              <a:t>of</a:t>
            </a:r>
            <a:r>
              <a:rPr lang="de-DE" sz="3200" b="1" dirty="0"/>
              <a:t> </a:t>
            </a:r>
            <a:r>
              <a:rPr lang="de-DE" sz="3200" b="1" dirty="0" err="1"/>
              <a:t>compartmental</a:t>
            </a:r>
            <a:r>
              <a:rPr lang="de-DE" sz="3200" b="1" dirty="0"/>
              <a:t> </a:t>
            </a:r>
            <a:r>
              <a:rPr lang="de-DE" sz="3200" b="1" dirty="0" err="1"/>
              <a:t>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1" y="3257550"/>
                <a:ext cx="5333999" cy="1629870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            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   </m:t>
                      </m:r>
                      <m:r>
                        <a:rPr lang="cs-CZ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          </m:t>
                      </m:r>
                      <m:r>
                        <a:rPr lang="cs-CZ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0.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                        </m:t>
                      </m:r>
                      <m:r>
                        <a:rPr lang="cs-CZ" sz="1400" b="0" i="1" smtClean="0">
                          <a:latin typeface="Cambria Math"/>
                        </a:rPr>
                        <m:t>  </m:t>
                      </m:r>
                      <m:r>
                        <a:rPr lang="en-US" sz="1400" i="1">
                          <a:latin typeface="Cambria Math"/>
                        </a:rPr>
                        <m:t>0.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 +</m:t>
                      </m:r>
                      <m:d>
                        <m:dPr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 + 0</m:t>
                      </m:r>
                    </m:oMath>
                  </m:oMathPara>
                </a14:m>
                <a:endParaRPr lang="cs-CZ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de-DE" sz="1400" b="0" i="1" smtClean="0">
                          <a:latin typeface="Cambria Math"/>
                        </a:rPr>
                        <m:t>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400" i="1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400" i="1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de-DE" sz="1400" b="0" i="1" smtClean="0">
                          <a:latin typeface="Cambria Math"/>
                        </a:rPr>
                        <m:t>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400" i="1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400" i="1">
                          <a:latin typeface="Cambria Math"/>
                        </a:rPr>
                        <m:t>+0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3257550"/>
                <a:ext cx="5333999" cy="16298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45940"/>
              </p:ext>
            </p:extLst>
          </p:nvPr>
        </p:nvGraphicFramePr>
        <p:xfrm>
          <a:off x="152400" y="819150"/>
          <a:ext cx="382586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4" imgW="3692271" imgH="1757172" progId="Visio.Drawing.11">
                  <p:embed/>
                </p:oleObj>
              </mc:Choice>
              <mc:Fallback>
                <p:oleObj r:id="rId4" imgW="3692271" imgH="17571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19150"/>
                        <a:ext cx="3825867" cy="1828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867400" y="900135"/>
                <a:ext cx="3176511" cy="4105226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𝑋</m:t>
                      </m:r>
                      <m:r>
                        <a:rPr lang="en-US" sz="1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/>
                        </a:rPr>
                        <m:t>𝑌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cs-CZ" sz="1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4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4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𝑈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𝐴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  <m:r>
                        <a:rPr lang="en-US" sz="14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/>
                        </a:rPr>
                        <m:t>𝐶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900135"/>
                <a:ext cx="3176511" cy="41052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1863303" y="2800737"/>
            <a:ext cx="228600" cy="304023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86400" y="3720247"/>
            <a:ext cx="260479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err="1"/>
              <a:t>Example</a:t>
            </a:r>
            <a:r>
              <a:rPr lang="de-DE" sz="3200" b="1" dirty="0"/>
              <a:t> </a:t>
            </a:r>
            <a:r>
              <a:rPr lang="de-DE" sz="3200" b="1" dirty="0" err="1"/>
              <a:t>of</a:t>
            </a:r>
            <a:r>
              <a:rPr lang="de-DE" sz="3200" b="1" dirty="0"/>
              <a:t> </a:t>
            </a:r>
            <a:r>
              <a:rPr lang="de-DE" sz="3200" b="1" dirty="0" err="1"/>
              <a:t>compartmental</a:t>
            </a:r>
            <a:r>
              <a:rPr lang="de-DE" sz="3200" b="1" dirty="0"/>
              <a:t> </a:t>
            </a:r>
            <a:r>
              <a:rPr lang="de-DE" sz="3200" b="1" dirty="0" err="1"/>
              <a:t>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1" y="3257550"/>
                <a:ext cx="5029199" cy="1644233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</m:t>
                      </m:r>
                      <m:r>
                        <a:rPr lang="cs-CZ" sz="1100" i="1">
                          <a:latin typeface="Cambria Math"/>
                        </a:rPr>
                        <m:t>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    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 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       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 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</m:t>
                      </m:r>
                      <m:r>
                        <a:rPr lang="cs-CZ" sz="1100" i="1">
                          <a:latin typeface="Cambria Math"/>
                        </a:rPr>
                        <m:t> </m:t>
                      </m:r>
                      <m:r>
                        <a:rPr lang="en-US" sz="1100" i="1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       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 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44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b="0" i="1" smtClean="0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b="0" i="1" smtClean="0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1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3257550"/>
                <a:ext cx="5029199" cy="16442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62600" y="1728270"/>
                <a:ext cx="3479029" cy="3130024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𝑋</m:t>
                      </m:r>
                      <m:r>
                        <a:rPr lang="en-US" sz="1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200" b="0" i="1" smtClean="0">
                          <a:latin typeface="Cambria Math"/>
                        </a:rPr>
                        <m:t>        </m:t>
                      </m:r>
                      <m:r>
                        <a:rPr lang="de-DE" sz="1200" b="0" i="1" smtClean="0">
                          <a:latin typeface="Cambria Math"/>
                        </a:rPr>
                        <m:t>𝑌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cs-CZ" sz="12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1200" b="0" i="1" smtClean="0">
                          <a:latin typeface="Cambria Math"/>
                        </a:rPr>
                        <m:t>     </m:t>
                      </m:r>
                      <m:r>
                        <a:rPr lang="en-US" sz="1200" i="1">
                          <a:latin typeface="Cambria Math"/>
                        </a:rPr>
                        <m:t>𝑈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𝐴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/>
                        </a:rPr>
                        <m:t>B</m:t>
                      </m:r>
                      <m:r>
                        <a:rPr lang="en-US" sz="12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𝐶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cs-CZ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728270"/>
                <a:ext cx="3479029" cy="31300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1863303" y="2800737"/>
            <a:ext cx="228600" cy="304023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225920" y="3720247"/>
            <a:ext cx="260479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15169"/>
              </p:ext>
            </p:extLst>
          </p:nvPr>
        </p:nvGraphicFramePr>
        <p:xfrm>
          <a:off x="218783" y="819150"/>
          <a:ext cx="5048834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5" imgW="5016246" imgH="1904238" progId="Visio.Drawing.11">
                  <p:embed/>
                </p:oleObj>
              </mc:Choice>
              <mc:Fallback>
                <p:oleObj r:id="rId5" imgW="5016246" imgH="19042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83" y="819150"/>
                        <a:ext cx="5048834" cy="1905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4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err="1"/>
              <a:t>Example</a:t>
            </a:r>
            <a:r>
              <a:rPr lang="de-DE" sz="3200" b="1" dirty="0"/>
              <a:t> </a:t>
            </a:r>
            <a:r>
              <a:rPr lang="de-DE" sz="3200" b="1" dirty="0" err="1"/>
              <a:t>of</a:t>
            </a:r>
            <a:r>
              <a:rPr lang="de-DE" sz="3200" b="1" dirty="0"/>
              <a:t> </a:t>
            </a:r>
            <a:r>
              <a:rPr lang="de-DE" sz="3200" b="1" dirty="0" err="1"/>
              <a:t>compartmental</a:t>
            </a:r>
            <a:r>
              <a:rPr lang="de-DE" sz="3200" b="1" dirty="0"/>
              <a:t> </a:t>
            </a:r>
            <a:r>
              <a:rPr lang="de-DE" sz="3200" b="1" dirty="0" err="1"/>
              <a:t>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086" y="3228390"/>
                <a:ext cx="4865914" cy="1902380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de-DE" sz="1100" b="0" i="1" smtClean="0">
                          <a:latin typeface="Cambria Math"/>
                        </a:rPr>
                        <m:t>    </m:t>
                      </m:r>
                      <m:r>
                        <a:rPr lang="en-US" sz="1100" i="1">
                          <a:latin typeface="Cambria Math"/>
                        </a:rPr>
                        <m:t>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∙</m:t>
                          </m:r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25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∙</m:t>
                          </m:r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44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de-DE" sz="1100" b="0" i="1" smtClean="0">
                          <a:latin typeface="Cambria Math"/>
                        </a:rPr>
                        <m:t> </m:t>
                      </m:r>
                      <m:r>
                        <a:rPr lang="en-US" sz="11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25</m:t>
                          </m:r>
                        </m:sub>
                      </m:sSub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55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</m:oMath>
                  </m:oMathPara>
                </a14:m>
                <a:endParaRPr lang="cs-CZ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1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cs-CZ" sz="11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/>
                      </a:rPr>
                      <m:t>=</m:t>
                    </m:r>
                    <m:r>
                      <a:rPr lang="de-DE" sz="1100" b="0" i="1" smtClean="0">
                        <a:latin typeface="Cambria Math"/>
                      </a:rPr>
                      <m:t>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1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cs-CZ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cs-CZ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cs-CZ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cs-CZ" sz="11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100" i="1">
                        <a:latin typeface="Cambria Math"/>
                      </a:rPr>
                      <m:t>+0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100" i="1">
                        <a:latin typeface="Cambria Math"/>
                      </a:rPr>
                      <m:t>+</m:t>
                    </m:r>
                  </m:oMath>
                </a14:m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i="1">
                        <a:latin typeface="Cambria Math"/>
                      </a:rPr>
                      <m:t>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de-DE" sz="1100" i="1">
                        <a:latin typeface="Cambria Math"/>
                      </a:rPr>
                      <m:t>+</m:t>
                    </m:r>
                  </m:oMath>
                </a14:m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i="1">
                        <a:latin typeface="Cambria Math"/>
                      </a:rPr>
                      <m:t>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de-DE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cs-CZ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sz="11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1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cs-CZ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sz="11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1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3228390"/>
                <a:ext cx="4865914" cy="19023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85887"/>
              </p:ext>
            </p:extLst>
          </p:nvPr>
        </p:nvGraphicFramePr>
        <p:xfrm>
          <a:off x="152399" y="742950"/>
          <a:ext cx="4572001" cy="232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4" imgW="5722620" imgH="2923794" progId="Visio.Drawing.11">
                  <p:embed/>
                </p:oleObj>
              </mc:Choice>
              <mc:Fallback>
                <p:oleObj r:id="rId4" imgW="5722620" imgH="29237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" y="742950"/>
                        <a:ext cx="4572001" cy="23269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70192" y="742950"/>
                <a:ext cx="3921408" cy="365478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/>
                        </a:rPr>
                        <m:t>𝑋</m:t>
                      </m:r>
                      <m:r>
                        <a:rPr lang="en-US" sz="11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100" b="0" i="1" smtClean="0">
                          <a:latin typeface="Cambria Math"/>
                        </a:rPr>
                        <m:t>        </m:t>
                      </m:r>
                      <m:r>
                        <a:rPr lang="en-US" sz="1100" i="1">
                          <a:latin typeface="Cambria Math"/>
                        </a:rPr>
                        <m:t>𝑌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1100" b="0" i="1" smtClean="0">
                          <a:latin typeface="Cambria Math"/>
                        </a:rPr>
                        <m:t>         </m:t>
                      </m:r>
                      <m:r>
                        <a:rPr lang="en-US" sz="1100" i="1">
                          <a:latin typeface="Cambria Math"/>
                        </a:rPr>
                        <m:t>𝑈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𝐴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55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latin typeface="Cambria Math"/>
                        </a:rPr>
                        <m:t>B</m:t>
                      </m:r>
                      <m:r>
                        <a:rPr lang="en-US" sz="11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𝐶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cs-CZ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192" y="742950"/>
                <a:ext cx="3921408" cy="36547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2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Compartmental model of cardiovascular system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quarter" idx="13"/>
          </p:nvPr>
        </p:nvSpPr>
        <p:spPr>
          <a:xfrm>
            <a:off x="0" y="666750"/>
            <a:ext cx="8915400" cy="4419600"/>
          </a:xfrm>
        </p:spPr>
        <p:txBody>
          <a:bodyPr>
            <a:noAutofit/>
          </a:bodyPr>
          <a:lstStyle/>
          <a:p>
            <a:r>
              <a:rPr lang="en-US" sz="1600" dirty="0"/>
              <a:t>The goal of this project is to describe the overall reaction of the cardiovascular system under a constant workload over a period of time of 15 </a:t>
            </a:r>
            <a:r>
              <a:rPr lang="en-US" sz="1600" dirty="0" smtClean="0"/>
              <a:t>minutes</a:t>
            </a:r>
          </a:p>
          <a:p>
            <a:r>
              <a:rPr lang="en-US" sz="1600" dirty="0"/>
              <a:t>We are interested only in the time behavior of the heart rate and the time course of the blood </a:t>
            </a:r>
            <a:r>
              <a:rPr lang="en-US" sz="1600" dirty="0" smtClean="0"/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1148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 smtClean="0"/>
              <a:t>Compartmental model of cardiovascular system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quarter" idx="13"/>
          </p:nvPr>
        </p:nvSpPr>
        <p:spPr>
          <a:xfrm>
            <a:off x="0" y="666750"/>
            <a:ext cx="8915400" cy="4419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Compartments of the cardiovascular system</a:t>
            </a:r>
          </a:p>
          <a:p>
            <a:pPr lvl="1"/>
            <a:r>
              <a:rPr lang="en-US" sz="1300" b="1" dirty="0" smtClean="0"/>
              <a:t>Venous </a:t>
            </a:r>
            <a:r>
              <a:rPr lang="en-US" sz="1300" b="1" dirty="0"/>
              <a:t>Systemic Compartment</a:t>
            </a:r>
            <a:r>
              <a:rPr lang="en-US" sz="1300" dirty="0"/>
              <a:t> </a:t>
            </a:r>
            <a:endParaRPr lang="en-US" sz="1300" dirty="0" smtClean="0"/>
          </a:p>
          <a:p>
            <a:pPr lvl="1"/>
            <a:r>
              <a:rPr lang="en-US" sz="1300" b="1" dirty="0" smtClean="0"/>
              <a:t>Arterial </a:t>
            </a:r>
            <a:r>
              <a:rPr lang="en-US" sz="1300" b="1" dirty="0"/>
              <a:t>Systemic </a:t>
            </a:r>
            <a:r>
              <a:rPr lang="en-US" sz="1300" b="1" dirty="0" smtClean="0"/>
              <a:t>Compartment</a:t>
            </a:r>
          </a:p>
          <a:p>
            <a:pPr lvl="1"/>
            <a:r>
              <a:rPr lang="en-US" sz="1300" b="1" dirty="0" smtClean="0"/>
              <a:t>Venous </a:t>
            </a:r>
            <a:r>
              <a:rPr lang="en-US" sz="1300" b="1" dirty="0"/>
              <a:t>Pulmonary Compartment </a:t>
            </a:r>
            <a:endParaRPr lang="en-US" sz="1300" dirty="0" smtClean="0"/>
          </a:p>
          <a:p>
            <a:pPr lvl="1"/>
            <a:r>
              <a:rPr lang="en-US" sz="1300" b="1" dirty="0" smtClean="0"/>
              <a:t>Arterial </a:t>
            </a:r>
            <a:r>
              <a:rPr lang="en-US" sz="1300" b="1" dirty="0"/>
              <a:t>Pulmonary </a:t>
            </a:r>
            <a:r>
              <a:rPr lang="en-US" sz="1300" b="1" dirty="0" smtClean="0"/>
              <a:t>Compartment</a:t>
            </a:r>
            <a:endParaRPr lang="en-US" sz="1300" dirty="0" smtClean="0"/>
          </a:p>
          <a:p>
            <a:pPr lvl="1"/>
            <a:r>
              <a:rPr lang="en-US" sz="1400" b="1" dirty="0"/>
              <a:t>Systemic Peripheral Compartment</a:t>
            </a:r>
            <a:r>
              <a:rPr lang="en-US" sz="1400" dirty="0"/>
              <a:t> </a:t>
            </a:r>
            <a:endParaRPr lang="en-US" sz="1400" dirty="0" smtClean="0"/>
          </a:p>
          <a:p>
            <a:pPr lvl="1"/>
            <a:r>
              <a:rPr lang="en-US" sz="1400" b="1" dirty="0" smtClean="0"/>
              <a:t>Pulmonary </a:t>
            </a:r>
            <a:r>
              <a:rPr lang="en-US" sz="1400" b="1" dirty="0"/>
              <a:t>Peripheral </a:t>
            </a:r>
            <a:r>
              <a:rPr lang="en-US" sz="1400" b="1" dirty="0" smtClean="0"/>
              <a:t>Compartment</a:t>
            </a:r>
            <a:endParaRPr lang="en-US" sz="1400" dirty="0"/>
          </a:p>
          <a:p>
            <a:pPr lvl="1"/>
            <a:r>
              <a:rPr lang="en-US" sz="1400" b="1" dirty="0"/>
              <a:t>Right Ventricle </a:t>
            </a:r>
            <a:r>
              <a:rPr lang="en-US" sz="1400" b="1" dirty="0" smtClean="0"/>
              <a:t>Compartment</a:t>
            </a:r>
            <a:endParaRPr lang="en-US" sz="1400" dirty="0"/>
          </a:p>
          <a:p>
            <a:pPr lvl="1"/>
            <a:r>
              <a:rPr lang="en-US" sz="1400" b="1" dirty="0"/>
              <a:t>Left Ventricle Compartment</a:t>
            </a:r>
            <a:endParaRPr lang="en-US" sz="1300" dirty="0"/>
          </a:p>
          <a:p>
            <a:pPr lvl="0"/>
            <a:endParaRPr lang="en-US" sz="1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1601</Words>
  <Application>Microsoft Office PowerPoint</Application>
  <PresentationFormat>On-screen Show (16:9)</PresentationFormat>
  <Paragraphs>100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WidescreenPresentation</vt:lpstr>
      <vt:lpstr>Visio.Drawing.11</vt:lpstr>
      <vt:lpstr>Modelling and Simulation</vt:lpstr>
      <vt:lpstr>What do we do in today's lesson? </vt:lpstr>
      <vt:lpstr>Summary of the previous practice </vt:lpstr>
      <vt:lpstr>Example of compartmental model</vt:lpstr>
      <vt:lpstr>Example of compartmental model</vt:lpstr>
      <vt:lpstr>Example of compartmental model</vt:lpstr>
      <vt:lpstr>Example of compartmental model</vt:lpstr>
      <vt:lpstr>Compartmental model of cardiovascular system</vt:lpstr>
      <vt:lpstr>Compartmental model of cardiovascular system</vt:lpstr>
      <vt:lpstr>PowerPoint Presentation</vt:lpstr>
      <vt:lpstr>Basic equations</vt:lpstr>
      <vt:lpstr>Equations for blood pressure and flow</vt:lpstr>
      <vt:lpstr>Equations for workload</vt:lpstr>
      <vt:lpstr>Summary of today's lesson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2014-03-25T05:23:15Z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