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97" r:id="rId3"/>
    <p:sldId id="423" r:id="rId4"/>
    <p:sldId id="455" r:id="rId5"/>
    <p:sldId id="459" r:id="rId6"/>
    <p:sldId id="460" r:id="rId7"/>
    <p:sldId id="365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350" y="-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order kinetics means that the rate of change of drug concentration by any process is directly proportional to the drug concentration remaining to undertake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order kinetics means that the rate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change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 concentration by any process is directly proportional to the drug concentration remaining to undertake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3/30/2014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3/30/2014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Simulation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Lesson </a:t>
            </a:r>
            <a:r>
              <a:rPr lang="en-US" dirty="0" smtClean="0"/>
              <a:t>7 - </a:t>
            </a:r>
            <a:r>
              <a:rPr lang="en-US" dirty="0" smtClean="0"/>
              <a:t>SS 201</a:t>
            </a:r>
            <a:r>
              <a:rPr lang="cs-CZ" dirty="0" smtClean="0"/>
              <a:t>4</a:t>
            </a:r>
            <a:r>
              <a:rPr lang="en-US" dirty="0" smtClean="0"/>
              <a:t> – </a:t>
            </a:r>
            <a:r>
              <a:rPr lang="de-DE" dirty="0" smtClean="0"/>
              <a:t>Michel Kana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</a:t>
            </a:r>
            <a:r>
              <a:rPr lang="en-US" b="1" dirty="0"/>
              <a:t>today's </a:t>
            </a:r>
            <a:r>
              <a:rPr lang="en-US" b="1" dirty="0" smtClean="0"/>
              <a:t>lesson?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 of the previous </a:t>
            </a:r>
            <a:r>
              <a:rPr lang="en-US" sz="2800" b="1" dirty="0"/>
              <a:t>practice</a:t>
            </a:r>
            <a:r>
              <a:rPr lang="en-US" sz="2800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Pharmacokinetics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Projects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the previous practice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Compartmental </a:t>
            </a:r>
            <a:r>
              <a:rPr lang="en-US" sz="1600" dirty="0" smtClean="0"/>
              <a:t>models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Introduction to </a:t>
            </a:r>
            <a:r>
              <a:rPr lang="en-US" sz="3200" b="1" dirty="0" smtClean="0"/>
              <a:t>pharmacokinetic </a:t>
            </a:r>
            <a:r>
              <a:rPr lang="en-US" sz="3200" b="1" dirty="0" smtClean="0"/>
              <a:t>modeling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quarter" idx="13"/>
          </p:nvPr>
        </p:nvSpPr>
        <p:spPr>
          <a:xfrm>
            <a:off x="0" y="666750"/>
            <a:ext cx="8915400" cy="3657600"/>
          </a:xfrm>
        </p:spPr>
        <p:txBody>
          <a:bodyPr>
            <a:noAutofit/>
          </a:bodyPr>
          <a:lstStyle/>
          <a:p>
            <a:r>
              <a:rPr lang="en-US" sz="1200" dirty="0" smtClean="0"/>
              <a:t>Pharmacokinetics is</a:t>
            </a:r>
            <a:r>
              <a:rPr lang="en-US" sz="1200" dirty="0"/>
              <a:t> </a:t>
            </a:r>
            <a:r>
              <a:rPr lang="en-US" sz="1200" dirty="0" smtClean="0"/>
              <a:t>the study of how </a:t>
            </a:r>
            <a:r>
              <a:rPr lang="en-US" sz="1200" dirty="0"/>
              <a:t>drugs move around the body and how quickly this movement occurs. </a:t>
            </a:r>
            <a:endParaRPr lang="en-US" sz="1200" dirty="0" smtClean="0"/>
          </a:p>
          <a:p>
            <a:r>
              <a:rPr lang="en-US" sz="1200" dirty="0" smtClean="0"/>
              <a:t>Pharmacodynamics deal with interactions of drug molecules with targets involving receptors, enzymes, ion channels, carriers.</a:t>
            </a:r>
          </a:p>
          <a:p>
            <a:r>
              <a:rPr lang="en-US" sz="1200" dirty="0" smtClean="0"/>
              <a:t>The four major processes involved in drug transport are: absorption, distribution, metabolism and ends with </a:t>
            </a:r>
            <a:r>
              <a:rPr lang="en-US" sz="1200" dirty="0" smtClean="0"/>
              <a:t>elimination.</a:t>
            </a:r>
            <a:endParaRPr lang="en-US" sz="1200" dirty="0" smtClean="0"/>
          </a:p>
          <a:p>
            <a:pPr lvl="1"/>
            <a:r>
              <a:rPr lang="en-US" sz="900" dirty="0" smtClean="0"/>
              <a:t>Drug absorption can be oral, pulmonary, nasal, injection, transdermal, </a:t>
            </a:r>
            <a:r>
              <a:rPr lang="en-US" sz="900" dirty="0" err="1" smtClean="0"/>
              <a:t>transmucousal</a:t>
            </a:r>
            <a:endParaRPr lang="en-US" sz="900" dirty="0" smtClean="0"/>
          </a:p>
          <a:p>
            <a:pPr lvl="1"/>
            <a:r>
              <a:rPr lang="en-US" sz="900" dirty="0" smtClean="0"/>
              <a:t>Drug </a:t>
            </a:r>
            <a:r>
              <a:rPr lang="en-US" sz="900" dirty="0" smtClean="0"/>
              <a:t>distribution depends on pH, protein binding, fat storage.</a:t>
            </a:r>
          </a:p>
          <a:p>
            <a:pPr lvl="1"/>
            <a:r>
              <a:rPr lang="en-US" sz="900" dirty="0" smtClean="0"/>
              <a:t>Drug elimination is performed by the kidneys into urine for polar drugs</a:t>
            </a:r>
          </a:p>
          <a:p>
            <a:endParaRPr lang="en-US" sz="1200" dirty="0" smtClean="0"/>
          </a:p>
          <a:p>
            <a:endParaRPr lang="en-US" sz="1200" dirty="0"/>
          </a:p>
          <a:p>
            <a:pPr lvl="0"/>
            <a:endParaRPr lang="en-US" sz="1200" dirty="0">
              <a:cs typeface="Arial" charset="0"/>
            </a:endParaRPr>
          </a:p>
        </p:txBody>
      </p:sp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06205"/>
            <a:ext cx="3729038" cy="262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One compartment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66750"/>
                <a:ext cx="5867400" cy="409575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/>
                  <a:t>We assume</a:t>
                </a:r>
              </a:p>
              <a:p>
                <a:pPr lvl="1"/>
                <a:r>
                  <a:rPr lang="en-US" sz="1100" dirty="0" smtClean="0"/>
                  <a:t>A rapid intravenous injection</a:t>
                </a:r>
              </a:p>
              <a:p>
                <a:pPr lvl="1"/>
                <a:r>
                  <a:rPr lang="en-US" sz="1100" dirty="0" smtClean="0"/>
                  <a:t>Drug </a:t>
                </a:r>
                <a:r>
                  <a:rPr lang="en-US" sz="1100" dirty="0"/>
                  <a:t>in the blood is in rapid equilibrium with drug in the extravascular </a:t>
                </a:r>
                <a:r>
                  <a:rPr lang="en-US" sz="1100" dirty="0" smtClean="0"/>
                  <a:t>tissues</a:t>
                </a:r>
                <a:endParaRPr lang="en-US" sz="1100" dirty="0"/>
              </a:p>
              <a:p>
                <a:pPr lvl="1"/>
                <a:r>
                  <a:rPr lang="en-US" sz="1100" dirty="0" smtClean="0"/>
                  <a:t>Drug </a:t>
                </a:r>
                <a:r>
                  <a:rPr lang="en-US" sz="1100" dirty="0"/>
                  <a:t>is mixed instantaneously in blood or </a:t>
                </a:r>
                <a:r>
                  <a:rPr lang="en-US" sz="1100" dirty="0" smtClean="0"/>
                  <a:t>plasma within minutes</a:t>
                </a:r>
              </a:p>
              <a:p>
                <a:pPr lvl="1"/>
                <a:r>
                  <a:rPr lang="en-US" sz="1100" dirty="0" smtClean="0"/>
                  <a:t>Drug </a:t>
                </a:r>
                <a:r>
                  <a:rPr lang="en-US" sz="1100" dirty="0"/>
                  <a:t>elimination follows first order kinetics.</a:t>
                </a:r>
                <a:endParaRPr lang="en-US" sz="1100" dirty="0" smtClean="0"/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𝑘𝑒𝑙</m:t>
                    </m:r>
                  </m:oMath>
                </a14:m>
                <a:r>
                  <a:rPr lang="en-US" sz="1400" i="1" dirty="0" smtClean="0">
                    <a:latin typeface="Cambria Math"/>
                  </a:rPr>
                  <a:t> </a:t>
                </a:r>
                <a:r>
                  <a:rPr lang="en-US" sz="1400" dirty="0" smtClean="0">
                    <a:cs typeface="Arial" charset="0"/>
                  </a:rPr>
                  <a:t>represents </a:t>
                </a:r>
                <a:r>
                  <a:rPr lang="en-US" sz="1400" dirty="0">
                    <a:cs typeface="Arial" charset="0"/>
                  </a:rPr>
                  <a:t>the </a:t>
                </a:r>
                <a:r>
                  <a:rPr lang="en-US" sz="1400" dirty="0" smtClean="0"/>
                  <a:t>elimination rate</a:t>
                </a:r>
                <a:r>
                  <a:rPr lang="en-US" sz="1400" dirty="0" smtClean="0">
                    <a:cs typeface="Arial" charset="0"/>
                  </a:rPr>
                  <a:t>.</a:t>
                </a:r>
              </a:p>
              <a:p>
                <a:pPr lvl="1"/>
                <a:r>
                  <a:rPr lang="en-US" sz="1100" dirty="0"/>
                  <a:t>we can measure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</a:rPr>
                      <m:t>𝑘𝑒𝑙</m:t>
                    </m:r>
                    <m:r>
                      <a:rPr lang="de-DE" sz="11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100" dirty="0"/>
                  <a:t>by 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100" i="1" dirty="0" smtClean="0"/>
                  <a:t> </a:t>
                </a:r>
                <a:r>
                  <a:rPr lang="en-US" sz="1100" i="1" dirty="0"/>
                  <a:t>versus </a:t>
                </a:r>
                <a:r>
                  <a:rPr lang="en-US" sz="1100" dirty="0"/>
                  <a:t>time and plotting</a:t>
                </a:r>
                <a14:m>
                  <m:oMath xmlns:m="http://schemas.openxmlformats.org/officeDocument/2006/math">
                    <m:r>
                      <a:rPr lang="de-DE" sz="1100" b="0" i="0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de-DE" sz="11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100">
                            <a:latin typeface="Cambria Math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1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func>
                    <m:r>
                      <a:rPr lang="de-DE" sz="11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100" i="1" dirty="0"/>
                  <a:t>versus </a:t>
                </a:r>
                <a:r>
                  <a:rPr lang="en-US" sz="1100" dirty="0"/>
                  <a:t>time</a:t>
                </a:r>
                <a:endParaRPr lang="en-US" sz="11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40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1400" dirty="0" smtClean="0"/>
                  <a:t> re</a:t>
                </a:r>
                <a:r>
                  <a:rPr lang="en-US" sz="1400" dirty="0" smtClean="0">
                    <a:cs typeface="Arial" charset="0"/>
                  </a:rPr>
                  <a:t>presents </a:t>
                </a:r>
                <a:r>
                  <a:rPr lang="en-US" sz="1400" dirty="0">
                    <a:cs typeface="Arial" charset="0"/>
                  </a:rPr>
                  <a:t>the </a:t>
                </a:r>
                <a:r>
                  <a:rPr lang="en-US" sz="1400" dirty="0" smtClean="0"/>
                  <a:t>apparent </a:t>
                </a:r>
                <a:r>
                  <a:rPr lang="en-US" sz="1400" dirty="0"/>
                  <a:t>volume of the mixing container, the body</a:t>
                </a:r>
                <a:r>
                  <a:rPr lang="en-US" sz="1400" dirty="0" smtClean="0">
                    <a:cs typeface="Arial" charset="0"/>
                  </a:rPr>
                  <a:t>. This is not a physiological volume.</a:t>
                </a:r>
              </a:p>
              <a:p>
                <a:pPr lvl="1"/>
                <a:r>
                  <a:rPr lang="en-US" sz="1100" dirty="0" smtClean="0"/>
                  <a:t>immediately </a:t>
                </a:r>
                <a:r>
                  <a:rPr lang="en-US" sz="1100" dirty="0"/>
                  <a:t>after the intravenous dose is administered the amount of drug in the body is the </a:t>
                </a:r>
                <a:r>
                  <a:rPr lang="en-US" sz="1100" dirty="0"/>
                  <a:t>intravenous</a:t>
                </a:r>
                <a:r>
                  <a:rPr lang="en-US" sz="1100" dirty="0" smtClean="0"/>
                  <a:t> dose, therefore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100" b="0" i="0" smtClean="0">
                        <a:latin typeface="Cambria Math"/>
                      </a:rPr>
                      <m:t>V</m:t>
                    </m:r>
                    <m:r>
                      <a:rPr lang="de-DE" sz="11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</a:rPr>
                          <m:t>𝐷𝑜𝑠𝑒</m:t>
                        </m:r>
                      </m:num>
                      <m:den>
                        <m:sSub>
                          <m:sSub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1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(0)</m:t>
                        </m:r>
                      </m:den>
                    </m:f>
                  </m:oMath>
                </a14:m>
                <a:endParaRPr lang="en-US" sz="1100" dirty="0" smtClean="0"/>
              </a:p>
              <a:p>
                <a:pPr lvl="1"/>
                <a:endParaRPr lang="en-US" sz="1100" dirty="0" smtClean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5867400" cy="409575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42950"/>
            <a:ext cx="2000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22892"/>
            <a:ext cx="2114550" cy="163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44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One compartment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66750"/>
                <a:ext cx="5867400" cy="3352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i="1" smtClean="0">
                        <a:latin typeface="Cambria Math"/>
                      </a:rPr>
                      <m:t>𝐴</m:t>
                    </m:r>
                    <m:r>
                      <a:rPr lang="de-DE" sz="1400" b="0" i="1" smtClean="0">
                        <a:latin typeface="Cambria Math"/>
                      </a:rPr>
                      <m:t>𝑈𝐶</m:t>
                    </m:r>
                  </m:oMath>
                </a14:m>
                <a:r>
                  <a:rPr lang="en-US" sz="1400" dirty="0" smtClean="0">
                    <a:cs typeface="Arial" charset="0"/>
                  </a:rPr>
                  <a:t> represents </a:t>
                </a:r>
                <a:r>
                  <a:rPr lang="en-US" sz="1400" dirty="0">
                    <a:cs typeface="Arial" charset="0"/>
                  </a:rPr>
                  <a:t>the </a:t>
                </a:r>
                <a:r>
                  <a:rPr lang="en-US" sz="1400" dirty="0" smtClean="0"/>
                  <a:t>area </a:t>
                </a:r>
                <a:r>
                  <a:rPr lang="en-US" sz="1400" dirty="0"/>
                  <a:t>under the plasma (serum, or blood) concentration </a:t>
                </a:r>
                <a:r>
                  <a:rPr lang="en-US" sz="1400" i="1" dirty="0"/>
                  <a:t>versus </a:t>
                </a:r>
                <a:r>
                  <a:rPr lang="en-US" sz="1400" dirty="0"/>
                  <a:t>time curve</a:t>
                </a:r>
                <a:r>
                  <a:rPr lang="en-US" sz="1400" dirty="0" smtClean="0">
                    <a:cs typeface="Arial" charset="0"/>
                  </a:rPr>
                  <a:t>. It </a:t>
                </a:r>
                <a:r>
                  <a:rPr lang="en-US" sz="1400" dirty="0"/>
                  <a:t>can be used as a measure of drug exposure</a:t>
                </a:r>
                <a:r>
                  <a:rPr lang="en-US" sz="1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  <a:cs typeface="Arial" charset="0"/>
                      </a:rPr>
                      <m:t>𝐴𝑈𝐶</m:t>
                    </m:r>
                    <m:r>
                      <a:rPr lang="de-DE" sz="1100" b="0" i="1" smtClean="0">
                        <a:latin typeface="Cambria Math"/>
                        <a:cs typeface="Arial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de-DE" sz="1100" b="0" i="1" smtClean="0">
                            <a:latin typeface="Cambria Math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sz="1100" b="0" i="1" smtClean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=</m:t>
                        </m:r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𝑜</m:t>
                        </m:r>
                      </m:sub>
                      <m:sup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=∞</m:t>
                        </m:r>
                      </m:sup>
                      <m:e>
                        <m:sSub>
                          <m:sSub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1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sz="11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11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de-DE" sz="1100" b="0" i="1" smtClean="0">
                        <a:latin typeface="Cambria Math"/>
                        <a:cs typeface="Arial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de-DE" sz="1100" i="1">
                            <a:latin typeface="Cambria Math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sz="1100" i="1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de-DE" sz="1100" i="1">
                            <a:latin typeface="Cambria Math"/>
                            <a:cs typeface="Arial" charset="0"/>
                          </a:rPr>
                          <m:t>=</m:t>
                        </m:r>
                        <m:r>
                          <a:rPr lang="de-DE" sz="1100" i="1">
                            <a:latin typeface="Cambria Math"/>
                            <a:cs typeface="Arial" charset="0"/>
                          </a:rPr>
                          <m:t>𝑜</m:t>
                        </m:r>
                      </m:sub>
                      <m:sup>
                        <m:r>
                          <a:rPr lang="de-DE" sz="1100" i="1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de-DE" sz="1100" i="1">
                            <a:latin typeface="Cambria Math"/>
                            <a:cs typeface="Arial" charset="0"/>
                          </a:rPr>
                          <m:t>=∞</m:t>
                        </m:r>
                      </m:sup>
                      <m:e>
                        <m:sSub>
                          <m:sSub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1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de-DE" sz="11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de-DE" sz="11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DE" sz="110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de-DE" sz="110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de-DE" sz="1100" b="0" i="1" smtClean="0">
                                <a:latin typeface="Cambria Math"/>
                                <a:ea typeface="Cambria Math"/>
                              </a:rPr>
                              <m:t>𝑘𝑒𝑙</m:t>
                            </m:r>
                            <m:r>
                              <a:rPr lang="de-DE" sz="11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de-DE" sz="110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de-DE" sz="1100" i="1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1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1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de-DE" sz="1100" b="0" i="1" smtClean="0">
                            <a:latin typeface="Cambria Math"/>
                          </a:rPr>
                          <m:t>𝑘𝑒𝑙</m:t>
                        </m:r>
                      </m:den>
                    </m:f>
                  </m:oMath>
                </a14:m>
                <a:endParaRPr lang="en-US" sz="1100" dirty="0" smtClean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𝐴𝑈𝐶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2−3</m:t>
                        </m:r>
                      </m:sub>
                    </m:sSub>
                    <m:r>
                      <a:rPr lang="de-DE" sz="1100" i="1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de-DE" sz="110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1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1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1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2</m:t>
                        </m:r>
                      </m:den>
                    </m:f>
                    <m:r>
                      <a:rPr lang="de-DE" sz="1100" i="1" smtClean="0">
                        <a:latin typeface="Cambria Math"/>
                        <a:ea typeface="Cambria Math"/>
                        <a:cs typeface="Arial" charset="0"/>
                      </a:rPr>
                      <m:t>∙</m:t>
                    </m:r>
                    <m:d>
                      <m:dPr>
                        <m:ctrlPr>
                          <a:rPr lang="de-DE" sz="1100" i="1" smtClean="0"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10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de-DE" sz="1100" b="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100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100" i="1">
                                <a:latin typeface="Cambria Math"/>
                                <a:ea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  <a:ea typeface="Cambria Math"/>
                                <a:cs typeface="Arial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100" dirty="0" smtClean="0">
                  <a:cs typeface="Arial" charset="0"/>
                </a:endParaRPr>
              </a:p>
              <a:p>
                <a:r>
                  <a:rPr lang="en-US" sz="1400" dirty="0" smtClean="0">
                    <a:cs typeface="Arial" charset="0"/>
                  </a:rPr>
                  <a:t>Total body clearance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  <a:cs typeface="Arial" charset="0"/>
                      </a:rPr>
                      <m:t>𝐶𝐿</m:t>
                    </m:r>
                  </m:oMath>
                </a14:m>
                <a:r>
                  <a:rPr lang="en-US" sz="1400" dirty="0" smtClean="0">
                    <a:cs typeface="Arial" charset="0"/>
                  </a:rPr>
                  <a:t> is defined as the </a:t>
                </a:r>
                <a:r>
                  <a:rPr lang="en-US" sz="1400" dirty="0"/>
                  <a:t>volume of blood or plasma completely cleared of the </a:t>
                </a:r>
                <a:r>
                  <a:rPr lang="en-US" sz="1400" dirty="0" smtClean="0"/>
                  <a:t>drug per time.</a:t>
                </a:r>
              </a:p>
              <a:p>
                <a:pPr lvl="1"/>
                <a:r>
                  <a:rPr lang="en-US" sz="1100" dirty="0">
                    <a:cs typeface="Arial" charset="0"/>
                  </a:rPr>
                  <a:t>Clearance </a:t>
                </a:r>
                <a:r>
                  <a:rPr lang="en-US" sz="1100" dirty="0" smtClean="0">
                    <a:cs typeface="Arial" charset="0"/>
                  </a:rPr>
                  <a:t>can </a:t>
                </a:r>
                <a:r>
                  <a:rPr lang="en-US" sz="1100" dirty="0">
                    <a:cs typeface="Arial" charset="0"/>
                  </a:rPr>
                  <a:t>be calculated </a:t>
                </a:r>
                <a:r>
                  <a:rPr lang="en-US" sz="1100" dirty="0" smtClean="0">
                    <a:cs typeface="Arial" charset="0"/>
                  </a:rPr>
                  <a:t>by </a:t>
                </a:r>
                <a:r>
                  <a:rPr lang="en-US" sz="1100" dirty="0">
                    <a:cs typeface="Arial" charset="0"/>
                  </a:rPr>
                  <a:t>measuring the amount of drug eliminated during some </a:t>
                </a:r>
                <a:r>
                  <a:rPr lang="en-US" sz="1100" dirty="0" smtClean="0">
                    <a:cs typeface="Arial" charset="0"/>
                  </a:rPr>
                  <a:t>time interval </a:t>
                </a:r>
                <a:r>
                  <a:rPr lang="en-US" sz="1100" dirty="0">
                    <a:cs typeface="Arial" charset="0"/>
                  </a:rPr>
                  <a:t>and the drug concentration at the midpoint of this collection interval</a:t>
                </a:r>
                <a:r>
                  <a:rPr lang="en-US" sz="1100" dirty="0" smtClean="0">
                    <a:cs typeface="Arial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  <a:cs typeface="Arial" charset="0"/>
                      </a:rPr>
                      <m:t>𝐶𝐿</m:t>
                    </m:r>
                    <m:r>
                      <a:rPr lang="de-DE" sz="1100" i="1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de-DE" sz="1100" i="1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100" i="1" smtClean="0">
                                <a:latin typeface="Cambria Math"/>
                                <a:cs typeface="Arial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de-DE" sz="110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de-DE" sz="1100" b="0" i="1" smtClean="0">
                                    <a:latin typeface="Cambria Math"/>
                                    <a:cs typeface="Arial" charset="0"/>
                                  </a:rPr>
                                  <m:t>𝑑𝑋</m:t>
                                </m:r>
                              </m:num>
                              <m:den>
                                <m:r>
                                  <a:rPr lang="de-DE" sz="1100" b="0" i="1" smtClean="0">
                                    <a:latin typeface="Cambria Math"/>
                                    <a:cs typeface="Arial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de-DE" sz="110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∙</m:t>
                            </m:r>
                            <m:r>
                              <a:rPr lang="de-DE" sz="1100" b="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10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DE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1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1100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sz="1100" i="1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den>
                    </m:f>
                    <m:r>
                      <a:rPr lang="de-DE" sz="1100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𝐷𝑜𝑠𝑒</m:t>
                        </m:r>
                      </m:num>
                      <m:den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𝐴𝑈𝐶</m:t>
                        </m:r>
                      </m:den>
                    </m:f>
                    <m:r>
                      <a:rPr lang="de-DE" sz="1100" b="0" i="1" smtClean="0">
                        <a:latin typeface="Cambria Math"/>
                        <a:cs typeface="Arial" charset="0"/>
                      </a:rPr>
                      <m:t>=</m:t>
                    </m:r>
                    <m:r>
                      <a:rPr lang="de-DE" sz="1100" b="0" i="1" smtClean="0">
                        <a:latin typeface="Cambria Math"/>
                        <a:cs typeface="Arial" charset="0"/>
                      </a:rPr>
                      <m:t>𝑘𝑒𝑙</m:t>
                    </m:r>
                    <m:r>
                      <a:rPr lang="de-DE" sz="1100" b="0" i="1" smtClean="0">
                        <a:latin typeface="Cambria Math"/>
                        <a:ea typeface="Cambria Math"/>
                        <a:cs typeface="Arial" charset="0"/>
                      </a:rPr>
                      <m:t>∙</m:t>
                    </m:r>
                    <m:r>
                      <a:rPr lang="de-DE" sz="1100" b="0" i="1" smtClean="0">
                        <a:latin typeface="Cambria Math"/>
                        <a:ea typeface="Cambria Math"/>
                        <a:cs typeface="Arial" charset="0"/>
                      </a:rPr>
                      <m:t>𝑉</m:t>
                    </m:r>
                  </m:oMath>
                </a14:m>
                <a:endParaRPr lang="en-US" sz="1100" dirty="0" smtClean="0">
                  <a:cs typeface="Arial" charset="0"/>
                </a:endParaRPr>
              </a:p>
              <a:p>
                <a:r>
                  <a:rPr lang="en-US" sz="1400" dirty="0"/>
                  <a:t>The </a:t>
                </a:r>
                <a:r>
                  <a:rPr lang="en-US" sz="1400" dirty="0" smtClean="0"/>
                  <a:t>half-life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  <a:cs typeface="Arial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is the time taken for the plasma concentration to fall to half its original value</a:t>
                </a:r>
                <a:r>
                  <a:rPr lang="en-US" sz="1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100" i="1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de-DE" sz="1100" i="1">
                            <a:latin typeface="Cambria Math"/>
                            <a:cs typeface="Arial" charset="0"/>
                          </a:rPr>
                          <m:t>1/2</m:t>
                        </m:r>
                      </m:sub>
                    </m:sSub>
                    <m:r>
                      <a:rPr lang="de-DE" sz="1100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0.693</m:t>
                        </m:r>
                      </m:num>
                      <m:den>
                        <m:r>
                          <a:rPr lang="de-DE" sz="1100" b="0" i="1" smtClean="0">
                            <a:latin typeface="Cambria Math"/>
                            <a:cs typeface="Arial" charset="0"/>
                          </a:rPr>
                          <m:t>𝑘𝑒𝑙</m:t>
                        </m:r>
                      </m:den>
                    </m:f>
                  </m:oMath>
                </a14:m>
                <a:endParaRPr lang="en-US" sz="1100" dirty="0" smtClean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5867400" cy="3352800"/>
              </a:xfrm>
              <a:blipFill rotWithShape="1">
                <a:blip r:embed="rId3"/>
                <a:stretch>
                  <a:fillRect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819150"/>
            <a:ext cx="202356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93" y="2343150"/>
            <a:ext cx="1875354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36348"/>
            <a:ext cx="1943100" cy="170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03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lesson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677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en-US" sz="1400" b="1" dirty="0" smtClean="0"/>
              <a:t>Population models</a:t>
            </a:r>
            <a:r>
              <a:rPr lang="en-US" sz="1400" b="1" i="1" dirty="0" smtClean="0"/>
              <a:t>]</a:t>
            </a:r>
          </a:p>
          <a:p>
            <a:r>
              <a:rPr lang="en-US" sz="1200" dirty="0" smtClean="0"/>
              <a:t>Pharmacokinetics</a:t>
            </a:r>
          </a:p>
          <a:p>
            <a:r>
              <a:rPr lang="en-US" sz="1200" dirty="0" smtClean="0"/>
              <a:t>Projects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738664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[What </a:t>
            </a:r>
            <a:r>
              <a:rPr lang="cs-CZ" sz="1400" b="1" i="1" dirty="0" err="1" smtClean="0"/>
              <a:t>is</a:t>
            </a:r>
            <a:r>
              <a:rPr lang="cs-CZ" sz="1400" b="1" i="1" dirty="0" smtClean="0"/>
              <a:t> </a:t>
            </a:r>
            <a:r>
              <a:rPr lang="en-US" sz="1400" b="1" i="1" dirty="0" smtClean="0"/>
              <a:t>next?]</a:t>
            </a:r>
          </a:p>
          <a:p>
            <a:r>
              <a:rPr lang="en-US" sz="1400" dirty="0" err="1" smtClean="0"/>
              <a:t>Identifiability</a:t>
            </a:r>
            <a:r>
              <a:rPr lang="en-US" sz="1400" dirty="0" smtClean="0"/>
              <a:t> analysis</a:t>
            </a:r>
            <a:endParaRPr lang="en-US" sz="1400" dirty="0" smtClean="0"/>
          </a:p>
          <a:p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550</Words>
  <Application>Microsoft Office PowerPoint</Application>
  <PresentationFormat>On-screen Show (16:9)</PresentationFormat>
  <Paragraphs>49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Modelling and Simulation</vt:lpstr>
      <vt:lpstr>What do we do in today's lesson? </vt:lpstr>
      <vt:lpstr>Summary of the previous practice </vt:lpstr>
      <vt:lpstr>Introduction to pharmacokinetic modeling</vt:lpstr>
      <vt:lpstr>One compartment</vt:lpstr>
      <vt:lpstr>One compartment</vt:lpstr>
      <vt:lpstr>Summary of today's lesson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2014-03-31T22:55:05Z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