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9"/>
  </p:notesMasterIdLst>
  <p:handoutMasterIdLst>
    <p:handoutMasterId r:id="rId20"/>
  </p:handoutMasterIdLst>
  <p:sldIdLst>
    <p:sldId id="256" r:id="rId2"/>
    <p:sldId id="397" r:id="rId3"/>
    <p:sldId id="423" r:id="rId4"/>
    <p:sldId id="461" r:id="rId5"/>
    <p:sldId id="464" r:id="rId6"/>
    <p:sldId id="463" r:id="rId7"/>
    <p:sldId id="466" r:id="rId8"/>
    <p:sldId id="468" r:id="rId9"/>
    <p:sldId id="469" r:id="rId10"/>
    <p:sldId id="470" r:id="rId11"/>
    <p:sldId id="471" r:id="rId12"/>
    <p:sldId id="472" r:id="rId13"/>
    <p:sldId id="473" r:id="rId14"/>
    <p:sldId id="474" r:id="rId15"/>
    <p:sldId id="475" r:id="rId16"/>
    <p:sldId id="476" r:id="rId17"/>
    <p:sldId id="465" r:id="rId18"/>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AB3"/>
    <a:srgbClr val="DEC2DB"/>
    <a:srgbClr val="FFFF99"/>
    <a:srgbClr val="FFFF66"/>
    <a:srgbClr val="DF6645"/>
    <a:srgbClr val="A38B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2" autoAdjust="0"/>
    <p:restoredTop sz="86934" autoAdjust="0"/>
  </p:normalViewPr>
  <p:slideViewPr>
    <p:cSldViewPr>
      <p:cViewPr varScale="1">
        <p:scale>
          <a:sx n="64" d="100"/>
          <a:sy n="64" d="100"/>
        </p:scale>
        <p:origin x="78" y="426"/>
      </p:cViewPr>
      <p:guideLst>
        <p:guide orient="horz" pos="1620"/>
        <p:guide pos="2880"/>
      </p:guideLst>
    </p:cSldViewPr>
  </p:slideViewPr>
  <p:outlineViewPr>
    <p:cViewPr>
      <p:scale>
        <a:sx n="33" d="100"/>
        <a:sy n="33" d="100"/>
      </p:scale>
      <p:origin x="0" y="3158"/>
    </p:cViewPr>
  </p:outlineViewPr>
  <p:notesTextViewPr>
    <p:cViewPr>
      <p:scale>
        <a:sx n="100" d="100"/>
        <a:sy n="100" d="100"/>
      </p:scale>
      <p:origin x="0" y="0"/>
    </p:cViewPr>
  </p:notesTextViewPr>
  <p:notesViewPr>
    <p:cSldViewPr>
      <p:cViewPr varScale="1">
        <p:scale>
          <a:sx n="55" d="100"/>
          <a:sy n="55" d="100"/>
        </p:scale>
        <p:origin x="-264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4DB0AD4-9D2C-426F-B60E-2AFDECABB8C6}" type="datetimeFigureOut">
              <a:rPr lang="en-US" smtClean="0"/>
              <a:pPr/>
              <a:t>4/15/2014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289C686-9B9C-49D8-B2AB-4E155F542C9E}" type="slidenum">
              <a:rPr lang="en-US" smtClean="0"/>
              <a:pPr/>
              <a:t>‹#›</a:t>
            </a:fld>
            <a:endParaRPr lang="en-US"/>
          </a:p>
        </p:txBody>
      </p:sp>
    </p:spTree>
    <p:extLst>
      <p:ext uri="{BB962C8B-B14F-4D97-AF65-F5344CB8AC3E}">
        <p14:creationId xmlns:p14="http://schemas.microsoft.com/office/powerpoint/2010/main" val="4008750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4/15/2014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p14="http://schemas.microsoft.com/office/powerpoint/2010/main" val="2458122187"/>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a:t>
            </a:fld>
            <a:endParaRPr lang="en-US"/>
          </a:p>
        </p:txBody>
      </p:sp>
    </p:spTree>
    <p:extLst>
      <p:ext uri="{BB962C8B-B14F-4D97-AF65-F5344CB8AC3E}">
        <p14:creationId xmlns:p14="http://schemas.microsoft.com/office/powerpoint/2010/main" val="3367298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17</a:t>
            </a:fld>
            <a:endParaRPr lang="en-US"/>
          </a:p>
        </p:txBody>
      </p:sp>
    </p:spTree>
    <p:extLst>
      <p:ext uri="{BB962C8B-B14F-4D97-AF65-F5344CB8AC3E}">
        <p14:creationId xmlns:p14="http://schemas.microsoft.com/office/powerpoint/2010/main" val="887840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dirty="0"/>
          </a:p>
        </p:txBody>
      </p:sp>
      <p:sp>
        <p:nvSpPr>
          <p:cNvPr id="4" name="Rectangle 3"/>
          <p:cNvSpPr>
            <a:spLocks noGrp="1"/>
          </p:cNvSpPr>
          <p:nvPr>
            <p:ph type="sldNum" sz="quarter" idx="10"/>
          </p:nvPr>
        </p:nvSpPr>
        <p:spPr/>
        <p:txBody>
          <a:bodyPr/>
          <a:lstStyle>
            <a:extLst/>
          </a:lstStyle>
          <a:p>
            <a:fld id="{CA5D3BF3-D352-46FC-8343-31F56E6730EA}" type="slidenum">
              <a:rPr lang="en-US" smtClean="0"/>
              <a:pPr/>
              <a:t>4</a:t>
            </a:fld>
            <a:endParaRPr lang="en-US" dirty="0"/>
          </a:p>
        </p:txBody>
      </p:sp>
    </p:spTree>
    <p:extLst>
      <p:ext uri="{BB962C8B-B14F-4D97-AF65-F5344CB8AC3E}">
        <p14:creationId xmlns:p14="http://schemas.microsoft.com/office/powerpoint/2010/main" val="2759270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kern="1200" dirty="0" smtClean="0">
                <a:solidFill>
                  <a:schemeClr val="tx1"/>
                </a:solidFill>
                <a:effectLst/>
                <a:latin typeface="+mn-lt"/>
                <a:ea typeface="+mn-ea"/>
                <a:cs typeface="+mn-cs"/>
              </a:rPr>
              <a:t>In fact, if the parameters of the postulated model are not a priori identifiable, then there is no way that the parameters could be uniquely identified in a real-life situation, with a fixed observed input function (perhaps not even sufficiently exciting), when noise in the data is inevitably present and possibly with insufficient data length.</a:t>
            </a:r>
          </a:p>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6</a:t>
            </a:fld>
            <a:endParaRPr lang="en-US"/>
          </a:p>
        </p:txBody>
      </p:sp>
    </p:spTree>
    <p:extLst>
      <p:ext uri="{BB962C8B-B14F-4D97-AF65-F5344CB8AC3E}">
        <p14:creationId xmlns:p14="http://schemas.microsoft.com/office/powerpoint/2010/main" val="887840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7</a:t>
            </a:fld>
            <a:endParaRPr lang="en-US"/>
          </a:p>
        </p:txBody>
      </p:sp>
    </p:spTree>
    <p:extLst>
      <p:ext uri="{BB962C8B-B14F-4D97-AF65-F5344CB8AC3E}">
        <p14:creationId xmlns:p14="http://schemas.microsoft.com/office/powerpoint/2010/main" val="887840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8</a:t>
            </a:fld>
            <a:endParaRPr lang="en-US"/>
          </a:p>
        </p:txBody>
      </p:sp>
    </p:spTree>
    <p:extLst>
      <p:ext uri="{BB962C8B-B14F-4D97-AF65-F5344CB8AC3E}">
        <p14:creationId xmlns:p14="http://schemas.microsoft.com/office/powerpoint/2010/main" val="887840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9</a:t>
            </a:fld>
            <a:endParaRPr lang="en-US"/>
          </a:p>
        </p:txBody>
      </p:sp>
    </p:spTree>
    <p:extLst>
      <p:ext uri="{BB962C8B-B14F-4D97-AF65-F5344CB8AC3E}">
        <p14:creationId xmlns:p14="http://schemas.microsoft.com/office/powerpoint/2010/main" val="4235926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14</a:t>
            </a:fld>
            <a:endParaRPr lang="en-US"/>
          </a:p>
        </p:txBody>
      </p:sp>
    </p:spTree>
    <p:extLst>
      <p:ext uri="{BB962C8B-B14F-4D97-AF65-F5344CB8AC3E}">
        <p14:creationId xmlns:p14="http://schemas.microsoft.com/office/powerpoint/2010/main" val="887840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kern="1200" dirty="0" smtClean="0">
                <a:solidFill>
                  <a:schemeClr val="tx1"/>
                </a:solidFill>
                <a:effectLst/>
                <a:latin typeface="+mn-lt"/>
                <a:ea typeface="+mn-ea"/>
                <a:cs typeface="+mn-cs"/>
              </a:rPr>
              <a:t>this involves expressing the system outputs and its derivatives in terms of the unknown parameters at time zero (t0)</a:t>
            </a:r>
          </a:p>
          <a:p>
            <a:pPr rtl="0"/>
            <a:r>
              <a:rPr lang="en-US" sz="1200" kern="1200" dirty="0" smtClean="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5D3BF3-D352-46FC-8343-31F56E6730EA}" type="slidenum">
              <a:rPr lang="en-US" smtClean="0"/>
              <a:pPr/>
              <a:t>15</a:t>
            </a:fld>
            <a:endParaRPr lang="en-US"/>
          </a:p>
        </p:txBody>
      </p:sp>
    </p:spTree>
    <p:extLst>
      <p:ext uri="{BB962C8B-B14F-4D97-AF65-F5344CB8AC3E}">
        <p14:creationId xmlns:p14="http://schemas.microsoft.com/office/powerpoint/2010/main" val="887840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16</a:t>
            </a:fld>
            <a:endParaRPr lang="en-US"/>
          </a:p>
        </p:txBody>
      </p:sp>
    </p:spTree>
    <p:extLst>
      <p:ext uri="{BB962C8B-B14F-4D97-AF65-F5344CB8AC3E}">
        <p14:creationId xmlns:p14="http://schemas.microsoft.com/office/powerpoint/2010/main" val="887840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Subtitle 8"/>
          <p:cNvSpPr>
            <a:spLocks noGrp="1"/>
          </p:cNvSpPr>
          <p:nvPr>
            <p:ph type="subTitle" idx="1"/>
          </p:nvPr>
        </p:nvSpPr>
        <p:spPr>
          <a:xfrm>
            <a:off x="2362200" y="4537528"/>
            <a:ext cx="6515100" cy="514350"/>
          </a:xfrm>
        </p:spPr>
        <p:txBody>
          <a:bodyPr anchor="ctr"/>
          <a:lstStyle>
            <a:lvl1pPr marL="0" indent="0" algn="l">
              <a:buNone/>
              <a:defRPr sz="28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smtClean="0"/>
              <a:t>Click to edit Master subtitle style</a:t>
            </a:r>
            <a:endParaRPr lang="en-US" dirty="0"/>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extLst/>
          </a:lstStyle>
          <a:p>
            <a:pPr algn="ctr"/>
            <a:fld id="{047E157E-8DCB-4F70-A0AF-5EB586A91DD4}" type="datetime1">
              <a:rPr lang="en-US" smtClean="0">
                <a:solidFill>
                  <a:srgbClr val="FFFFFF"/>
                </a:solidFill>
              </a:rPr>
              <a:pPr algn="ctr"/>
              <a:t>4/15/2014</a:t>
            </a:fld>
            <a:endParaRPr lang="en-US" sz="2000" dirty="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extLst/>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171450"/>
            <a:ext cx="838200" cy="285750"/>
          </a:xfrm>
          <a:prstGeom prst="rect">
            <a:avLst/>
          </a:prstGeom>
        </p:spPr>
        <p:txBody>
          <a:bodyPr/>
          <a:lstStyle>
            <a:lvl1pPr>
              <a:defRPr>
                <a:solidFill>
                  <a:schemeClr val="tx2"/>
                </a:solidFill>
              </a:defRPr>
            </a:lvl1pPr>
            <a:extLst/>
          </a:lstStyle>
          <a:p>
            <a:fld id="{8F82E0A0-C266-4798-8C8F-B9F91E9DA37E}" type="slidenum">
              <a:rPr lang="en-US" smtClean="0">
                <a:solidFill>
                  <a:schemeClr val="tx2"/>
                </a:solidFill>
              </a:rPr>
              <a:pPr/>
              <a:t>‹#›</a:t>
            </a:fld>
            <a:endParaRPr lang="en-US" dirty="0">
              <a:solidFill>
                <a:schemeClr val="tx2"/>
              </a:solidFill>
            </a:endParaRPr>
          </a:p>
        </p:txBody>
      </p:sp>
      <p:sp>
        <p:nvSpPr>
          <p:cNvPr id="12" name="Rectangle 11"/>
          <p:cNvSpPr>
            <a:spLocks noGrp="1"/>
          </p:cNvSpPr>
          <p:nvPr>
            <p:ph type="title"/>
          </p:nvPr>
        </p:nvSpPr>
        <p:spPr>
          <a:xfrm>
            <a:off x="2362200" y="2343150"/>
            <a:ext cx="6477000" cy="2038350"/>
          </a:xfrm>
        </p:spPr>
        <p:txBody>
          <a:bodyPr rtlCol="0" anchor="b"/>
          <a:lstStyle>
            <a:lvl1pPr>
              <a:defRPr cap="all" baseline="0"/>
            </a:lvl1pPr>
            <a:extLst/>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a:spLocks noGrp="1"/>
          </p:cNvSpPr>
          <p:nvPr>
            <p:ph type="dt" sz="half" idx="10"/>
          </p:nvPr>
        </p:nvSpPr>
        <p:spPr/>
        <p:txBody>
          <a:bodyPr/>
          <a:lstStyle>
            <a:extLst/>
          </a:lstStyle>
          <a:p>
            <a:fld id="{E4606EA6-EFEA-4C30-9264-4F9291A5780D}" type="datetime1">
              <a:rPr lang="en-US" smtClean="0"/>
              <a:pPr/>
              <a:t>4/15/2014</a:t>
            </a:fld>
            <a:endParaRPr lang="en-US"/>
          </a:p>
        </p:txBody>
      </p:sp>
      <p:sp>
        <p:nvSpPr>
          <p:cNvPr id="4" name="Rectangle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a:xfrm>
            <a:off x="0" y="590550"/>
            <a:ext cx="533400" cy="45719"/>
          </a:xfrm>
          <a:prstGeom prst="rect">
            <a:avLst/>
          </a:prstGeom>
        </p:spPr>
        <p:txBody>
          <a:bodyPr/>
          <a:lstStyle>
            <a:extLst/>
          </a:lstStyle>
          <a:p>
            <a:pPr algn="ctr"/>
            <a:fld id="{8F82E0A0-C266-4798-8C8F-B9F91E9DA37E}" type="slidenum">
              <a:rPr lang="en-US" sz="1400" b="1" smtClean="0">
                <a:solidFill>
                  <a:srgbClr val="FFFFFF"/>
                </a:solidFill>
              </a:rPr>
              <a:pPr algn="ctr"/>
              <a:t>‹#›</a:t>
            </a:fld>
            <a:endParaRPr lang="en-US"/>
          </a:p>
        </p:txBody>
      </p:sp>
      <p:sp>
        <p:nvSpPr>
          <p:cNvPr id="7" name="Rectangle 6"/>
          <p:cNvSpPr>
            <a:spLocks noGrp="1"/>
          </p:cNvSpPr>
          <p:nvPr>
            <p:ph sz="quarter" idx="13"/>
          </p:nvPr>
        </p:nvSpPr>
        <p:spPr>
          <a:xfrm>
            <a:off x="609600" y="1352550"/>
            <a:ext cx="8153400" cy="32766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0"/>
            <a:ext cx="7123113" cy="1254919"/>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hasCustomPrompt="1"/>
          </p:nvPr>
        </p:nvSpPr>
        <p:spPr>
          <a:xfrm>
            <a:off x="1371600" y="1200150"/>
            <a:ext cx="7620000" cy="742950"/>
          </a:xfrm>
        </p:spPr>
        <p:txBody>
          <a:bodyPr/>
          <a:lstStyle>
            <a:lvl1pPr algn="l">
              <a:buNone/>
              <a:defRPr sz="4400" b="0" cap="none">
                <a:solidFill>
                  <a:srgbClr val="FFFFFF"/>
                </a:solidFill>
              </a:defRPr>
            </a:lvl1pPr>
            <a:extLst/>
          </a:lstStyle>
          <a:p>
            <a:r>
              <a:rPr lang="en-US" dirty="0" smtClean="0"/>
              <a:t>Click to edit master title style</a:t>
            </a:r>
            <a:endParaRPr lang="en-US" dirty="0"/>
          </a:p>
        </p:txBody>
      </p:sp>
      <p:sp>
        <p:nvSpPr>
          <p:cNvPr id="12" name="Date Placeholder 11"/>
          <p:cNvSpPr>
            <a:spLocks noGrp="1"/>
          </p:cNvSpPr>
          <p:nvPr>
            <p:ph type="dt" sz="half" idx="10"/>
          </p:nvPr>
        </p:nvSpPr>
        <p:spPr/>
        <p:txBody>
          <a:bodyPr/>
          <a:lstStyle>
            <a:extLst/>
          </a:lstStyle>
          <a:p>
            <a:fld id="{6FCF9F07-3BC7-4570-B054-79111B0A380C}" type="datetime1">
              <a:rPr lang="en-US" smtClean="0"/>
              <a:pPr/>
              <a:t>4/15/2014</a:t>
            </a:fld>
            <a:endParaRPr lang="en-US"/>
          </a:p>
        </p:txBody>
      </p:sp>
      <p:sp>
        <p:nvSpPr>
          <p:cNvPr id="13" name="Slide Number Placeholder 12"/>
          <p:cNvSpPr>
            <a:spLocks noGrp="1"/>
          </p:cNvSpPr>
          <p:nvPr>
            <p:ph type="sldNum" sz="quarter" idx="11"/>
          </p:nvPr>
        </p:nvSpPr>
        <p:spPr>
          <a:xfrm>
            <a:off x="0" y="1314450"/>
            <a:ext cx="1295400" cy="526257"/>
          </a:xfrm>
          <a:prstGeom prst="rect">
            <a:avLst/>
          </a:prstGeom>
        </p:spPr>
        <p:txBody>
          <a:bodyPr>
            <a:noAutofit/>
          </a:bodyPr>
          <a:lstStyle>
            <a:lvl1pPr>
              <a:defRPr sz="2400">
                <a:solidFill>
                  <a:srgbClr val="FFFFFF"/>
                </a:solidFill>
              </a:defRPr>
            </a:lvl1pPr>
            <a:extLst/>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extLst/>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472440"/>
          </a:xfrm>
        </p:spPr>
        <p:txBody>
          <a:bodyPr/>
          <a:lstStyle>
            <a:extLst/>
          </a:lstStyle>
          <a:p>
            <a:r>
              <a:rPr lang="en-US" dirty="0" smtClean="0"/>
              <a:t>Click to edit Master title style</a:t>
            </a:r>
            <a:endParaRPr lang="en-US" dirty="0"/>
          </a:p>
        </p:txBody>
      </p:sp>
      <p:sp>
        <p:nvSpPr>
          <p:cNvPr id="9" name="Content Placeholder 8"/>
          <p:cNvSpPr>
            <a:spLocks noGrp="1"/>
          </p:cNvSpPr>
          <p:nvPr>
            <p:ph sz="quarter" idx="13"/>
          </p:nvPr>
        </p:nvSpPr>
        <p:spPr>
          <a:xfrm>
            <a:off x="609600" y="1352551"/>
            <a:ext cx="3886200" cy="3268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844901" y="1352549"/>
            <a:ext cx="3886200" cy="3268625"/>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extLst/>
          </a:lstStyle>
          <a:p>
            <a:fld id="{E4606EA6-EFEA-4C30-9264-4F9291A5780D}" type="datetime1">
              <a:rPr lang="en-US" smtClean="0"/>
              <a:pPr/>
              <a:t>4/15/2014</a:t>
            </a:fld>
            <a:endParaRPr lang="en-US"/>
          </a:p>
        </p:txBody>
      </p:sp>
      <p:sp>
        <p:nvSpPr>
          <p:cNvPr id="10" name="Slide Number Placeholder 9"/>
          <p:cNvSpPr>
            <a:spLocks noGrp="1"/>
          </p:cNvSpPr>
          <p:nvPr>
            <p:ph type="sldNum" sz="quarter" idx="16"/>
          </p:nvPr>
        </p:nvSpPr>
        <p:spPr>
          <a:xfrm>
            <a:off x="0" y="590550"/>
            <a:ext cx="533400" cy="45719"/>
          </a:xfrm>
          <a:prstGeom prst="rect">
            <a:avLst/>
          </a:prstGeom>
        </p:spPr>
        <p:txBody>
          <a:bodyPr rtlCol="0"/>
          <a:lstStyle>
            <a:extLst/>
          </a:lstStyle>
          <a:p>
            <a:pPr algn="ctr"/>
            <a:fld id="{8F82E0A0-C266-4798-8C8F-B9F91E9DA37E}" type="slidenum">
              <a:rPr lang="en-US" sz="1400" b="1" smtClean="0">
                <a:solidFill>
                  <a:srgbClr val="FFFFFF"/>
                </a:solidFill>
              </a:rPr>
              <a:pPr algn="ctr"/>
              <a:t>‹#›</a:t>
            </a:fld>
            <a:endParaRPr lang="en-US" dirty="0"/>
          </a:p>
        </p:txBody>
      </p:sp>
      <p:sp>
        <p:nvSpPr>
          <p:cNvPr id="12" name="Footer Placeholder 11"/>
          <p:cNvSpPr>
            <a:spLocks noGrp="1"/>
          </p:cNvSpPr>
          <p:nvPr>
            <p:ph type="ftr" sz="quarter" idx="17"/>
          </p:nvPr>
        </p:nvSpPr>
        <p:spPr/>
        <p:txBody>
          <a:bodyPr rtlCol="0"/>
          <a:lstStyle>
            <a:extLst/>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nchor="b"/>
          <a:lstStyle>
            <a:lvl1pPr>
              <a:defRPr/>
            </a:lvl1pPr>
            <a:extLst/>
          </a:lstStyle>
          <a:p>
            <a:r>
              <a:rPr lang="en-US" smtClean="0"/>
              <a:t>Click to edit Master title style</a:t>
            </a:r>
            <a:endParaRPr lang="en-US" dirty="0"/>
          </a:p>
        </p:txBody>
      </p:sp>
      <p:sp>
        <p:nvSpPr>
          <p:cNvPr id="11" name="Content Placeholder 10"/>
          <p:cNvSpPr>
            <a:spLocks noGrp="1"/>
          </p:cNvSpPr>
          <p:nvPr>
            <p:ph sz="quarter" idx="13"/>
          </p:nvPr>
        </p:nvSpPr>
        <p:spPr>
          <a:xfrm>
            <a:off x="609600" y="1919818"/>
            <a:ext cx="3886200"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800600" y="1919818"/>
            <a:ext cx="3886200"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extLst/>
          </a:lstStyle>
          <a:p>
            <a:fld id="{E4606EA6-EFEA-4C30-9264-4F9291A5780D}" type="datetime1">
              <a:rPr lang="en-US" smtClean="0"/>
              <a:pPr/>
              <a:t>4/15/2014</a:t>
            </a:fld>
            <a:endParaRPr lang="en-US"/>
          </a:p>
        </p:txBody>
      </p:sp>
      <p:sp>
        <p:nvSpPr>
          <p:cNvPr id="12" name="Slide Number Placeholder 11"/>
          <p:cNvSpPr>
            <a:spLocks noGrp="1"/>
          </p:cNvSpPr>
          <p:nvPr>
            <p:ph type="sldNum" sz="quarter" idx="16"/>
          </p:nvPr>
        </p:nvSpPr>
        <p:spPr>
          <a:xfrm>
            <a:off x="0" y="590550"/>
            <a:ext cx="533400" cy="45719"/>
          </a:xfrm>
          <a:prstGeom prst="rect">
            <a:avLst/>
          </a:prstGeom>
        </p:spPr>
        <p:txBody>
          <a:bodyPr rtlCol="0"/>
          <a:lstStyle>
            <a:extLst/>
          </a:lstStyle>
          <a:p>
            <a:pPr algn="ctr"/>
            <a:fld id="{8F82E0A0-C266-4798-8C8F-B9F91E9DA37E}" type="slidenum">
              <a:rPr lang="en-US" sz="1400" b="1" smtClean="0">
                <a:solidFill>
                  <a:srgbClr val="FFFFFF"/>
                </a:solidFill>
              </a:rPr>
              <a:pPr algn="ctr"/>
              <a:t>‹#›</a:t>
            </a:fld>
            <a:endParaRPr lang="en-US"/>
          </a:p>
        </p:txBody>
      </p:sp>
      <p:sp>
        <p:nvSpPr>
          <p:cNvPr id="14" name="Footer Placeholder 13"/>
          <p:cNvSpPr>
            <a:spLocks noGrp="1"/>
          </p:cNvSpPr>
          <p:nvPr>
            <p:ph type="ftr" sz="quarter" idx="17"/>
          </p:nvPr>
        </p:nvSpPr>
        <p:spPr/>
        <p:txBody>
          <a:bodyPr rtlCol="0"/>
          <a:lstStyle>
            <a:extLst/>
          </a:lstStyle>
          <a:p>
            <a:endParaRPr lang="en-US"/>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extLst/>
          </a:lstStyle>
          <a:p>
            <a:fld id="{6DFADB5D-B7A0-47E3-AD2D-B1A6F8614213}" type="datetime1">
              <a:rPr lang="en-US" smtClean="0"/>
              <a:pPr/>
              <a:t>4/15/2014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a:xfrm>
            <a:off x="0" y="590550"/>
            <a:ext cx="533400" cy="45719"/>
          </a:xfrm>
          <a:prstGeom prst="rect">
            <a:avLst/>
          </a:prstGeom>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2968126-03FC-49C0-B9B8-2B561CCC3D90}" type="datetime1">
              <a:rPr lang="en-US" smtClean="0"/>
              <a:pPr/>
              <a:t>4/15/2014</a:t>
            </a:fld>
            <a:endParaRPr lang="en-US"/>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a:xfrm>
            <a:off x="0" y="4686300"/>
            <a:ext cx="533400" cy="285750"/>
          </a:xfrm>
          <a:prstGeom prst="rect">
            <a:avLst/>
          </a:prstGeom>
        </p:spPr>
        <p:txBody>
          <a:bodyPr/>
          <a:lstStyle>
            <a:lvl1pPr>
              <a:defRPr>
                <a:solidFill>
                  <a:schemeClr val="tx2"/>
                </a:solidFill>
              </a:defRPr>
            </a:lvl1pPr>
            <a:extLst/>
          </a:lstStyle>
          <a:p>
            <a:fld id="{A3F7CB7D-F184-43C7-B6FD-03D728E1BBFF}" type="slidenum">
              <a:rPr lang="en-US" smtClean="0">
                <a:solidFill>
                  <a:schemeClr val="tx2"/>
                </a:solidFill>
              </a:rPr>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chor="b"/>
          <a:lstStyle>
            <a:lvl1pPr algn="l">
              <a:buNone/>
              <a:defRPr sz="4200" b="0"/>
            </a:lvl1pPr>
            <a:extLst/>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extLst/>
          </a:lstStyle>
          <a:p>
            <a:fld id="{F49A8198-4617-485E-9585-4840B69DBBA6}" type="datetime1">
              <a:rPr lang="en-US" smtClean="0"/>
              <a:pPr/>
              <a:t>4/15/2014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0" y="590550"/>
            <a:ext cx="533400" cy="45719"/>
          </a:xfrm>
          <a:prstGeom prst="rect">
            <a:avLst/>
          </a:prstGeom>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9" name="Content Placeholder 8"/>
          <p:cNvSpPr>
            <a:spLocks noGrp="1"/>
          </p:cNvSpPr>
          <p:nvPr>
            <p:ph sz="quarter" idx="13"/>
          </p:nvPr>
        </p:nvSpPr>
        <p:spPr>
          <a:xfrm>
            <a:off x="2362200" y="1428750"/>
            <a:ext cx="6400800" cy="32004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a:buNone/>
              <a:defRPr sz="3200"/>
            </a:lvl1pPr>
            <a:extLst/>
          </a:lstStyle>
          <a:p>
            <a:r>
              <a:rPr lang="en-US" smtClean="0"/>
              <a:t>Click icon to add picture</a:t>
            </a:r>
            <a:endParaRPr lang="en-US" dirty="0"/>
          </a:p>
        </p:txBody>
      </p:sp>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extLst/>
          </a:lstStyle>
          <a:p>
            <a:pPr lvl="0"/>
            <a:r>
              <a:rPr lang="en-US" smtClean="0"/>
              <a:t>Click to edit Master text styles</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p:nvPr>
        </p:nvSpPr>
        <p:spPr>
          <a:xfrm>
            <a:off x="1600200" y="3543300"/>
            <a:ext cx="7315200" cy="457200"/>
          </a:xfrm>
        </p:spPr>
        <p:txBody>
          <a:bodyPr anchor="ctr"/>
          <a:lstStyle>
            <a:lvl1pPr algn="l">
              <a:buNone/>
              <a:defRPr sz="2800" b="0">
                <a:solidFill>
                  <a:srgbClr val="FFFFFF"/>
                </a:solidFill>
              </a:defRPr>
            </a:lvl1pPr>
            <a:extLst/>
          </a:lstStyle>
          <a:p>
            <a:r>
              <a:rPr lang="en-US" smtClean="0"/>
              <a:t>Click to edit Master title style</a:t>
            </a:r>
            <a:endParaRPr lang="en-US" dirty="0"/>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2" name="Date Placeholder 11"/>
          <p:cNvSpPr>
            <a:spLocks noGrp="1"/>
          </p:cNvSpPr>
          <p:nvPr>
            <p:ph type="dt" sz="half" idx="10"/>
          </p:nvPr>
        </p:nvSpPr>
        <p:spPr>
          <a:xfrm>
            <a:off x="6248400" y="4686300"/>
            <a:ext cx="2667000" cy="273844"/>
          </a:xfrm>
        </p:spPr>
        <p:txBody>
          <a:bodyPr rtlCol="0"/>
          <a:lstStyle>
            <a:extLst/>
          </a:lstStyle>
          <a:p>
            <a:fld id="{E4606EA6-EFEA-4C30-9264-4F9291A5780D}" type="datetime1">
              <a:rPr lang="en-US" smtClean="0"/>
              <a:pPr/>
              <a:t>4/15/2014</a:t>
            </a:fld>
            <a:endParaRPr lang="en-US"/>
          </a:p>
        </p:txBody>
      </p:sp>
      <p:sp>
        <p:nvSpPr>
          <p:cNvPr id="13" name="Slide Number Placeholder 12"/>
          <p:cNvSpPr>
            <a:spLocks noGrp="1"/>
          </p:cNvSpPr>
          <p:nvPr>
            <p:ph type="sldNum" sz="quarter" idx="11"/>
          </p:nvPr>
        </p:nvSpPr>
        <p:spPr>
          <a:xfrm>
            <a:off x="0" y="3500437"/>
            <a:ext cx="1447800" cy="497684"/>
          </a:xfrm>
          <a:prstGeom prst="rect">
            <a:avLst/>
          </a:prstGeom>
        </p:spPr>
        <p:txBody>
          <a:bodyPr rtlCol="0"/>
          <a:lstStyle>
            <a:lvl1pPr>
              <a:defRPr sz="2800"/>
            </a:lvl1pPr>
            <a:extLst/>
          </a:lstStyle>
          <a:p>
            <a:pPr algn="ctr"/>
            <a:fld id="{8F82E0A0-C266-4798-8C8F-B9F91E9DA37E}" type="slidenum">
              <a:rPr lang="en-US" sz="2800" b="1" smtClean="0">
                <a:solidFill>
                  <a:srgbClr val="FFFFFF"/>
                </a:solidFill>
              </a:rPr>
              <a:pPr algn="ctr"/>
              <a:t>‹#›</a:t>
            </a:fld>
            <a:endParaRPr lang="en-US" sz="2800" dirty="0"/>
          </a:p>
        </p:txBody>
      </p:sp>
      <p:sp>
        <p:nvSpPr>
          <p:cNvPr id="14" name="Footer Placeholder 13"/>
          <p:cNvSpPr>
            <a:spLocks noGrp="1"/>
          </p:cNvSpPr>
          <p:nvPr>
            <p:ph type="ftr" sz="quarter" idx="12"/>
          </p:nvPr>
        </p:nvSpPr>
        <p:spPr>
          <a:xfrm>
            <a:off x="1600200" y="4686155"/>
            <a:ext cx="4572000" cy="273844"/>
          </a:xfrm>
        </p:spPr>
        <p:txBody>
          <a:bodyPr rtlCol="0"/>
          <a:lstStyle>
            <a:extLst/>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123950"/>
            <a:ext cx="8153400" cy="3470910"/>
          </a:xfrm>
          <a:prstGeom prst="rect">
            <a:avLst/>
          </a:prstGeom>
        </p:spPr>
        <p:txBody>
          <a:bodyPr vert="horz">
            <a:normAutofit/>
          </a:bodyPr>
          <a:lstStyle>
            <a:extLs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a:defRPr sz="1400">
                <a:solidFill>
                  <a:schemeClr val="tx2"/>
                </a:solidFill>
              </a:defRPr>
            </a:lvl1pPr>
            <a:extLst/>
          </a:lstStyle>
          <a:p>
            <a:fld id="{E4606EA6-EFEA-4C30-9264-4F9291A5780D}" type="datetime1">
              <a:rPr lang="en-US" smtClean="0"/>
              <a:pPr/>
              <a:t>4/15/2014</a:t>
            </a:fld>
            <a:endParaRPr lang="en-US" sz="1400" dirty="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a:defRPr sz="1400">
                <a:solidFill>
                  <a:schemeClr val="tx2"/>
                </a:solidFill>
              </a:defRPr>
            </a:lvl1pPr>
            <a:extLst/>
          </a:lstStyle>
          <a:p>
            <a:pPr algn="r"/>
            <a:endParaRPr lang="en-US" sz="1400" dirty="0">
              <a:solidFill>
                <a:schemeClr val="tx2"/>
              </a:solidFill>
            </a:endParaRPr>
          </a:p>
        </p:txBody>
      </p:sp>
      <p:sp>
        <p:nvSpPr>
          <p:cNvPr id="7" name="Rectangle 6"/>
          <p:cNvSpPr/>
          <p:nvPr/>
        </p:nvSpPr>
        <p:spPr>
          <a:xfrm>
            <a:off x="0" y="845008"/>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flipV="1">
            <a:off x="0" y="590550"/>
            <a:ext cx="9144000" cy="51196"/>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2" name="Title Placeholder 21"/>
          <p:cNvSpPr>
            <a:spLocks noGrp="1"/>
          </p:cNvSpPr>
          <p:nvPr>
            <p:ph type="title"/>
          </p:nvPr>
        </p:nvSpPr>
        <p:spPr>
          <a:xfrm>
            <a:off x="152400" y="118110"/>
            <a:ext cx="8763000" cy="472440"/>
          </a:xfrm>
          <a:prstGeom prst="rect">
            <a:avLst/>
          </a:prstGeom>
        </p:spPr>
        <p:txBody>
          <a:bodyPr vert="horz" anchor="b">
            <a:noAutofit/>
          </a:bodyPr>
          <a:lstStyle>
            <a:extLst/>
          </a:lstStyle>
          <a:p>
            <a:r>
              <a:rPr lang="en-US" dirty="0"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sz="36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0.png"/><Relationship Id="rId7" Type="http://schemas.openxmlformats.org/officeDocument/2006/relationships/image" Target="../media/image20.png"/><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19.png"/><Relationship Id="rId5" Type="http://schemas.openxmlformats.org/officeDocument/2006/relationships/image" Target="../media/image6.emf"/><Relationship Id="rId10" Type="http://schemas.openxmlformats.org/officeDocument/2006/relationships/image" Target="../media/image23.png"/><Relationship Id="rId4" Type="http://schemas.openxmlformats.org/officeDocument/2006/relationships/oleObject" Target="../embeddings/oleObject3.bin"/><Relationship Id="rId9"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26.png"/><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11.png"/><Relationship Id="rId5" Type="http://schemas.openxmlformats.org/officeDocument/2006/relationships/image" Target="../media/image24.png"/><Relationship Id="rId4" Type="http://schemas.openxmlformats.org/officeDocument/2006/relationships/image" Target="../media/image6.emf"/></Relationships>
</file>

<file path=ppt/slides/_rels/slide12.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13.png"/><Relationship Id="rId7"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4.xml"/><Relationship Id="rId1" Type="http://schemas.openxmlformats.org/officeDocument/2006/relationships/vmlDrawing" Target="../drawings/vmlDrawing6.vml"/><Relationship Id="rId5" Type="http://schemas.openxmlformats.org/officeDocument/2006/relationships/image" Target="../media/image8.emf"/><Relationship Id="rId4" Type="http://schemas.openxmlformats.org/officeDocument/2006/relationships/oleObject" Target="../embeddings/oleObject6.bin"/></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6.xml"/><Relationship Id="rId7" Type="http://schemas.openxmlformats.org/officeDocument/2006/relationships/image" Target="../media/image8.png"/><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152400" y="1047750"/>
            <a:ext cx="8610600" cy="1809750"/>
          </a:xfrm>
        </p:spPr>
        <p:txBody>
          <a:bodyPr/>
          <a:lstStyle>
            <a:extLst/>
          </a:lstStyle>
          <a:p>
            <a:pPr algn="ctr"/>
            <a:r>
              <a:rPr lang="en-US" b="1" dirty="0" smtClean="0"/>
              <a:t>Modelling and Simulation</a:t>
            </a:r>
            <a:endParaRPr lang="en-US" dirty="0"/>
          </a:p>
        </p:txBody>
      </p:sp>
      <p:sp>
        <p:nvSpPr>
          <p:cNvPr id="5" name="Rectangle 4"/>
          <p:cNvSpPr>
            <a:spLocks noGrp="1"/>
          </p:cNvSpPr>
          <p:nvPr>
            <p:ph type="subTitle" idx="1"/>
          </p:nvPr>
        </p:nvSpPr>
        <p:spPr/>
        <p:txBody>
          <a:bodyPr>
            <a:normAutofit lnSpcReduction="10000"/>
          </a:bodyPr>
          <a:lstStyle>
            <a:extLst/>
          </a:lstStyle>
          <a:p>
            <a:r>
              <a:rPr lang="en-US" dirty="0" smtClean="0"/>
              <a:t>Lesson 9 - SS 201</a:t>
            </a:r>
            <a:r>
              <a:rPr lang="cs-CZ" dirty="0" smtClean="0"/>
              <a:t>4</a:t>
            </a:r>
            <a:r>
              <a:rPr lang="en-US" dirty="0" smtClean="0"/>
              <a:t> – </a:t>
            </a:r>
            <a:r>
              <a:rPr lang="de-DE" dirty="0" smtClean="0"/>
              <a:t>Michel Kana</a:t>
            </a: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18110"/>
            <a:ext cx="8610600" cy="472440"/>
          </a:xfrm>
        </p:spPr>
        <p:txBody>
          <a:bodyPr/>
          <a:lstStyle/>
          <a:p>
            <a:r>
              <a:rPr lang="en-US" dirty="0"/>
              <a:t>Structural </a:t>
            </a:r>
            <a:r>
              <a:rPr lang="en-US" dirty="0" err="1"/>
              <a:t>identifiability</a:t>
            </a:r>
            <a:r>
              <a:rPr lang="en-US" dirty="0"/>
              <a:t> with transfer function</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12440" y="742950"/>
                <a:ext cx="5473959" cy="4400550"/>
              </a:xfrm>
            </p:spPr>
            <p:txBody>
              <a:bodyPr>
                <a:normAutofit fontScale="85000" lnSpcReduction="20000"/>
              </a:bodyPr>
              <a:lstStyle/>
              <a:p>
                <a:r>
                  <a:rPr lang="de-DE" dirty="0" smtClean="0"/>
                  <a:t>The </a:t>
                </a:r>
                <a:r>
                  <a:rPr lang="de-DE" dirty="0" err="1" smtClean="0"/>
                  <a:t>transfer</a:t>
                </a:r>
                <a:r>
                  <a:rPr lang="de-DE" dirty="0" smtClean="0"/>
                  <a:t> </a:t>
                </a:r>
                <a:r>
                  <a:rPr lang="de-DE" dirty="0" err="1" smtClean="0"/>
                  <a:t>function</a:t>
                </a:r>
                <a:r>
                  <a:rPr lang="de-DE" dirty="0" smtClean="0"/>
                  <a:t> </a:t>
                </a:r>
                <a:r>
                  <a:rPr lang="de-DE" dirty="0" err="1" smtClean="0"/>
                  <a:t>of</a:t>
                </a:r>
                <a:r>
                  <a:rPr lang="de-DE" dirty="0" smtClean="0"/>
                  <a:t> a LTI </a:t>
                </a:r>
                <a:r>
                  <a:rPr lang="de-DE" dirty="0" err="1" smtClean="0"/>
                  <a:t>system</a:t>
                </a:r>
                <a:r>
                  <a:rPr lang="de-DE" dirty="0" smtClean="0"/>
                  <a:t> </a:t>
                </a:r>
                <a:r>
                  <a:rPr lang="de-DE" dirty="0" err="1" smtClean="0"/>
                  <a:t>is</a:t>
                </a:r>
                <a:r>
                  <a:rPr lang="de-DE" dirty="0" smtClean="0"/>
                  <a:t> a </a:t>
                </a:r>
                <a:r>
                  <a:rPr lang="de-DE" dirty="0" err="1" smtClean="0"/>
                  <a:t>ratio</a:t>
                </a:r>
                <a:r>
                  <a:rPr lang="de-DE" dirty="0" smtClean="0"/>
                  <a:t> </a:t>
                </a:r>
                <a:r>
                  <a:rPr lang="de-DE" dirty="0" err="1" smtClean="0"/>
                  <a:t>of</a:t>
                </a:r>
                <a:r>
                  <a:rPr lang="de-DE" dirty="0" smtClean="0"/>
                  <a:t> </a:t>
                </a:r>
                <a:r>
                  <a:rPr lang="de-DE" dirty="0" err="1" smtClean="0"/>
                  <a:t>two</a:t>
                </a:r>
                <a:r>
                  <a:rPr lang="de-DE" dirty="0" smtClean="0"/>
                  <a:t> </a:t>
                </a:r>
                <a:r>
                  <a:rPr lang="de-DE" dirty="0" err="1" smtClean="0"/>
                  <a:t>polynomials</a:t>
                </a:r>
                <a:r>
                  <a:rPr lang="cs-CZ" dirty="0" smtClean="0"/>
                  <a:t>.</a:t>
                </a:r>
              </a:p>
              <a:p>
                <a:pPr lvl="1"/>
                <a:r>
                  <a:rPr lang="de-DE" dirty="0" smtClean="0"/>
                  <a:t>The </a:t>
                </a:r>
                <a:r>
                  <a:rPr lang="de-DE" dirty="0" err="1" smtClean="0"/>
                  <a:t>coefficients</a:t>
                </a:r>
                <a:r>
                  <a:rPr lang="de-DE" dirty="0" smtClean="0"/>
                  <a:t> </a:t>
                </a:r>
                <a14:m>
                  <m:oMath xmlns:m="http://schemas.openxmlformats.org/officeDocument/2006/math">
                    <m:sSub>
                      <m:sSubPr>
                        <m:ctrlPr>
                          <a:rPr lang="cs-CZ" sz="2700" b="1" i="1">
                            <a:latin typeface="Cambria Math" panose="02040503050406030204" pitchFamily="18" charset="0"/>
                          </a:rPr>
                        </m:ctrlPr>
                      </m:sSubPr>
                      <m:e>
                        <m:r>
                          <a:rPr lang="cs-CZ" sz="2700" b="1" i="1">
                            <a:latin typeface="Cambria Math"/>
                          </a:rPr>
                          <m:t>𝒂</m:t>
                        </m:r>
                      </m:e>
                      <m:sub>
                        <m:r>
                          <a:rPr lang="cs-CZ" sz="2700" b="1" i="1">
                            <a:latin typeface="Cambria Math"/>
                          </a:rPr>
                          <m:t>𝒊</m:t>
                        </m:r>
                      </m:sub>
                    </m:sSub>
                    <m:r>
                      <a:rPr lang="cs-CZ" sz="2700" b="1" i="1">
                        <a:latin typeface="Cambria Math"/>
                      </a:rPr>
                      <m:t>,</m:t>
                    </m:r>
                    <m:sSub>
                      <m:sSubPr>
                        <m:ctrlPr>
                          <a:rPr lang="cs-CZ" sz="2700" b="1" i="1">
                            <a:latin typeface="Cambria Math" panose="02040503050406030204" pitchFamily="18" charset="0"/>
                          </a:rPr>
                        </m:ctrlPr>
                      </m:sSubPr>
                      <m:e>
                        <m:r>
                          <a:rPr lang="cs-CZ" sz="2700" b="1" i="1">
                            <a:latin typeface="Cambria Math"/>
                          </a:rPr>
                          <m:t>𝒃</m:t>
                        </m:r>
                      </m:e>
                      <m:sub>
                        <m:r>
                          <a:rPr lang="cs-CZ" sz="2700" b="1" i="1">
                            <a:latin typeface="Cambria Math"/>
                          </a:rPr>
                          <m:t>𝒊</m:t>
                        </m:r>
                      </m:sub>
                    </m:sSub>
                  </m:oMath>
                </a14:m>
                <a:r>
                  <a:rPr lang="de-DE" dirty="0" smtClean="0"/>
                  <a:t> </a:t>
                </a:r>
                <a:r>
                  <a:rPr lang="de-DE" dirty="0" err="1" smtClean="0"/>
                  <a:t>of</a:t>
                </a:r>
                <a:r>
                  <a:rPr lang="de-DE" dirty="0" smtClean="0"/>
                  <a:t> </a:t>
                </a:r>
                <a:r>
                  <a:rPr lang="de-DE" dirty="0" err="1" smtClean="0"/>
                  <a:t>the</a:t>
                </a:r>
                <a:r>
                  <a:rPr lang="de-DE" dirty="0" smtClean="0"/>
                  <a:t> </a:t>
                </a:r>
                <a:r>
                  <a:rPr lang="cs-CZ" dirty="0" smtClean="0"/>
                  <a:t>polynom</a:t>
                </a:r>
                <a:r>
                  <a:rPr lang="de-DE" dirty="0" err="1" smtClean="0"/>
                  <a:t>ials</a:t>
                </a:r>
                <a:r>
                  <a:rPr lang="cs-CZ" dirty="0" smtClean="0"/>
                  <a:t> </a:t>
                </a:r>
                <a:r>
                  <a:rPr lang="de-DE" dirty="0" err="1" smtClean="0"/>
                  <a:t>are</a:t>
                </a:r>
                <a:r>
                  <a:rPr lang="de-DE" dirty="0" smtClean="0"/>
                  <a:t> </a:t>
                </a:r>
                <a:r>
                  <a:rPr lang="de-DE" dirty="0" err="1" smtClean="0"/>
                  <a:t>called</a:t>
                </a:r>
                <a:r>
                  <a:rPr lang="de-DE" dirty="0" smtClean="0"/>
                  <a:t> </a:t>
                </a:r>
                <a:r>
                  <a:rPr lang="de-DE" dirty="0" err="1" smtClean="0"/>
                  <a:t>observational</a:t>
                </a:r>
                <a:r>
                  <a:rPr lang="de-DE" dirty="0" smtClean="0"/>
                  <a:t> </a:t>
                </a:r>
                <a:r>
                  <a:rPr lang="de-DE" dirty="0" err="1" smtClean="0"/>
                  <a:t>parameters</a:t>
                </a:r>
                <a:r>
                  <a:rPr lang="de-DE" dirty="0" smtClean="0"/>
                  <a:t>.</a:t>
                </a:r>
                <a:endParaRPr lang="cs-CZ" dirty="0" smtClean="0"/>
              </a:p>
              <a:p>
                <a:pPr lvl="1"/>
                <a:r>
                  <a:rPr lang="en-US" dirty="0" smtClean="0"/>
                  <a:t>The observational parameters are non-linear functions of model parameters</a:t>
                </a:r>
                <a:r>
                  <a:rPr lang="cs-CZ" dirty="0" smtClean="0"/>
                  <a:t>.</a:t>
                </a:r>
              </a:p>
              <a:p>
                <a:pPr lvl="1"/>
                <a:r>
                  <a:rPr lang="en-US" dirty="0"/>
                  <a:t>If all model parameters can be uniquely computed from the observational parameters, then the model is </a:t>
                </a:r>
                <a:r>
                  <a:rPr lang="en-US" dirty="0" smtClean="0"/>
                  <a:t>identifiable</a:t>
                </a:r>
                <a:r>
                  <a:rPr lang="cs-CZ" dirty="0" smtClean="0"/>
                  <a:t>.</a:t>
                </a:r>
              </a:p>
              <a:p>
                <a:pPr lvl="1"/>
                <a:r>
                  <a:rPr lang="en-US" dirty="0"/>
                  <a:t>The </a:t>
                </a:r>
                <a:r>
                  <a:rPr lang="en-US" dirty="0" err="1"/>
                  <a:t>identifiability</a:t>
                </a:r>
                <a:r>
                  <a:rPr lang="en-US" dirty="0"/>
                  <a:t> problem reduces to determining the number of solutions in a set of nonlinear algebraic equations. </a:t>
                </a:r>
                <a:endParaRPr lang="cs-CZ" dirty="0" smtClean="0"/>
              </a:p>
              <a:p>
                <a:pPr lvl="2"/>
                <a:endParaRPr lang="cs-CZ"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12440" y="742950"/>
                <a:ext cx="5473959" cy="4400550"/>
              </a:xfrm>
              <a:blipFill rotWithShape="1">
                <a:blip r:embed="rId3"/>
                <a:stretch>
                  <a:fillRect l="-223" t="-2632"/>
                </a:stretch>
              </a:blipFill>
            </p:spPr>
            <p:txBody>
              <a:bodyPr/>
              <a:lstStyle/>
              <a:p>
                <a:r>
                  <a:rPr lang="en-US">
                    <a:noFill/>
                  </a:rPr>
                  <a:t> </a:t>
                </a:r>
              </a:p>
            </p:txBody>
          </p:sp>
        </mc:Fallback>
      </mc:AlternateContent>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568000447"/>
              </p:ext>
            </p:extLst>
          </p:nvPr>
        </p:nvGraphicFramePr>
        <p:xfrm>
          <a:off x="5627484" y="742950"/>
          <a:ext cx="3281566" cy="1447800"/>
        </p:xfrm>
        <a:graphic>
          <a:graphicData uri="http://schemas.openxmlformats.org/presentationml/2006/ole">
            <mc:AlternateContent xmlns:mc="http://schemas.openxmlformats.org/markup-compatibility/2006">
              <mc:Choice xmlns:v="urn:schemas-microsoft-com:vml" Requires="v">
                <p:oleObj spid="_x0000_s4110" r:id="rId4" imgW="3269742" imgH="1697355" progId="Visio.Drawing.11">
                  <p:embed/>
                </p:oleObj>
              </mc:Choice>
              <mc:Fallback>
                <p:oleObj r:id="rId4" imgW="3269742" imgH="1697355" progId="Visio.Drawing.11">
                  <p:embed/>
                  <p:pic>
                    <p:nvPicPr>
                      <p:cNvPr id="0" name=""/>
                      <p:cNvPicPr>
                        <a:picLocks noChangeAspect="1" noChangeArrowheads="1"/>
                      </p:cNvPicPr>
                      <p:nvPr/>
                    </p:nvPicPr>
                    <p:blipFill>
                      <a:blip r:embed="rId5">
                        <a:grayscl/>
                        <a:biLevel thresh="50000"/>
                        <a:extLst>
                          <a:ext uri="{28A0092B-C50C-407E-A947-70E740481C1C}">
                            <a14:useLocalDpi xmlns:a14="http://schemas.microsoft.com/office/drawing/2010/main" val="0"/>
                          </a:ext>
                        </a:extLst>
                      </a:blip>
                      <a:srcRect/>
                      <a:stretch>
                        <a:fillRect/>
                      </a:stretch>
                    </p:blipFill>
                    <p:spPr bwMode="auto">
                      <a:xfrm>
                        <a:off x="5627484" y="742950"/>
                        <a:ext cx="3281566" cy="1447800"/>
                      </a:xfrm>
                      <a:prstGeom prst="rect">
                        <a:avLst/>
                      </a:prstGeom>
                      <a:noFill/>
                      <a:ln w="19050">
                        <a:solidFill>
                          <a:srgbClr val="35385A"/>
                        </a:solidFill>
                        <a:miter lim="800000"/>
                        <a:headEnd/>
                        <a:tailEnd/>
                      </a:ln>
                    </p:spPr>
                  </p:pic>
                </p:oleObj>
              </mc:Fallback>
            </mc:AlternateContent>
          </a:graphicData>
        </a:graphic>
      </p:graphicFrame>
      <mc:AlternateContent xmlns:mc="http://schemas.openxmlformats.org/markup-compatibility/2006" xmlns:a14="http://schemas.microsoft.com/office/drawing/2010/main">
        <mc:Choice Requires="a14">
          <p:sp>
            <p:nvSpPr>
              <p:cNvPr id="9" name="Rectangle 8"/>
              <p:cNvSpPr/>
              <p:nvPr/>
            </p:nvSpPr>
            <p:spPr>
              <a:xfrm>
                <a:off x="6777243" y="2535207"/>
                <a:ext cx="1143000" cy="496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cs-CZ" sz="1600" i="1">
                              <a:latin typeface="Cambria Math" panose="02040503050406030204" pitchFamily="18" charset="0"/>
                            </a:rPr>
                          </m:ctrlPr>
                        </m:fPr>
                        <m:num>
                          <m:r>
                            <a:rPr lang="en-US" sz="1600" b="0" i="1">
                              <a:latin typeface="Cambria Math"/>
                            </a:rPr>
                            <m:t>𝐿</m:t>
                          </m:r>
                          <m:d>
                            <m:dPr>
                              <m:begChr m:val="{"/>
                              <m:endChr m:val="}"/>
                              <m:ctrlPr>
                                <a:rPr lang="cs-CZ" sz="1600" i="1">
                                  <a:latin typeface="Cambria Math" panose="02040503050406030204" pitchFamily="18" charset="0"/>
                                </a:rPr>
                              </m:ctrlPr>
                            </m:dPr>
                            <m:e>
                              <m:sSub>
                                <m:sSubPr>
                                  <m:ctrlPr>
                                    <a:rPr lang="cs-CZ" sz="1600" i="1">
                                      <a:latin typeface="Cambria Math" panose="02040503050406030204" pitchFamily="18" charset="0"/>
                                    </a:rPr>
                                  </m:ctrlPr>
                                </m:sSubPr>
                                <m:e>
                                  <m:r>
                                    <a:rPr lang="en-US" sz="1600" b="0" i="1">
                                      <a:latin typeface="Cambria Math"/>
                                    </a:rPr>
                                    <m:t>𝑌</m:t>
                                  </m:r>
                                </m:e>
                                <m:sub>
                                  <m:r>
                                    <a:rPr lang="en-US" sz="1600" b="0" i="1">
                                      <a:latin typeface="Cambria Math"/>
                                    </a:rPr>
                                    <m:t>1</m:t>
                                  </m:r>
                                </m:sub>
                              </m:sSub>
                            </m:e>
                          </m:d>
                        </m:num>
                        <m:den>
                          <m:r>
                            <a:rPr lang="en-US" sz="1600" b="0" i="1">
                              <a:latin typeface="Cambria Math"/>
                            </a:rPr>
                            <m:t>𝐿</m:t>
                          </m:r>
                          <m:d>
                            <m:dPr>
                              <m:begChr m:val="{"/>
                              <m:endChr m:val="}"/>
                              <m:ctrlPr>
                                <a:rPr lang="cs-CZ" sz="1600" i="1">
                                  <a:latin typeface="Cambria Math" panose="02040503050406030204" pitchFamily="18" charset="0"/>
                                </a:rPr>
                              </m:ctrlPr>
                            </m:dPr>
                            <m:e>
                              <m:sSub>
                                <m:sSubPr>
                                  <m:ctrlPr>
                                    <a:rPr lang="cs-CZ" sz="1600" i="1">
                                      <a:latin typeface="Cambria Math" panose="02040503050406030204" pitchFamily="18" charset="0"/>
                                    </a:rPr>
                                  </m:ctrlPr>
                                </m:sSubPr>
                                <m:e>
                                  <m:r>
                                    <a:rPr lang="de-DE" sz="1600" b="0" i="1">
                                      <a:latin typeface="Cambria Math"/>
                                    </a:rPr>
                                    <m:t>𝑢</m:t>
                                  </m:r>
                                </m:e>
                                <m:sub>
                                  <m:r>
                                    <a:rPr lang="de-DE" sz="1600" b="0" i="1">
                                      <a:latin typeface="Cambria Math"/>
                                    </a:rPr>
                                    <m:t>1</m:t>
                                  </m:r>
                                </m:sub>
                              </m:sSub>
                            </m:e>
                          </m:d>
                        </m:den>
                      </m:f>
                    </m:oMath>
                  </m:oMathPara>
                </a14:m>
                <a:endParaRPr lang="en-US" sz="1600" dirty="0"/>
              </a:p>
            </p:txBody>
          </p:sp>
        </mc:Choice>
        <mc:Fallback xmlns="">
          <p:sp>
            <p:nvSpPr>
              <p:cNvPr id="9" name="Rectangle 8"/>
              <p:cNvSpPr>
                <a:spLocks noRot="1" noChangeAspect="1" noMove="1" noResize="1" noEditPoints="1" noAdjustHandles="1" noChangeArrowheads="1" noChangeShapeType="1" noTextEdit="1"/>
              </p:cNvSpPr>
              <p:nvPr/>
            </p:nvSpPr>
            <p:spPr>
              <a:xfrm>
                <a:off x="6777243" y="2535207"/>
                <a:ext cx="1143000" cy="496788"/>
              </a:xfrm>
              <a:prstGeom prst="rect">
                <a:avLst/>
              </a:prstGeom>
              <a:blipFill rotWithShape="1">
                <a:blip r:embed="rId6"/>
                <a:stretch>
                  <a:fillRect/>
                </a:stretch>
              </a:blipFill>
            </p:spPr>
            <p:txBody>
              <a:bodyPr/>
              <a:lstStyle/>
              <a:p>
                <a:r>
                  <a:rPr lang="en-US">
                    <a:noFill/>
                  </a:rPr>
                  <a:t> </a:t>
                </a:r>
              </a:p>
            </p:txBody>
          </p:sp>
        </mc:Fallback>
      </mc:AlternateContent>
      <p:sp>
        <p:nvSpPr>
          <p:cNvPr id="10" name="Right Arrow 9"/>
          <p:cNvSpPr/>
          <p:nvPr/>
        </p:nvSpPr>
        <p:spPr>
          <a:xfrm>
            <a:off x="6243868" y="2693441"/>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1" name="Right Arrow 10"/>
          <p:cNvSpPr/>
          <p:nvPr/>
        </p:nvSpPr>
        <p:spPr>
          <a:xfrm>
            <a:off x="7988667" y="2693441"/>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mc:AlternateContent xmlns:mc="http://schemas.openxmlformats.org/markup-compatibility/2006" xmlns:a14="http://schemas.microsoft.com/office/drawing/2010/main">
        <mc:Choice Requires="a14">
          <p:sp>
            <p:nvSpPr>
              <p:cNvPr id="12" name="Rectangle 11"/>
              <p:cNvSpPr/>
              <p:nvPr/>
            </p:nvSpPr>
            <p:spPr>
              <a:xfrm>
                <a:off x="8481634" y="2638464"/>
                <a:ext cx="420884"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cs-CZ" sz="1600" i="1">
                              <a:latin typeface="Cambria Math" panose="02040503050406030204" pitchFamily="18" charset="0"/>
                            </a:rPr>
                          </m:ctrlPr>
                        </m:sSubPr>
                        <m:e>
                          <m:r>
                            <a:rPr lang="en-US" sz="1600" b="0" i="1">
                              <a:latin typeface="Cambria Math"/>
                            </a:rPr>
                            <m:t>𝑌</m:t>
                          </m:r>
                        </m:e>
                        <m:sub>
                          <m:r>
                            <a:rPr lang="en-US" sz="1600" b="0" i="1">
                              <a:latin typeface="Cambria Math"/>
                            </a:rPr>
                            <m:t>1</m:t>
                          </m:r>
                        </m:sub>
                      </m:sSub>
                    </m:oMath>
                  </m:oMathPara>
                </a14:m>
                <a:endParaRPr lang="en-US" sz="1600" dirty="0"/>
              </a:p>
            </p:txBody>
          </p:sp>
        </mc:Choice>
        <mc:Fallback xmlns="">
          <p:sp>
            <p:nvSpPr>
              <p:cNvPr id="12" name="Rectangle 11"/>
              <p:cNvSpPr>
                <a:spLocks noRot="1" noChangeAspect="1" noMove="1" noResize="1" noEditPoints="1" noAdjustHandles="1" noChangeArrowheads="1" noChangeShapeType="1" noTextEdit="1"/>
              </p:cNvSpPr>
              <p:nvPr/>
            </p:nvSpPr>
            <p:spPr>
              <a:xfrm>
                <a:off x="8481634" y="2638464"/>
                <a:ext cx="420884" cy="338554"/>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5791200" y="2614324"/>
                <a:ext cx="448136"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cs-CZ" sz="1600" i="1">
                              <a:latin typeface="Cambria Math" panose="02040503050406030204" pitchFamily="18" charset="0"/>
                            </a:rPr>
                          </m:ctrlPr>
                        </m:sSubPr>
                        <m:e>
                          <m:r>
                            <a:rPr lang="de-DE" sz="1600" b="0" i="1">
                              <a:latin typeface="Cambria Math"/>
                            </a:rPr>
                            <m:t>𝑢</m:t>
                          </m:r>
                        </m:e>
                        <m:sub>
                          <m:r>
                            <a:rPr lang="de-DE" sz="1600" b="0" i="1">
                              <a:latin typeface="Cambria Math"/>
                            </a:rPr>
                            <m:t>1</m:t>
                          </m:r>
                        </m:sub>
                      </m:sSub>
                    </m:oMath>
                  </m:oMathPara>
                </a14:m>
                <a:endParaRPr lang="en-US" sz="1600" dirty="0"/>
              </a:p>
            </p:txBody>
          </p:sp>
        </mc:Choice>
        <mc:Fallback xmlns="">
          <p:sp>
            <p:nvSpPr>
              <p:cNvPr id="13" name="Rectangle 12"/>
              <p:cNvSpPr>
                <a:spLocks noRot="1" noChangeAspect="1" noMove="1" noResize="1" noEditPoints="1" noAdjustHandles="1" noChangeArrowheads="1" noChangeShapeType="1" noTextEdit="1"/>
              </p:cNvSpPr>
              <p:nvPr/>
            </p:nvSpPr>
            <p:spPr>
              <a:xfrm>
                <a:off x="5791200" y="2614324"/>
                <a:ext cx="448136" cy="338554"/>
              </a:xfrm>
              <a:prstGeom prst="rect">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6015268" y="3333750"/>
                <a:ext cx="2823273" cy="745589"/>
              </a:xfrm>
              <a:prstGeom prst="rect">
                <a:avLst/>
              </a:prstGeom>
              <a:ln w="19050">
                <a:solidFill>
                  <a:srgbClr val="7030A0"/>
                </a:solidFill>
              </a:ln>
            </p:spPr>
            <p:txBody>
              <a:bodyPr wrap="none">
                <a:spAutoFit/>
              </a:bodyPr>
              <a:lstStyle/>
              <a:p>
                <a:pPr/>
                <a14:m>
                  <m:oMathPara xmlns:m="http://schemas.openxmlformats.org/officeDocument/2006/math">
                    <m:oMathParaPr>
                      <m:jc m:val="left"/>
                    </m:oMathParaPr>
                    <m:oMath xmlns:m="http://schemas.openxmlformats.org/officeDocument/2006/math">
                      <m:f>
                        <m:fPr>
                          <m:ctrlPr>
                            <a:rPr lang="cs-CZ" sz="1100" i="1">
                              <a:latin typeface="Cambria Math" panose="02040503050406030204" pitchFamily="18" charset="0"/>
                            </a:rPr>
                          </m:ctrlPr>
                        </m:fPr>
                        <m:num>
                          <m:r>
                            <a:rPr lang="en-US" sz="1100" b="0" i="1">
                              <a:latin typeface="Cambria Math"/>
                            </a:rPr>
                            <m:t>𝐿</m:t>
                          </m:r>
                          <m:d>
                            <m:dPr>
                              <m:begChr m:val="{"/>
                              <m:endChr m:val="}"/>
                              <m:ctrlPr>
                                <a:rPr lang="cs-CZ" sz="1100" i="1">
                                  <a:latin typeface="Cambria Math" panose="02040503050406030204" pitchFamily="18" charset="0"/>
                                </a:rPr>
                              </m:ctrlPr>
                            </m:dPr>
                            <m:e>
                              <m:sSub>
                                <m:sSubPr>
                                  <m:ctrlPr>
                                    <a:rPr lang="cs-CZ" sz="1100" i="1">
                                      <a:latin typeface="Cambria Math" panose="02040503050406030204" pitchFamily="18" charset="0"/>
                                    </a:rPr>
                                  </m:ctrlPr>
                                </m:sSubPr>
                                <m:e>
                                  <m:r>
                                    <a:rPr lang="en-US" sz="1100" b="0" i="1">
                                      <a:latin typeface="Cambria Math"/>
                                    </a:rPr>
                                    <m:t>𝑌</m:t>
                                  </m:r>
                                </m:e>
                                <m:sub>
                                  <m:r>
                                    <a:rPr lang="en-US" sz="1100" b="0" i="1">
                                      <a:latin typeface="Cambria Math"/>
                                    </a:rPr>
                                    <m:t>1</m:t>
                                  </m:r>
                                </m:sub>
                              </m:sSub>
                            </m:e>
                          </m:d>
                        </m:num>
                        <m:den>
                          <m:r>
                            <a:rPr lang="en-US" sz="1100" b="0" i="1">
                              <a:latin typeface="Cambria Math"/>
                            </a:rPr>
                            <m:t>𝐿</m:t>
                          </m:r>
                          <m:d>
                            <m:dPr>
                              <m:begChr m:val="{"/>
                              <m:endChr m:val="}"/>
                              <m:ctrlPr>
                                <a:rPr lang="cs-CZ" sz="1100" i="1">
                                  <a:latin typeface="Cambria Math" panose="02040503050406030204" pitchFamily="18" charset="0"/>
                                </a:rPr>
                              </m:ctrlPr>
                            </m:dPr>
                            <m:e>
                              <m:sSub>
                                <m:sSubPr>
                                  <m:ctrlPr>
                                    <a:rPr lang="cs-CZ" sz="1100" i="1">
                                      <a:latin typeface="Cambria Math" panose="02040503050406030204" pitchFamily="18" charset="0"/>
                                    </a:rPr>
                                  </m:ctrlPr>
                                </m:sSubPr>
                                <m:e>
                                  <m:r>
                                    <a:rPr lang="de-DE" sz="1100" b="0" i="1">
                                      <a:latin typeface="Cambria Math"/>
                                    </a:rPr>
                                    <m:t>𝑢</m:t>
                                  </m:r>
                                </m:e>
                                <m:sub>
                                  <m:r>
                                    <a:rPr lang="de-DE" sz="1100" b="0" i="1">
                                      <a:latin typeface="Cambria Math"/>
                                    </a:rPr>
                                    <m:t>1</m:t>
                                  </m:r>
                                </m:sub>
                              </m:sSub>
                            </m:e>
                          </m:d>
                        </m:den>
                      </m:f>
                      <m:r>
                        <a:rPr lang="en-US" sz="1100" b="0" i="1">
                          <a:latin typeface="Cambria Math"/>
                        </a:rPr>
                        <m:t>=</m:t>
                      </m:r>
                      <m:f>
                        <m:fPr>
                          <m:ctrlPr>
                            <a:rPr lang="cs-CZ" sz="1100" i="1">
                              <a:latin typeface="Cambria Math" panose="02040503050406030204" pitchFamily="18" charset="0"/>
                            </a:rPr>
                          </m:ctrlPr>
                        </m:fPr>
                        <m:num>
                          <m:f>
                            <m:fPr>
                              <m:ctrlPr>
                                <a:rPr lang="cs-CZ" sz="1100" i="1">
                                  <a:latin typeface="Cambria Math" panose="02040503050406030204" pitchFamily="18" charset="0"/>
                                </a:rPr>
                              </m:ctrlPr>
                            </m:fPr>
                            <m:num>
                              <m:r>
                                <a:rPr lang="en-US" sz="1100" b="0" i="1">
                                  <a:latin typeface="Cambria Math"/>
                                </a:rPr>
                                <m:t>1</m:t>
                              </m:r>
                            </m:num>
                            <m:den>
                              <m:sSub>
                                <m:sSubPr>
                                  <m:ctrlPr>
                                    <a:rPr lang="cs-CZ" sz="1100" i="1">
                                      <a:latin typeface="Cambria Math" panose="02040503050406030204" pitchFamily="18" charset="0"/>
                                    </a:rPr>
                                  </m:ctrlPr>
                                </m:sSubPr>
                                <m:e>
                                  <m:r>
                                    <a:rPr lang="en-US" sz="1100" b="0" i="1">
                                      <a:latin typeface="Cambria Math"/>
                                    </a:rPr>
                                    <m:t>𝑉</m:t>
                                  </m:r>
                                </m:e>
                                <m:sub>
                                  <m:r>
                                    <a:rPr lang="en-US" sz="1100" b="0" i="1">
                                      <a:latin typeface="Cambria Math"/>
                                    </a:rPr>
                                    <m:t>1</m:t>
                                  </m:r>
                                </m:sub>
                              </m:sSub>
                            </m:den>
                          </m:f>
                          <m:r>
                            <a:rPr lang="en-US" sz="1100" b="0" i="1">
                              <a:latin typeface="Cambria Math"/>
                            </a:rPr>
                            <m:t>𝑠</m:t>
                          </m:r>
                          <m:r>
                            <a:rPr lang="en-US" sz="1100" b="0" i="1">
                              <a:latin typeface="Cambria Math"/>
                            </a:rPr>
                            <m:t>+</m:t>
                          </m:r>
                          <m:f>
                            <m:fPr>
                              <m:ctrlPr>
                                <a:rPr lang="cs-CZ" sz="1100" i="1">
                                  <a:latin typeface="Cambria Math" panose="02040503050406030204" pitchFamily="18" charset="0"/>
                                </a:rPr>
                              </m:ctrlPr>
                            </m:fPr>
                            <m:num>
                              <m:r>
                                <a:rPr lang="en-US" sz="1100" b="0" i="1">
                                  <a:latin typeface="Cambria Math"/>
                                </a:rPr>
                                <m:t>1</m:t>
                              </m:r>
                            </m:num>
                            <m:den>
                              <m:sSub>
                                <m:sSubPr>
                                  <m:ctrlPr>
                                    <a:rPr lang="cs-CZ" sz="1100" i="1">
                                      <a:latin typeface="Cambria Math" panose="02040503050406030204" pitchFamily="18" charset="0"/>
                                    </a:rPr>
                                  </m:ctrlPr>
                                </m:sSubPr>
                                <m:e>
                                  <m:r>
                                    <a:rPr lang="en-US" sz="1100" b="0" i="1">
                                      <a:latin typeface="Cambria Math"/>
                                    </a:rPr>
                                    <m:t>𝑉</m:t>
                                  </m:r>
                                </m:e>
                                <m:sub>
                                  <m:r>
                                    <a:rPr lang="en-US" sz="1100" b="0" i="1">
                                      <a:latin typeface="Cambria Math"/>
                                    </a:rPr>
                                    <m:t>1</m:t>
                                  </m:r>
                                </m:sub>
                              </m:sSub>
                            </m:den>
                          </m:f>
                          <m:sSub>
                            <m:sSubPr>
                              <m:ctrlPr>
                                <a:rPr lang="cs-CZ" sz="1100" i="1">
                                  <a:latin typeface="Cambria Math" panose="02040503050406030204" pitchFamily="18" charset="0"/>
                                </a:rPr>
                              </m:ctrlPr>
                            </m:sSubPr>
                            <m:e>
                              <m:r>
                                <a:rPr lang="en-US" sz="1100" b="0" i="1">
                                  <a:latin typeface="Cambria Math"/>
                                </a:rPr>
                                <m:t>𝑘</m:t>
                              </m:r>
                            </m:e>
                            <m:sub>
                              <m:r>
                                <a:rPr lang="en-US" sz="1100" b="0" i="1">
                                  <a:latin typeface="Cambria Math"/>
                                </a:rPr>
                                <m:t>21</m:t>
                              </m:r>
                            </m:sub>
                          </m:sSub>
                        </m:num>
                        <m:den>
                          <m:sSup>
                            <m:sSupPr>
                              <m:ctrlPr>
                                <a:rPr lang="cs-CZ" sz="1100" i="1">
                                  <a:latin typeface="Cambria Math" panose="02040503050406030204" pitchFamily="18" charset="0"/>
                                </a:rPr>
                              </m:ctrlPr>
                            </m:sSupPr>
                            <m:e>
                              <m:r>
                                <a:rPr lang="en-US" sz="1100" b="0" i="1">
                                  <a:latin typeface="Cambria Math"/>
                                </a:rPr>
                                <m:t>𝑠</m:t>
                              </m:r>
                            </m:e>
                            <m:sup>
                              <m:r>
                                <a:rPr lang="en-US" sz="1100" b="0" i="1">
                                  <a:latin typeface="Cambria Math"/>
                                </a:rPr>
                                <m:t>2</m:t>
                              </m:r>
                            </m:sup>
                          </m:sSup>
                          <m:r>
                            <a:rPr lang="en-US" sz="1100" b="0">
                              <a:latin typeface="Cambria Math"/>
                            </a:rPr>
                            <m:t>+</m:t>
                          </m:r>
                          <m:d>
                            <m:dPr>
                              <m:ctrlPr>
                                <a:rPr lang="cs-CZ" sz="1100" i="1">
                                  <a:latin typeface="Cambria Math" panose="02040503050406030204" pitchFamily="18" charset="0"/>
                                </a:rPr>
                              </m:ctrlPr>
                            </m:dPr>
                            <m:e>
                              <m:sSub>
                                <m:sSubPr>
                                  <m:ctrlPr>
                                    <a:rPr lang="cs-CZ" sz="1100" i="1">
                                      <a:latin typeface="Cambria Math" panose="02040503050406030204" pitchFamily="18" charset="0"/>
                                    </a:rPr>
                                  </m:ctrlPr>
                                </m:sSubPr>
                                <m:e>
                                  <m:r>
                                    <a:rPr lang="en-US" sz="1100" b="0" i="1">
                                      <a:latin typeface="Cambria Math"/>
                                    </a:rPr>
                                    <m:t>𝑘</m:t>
                                  </m:r>
                                </m:e>
                                <m:sub>
                                  <m:r>
                                    <a:rPr lang="en-US" sz="1100" b="0" i="1">
                                      <a:latin typeface="Cambria Math"/>
                                    </a:rPr>
                                    <m:t>11</m:t>
                                  </m:r>
                                </m:sub>
                              </m:sSub>
                              <m:r>
                                <a:rPr lang="en-US" sz="1100" b="0" i="1">
                                  <a:latin typeface="Cambria Math"/>
                                </a:rPr>
                                <m:t>+</m:t>
                              </m:r>
                              <m:sSub>
                                <m:sSubPr>
                                  <m:ctrlPr>
                                    <a:rPr lang="cs-CZ" sz="1100" i="1">
                                      <a:latin typeface="Cambria Math" panose="02040503050406030204" pitchFamily="18" charset="0"/>
                                    </a:rPr>
                                  </m:ctrlPr>
                                </m:sSubPr>
                                <m:e>
                                  <m:r>
                                    <a:rPr lang="en-US" sz="1100" b="0" i="1">
                                      <a:latin typeface="Cambria Math"/>
                                    </a:rPr>
                                    <m:t>𝑘</m:t>
                                  </m:r>
                                </m:e>
                                <m:sub>
                                  <m:r>
                                    <a:rPr lang="en-US" sz="1100" b="0" i="1">
                                      <a:latin typeface="Cambria Math"/>
                                    </a:rPr>
                                    <m:t>12</m:t>
                                  </m:r>
                                </m:sub>
                              </m:sSub>
                              <m:r>
                                <a:rPr lang="en-US" sz="1100" b="0">
                                  <a:latin typeface="Cambria Math"/>
                                </a:rPr>
                                <m:t>+</m:t>
                              </m:r>
                              <m:sSub>
                                <m:sSubPr>
                                  <m:ctrlPr>
                                    <a:rPr lang="cs-CZ" sz="1100" i="1">
                                      <a:latin typeface="Cambria Math" panose="02040503050406030204" pitchFamily="18" charset="0"/>
                                    </a:rPr>
                                  </m:ctrlPr>
                                </m:sSubPr>
                                <m:e>
                                  <m:r>
                                    <a:rPr lang="en-US" sz="1100" b="0" i="1">
                                      <a:latin typeface="Cambria Math"/>
                                    </a:rPr>
                                    <m:t>𝑘</m:t>
                                  </m:r>
                                </m:e>
                                <m:sub>
                                  <m:r>
                                    <a:rPr lang="en-US" sz="1100" b="0" i="1">
                                      <a:latin typeface="Cambria Math"/>
                                    </a:rPr>
                                    <m:t>21</m:t>
                                  </m:r>
                                </m:sub>
                              </m:sSub>
                            </m:e>
                          </m:d>
                          <m:r>
                            <a:rPr lang="en-US" sz="1100" b="0" i="1">
                              <a:latin typeface="Cambria Math"/>
                            </a:rPr>
                            <m:t>𝑠</m:t>
                          </m:r>
                          <m:r>
                            <a:rPr lang="en-US" sz="1100" b="0">
                              <a:latin typeface="Cambria Math"/>
                            </a:rPr>
                            <m:t>+</m:t>
                          </m:r>
                          <m:sSub>
                            <m:sSubPr>
                              <m:ctrlPr>
                                <a:rPr lang="cs-CZ" sz="1100" i="1">
                                  <a:latin typeface="Cambria Math" panose="02040503050406030204" pitchFamily="18" charset="0"/>
                                </a:rPr>
                              </m:ctrlPr>
                            </m:sSubPr>
                            <m:e>
                              <m:r>
                                <a:rPr lang="en-US" sz="1100" b="0" i="1">
                                  <a:latin typeface="Cambria Math"/>
                                </a:rPr>
                                <m:t>𝑘</m:t>
                              </m:r>
                            </m:e>
                            <m:sub>
                              <m:r>
                                <a:rPr lang="en-US" sz="1100" b="0" i="1">
                                  <a:latin typeface="Cambria Math"/>
                                </a:rPr>
                                <m:t>21</m:t>
                              </m:r>
                            </m:sub>
                          </m:sSub>
                          <m:sSub>
                            <m:sSubPr>
                              <m:ctrlPr>
                                <a:rPr lang="cs-CZ" sz="1100" i="1">
                                  <a:latin typeface="Cambria Math" panose="02040503050406030204" pitchFamily="18" charset="0"/>
                                </a:rPr>
                              </m:ctrlPr>
                            </m:sSubPr>
                            <m:e>
                              <m:r>
                                <a:rPr lang="en-US" sz="1100" b="0" i="1">
                                  <a:latin typeface="Cambria Math"/>
                                </a:rPr>
                                <m:t>𝑘</m:t>
                              </m:r>
                            </m:e>
                            <m:sub>
                              <m:r>
                                <a:rPr lang="en-US" sz="1100" b="0" i="1">
                                  <a:latin typeface="Cambria Math"/>
                                </a:rPr>
                                <m:t>11</m:t>
                              </m:r>
                            </m:sub>
                          </m:sSub>
                        </m:den>
                      </m:f>
                    </m:oMath>
                  </m:oMathPara>
                </a14:m>
                <a:endParaRPr lang="cs-CZ" sz="1100" dirty="0" smtClean="0"/>
              </a:p>
              <a:p>
                <a:endParaRPr lang="cs-CZ" sz="1100" dirty="0"/>
              </a:p>
            </p:txBody>
          </p:sp>
        </mc:Choice>
        <mc:Fallback xmlns="">
          <p:sp>
            <p:nvSpPr>
              <p:cNvPr id="14" name="Rectangle 13"/>
              <p:cNvSpPr>
                <a:spLocks noRot="1" noChangeAspect="1" noMove="1" noResize="1" noEditPoints="1" noAdjustHandles="1" noChangeArrowheads="1" noChangeShapeType="1" noTextEdit="1"/>
              </p:cNvSpPr>
              <p:nvPr/>
            </p:nvSpPr>
            <p:spPr>
              <a:xfrm>
                <a:off x="6015268" y="3333750"/>
                <a:ext cx="2823273" cy="745589"/>
              </a:xfrm>
              <a:prstGeom prst="rect">
                <a:avLst/>
              </a:prstGeom>
              <a:blipFill rotWithShape="1">
                <a:blip r:embed="rId9"/>
                <a:stretch>
                  <a:fillRect/>
                </a:stretch>
              </a:blipFill>
              <a:ln w="19050">
                <a:solidFill>
                  <a:srgbClr val="7030A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5678381" y="4400550"/>
                <a:ext cx="3340723" cy="634148"/>
              </a:xfrm>
              <a:prstGeom prst="rect">
                <a:avLst/>
              </a:prstGeom>
              <a:ln w="19050">
                <a:solidFill>
                  <a:srgbClr val="00B0F0"/>
                </a:solidFill>
              </a:ln>
            </p:spPr>
            <p:txBody>
              <a:bodyPr wrap="none">
                <a:spAutoFit/>
              </a:bodyPr>
              <a:lstStyle/>
              <a:p>
                <a:pPr/>
                <a14:m>
                  <m:oMathPara xmlns:m="http://schemas.openxmlformats.org/officeDocument/2006/math">
                    <m:oMathParaPr>
                      <m:jc m:val="left"/>
                    </m:oMathParaPr>
                    <m:oMath xmlns:m="http://schemas.openxmlformats.org/officeDocument/2006/math">
                      <m:f>
                        <m:fPr>
                          <m:ctrlPr>
                            <a:rPr lang="cs-CZ" sz="1100" b="1" i="1" smtClean="0">
                              <a:latin typeface="Cambria Math" panose="02040503050406030204" pitchFamily="18" charset="0"/>
                            </a:rPr>
                          </m:ctrlPr>
                        </m:fPr>
                        <m:num>
                          <m:r>
                            <a:rPr lang="en-US" sz="1100" b="1" i="1">
                              <a:latin typeface="Cambria Math"/>
                            </a:rPr>
                            <m:t>𝑳</m:t>
                          </m:r>
                          <m:d>
                            <m:dPr>
                              <m:begChr m:val="{"/>
                              <m:endChr m:val="}"/>
                              <m:ctrlPr>
                                <a:rPr lang="cs-CZ" sz="1100" b="1" i="1">
                                  <a:latin typeface="Cambria Math" panose="02040503050406030204" pitchFamily="18" charset="0"/>
                                </a:rPr>
                              </m:ctrlPr>
                            </m:dPr>
                            <m:e>
                              <m:r>
                                <a:rPr lang="cs-CZ" sz="1100" b="1" i="1" smtClean="0">
                                  <a:latin typeface="Cambria Math"/>
                                </a:rPr>
                                <m:t>𝒀</m:t>
                              </m:r>
                            </m:e>
                          </m:d>
                        </m:num>
                        <m:den>
                          <m:r>
                            <a:rPr lang="en-US" sz="1100" b="1" i="1">
                              <a:latin typeface="Cambria Math"/>
                            </a:rPr>
                            <m:t>𝑳</m:t>
                          </m:r>
                          <m:d>
                            <m:dPr>
                              <m:begChr m:val="{"/>
                              <m:endChr m:val="}"/>
                              <m:ctrlPr>
                                <a:rPr lang="cs-CZ" sz="1100" b="1" i="1">
                                  <a:latin typeface="Cambria Math" panose="02040503050406030204" pitchFamily="18" charset="0"/>
                                </a:rPr>
                              </m:ctrlPr>
                            </m:dPr>
                            <m:e>
                              <m:r>
                                <a:rPr lang="cs-CZ" sz="1100" b="1" i="1" smtClean="0">
                                  <a:latin typeface="Cambria Math"/>
                                </a:rPr>
                                <m:t>𝑼</m:t>
                              </m:r>
                            </m:e>
                          </m:d>
                        </m:den>
                      </m:f>
                      <m:r>
                        <a:rPr lang="en-US" sz="1100" b="1" i="1">
                          <a:latin typeface="Cambria Math"/>
                        </a:rPr>
                        <m:t>=</m:t>
                      </m:r>
                      <m:f>
                        <m:fPr>
                          <m:ctrlPr>
                            <a:rPr lang="cs-CZ" sz="1100" b="1" i="1">
                              <a:latin typeface="Cambria Math" panose="02040503050406030204" pitchFamily="18" charset="0"/>
                            </a:rPr>
                          </m:ctrlPr>
                        </m:fPr>
                        <m:num>
                          <m:sSub>
                            <m:sSubPr>
                              <m:ctrlPr>
                                <a:rPr lang="cs-CZ" sz="1100" b="1" i="1">
                                  <a:latin typeface="Cambria Math" panose="02040503050406030204" pitchFamily="18" charset="0"/>
                                </a:rPr>
                              </m:ctrlPr>
                            </m:sSubPr>
                            <m:e>
                              <m:r>
                                <a:rPr lang="cs-CZ" sz="1100" b="1" i="1" smtClean="0">
                                  <a:latin typeface="Cambria Math"/>
                                </a:rPr>
                                <m:t>𝒂</m:t>
                              </m:r>
                            </m:e>
                            <m:sub>
                              <m:r>
                                <a:rPr lang="cs-CZ" sz="1100" b="1" i="1" smtClean="0">
                                  <a:latin typeface="Cambria Math"/>
                                </a:rPr>
                                <m:t>𝒏</m:t>
                              </m:r>
                              <m:r>
                                <a:rPr lang="cs-CZ" sz="1100" b="1" i="1" smtClean="0">
                                  <a:latin typeface="Cambria Math"/>
                                </a:rPr>
                                <m:t>−</m:t>
                              </m:r>
                              <m:r>
                                <a:rPr lang="cs-CZ" sz="1100" b="1" i="1" smtClean="0">
                                  <a:latin typeface="Cambria Math"/>
                                </a:rPr>
                                <m:t>𝟏</m:t>
                              </m:r>
                            </m:sub>
                          </m:sSub>
                          <m:r>
                            <a:rPr lang="en-US" sz="1100" b="1" i="1" smtClean="0">
                              <a:latin typeface="Cambria Math"/>
                              <a:ea typeface="Cambria Math"/>
                            </a:rPr>
                            <m:t>∙</m:t>
                          </m:r>
                          <m:sSup>
                            <m:sSupPr>
                              <m:ctrlPr>
                                <a:rPr lang="en-US" sz="1100" b="1" i="1" smtClean="0">
                                  <a:latin typeface="Cambria Math" panose="02040503050406030204" pitchFamily="18" charset="0"/>
                                  <a:ea typeface="Cambria Math"/>
                                </a:rPr>
                              </m:ctrlPr>
                            </m:sSupPr>
                            <m:e>
                              <m:r>
                                <a:rPr lang="cs-CZ" sz="1100" b="1" i="1" smtClean="0">
                                  <a:latin typeface="Cambria Math"/>
                                  <a:ea typeface="Cambria Math"/>
                                </a:rPr>
                                <m:t>𝒔</m:t>
                              </m:r>
                            </m:e>
                            <m:sup>
                              <m:r>
                                <a:rPr lang="cs-CZ" sz="1100" b="1" i="1" smtClean="0">
                                  <a:latin typeface="Cambria Math"/>
                                  <a:ea typeface="Cambria Math"/>
                                </a:rPr>
                                <m:t>𝒏</m:t>
                              </m:r>
                              <m:r>
                                <a:rPr lang="cs-CZ" sz="1100" b="1" i="1" smtClean="0">
                                  <a:latin typeface="Cambria Math"/>
                                  <a:ea typeface="Cambria Math"/>
                                </a:rPr>
                                <m:t>−</m:t>
                              </m:r>
                              <m:r>
                                <a:rPr lang="cs-CZ" sz="1100" b="1" i="1" smtClean="0">
                                  <a:latin typeface="Cambria Math"/>
                                  <a:ea typeface="Cambria Math"/>
                                </a:rPr>
                                <m:t>𝟏</m:t>
                              </m:r>
                            </m:sup>
                          </m:sSup>
                          <m:r>
                            <a:rPr lang="en-US" sz="1100" b="1" i="1">
                              <a:latin typeface="Cambria Math"/>
                            </a:rPr>
                            <m:t>+</m:t>
                          </m:r>
                          <m:sSub>
                            <m:sSubPr>
                              <m:ctrlPr>
                                <a:rPr lang="cs-CZ" sz="1100" b="1" i="1">
                                  <a:latin typeface="Cambria Math" panose="02040503050406030204" pitchFamily="18" charset="0"/>
                                </a:rPr>
                              </m:ctrlPr>
                            </m:sSubPr>
                            <m:e>
                              <m:r>
                                <a:rPr lang="cs-CZ" sz="1100" b="1" i="1">
                                  <a:latin typeface="Cambria Math"/>
                                </a:rPr>
                                <m:t>𝒂</m:t>
                              </m:r>
                            </m:e>
                            <m:sub>
                              <m:r>
                                <a:rPr lang="cs-CZ" sz="1100" b="1" i="1">
                                  <a:latin typeface="Cambria Math"/>
                                </a:rPr>
                                <m:t>𝒏</m:t>
                              </m:r>
                              <m:r>
                                <a:rPr lang="cs-CZ" sz="1100" b="1" i="1">
                                  <a:latin typeface="Cambria Math"/>
                                </a:rPr>
                                <m:t>−</m:t>
                              </m:r>
                              <m:r>
                                <a:rPr lang="cs-CZ" sz="1100" b="1" i="1" smtClean="0">
                                  <a:latin typeface="Cambria Math"/>
                                </a:rPr>
                                <m:t>𝟐</m:t>
                              </m:r>
                            </m:sub>
                          </m:sSub>
                          <m:r>
                            <a:rPr lang="en-US" sz="1100" b="1" i="1">
                              <a:latin typeface="Cambria Math"/>
                              <a:ea typeface="Cambria Math"/>
                            </a:rPr>
                            <m:t>∙</m:t>
                          </m:r>
                          <m:sSup>
                            <m:sSupPr>
                              <m:ctrlPr>
                                <a:rPr lang="en-US" sz="1100" b="1" i="1">
                                  <a:latin typeface="Cambria Math" panose="02040503050406030204" pitchFamily="18" charset="0"/>
                                  <a:ea typeface="Cambria Math"/>
                                </a:rPr>
                              </m:ctrlPr>
                            </m:sSupPr>
                            <m:e>
                              <m:r>
                                <a:rPr lang="cs-CZ" sz="1100" b="1" i="1">
                                  <a:latin typeface="Cambria Math"/>
                                  <a:ea typeface="Cambria Math"/>
                                </a:rPr>
                                <m:t>𝒔</m:t>
                              </m:r>
                            </m:e>
                            <m:sup>
                              <m:r>
                                <a:rPr lang="cs-CZ" sz="1100" b="1" i="1">
                                  <a:latin typeface="Cambria Math"/>
                                  <a:ea typeface="Cambria Math"/>
                                </a:rPr>
                                <m:t>𝒏</m:t>
                              </m:r>
                              <m:r>
                                <a:rPr lang="cs-CZ" sz="1100" b="1" i="1">
                                  <a:latin typeface="Cambria Math"/>
                                  <a:ea typeface="Cambria Math"/>
                                </a:rPr>
                                <m:t>−</m:t>
                              </m:r>
                              <m:r>
                                <a:rPr lang="cs-CZ" sz="1100" b="1" i="1" smtClean="0">
                                  <a:latin typeface="Cambria Math"/>
                                  <a:ea typeface="Cambria Math"/>
                                </a:rPr>
                                <m:t>𝟐</m:t>
                              </m:r>
                            </m:sup>
                          </m:sSup>
                          <m:r>
                            <a:rPr lang="cs-CZ" sz="1100" b="1" i="1" smtClean="0">
                              <a:latin typeface="Cambria Math"/>
                              <a:ea typeface="Cambria Math"/>
                            </a:rPr>
                            <m:t>+⋯+</m:t>
                          </m:r>
                          <m:sSub>
                            <m:sSubPr>
                              <m:ctrlPr>
                                <a:rPr lang="cs-CZ" sz="1100" b="1" i="1">
                                  <a:latin typeface="Cambria Math" panose="02040503050406030204" pitchFamily="18" charset="0"/>
                                </a:rPr>
                              </m:ctrlPr>
                            </m:sSubPr>
                            <m:e>
                              <m:r>
                                <a:rPr lang="cs-CZ" sz="1100" b="1" i="1">
                                  <a:latin typeface="Cambria Math"/>
                                </a:rPr>
                                <m:t>𝒂</m:t>
                              </m:r>
                            </m:e>
                            <m:sub>
                              <m:r>
                                <a:rPr lang="cs-CZ" sz="1100" b="1" i="1">
                                  <a:latin typeface="Cambria Math"/>
                                </a:rPr>
                                <m:t>𝟏</m:t>
                              </m:r>
                            </m:sub>
                          </m:sSub>
                          <m:r>
                            <a:rPr lang="en-US" sz="1100" b="1" i="1">
                              <a:latin typeface="Cambria Math"/>
                              <a:ea typeface="Cambria Math"/>
                            </a:rPr>
                            <m:t>∙</m:t>
                          </m:r>
                          <m:r>
                            <a:rPr lang="cs-CZ" sz="1100" b="1" i="1" smtClean="0">
                              <a:latin typeface="Cambria Math"/>
                              <a:ea typeface="Cambria Math"/>
                            </a:rPr>
                            <m:t>𝒔</m:t>
                          </m:r>
                          <m:r>
                            <a:rPr lang="cs-CZ" sz="1100" b="1" i="1" smtClean="0">
                              <a:latin typeface="Cambria Math"/>
                              <a:ea typeface="Cambria Math"/>
                            </a:rPr>
                            <m:t>+</m:t>
                          </m:r>
                          <m:sSub>
                            <m:sSubPr>
                              <m:ctrlPr>
                                <a:rPr lang="cs-CZ" sz="1100" b="1" i="1">
                                  <a:latin typeface="Cambria Math" panose="02040503050406030204" pitchFamily="18" charset="0"/>
                                </a:rPr>
                              </m:ctrlPr>
                            </m:sSubPr>
                            <m:e>
                              <m:r>
                                <a:rPr lang="cs-CZ" sz="1100" b="1" i="1">
                                  <a:latin typeface="Cambria Math"/>
                                </a:rPr>
                                <m:t>𝒂</m:t>
                              </m:r>
                            </m:e>
                            <m:sub>
                              <m:r>
                                <a:rPr lang="cs-CZ" sz="1100" b="1" i="1" smtClean="0">
                                  <a:latin typeface="Cambria Math"/>
                                </a:rPr>
                                <m:t>𝟎</m:t>
                              </m:r>
                            </m:sub>
                          </m:sSub>
                        </m:num>
                        <m:den>
                          <m:sSub>
                            <m:sSubPr>
                              <m:ctrlPr>
                                <a:rPr lang="cs-CZ" sz="1100" b="1" i="1">
                                  <a:latin typeface="Cambria Math" panose="02040503050406030204" pitchFamily="18" charset="0"/>
                                </a:rPr>
                              </m:ctrlPr>
                            </m:sSubPr>
                            <m:e>
                              <m:r>
                                <a:rPr lang="cs-CZ" sz="1100" b="1" i="1" smtClean="0">
                                  <a:latin typeface="Cambria Math"/>
                                </a:rPr>
                                <m:t>𝒃</m:t>
                              </m:r>
                            </m:e>
                            <m:sub>
                              <m:r>
                                <a:rPr lang="cs-CZ" sz="1100" b="1" i="1">
                                  <a:latin typeface="Cambria Math"/>
                                </a:rPr>
                                <m:t>𝒏</m:t>
                              </m:r>
                            </m:sub>
                          </m:sSub>
                          <m:r>
                            <a:rPr lang="en-US" sz="1100" b="1" i="1">
                              <a:latin typeface="Cambria Math"/>
                              <a:ea typeface="Cambria Math"/>
                            </a:rPr>
                            <m:t>∙</m:t>
                          </m:r>
                          <m:sSup>
                            <m:sSupPr>
                              <m:ctrlPr>
                                <a:rPr lang="en-US" sz="1100" b="1" i="1">
                                  <a:latin typeface="Cambria Math" panose="02040503050406030204" pitchFamily="18" charset="0"/>
                                  <a:ea typeface="Cambria Math"/>
                                </a:rPr>
                              </m:ctrlPr>
                            </m:sSupPr>
                            <m:e>
                              <m:r>
                                <a:rPr lang="cs-CZ" sz="1100" b="1" i="1">
                                  <a:latin typeface="Cambria Math"/>
                                  <a:ea typeface="Cambria Math"/>
                                </a:rPr>
                                <m:t>𝒔</m:t>
                              </m:r>
                            </m:e>
                            <m:sup>
                              <m:r>
                                <a:rPr lang="cs-CZ" sz="1100" b="1" i="1">
                                  <a:latin typeface="Cambria Math"/>
                                  <a:ea typeface="Cambria Math"/>
                                </a:rPr>
                                <m:t>𝒏</m:t>
                              </m:r>
                            </m:sup>
                          </m:sSup>
                          <m:r>
                            <a:rPr lang="en-US" sz="1100" b="1" i="1">
                              <a:latin typeface="Cambria Math"/>
                            </a:rPr>
                            <m:t>+</m:t>
                          </m:r>
                          <m:sSub>
                            <m:sSubPr>
                              <m:ctrlPr>
                                <a:rPr lang="cs-CZ" sz="1100" b="1" i="1">
                                  <a:latin typeface="Cambria Math" panose="02040503050406030204" pitchFamily="18" charset="0"/>
                                </a:rPr>
                              </m:ctrlPr>
                            </m:sSubPr>
                            <m:e>
                              <m:r>
                                <a:rPr lang="cs-CZ" sz="1100" b="1" i="1" smtClean="0">
                                  <a:latin typeface="Cambria Math"/>
                                </a:rPr>
                                <m:t>𝒃</m:t>
                              </m:r>
                            </m:e>
                            <m:sub>
                              <m:r>
                                <a:rPr lang="cs-CZ" sz="1100" b="1" i="1">
                                  <a:latin typeface="Cambria Math"/>
                                </a:rPr>
                                <m:t>𝒏</m:t>
                              </m:r>
                              <m:r>
                                <a:rPr lang="cs-CZ" sz="1100" b="1" i="1">
                                  <a:latin typeface="Cambria Math"/>
                                </a:rPr>
                                <m:t>−</m:t>
                              </m:r>
                              <m:r>
                                <a:rPr lang="cs-CZ" sz="1100" b="1" i="1" smtClean="0">
                                  <a:latin typeface="Cambria Math"/>
                                </a:rPr>
                                <m:t>𝟏</m:t>
                              </m:r>
                            </m:sub>
                          </m:sSub>
                          <m:r>
                            <a:rPr lang="en-US" sz="1100" b="1" i="1">
                              <a:latin typeface="Cambria Math"/>
                              <a:ea typeface="Cambria Math"/>
                            </a:rPr>
                            <m:t>∙</m:t>
                          </m:r>
                          <m:sSup>
                            <m:sSupPr>
                              <m:ctrlPr>
                                <a:rPr lang="en-US" sz="1100" b="1" i="1">
                                  <a:latin typeface="Cambria Math" panose="02040503050406030204" pitchFamily="18" charset="0"/>
                                  <a:ea typeface="Cambria Math"/>
                                </a:rPr>
                              </m:ctrlPr>
                            </m:sSupPr>
                            <m:e>
                              <m:r>
                                <a:rPr lang="cs-CZ" sz="1100" b="1" i="1">
                                  <a:latin typeface="Cambria Math"/>
                                  <a:ea typeface="Cambria Math"/>
                                </a:rPr>
                                <m:t>𝒔</m:t>
                              </m:r>
                            </m:e>
                            <m:sup>
                              <m:r>
                                <a:rPr lang="cs-CZ" sz="1100" b="1" i="1">
                                  <a:latin typeface="Cambria Math"/>
                                  <a:ea typeface="Cambria Math"/>
                                </a:rPr>
                                <m:t>𝒏</m:t>
                              </m:r>
                              <m:r>
                                <a:rPr lang="cs-CZ" sz="1100" b="1" i="1">
                                  <a:latin typeface="Cambria Math"/>
                                  <a:ea typeface="Cambria Math"/>
                                </a:rPr>
                                <m:t>−</m:t>
                              </m:r>
                              <m:r>
                                <a:rPr lang="cs-CZ" sz="1100" b="1" i="1" smtClean="0">
                                  <a:latin typeface="Cambria Math"/>
                                  <a:ea typeface="Cambria Math"/>
                                </a:rPr>
                                <m:t>𝟏</m:t>
                              </m:r>
                            </m:sup>
                          </m:sSup>
                          <m:r>
                            <a:rPr lang="cs-CZ" sz="1100" b="1" i="1">
                              <a:latin typeface="Cambria Math"/>
                              <a:ea typeface="Cambria Math"/>
                            </a:rPr>
                            <m:t>+⋯+</m:t>
                          </m:r>
                          <m:sSub>
                            <m:sSubPr>
                              <m:ctrlPr>
                                <a:rPr lang="cs-CZ" sz="1100" b="1" i="1" smtClean="0">
                                  <a:latin typeface="Cambria Math" panose="02040503050406030204" pitchFamily="18" charset="0"/>
                                </a:rPr>
                              </m:ctrlPr>
                            </m:sSubPr>
                            <m:e>
                              <m:r>
                                <a:rPr lang="cs-CZ" sz="1100" b="1" i="1" smtClean="0">
                                  <a:latin typeface="Cambria Math"/>
                                </a:rPr>
                                <m:t>𝒃</m:t>
                              </m:r>
                            </m:e>
                            <m:sub>
                              <m:r>
                                <a:rPr lang="cs-CZ" sz="1100" b="1" i="1">
                                  <a:latin typeface="Cambria Math"/>
                                </a:rPr>
                                <m:t>𝟏</m:t>
                              </m:r>
                            </m:sub>
                          </m:sSub>
                          <m:r>
                            <a:rPr lang="en-US" sz="1100" b="1" i="1">
                              <a:latin typeface="Cambria Math"/>
                              <a:ea typeface="Cambria Math"/>
                            </a:rPr>
                            <m:t>∙</m:t>
                          </m:r>
                          <m:r>
                            <a:rPr lang="cs-CZ" sz="1100" b="1" i="1">
                              <a:latin typeface="Cambria Math"/>
                              <a:ea typeface="Cambria Math"/>
                            </a:rPr>
                            <m:t>𝒔</m:t>
                          </m:r>
                          <m:r>
                            <a:rPr lang="cs-CZ" sz="1100" b="1" i="1">
                              <a:latin typeface="Cambria Math"/>
                              <a:ea typeface="Cambria Math"/>
                            </a:rPr>
                            <m:t>+</m:t>
                          </m:r>
                          <m:sSub>
                            <m:sSubPr>
                              <m:ctrlPr>
                                <a:rPr lang="cs-CZ" sz="1100" b="1" i="1">
                                  <a:latin typeface="Cambria Math" panose="02040503050406030204" pitchFamily="18" charset="0"/>
                                </a:rPr>
                              </m:ctrlPr>
                            </m:sSubPr>
                            <m:e>
                              <m:r>
                                <a:rPr lang="cs-CZ" sz="1100" b="1" i="1" smtClean="0">
                                  <a:latin typeface="Cambria Math"/>
                                </a:rPr>
                                <m:t>𝒃</m:t>
                              </m:r>
                            </m:e>
                            <m:sub>
                              <m:r>
                                <a:rPr lang="cs-CZ" sz="1100" b="1" i="1">
                                  <a:latin typeface="Cambria Math"/>
                                </a:rPr>
                                <m:t>𝟎</m:t>
                              </m:r>
                            </m:sub>
                          </m:sSub>
                        </m:den>
                      </m:f>
                    </m:oMath>
                  </m:oMathPara>
                </a14:m>
                <a:endParaRPr lang="cs-CZ" sz="1100" b="1" dirty="0" smtClean="0"/>
              </a:p>
              <a:p>
                <a:endParaRPr lang="cs-CZ" sz="1100" dirty="0"/>
              </a:p>
            </p:txBody>
          </p:sp>
        </mc:Choice>
        <mc:Fallback xmlns="">
          <p:sp>
            <p:nvSpPr>
              <p:cNvPr id="15" name="Rectangle 14"/>
              <p:cNvSpPr>
                <a:spLocks noRot="1" noChangeAspect="1" noMove="1" noResize="1" noEditPoints="1" noAdjustHandles="1" noChangeArrowheads="1" noChangeShapeType="1" noTextEdit="1"/>
              </p:cNvSpPr>
              <p:nvPr/>
            </p:nvSpPr>
            <p:spPr>
              <a:xfrm>
                <a:off x="5678381" y="4400550"/>
                <a:ext cx="3340723" cy="634148"/>
              </a:xfrm>
              <a:prstGeom prst="rect">
                <a:avLst/>
              </a:prstGeom>
              <a:blipFill rotWithShape="1">
                <a:blip r:embed="rId10"/>
                <a:stretch>
                  <a:fillRect/>
                </a:stretch>
              </a:blipFill>
              <a:ln w="19050">
                <a:solidFill>
                  <a:srgbClr val="00B0F0"/>
                </a:solidFill>
              </a:ln>
            </p:spPr>
            <p:txBody>
              <a:bodyPr/>
              <a:lstStyle/>
              <a:p>
                <a:r>
                  <a:rPr lang="en-US">
                    <a:noFill/>
                  </a:rPr>
                  <a:t> </a:t>
                </a:r>
              </a:p>
            </p:txBody>
          </p:sp>
        </mc:Fallback>
      </mc:AlternateContent>
    </p:spTree>
    <p:extLst>
      <p:ext uri="{BB962C8B-B14F-4D97-AF65-F5344CB8AC3E}">
        <p14:creationId xmlns:p14="http://schemas.microsoft.com/office/powerpoint/2010/main" val="999565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P spid="9" grpId="0" animBg="1"/>
      <p:bldP spid="10" grpId="0" animBg="1"/>
      <p:bldP spid="11" grpId="0" animBg="1"/>
      <p:bldP spid="12" grpId="0"/>
      <p:bldP spid="13" grpId="0"/>
      <p:bldP spid="14"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18110"/>
            <a:ext cx="8610600" cy="472440"/>
          </a:xfrm>
        </p:spPr>
        <p:txBody>
          <a:bodyPr/>
          <a:lstStyle/>
          <a:p>
            <a:r>
              <a:rPr lang="en-US" sz="2800" dirty="0"/>
              <a:t>Structural </a:t>
            </a:r>
            <a:r>
              <a:rPr lang="en-US" sz="2800" dirty="0" err="1"/>
              <a:t>identifiability</a:t>
            </a:r>
            <a:r>
              <a:rPr lang="en-US" sz="2800" dirty="0"/>
              <a:t> with transfer function</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1210391661"/>
              </p:ext>
            </p:extLst>
          </p:nvPr>
        </p:nvGraphicFramePr>
        <p:xfrm>
          <a:off x="304800" y="742950"/>
          <a:ext cx="3651250" cy="1912938"/>
        </p:xfrm>
        <a:graphic>
          <a:graphicData uri="http://schemas.openxmlformats.org/presentationml/2006/ole">
            <mc:AlternateContent xmlns:mc="http://schemas.openxmlformats.org/markup-compatibility/2006">
              <mc:Choice xmlns:v="urn:schemas-microsoft-com:vml" Requires="v">
                <p:oleObj spid="_x0000_s5133" r:id="rId3" imgW="3269742" imgH="1697355" progId="Visio.Drawing.11">
                  <p:embed/>
                </p:oleObj>
              </mc:Choice>
              <mc:Fallback>
                <p:oleObj r:id="rId3" imgW="3269742" imgH="1697355" progId="Visio.Drawing.11">
                  <p:embed/>
                  <p:pic>
                    <p:nvPicPr>
                      <p:cNvPr id="0" name=""/>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a:stretch>
                        <a:fillRect/>
                      </a:stretch>
                    </p:blipFill>
                    <p:spPr bwMode="auto">
                      <a:xfrm>
                        <a:off x="304800" y="742950"/>
                        <a:ext cx="3651250" cy="1912938"/>
                      </a:xfrm>
                      <a:prstGeom prst="rect">
                        <a:avLst/>
                      </a:prstGeom>
                      <a:noFill/>
                      <a:ln w="19050">
                        <a:solidFill>
                          <a:srgbClr val="35385A"/>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14" name="Rectangle 13"/>
              <p:cNvSpPr/>
              <p:nvPr/>
            </p:nvSpPr>
            <p:spPr>
              <a:xfrm>
                <a:off x="4678052" y="1047750"/>
                <a:ext cx="2823273" cy="745589"/>
              </a:xfrm>
              <a:prstGeom prst="rect">
                <a:avLst/>
              </a:prstGeom>
              <a:ln w="19050">
                <a:solidFill>
                  <a:srgbClr val="7030A0"/>
                </a:solidFill>
              </a:ln>
            </p:spPr>
            <p:txBody>
              <a:bodyPr wrap="none">
                <a:spAutoFit/>
              </a:bodyPr>
              <a:lstStyle/>
              <a:p>
                <a:pPr/>
                <a14:m>
                  <m:oMathPara xmlns:m="http://schemas.openxmlformats.org/officeDocument/2006/math">
                    <m:oMathParaPr>
                      <m:jc m:val="left"/>
                    </m:oMathParaPr>
                    <m:oMath xmlns:m="http://schemas.openxmlformats.org/officeDocument/2006/math">
                      <m:f>
                        <m:fPr>
                          <m:ctrlPr>
                            <a:rPr lang="cs-CZ" sz="1100" b="1" i="1">
                              <a:latin typeface="Cambria Math" panose="02040503050406030204" pitchFamily="18" charset="0"/>
                            </a:rPr>
                          </m:ctrlPr>
                        </m:fPr>
                        <m:num>
                          <m:r>
                            <a:rPr lang="en-US" sz="1100" b="1" i="1">
                              <a:latin typeface="Cambria Math"/>
                            </a:rPr>
                            <m:t>𝑳</m:t>
                          </m:r>
                          <m:d>
                            <m:dPr>
                              <m:begChr m:val="{"/>
                              <m:endChr m:val="}"/>
                              <m:ctrlPr>
                                <a:rPr lang="cs-CZ" sz="1100" b="1" i="1">
                                  <a:latin typeface="Cambria Math" panose="02040503050406030204" pitchFamily="18" charset="0"/>
                                </a:rPr>
                              </m:ctrlPr>
                            </m:dPr>
                            <m:e>
                              <m:sSub>
                                <m:sSubPr>
                                  <m:ctrlPr>
                                    <a:rPr lang="cs-CZ" sz="1100" b="1" i="1">
                                      <a:latin typeface="Cambria Math" panose="02040503050406030204" pitchFamily="18" charset="0"/>
                                    </a:rPr>
                                  </m:ctrlPr>
                                </m:sSubPr>
                                <m:e>
                                  <m:r>
                                    <a:rPr lang="en-US" sz="1100" b="1" i="1">
                                      <a:latin typeface="Cambria Math"/>
                                    </a:rPr>
                                    <m:t>𝒀</m:t>
                                  </m:r>
                                </m:e>
                                <m:sub>
                                  <m:r>
                                    <a:rPr lang="en-US" sz="1100" b="1" i="1">
                                      <a:latin typeface="Cambria Math"/>
                                    </a:rPr>
                                    <m:t>𝟏</m:t>
                                  </m:r>
                                </m:sub>
                              </m:sSub>
                            </m:e>
                          </m:d>
                        </m:num>
                        <m:den>
                          <m:r>
                            <a:rPr lang="en-US" sz="1100" b="1" i="1">
                              <a:latin typeface="Cambria Math"/>
                            </a:rPr>
                            <m:t>𝑳</m:t>
                          </m:r>
                          <m:d>
                            <m:dPr>
                              <m:begChr m:val="{"/>
                              <m:endChr m:val="}"/>
                              <m:ctrlPr>
                                <a:rPr lang="cs-CZ" sz="1100" b="1" i="1">
                                  <a:latin typeface="Cambria Math" panose="02040503050406030204" pitchFamily="18" charset="0"/>
                                </a:rPr>
                              </m:ctrlPr>
                            </m:dPr>
                            <m:e>
                              <m:sSub>
                                <m:sSubPr>
                                  <m:ctrlPr>
                                    <a:rPr lang="cs-CZ" sz="1100" b="1" i="1">
                                      <a:latin typeface="Cambria Math" panose="02040503050406030204" pitchFamily="18" charset="0"/>
                                    </a:rPr>
                                  </m:ctrlPr>
                                </m:sSubPr>
                                <m:e>
                                  <m:r>
                                    <a:rPr lang="de-DE" sz="1100" b="1" i="1">
                                      <a:latin typeface="Cambria Math"/>
                                    </a:rPr>
                                    <m:t>𝒖</m:t>
                                  </m:r>
                                </m:e>
                                <m:sub>
                                  <m:r>
                                    <a:rPr lang="de-DE" sz="1100" b="1" i="1">
                                      <a:latin typeface="Cambria Math"/>
                                    </a:rPr>
                                    <m:t>𝟏</m:t>
                                  </m:r>
                                </m:sub>
                              </m:sSub>
                            </m:e>
                          </m:d>
                        </m:den>
                      </m:f>
                      <m:r>
                        <a:rPr lang="en-US" sz="1100" b="1" i="1">
                          <a:latin typeface="Cambria Math"/>
                        </a:rPr>
                        <m:t>=</m:t>
                      </m:r>
                      <m:f>
                        <m:fPr>
                          <m:ctrlPr>
                            <a:rPr lang="cs-CZ" sz="1100" b="1" i="1">
                              <a:latin typeface="Cambria Math" panose="02040503050406030204" pitchFamily="18" charset="0"/>
                            </a:rPr>
                          </m:ctrlPr>
                        </m:fPr>
                        <m:num>
                          <m:f>
                            <m:fPr>
                              <m:ctrlPr>
                                <a:rPr lang="cs-CZ" sz="1100" b="1" i="1">
                                  <a:latin typeface="Cambria Math" panose="02040503050406030204" pitchFamily="18" charset="0"/>
                                </a:rPr>
                              </m:ctrlPr>
                            </m:fPr>
                            <m:num>
                              <m:r>
                                <a:rPr lang="en-US" sz="1100" b="1" i="1">
                                  <a:latin typeface="Cambria Math"/>
                                </a:rPr>
                                <m:t>𝟏</m:t>
                              </m:r>
                            </m:num>
                            <m:den>
                              <m:sSub>
                                <m:sSubPr>
                                  <m:ctrlPr>
                                    <a:rPr lang="cs-CZ" sz="1100" b="1" i="1">
                                      <a:latin typeface="Cambria Math" panose="02040503050406030204" pitchFamily="18" charset="0"/>
                                    </a:rPr>
                                  </m:ctrlPr>
                                </m:sSubPr>
                                <m:e>
                                  <m:r>
                                    <a:rPr lang="en-US" sz="1100" b="1" i="1">
                                      <a:latin typeface="Cambria Math"/>
                                    </a:rPr>
                                    <m:t>𝑽</m:t>
                                  </m:r>
                                </m:e>
                                <m:sub>
                                  <m:r>
                                    <a:rPr lang="en-US" sz="1100" b="1" i="1">
                                      <a:latin typeface="Cambria Math"/>
                                    </a:rPr>
                                    <m:t>𝟏</m:t>
                                  </m:r>
                                </m:sub>
                              </m:sSub>
                            </m:den>
                          </m:f>
                          <m:r>
                            <a:rPr lang="en-US" sz="1100" b="1" i="1">
                              <a:latin typeface="Cambria Math"/>
                            </a:rPr>
                            <m:t>𝒔</m:t>
                          </m:r>
                          <m:r>
                            <a:rPr lang="en-US" sz="1100" b="1" i="1">
                              <a:latin typeface="Cambria Math"/>
                            </a:rPr>
                            <m:t>+</m:t>
                          </m:r>
                          <m:f>
                            <m:fPr>
                              <m:ctrlPr>
                                <a:rPr lang="cs-CZ" sz="1100" b="1" i="1">
                                  <a:latin typeface="Cambria Math" panose="02040503050406030204" pitchFamily="18" charset="0"/>
                                </a:rPr>
                              </m:ctrlPr>
                            </m:fPr>
                            <m:num>
                              <m:r>
                                <a:rPr lang="en-US" sz="1100" b="1" i="1">
                                  <a:latin typeface="Cambria Math"/>
                                </a:rPr>
                                <m:t>𝟏</m:t>
                              </m:r>
                            </m:num>
                            <m:den>
                              <m:sSub>
                                <m:sSubPr>
                                  <m:ctrlPr>
                                    <a:rPr lang="cs-CZ" sz="1100" b="1" i="1">
                                      <a:latin typeface="Cambria Math" panose="02040503050406030204" pitchFamily="18" charset="0"/>
                                    </a:rPr>
                                  </m:ctrlPr>
                                </m:sSubPr>
                                <m:e>
                                  <m:r>
                                    <a:rPr lang="en-US" sz="1100" b="1" i="1">
                                      <a:latin typeface="Cambria Math"/>
                                    </a:rPr>
                                    <m:t>𝑽</m:t>
                                  </m:r>
                                </m:e>
                                <m:sub>
                                  <m:r>
                                    <a:rPr lang="en-US" sz="1100" b="1" i="1">
                                      <a:latin typeface="Cambria Math"/>
                                    </a:rPr>
                                    <m:t>𝟏</m:t>
                                  </m:r>
                                </m:sub>
                              </m:sSub>
                            </m:den>
                          </m:f>
                          <m:sSub>
                            <m:sSubPr>
                              <m:ctrlPr>
                                <a:rPr lang="cs-CZ" sz="1100" b="1" i="1">
                                  <a:latin typeface="Cambria Math" panose="02040503050406030204" pitchFamily="18" charset="0"/>
                                </a:rPr>
                              </m:ctrlPr>
                            </m:sSubPr>
                            <m:e>
                              <m:r>
                                <a:rPr lang="en-US" sz="1100" b="1" i="1">
                                  <a:latin typeface="Cambria Math"/>
                                </a:rPr>
                                <m:t>𝒌</m:t>
                              </m:r>
                            </m:e>
                            <m:sub>
                              <m:r>
                                <a:rPr lang="en-US" sz="1100" b="1" i="1">
                                  <a:latin typeface="Cambria Math"/>
                                </a:rPr>
                                <m:t>𝟐𝟏</m:t>
                              </m:r>
                            </m:sub>
                          </m:sSub>
                        </m:num>
                        <m:den>
                          <m:sSup>
                            <m:sSupPr>
                              <m:ctrlPr>
                                <a:rPr lang="cs-CZ" sz="1100" b="1" i="1">
                                  <a:latin typeface="Cambria Math" panose="02040503050406030204" pitchFamily="18" charset="0"/>
                                </a:rPr>
                              </m:ctrlPr>
                            </m:sSupPr>
                            <m:e>
                              <m:r>
                                <a:rPr lang="en-US" sz="1100" b="1" i="1">
                                  <a:latin typeface="Cambria Math"/>
                                </a:rPr>
                                <m:t>𝒔</m:t>
                              </m:r>
                            </m:e>
                            <m:sup>
                              <m:r>
                                <a:rPr lang="en-US" sz="1100" b="1" i="1">
                                  <a:latin typeface="Cambria Math"/>
                                </a:rPr>
                                <m:t>𝟐</m:t>
                              </m:r>
                            </m:sup>
                          </m:sSup>
                          <m:r>
                            <a:rPr lang="en-US" sz="1100" b="1">
                              <a:latin typeface="Cambria Math"/>
                            </a:rPr>
                            <m:t>+</m:t>
                          </m:r>
                          <m:d>
                            <m:dPr>
                              <m:ctrlPr>
                                <a:rPr lang="cs-CZ" sz="1100" b="1" i="1">
                                  <a:latin typeface="Cambria Math" panose="02040503050406030204" pitchFamily="18" charset="0"/>
                                </a:rPr>
                              </m:ctrlPr>
                            </m:dPr>
                            <m:e>
                              <m:sSub>
                                <m:sSubPr>
                                  <m:ctrlPr>
                                    <a:rPr lang="cs-CZ" sz="1100" b="1" i="1">
                                      <a:latin typeface="Cambria Math" panose="02040503050406030204" pitchFamily="18" charset="0"/>
                                    </a:rPr>
                                  </m:ctrlPr>
                                </m:sSubPr>
                                <m:e>
                                  <m:r>
                                    <a:rPr lang="en-US" sz="1100" b="1" i="1">
                                      <a:latin typeface="Cambria Math"/>
                                    </a:rPr>
                                    <m:t>𝒌</m:t>
                                  </m:r>
                                </m:e>
                                <m:sub>
                                  <m:r>
                                    <a:rPr lang="en-US" sz="1100" b="1" i="1">
                                      <a:latin typeface="Cambria Math"/>
                                    </a:rPr>
                                    <m:t>𝟏𝟏</m:t>
                                  </m:r>
                                </m:sub>
                              </m:sSub>
                              <m:r>
                                <a:rPr lang="en-US" sz="1100" b="1" i="1">
                                  <a:latin typeface="Cambria Math"/>
                                </a:rPr>
                                <m:t>+</m:t>
                              </m:r>
                              <m:sSub>
                                <m:sSubPr>
                                  <m:ctrlPr>
                                    <a:rPr lang="cs-CZ" sz="1100" b="1" i="1">
                                      <a:latin typeface="Cambria Math" panose="02040503050406030204" pitchFamily="18" charset="0"/>
                                    </a:rPr>
                                  </m:ctrlPr>
                                </m:sSubPr>
                                <m:e>
                                  <m:r>
                                    <a:rPr lang="en-US" sz="1100" b="1" i="1">
                                      <a:latin typeface="Cambria Math"/>
                                    </a:rPr>
                                    <m:t>𝒌</m:t>
                                  </m:r>
                                </m:e>
                                <m:sub>
                                  <m:r>
                                    <a:rPr lang="en-US" sz="1100" b="1" i="1">
                                      <a:latin typeface="Cambria Math"/>
                                    </a:rPr>
                                    <m:t>𝟏𝟐</m:t>
                                  </m:r>
                                </m:sub>
                              </m:sSub>
                              <m:r>
                                <a:rPr lang="en-US" sz="1100" b="1">
                                  <a:latin typeface="Cambria Math"/>
                                </a:rPr>
                                <m:t>+</m:t>
                              </m:r>
                              <m:sSub>
                                <m:sSubPr>
                                  <m:ctrlPr>
                                    <a:rPr lang="cs-CZ" sz="1100" b="1" i="1">
                                      <a:latin typeface="Cambria Math" panose="02040503050406030204" pitchFamily="18" charset="0"/>
                                    </a:rPr>
                                  </m:ctrlPr>
                                </m:sSubPr>
                                <m:e>
                                  <m:r>
                                    <a:rPr lang="en-US" sz="1100" b="1" i="1">
                                      <a:latin typeface="Cambria Math"/>
                                    </a:rPr>
                                    <m:t>𝒌</m:t>
                                  </m:r>
                                </m:e>
                                <m:sub>
                                  <m:r>
                                    <a:rPr lang="en-US" sz="1100" b="1" i="1">
                                      <a:latin typeface="Cambria Math"/>
                                    </a:rPr>
                                    <m:t>𝟐𝟏</m:t>
                                  </m:r>
                                </m:sub>
                              </m:sSub>
                            </m:e>
                          </m:d>
                          <m:r>
                            <a:rPr lang="en-US" sz="1100" b="1" i="1">
                              <a:latin typeface="Cambria Math"/>
                            </a:rPr>
                            <m:t>𝒔</m:t>
                          </m:r>
                          <m:r>
                            <a:rPr lang="en-US" sz="1100" b="1">
                              <a:latin typeface="Cambria Math"/>
                            </a:rPr>
                            <m:t>+</m:t>
                          </m:r>
                          <m:sSub>
                            <m:sSubPr>
                              <m:ctrlPr>
                                <a:rPr lang="cs-CZ" sz="1100" b="1" i="1">
                                  <a:latin typeface="Cambria Math" panose="02040503050406030204" pitchFamily="18" charset="0"/>
                                </a:rPr>
                              </m:ctrlPr>
                            </m:sSubPr>
                            <m:e>
                              <m:r>
                                <a:rPr lang="en-US" sz="1100" b="1" i="1">
                                  <a:latin typeface="Cambria Math"/>
                                </a:rPr>
                                <m:t>𝒌</m:t>
                              </m:r>
                            </m:e>
                            <m:sub>
                              <m:r>
                                <a:rPr lang="en-US" sz="1100" b="1" i="1">
                                  <a:latin typeface="Cambria Math"/>
                                </a:rPr>
                                <m:t>𝟐𝟏</m:t>
                              </m:r>
                            </m:sub>
                          </m:sSub>
                          <m:sSub>
                            <m:sSubPr>
                              <m:ctrlPr>
                                <a:rPr lang="cs-CZ" sz="1100" b="1" i="1">
                                  <a:latin typeface="Cambria Math" panose="02040503050406030204" pitchFamily="18" charset="0"/>
                                </a:rPr>
                              </m:ctrlPr>
                            </m:sSubPr>
                            <m:e>
                              <m:r>
                                <a:rPr lang="en-US" sz="1100" b="1" i="1">
                                  <a:latin typeface="Cambria Math"/>
                                </a:rPr>
                                <m:t>𝒌</m:t>
                              </m:r>
                            </m:e>
                            <m:sub>
                              <m:r>
                                <a:rPr lang="en-US" sz="1100" b="1" i="1">
                                  <a:latin typeface="Cambria Math"/>
                                </a:rPr>
                                <m:t>𝟏𝟏</m:t>
                              </m:r>
                            </m:sub>
                          </m:sSub>
                        </m:den>
                      </m:f>
                    </m:oMath>
                  </m:oMathPara>
                </a14:m>
                <a:endParaRPr lang="cs-CZ" sz="1100" b="1" dirty="0" smtClean="0"/>
              </a:p>
              <a:p>
                <a:endParaRPr lang="cs-CZ" sz="1100" dirty="0"/>
              </a:p>
            </p:txBody>
          </p:sp>
        </mc:Choice>
        <mc:Fallback xmlns="">
          <p:sp>
            <p:nvSpPr>
              <p:cNvPr id="14" name="Rectangle 13"/>
              <p:cNvSpPr>
                <a:spLocks noRot="1" noChangeAspect="1" noMove="1" noResize="1" noEditPoints="1" noAdjustHandles="1" noChangeArrowheads="1" noChangeShapeType="1" noTextEdit="1"/>
              </p:cNvSpPr>
              <p:nvPr/>
            </p:nvSpPr>
            <p:spPr>
              <a:xfrm>
                <a:off x="4678052" y="1047750"/>
                <a:ext cx="2823273" cy="745589"/>
              </a:xfrm>
              <a:prstGeom prst="rect">
                <a:avLst/>
              </a:prstGeom>
              <a:blipFill rotWithShape="1">
                <a:blip r:embed="rId5"/>
                <a:stretch>
                  <a:fillRect/>
                </a:stretch>
              </a:blipFill>
              <a:ln w="19050">
                <a:solidFill>
                  <a:srgbClr val="7030A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5029200" y="3486150"/>
                <a:ext cx="1649362" cy="1561774"/>
              </a:xfrm>
              <a:prstGeom prst="rect">
                <a:avLst/>
              </a:prstGeom>
              <a:ln w="19050">
                <a:solidFill>
                  <a:srgbClr val="7030A0"/>
                </a:solidFill>
              </a:ln>
            </p:spPr>
            <p:txBody>
              <a:bodyPr wrap="none">
                <a:spAutoFit/>
              </a:bodyPr>
              <a:lstStyle/>
              <a:p>
                <a:pPr/>
                <a14:m>
                  <m:oMathPara xmlns:m="http://schemas.openxmlformats.org/officeDocument/2006/math">
                    <m:oMathParaPr>
                      <m:jc m:val="left"/>
                    </m:oMathParaPr>
                    <m:oMath xmlns:m="http://schemas.openxmlformats.org/officeDocument/2006/math">
                      <m:d>
                        <m:dPr>
                          <m:begChr m:val="{"/>
                          <m:endChr m:val=""/>
                          <m:ctrlPr>
                            <a:rPr lang="cs-CZ" sz="1100" b="1" i="1" smtClean="0">
                              <a:latin typeface="Cambria Math" panose="02040503050406030204" pitchFamily="18" charset="0"/>
                            </a:rPr>
                          </m:ctrlPr>
                        </m:dPr>
                        <m:e>
                          <m:eqArr>
                            <m:eqArrPr>
                              <m:ctrlPr>
                                <a:rPr lang="cs-CZ" sz="1100" b="1" i="1" smtClean="0">
                                  <a:latin typeface="Cambria Math" panose="02040503050406030204" pitchFamily="18" charset="0"/>
                                </a:rPr>
                              </m:ctrlPr>
                            </m:eqArrPr>
                            <m:e>
                              <m:sSub>
                                <m:sSubPr>
                                  <m:ctrlPr>
                                    <a:rPr lang="cs-CZ" sz="1100" i="1" smtClean="0">
                                      <a:latin typeface="Cambria Math" panose="02040503050406030204" pitchFamily="18" charset="0"/>
                                    </a:rPr>
                                  </m:ctrlPr>
                                </m:sSubPr>
                                <m:e>
                                  <m:r>
                                    <a:rPr lang="cs-CZ" sz="1100" b="0" i="1" smtClean="0">
                                      <a:latin typeface="Cambria Math"/>
                                    </a:rPr>
                                    <m:t>𝑉</m:t>
                                  </m:r>
                                </m:e>
                                <m:sub>
                                  <m:r>
                                    <a:rPr lang="en-US" sz="1100" i="1">
                                      <a:latin typeface="Cambria Math"/>
                                    </a:rPr>
                                    <m:t>1</m:t>
                                  </m:r>
                                </m:sub>
                              </m:sSub>
                              <m:r>
                                <a:rPr lang="en-US" sz="1100" i="1">
                                  <a:latin typeface="Cambria Math"/>
                                </a:rPr>
                                <m:t>=</m:t>
                              </m:r>
                              <m:f>
                                <m:fPr>
                                  <m:ctrlPr>
                                    <a:rPr lang="cs-CZ" sz="1100" i="1">
                                      <a:latin typeface="Cambria Math" panose="02040503050406030204" pitchFamily="18" charset="0"/>
                                    </a:rPr>
                                  </m:ctrlPr>
                                </m:fPr>
                                <m:num>
                                  <m:r>
                                    <a:rPr lang="en-US" sz="1100" i="1">
                                      <a:latin typeface="Cambria Math"/>
                                    </a:rPr>
                                    <m:t>1</m:t>
                                  </m:r>
                                </m:num>
                                <m:den>
                                  <m:sSub>
                                    <m:sSubPr>
                                      <m:ctrlPr>
                                        <a:rPr lang="cs-CZ" sz="1100" i="1">
                                          <a:latin typeface="Cambria Math" panose="02040503050406030204" pitchFamily="18" charset="0"/>
                                        </a:rPr>
                                      </m:ctrlPr>
                                    </m:sSubPr>
                                    <m:e>
                                      <m:r>
                                        <a:rPr lang="cs-CZ" sz="1100" b="0" i="1" smtClean="0">
                                          <a:latin typeface="Cambria Math"/>
                                        </a:rPr>
                                        <m:t>𝑎</m:t>
                                      </m:r>
                                    </m:e>
                                    <m:sub>
                                      <m:r>
                                        <a:rPr lang="en-US" sz="1100" i="1">
                                          <a:latin typeface="Cambria Math"/>
                                        </a:rPr>
                                        <m:t>1</m:t>
                                      </m:r>
                                    </m:sub>
                                  </m:sSub>
                                </m:den>
                              </m:f>
                            </m:e>
                            <m:e>
                              <m:sSub>
                                <m:sSubPr>
                                  <m:ctrlPr>
                                    <a:rPr lang="cs-CZ" sz="1100" i="1">
                                      <a:latin typeface="Cambria Math" panose="02040503050406030204" pitchFamily="18" charset="0"/>
                                    </a:rPr>
                                  </m:ctrlPr>
                                </m:sSubPr>
                                <m:e>
                                  <m:r>
                                    <a:rPr lang="en-US" sz="1100" i="1">
                                      <a:latin typeface="Cambria Math"/>
                                    </a:rPr>
                                    <m:t>𝑘</m:t>
                                  </m:r>
                                </m:e>
                                <m:sub>
                                  <m:r>
                                    <a:rPr lang="en-US" sz="1100" i="1">
                                      <a:latin typeface="Cambria Math"/>
                                    </a:rPr>
                                    <m:t>21</m:t>
                                  </m:r>
                                </m:sub>
                              </m:sSub>
                              <m:r>
                                <a:rPr lang="en-US" sz="1100">
                                  <a:latin typeface="Cambria Math"/>
                                </a:rPr>
                                <m:t>=</m:t>
                              </m:r>
                              <m:f>
                                <m:fPr>
                                  <m:ctrlPr>
                                    <a:rPr lang="cs-CZ" sz="1100" i="1">
                                      <a:latin typeface="Cambria Math" panose="02040503050406030204" pitchFamily="18" charset="0"/>
                                    </a:rPr>
                                  </m:ctrlPr>
                                </m:fPr>
                                <m:num>
                                  <m:sSub>
                                    <m:sSubPr>
                                      <m:ctrlPr>
                                        <a:rPr lang="cs-CZ" sz="1100" i="1" smtClean="0">
                                          <a:latin typeface="Cambria Math" panose="02040503050406030204" pitchFamily="18" charset="0"/>
                                        </a:rPr>
                                      </m:ctrlPr>
                                    </m:sSubPr>
                                    <m:e>
                                      <m:r>
                                        <a:rPr lang="cs-CZ" sz="1100" b="0" i="1" smtClean="0">
                                          <a:latin typeface="Cambria Math"/>
                                        </a:rPr>
                                        <m:t>𝑎</m:t>
                                      </m:r>
                                    </m:e>
                                    <m:sub>
                                      <m:r>
                                        <a:rPr lang="cs-CZ" sz="1100" b="0" i="1" smtClean="0">
                                          <a:latin typeface="Cambria Math"/>
                                        </a:rPr>
                                        <m:t>0</m:t>
                                      </m:r>
                                    </m:sub>
                                  </m:sSub>
                                </m:num>
                                <m:den>
                                  <m:sSub>
                                    <m:sSubPr>
                                      <m:ctrlPr>
                                        <a:rPr lang="cs-CZ" sz="1100" i="1">
                                          <a:latin typeface="Cambria Math" panose="02040503050406030204" pitchFamily="18" charset="0"/>
                                        </a:rPr>
                                      </m:ctrlPr>
                                    </m:sSubPr>
                                    <m:e>
                                      <m:r>
                                        <a:rPr lang="cs-CZ" sz="1100" b="0" i="1" smtClean="0">
                                          <a:latin typeface="Cambria Math"/>
                                        </a:rPr>
                                        <m:t>𝑎</m:t>
                                      </m:r>
                                    </m:e>
                                    <m:sub>
                                      <m:r>
                                        <a:rPr lang="en-US" sz="1100" i="1">
                                          <a:latin typeface="Cambria Math"/>
                                        </a:rPr>
                                        <m:t>1</m:t>
                                      </m:r>
                                    </m:sub>
                                  </m:sSub>
                                </m:den>
                              </m:f>
                            </m:e>
                            <m:e>
                              <m:sSub>
                                <m:sSubPr>
                                  <m:ctrlPr>
                                    <a:rPr lang="cs-CZ" sz="1100" i="1">
                                      <a:latin typeface="Cambria Math" panose="02040503050406030204" pitchFamily="18" charset="0"/>
                                    </a:rPr>
                                  </m:ctrlPr>
                                </m:sSubPr>
                                <m:e>
                                  <m:r>
                                    <a:rPr lang="en-US" sz="1100" i="1">
                                      <a:latin typeface="Cambria Math"/>
                                    </a:rPr>
                                    <m:t>𝑘</m:t>
                                  </m:r>
                                </m:e>
                                <m:sub>
                                  <m:r>
                                    <a:rPr lang="en-US" sz="1100" i="1">
                                      <a:latin typeface="Cambria Math"/>
                                    </a:rPr>
                                    <m:t>11</m:t>
                                  </m:r>
                                </m:sub>
                              </m:sSub>
                              <m:r>
                                <a:rPr lang="en-US" sz="1100">
                                  <a:latin typeface="Cambria Math"/>
                                </a:rPr>
                                <m:t>=</m:t>
                              </m:r>
                              <m:f>
                                <m:fPr>
                                  <m:ctrlPr>
                                    <a:rPr lang="cs-CZ" sz="1100" i="1">
                                      <a:latin typeface="Cambria Math" panose="02040503050406030204" pitchFamily="18" charset="0"/>
                                    </a:rPr>
                                  </m:ctrlPr>
                                </m:fPr>
                                <m:num>
                                  <m:sSub>
                                    <m:sSubPr>
                                      <m:ctrlPr>
                                        <a:rPr lang="cs-CZ" sz="1100" i="1">
                                          <a:latin typeface="Cambria Math" panose="02040503050406030204" pitchFamily="18" charset="0"/>
                                        </a:rPr>
                                      </m:ctrlPr>
                                    </m:sSubPr>
                                    <m:e>
                                      <m:r>
                                        <a:rPr lang="cs-CZ" sz="1100" b="0" i="1" smtClean="0">
                                          <a:latin typeface="Cambria Math"/>
                                        </a:rPr>
                                        <m:t>𝑏</m:t>
                                      </m:r>
                                    </m:e>
                                    <m:sub>
                                      <m:r>
                                        <a:rPr lang="cs-CZ" sz="1100" b="0" i="1" smtClean="0">
                                          <a:latin typeface="Cambria Math"/>
                                        </a:rPr>
                                        <m:t>0</m:t>
                                      </m:r>
                                    </m:sub>
                                  </m:sSub>
                                  <m:sSub>
                                    <m:sSubPr>
                                      <m:ctrlPr>
                                        <a:rPr lang="cs-CZ" sz="1100" i="1">
                                          <a:latin typeface="Cambria Math" panose="02040503050406030204" pitchFamily="18" charset="0"/>
                                        </a:rPr>
                                      </m:ctrlPr>
                                    </m:sSubPr>
                                    <m:e>
                                      <m:r>
                                        <a:rPr lang="cs-CZ" sz="1100" b="0" i="1" smtClean="0">
                                          <a:latin typeface="Cambria Math"/>
                                        </a:rPr>
                                        <m:t>𝑎</m:t>
                                      </m:r>
                                    </m:e>
                                    <m:sub>
                                      <m:r>
                                        <a:rPr lang="en-US" sz="1100" i="1">
                                          <a:latin typeface="Cambria Math"/>
                                        </a:rPr>
                                        <m:t>1</m:t>
                                      </m:r>
                                    </m:sub>
                                  </m:sSub>
                                </m:num>
                                <m:den>
                                  <m:sSub>
                                    <m:sSubPr>
                                      <m:ctrlPr>
                                        <a:rPr lang="cs-CZ" sz="1100" i="1">
                                          <a:latin typeface="Cambria Math" panose="02040503050406030204" pitchFamily="18" charset="0"/>
                                        </a:rPr>
                                      </m:ctrlPr>
                                    </m:sSubPr>
                                    <m:e>
                                      <m:r>
                                        <a:rPr lang="cs-CZ" sz="1100" b="0" i="1" smtClean="0">
                                          <a:latin typeface="Cambria Math"/>
                                        </a:rPr>
                                        <m:t>𝑎</m:t>
                                      </m:r>
                                    </m:e>
                                    <m:sub>
                                      <m:r>
                                        <a:rPr lang="cs-CZ" sz="1100" b="0" i="1" smtClean="0">
                                          <a:latin typeface="Cambria Math"/>
                                        </a:rPr>
                                        <m:t>0</m:t>
                                      </m:r>
                                    </m:sub>
                                  </m:sSub>
                                </m:den>
                              </m:f>
                            </m:e>
                            <m:e>
                              <m:sSub>
                                <m:sSubPr>
                                  <m:ctrlPr>
                                    <a:rPr lang="cs-CZ" sz="1100" i="1">
                                      <a:latin typeface="Cambria Math" panose="02040503050406030204" pitchFamily="18" charset="0"/>
                                    </a:rPr>
                                  </m:ctrlPr>
                                </m:sSubPr>
                                <m:e>
                                  <m:r>
                                    <a:rPr lang="en-US" sz="1100" i="1">
                                      <a:latin typeface="Cambria Math"/>
                                    </a:rPr>
                                    <m:t>𝑘</m:t>
                                  </m:r>
                                </m:e>
                                <m:sub>
                                  <m:r>
                                    <a:rPr lang="en-US" sz="1100" i="1">
                                      <a:latin typeface="Cambria Math"/>
                                    </a:rPr>
                                    <m:t>12</m:t>
                                  </m:r>
                                </m:sub>
                              </m:sSub>
                              <m:r>
                                <a:rPr lang="en-US" sz="1100">
                                  <a:latin typeface="Cambria Math"/>
                                </a:rPr>
                                <m:t>=</m:t>
                              </m:r>
                              <m:sSub>
                                <m:sSubPr>
                                  <m:ctrlPr>
                                    <a:rPr lang="cs-CZ" sz="1100" i="1">
                                      <a:latin typeface="Cambria Math" panose="02040503050406030204" pitchFamily="18" charset="0"/>
                                    </a:rPr>
                                  </m:ctrlPr>
                                </m:sSubPr>
                                <m:e>
                                  <m:r>
                                    <a:rPr lang="cs-CZ" sz="1100" b="0" i="1" smtClean="0">
                                      <a:latin typeface="Cambria Math"/>
                                    </a:rPr>
                                    <m:t>𝑏</m:t>
                                  </m:r>
                                </m:e>
                                <m:sub>
                                  <m:r>
                                    <a:rPr lang="cs-CZ" sz="1100" b="0" i="1" smtClean="0">
                                      <a:latin typeface="Cambria Math"/>
                                    </a:rPr>
                                    <m:t>1</m:t>
                                  </m:r>
                                </m:sub>
                              </m:sSub>
                              <m:r>
                                <a:rPr lang="en-US" sz="1100" i="1">
                                  <a:latin typeface="Cambria Math"/>
                                </a:rPr>
                                <m:t>−</m:t>
                              </m:r>
                              <m:f>
                                <m:fPr>
                                  <m:ctrlPr>
                                    <a:rPr lang="cs-CZ" sz="1100" i="1">
                                      <a:latin typeface="Cambria Math" panose="02040503050406030204" pitchFamily="18" charset="0"/>
                                    </a:rPr>
                                  </m:ctrlPr>
                                </m:fPr>
                                <m:num>
                                  <m:sSub>
                                    <m:sSubPr>
                                      <m:ctrlPr>
                                        <a:rPr lang="cs-CZ" sz="1100" i="1">
                                          <a:latin typeface="Cambria Math" panose="02040503050406030204" pitchFamily="18" charset="0"/>
                                        </a:rPr>
                                      </m:ctrlPr>
                                    </m:sSubPr>
                                    <m:e>
                                      <m:r>
                                        <a:rPr lang="cs-CZ" sz="1100" b="0" i="1" smtClean="0">
                                          <a:latin typeface="Cambria Math"/>
                                        </a:rPr>
                                        <m:t>𝑎</m:t>
                                      </m:r>
                                    </m:e>
                                    <m:sub>
                                      <m:r>
                                        <a:rPr lang="cs-CZ" sz="1100" b="0" i="1" smtClean="0">
                                          <a:latin typeface="Cambria Math"/>
                                        </a:rPr>
                                        <m:t>0</m:t>
                                      </m:r>
                                    </m:sub>
                                  </m:sSub>
                                </m:num>
                                <m:den>
                                  <m:sSub>
                                    <m:sSubPr>
                                      <m:ctrlPr>
                                        <a:rPr lang="cs-CZ" sz="1100" i="1">
                                          <a:latin typeface="Cambria Math" panose="02040503050406030204" pitchFamily="18" charset="0"/>
                                        </a:rPr>
                                      </m:ctrlPr>
                                    </m:sSubPr>
                                    <m:e>
                                      <m:r>
                                        <a:rPr lang="cs-CZ" sz="1100" b="0" i="1" smtClean="0">
                                          <a:latin typeface="Cambria Math"/>
                                        </a:rPr>
                                        <m:t>𝑎</m:t>
                                      </m:r>
                                    </m:e>
                                    <m:sub>
                                      <m:r>
                                        <a:rPr lang="en-US" sz="1100" i="1">
                                          <a:latin typeface="Cambria Math"/>
                                        </a:rPr>
                                        <m:t>1</m:t>
                                      </m:r>
                                    </m:sub>
                                  </m:sSub>
                                </m:den>
                              </m:f>
                              <m:r>
                                <a:rPr lang="en-US" sz="1100" i="1">
                                  <a:latin typeface="Cambria Math"/>
                                </a:rPr>
                                <m:t>−</m:t>
                              </m:r>
                              <m:f>
                                <m:fPr>
                                  <m:ctrlPr>
                                    <a:rPr lang="cs-CZ" sz="1100" i="1">
                                      <a:latin typeface="Cambria Math" panose="02040503050406030204" pitchFamily="18" charset="0"/>
                                    </a:rPr>
                                  </m:ctrlPr>
                                </m:fPr>
                                <m:num>
                                  <m:sSub>
                                    <m:sSubPr>
                                      <m:ctrlPr>
                                        <a:rPr lang="cs-CZ" sz="1100" i="1">
                                          <a:latin typeface="Cambria Math" panose="02040503050406030204" pitchFamily="18" charset="0"/>
                                        </a:rPr>
                                      </m:ctrlPr>
                                    </m:sSubPr>
                                    <m:e>
                                      <m:r>
                                        <a:rPr lang="cs-CZ" sz="1100" b="0" i="1" smtClean="0">
                                          <a:latin typeface="Cambria Math"/>
                                        </a:rPr>
                                        <m:t>𝑏</m:t>
                                      </m:r>
                                    </m:e>
                                    <m:sub>
                                      <m:r>
                                        <a:rPr lang="cs-CZ" sz="1100" b="0" i="1" smtClean="0">
                                          <a:latin typeface="Cambria Math"/>
                                        </a:rPr>
                                        <m:t>0</m:t>
                                      </m:r>
                                    </m:sub>
                                  </m:sSub>
                                  <m:sSub>
                                    <m:sSubPr>
                                      <m:ctrlPr>
                                        <a:rPr lang="cs-CZ" sz="1100" i="1" smtClean="0">
                                          <a:latin typeface="Cambria Math" panose="02040503050406030204" pitchFamily="18" charset="0"/>
                                        </a:rPr>
                                      </m:ctrlPr>
                                    </m:sSubPr>
                                    <m:e>
                                      <m:r>
                                        <a:rPr lang="cs-CZ" sz="1100" b="0" i="1" smtClean="0">
                                          <a:latin typeface="Cambria Math"/>
                                        </a:rPr>
                                        <m:t>𝑎</m:t>
                                      </m:r>
                                    </m:e>
                                    <m:sub>
                                      <m:r>
                                        <a:rPr lang="en-US" sz="1100" i="1">
                                          <a:latin typeface="Cambria Math"/>
                                        </a:rPr>
                                        <m:t>1</m:t>
                                      </m:r>
                                    </m:sub>
                                  </m:sSub>
                                </m:num>
                                <m:den>
                                  <m:sSub>
                                    <m:sSubPr>
                                      <m:ctrlPr>
                                        <a:rPr lang="cs-CZ" sz="1100" i="1">
                                          <a:latin typeface="Cambria Math" panose="02040503050406030204" pitchFamily="18" charset="0"/>
                                        </a:rPr>
                                      </m:ctrlPr>
                                    </m:sSubPr>
                                    <m:e>
                                      <m:r>
                                        <a:rPr lang="cs-CZ" sz="1100" b="0" i="1" smtClean="0">
                                          <a:latin typeface="Cambria Math"/>
                                        </a:rPr>
                                        <m:t>𝑎</m:t>
                                      </m:r>
                                    </m:e>
                                    <m:sub>
                                      <m:r>
                                        <a:rPr lang="de-DE" sz="1100" b="0" i="1" smtClean="0">
                                          <a:latin typeface="Cambria Math"/>
                                        </a:rPr>
                                        <m:t>0</m:t>
                                      </m:r>
                                    </m:sub>
                                  </m:sSub>
                                </m:den>
                              </m:f>
                            </m:e>
                          </m:eqArr>
                        </m:e>
                      </m:d>
                    </m:oMath>
                  </m:oMathPara>
                </a14:m>
                <a:endParaRPr lang="cs-CZ" sz="1100" b="1" dirty="0" smtClean="0"/>
              </a:p>
            </p:txBody>
          </p:sp>
        </mc:Choice>
        <mc:Fallback xmlns="">
          <p:sp>
            <p:nvSpPr>
              <p:cNvPr id="15" name="Rectangle 14"/>
              <p:cNvSpPr>
                <a:spLocks noRot="1" noChangeAspect="1" noMove="1" noResize="1" noEditPoints="1" noAdjustHandles="1" noChangeArrowheads="1" noChangeShapeType="1" noTextEdit="1"/>
              </p:cNvSpPr>
              <p:nvPr/>
            </p:nvSpPr>
            <p:spPr>
              <a:xfrm>
                <a:off x="5029200" y="3486150"/>
                <a:ext cx="1649362" cy="1561774"/>
              </a:xfrm>
              <a:prstGeom prst="rect">
                <a:avLst/>
              </a:prstGeom>
              <a:blipFill rotWithShape="1">
                <a:blip r:embed="rId6"/>
                <a:stretch>
                  <a:fillRect/>
                </a:stretch>
              </a:blipFill>
              <a:ln w="19050">
                <a:solidFill>
                  <a:srgbClr val="7030A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5066646" y="2078654"/>
                <a:ext cx="1574470" cy="1175322"/>
              </a:xfrm>
              <a:prstGeom prst="rect">
                <a:avLst/>
              </a:prstGeom>
              <a:ln w="19050">
                <a:solidFill>
                  <a:srgbClr val="7030A0"/>
                </a:solidFill>
              </a:ln>
            </p:spPr>
            <p:txBody>
              <a:bodyPr wrap="none">
                <a:spAutoFit/>
              </a:bodyPr>
              <a:lstStyle/>
              <a:p>
                <a:pPr/>
                <a14:m>
                  <m:oMathPara xmlns:m="http://schemas.openxmlformats.org/officeDocument/2006/math">
                    <m:oMathParaPr>
                      <m:jc m:val="left"/>
                    </m:oMathParaPr>
                    <m:oMath xmlns:m="http://schemas.openxmlformats.org/officeDocument/2006/math">
                      <m:d>
                        <m:dPr>
                          <m:begChr m:val="{"/>
                          <m:endChr m:val=""/>
                          <m:ctrlPr>
                            <a:rPr lang="cs-CZ" sz="1100" b="1" i="1" smtClean="0">
                              <a:latin typeface="Cambria Math" panose="02040503050406030204" pitchFamily="18" charset="0"/>
                            </a:rPr>
                          </m:ctrlPr>
                        </m:dPr>
                        <m:e>
                          <m:eqArr>
                            <m:eqArrPr>
                              <m:ctrlPr>
                                <a:rPr lang="cs-CZ" sz="1100" b="1" i="1" smtClean="0">
                                  <a:latin typeface="Cambria Math" panose="02040503050406030204" pitchFamily="18" charset="0"/>
                                </a:rPr>
                              </m:ctrlPr>
                            </m:eqArrPr>
                            <m:e>
                              <m:sSub>
                                <m:sSubPr>
                                  <m:ctrlPr>
                                    <a:rPr lang="cs-CZ" sz="1100" i="1" smtClean="0">
                                      <a:latin typeface="Cambria Math" panose="02040503050406030204" pitchFamily="18" charset="0"/>
                                    </a:rPr>
                                  </m:ctrlPr>
                                </m:sSubPr>
                                <m:e>
                                  <m:r>
                                    <a:rPr lang="cs-CZ" sz="1100" b="0" i="1" smtClean="0">
                                      <a:latin typeface="Cambria Math"/>
                                    </a:rPr>
                                    <m:t>𝑎</m:t>
                                  </m:r>
                                </m:e>
                                <m:sub>
                                  <m:r>
                                    <a:rPr lang="en-US" sz="1100" i="1">
                                      <a:latin typeface="Cambria Math"/>
                                    </a:rPr>
                                    <m:t>1</m:t>
                                  </m:r>
                                </m:sub>
                              </m:sSub>
                              <m:r>
                                <a:rPr lang="en-US" sz="1100" i="1">
                                  <a:latin typeface="Cambria Math"/>
                                </a:rPr>
                                <m:t>=</m:t>
                              </m:r>
                              <m:f>
                                <m:fPr>
                                  <m:ctrlPr>
                                    <a:rPr lang="cs-CZ" sz="1100" i="1">
                                      <a:latin typeface="Cambria Math" panose="02040503050406030204" pitchFamily="18" charset="0"/>
                                    </a:rPr>
                                  </m:ctrlPr>
                                </m:fPr>
                                <m:num>
                                  <m:r>
                                    <a:rPr lang="en-US" sz="1100" i="1">
                                      <a:latin typeface="Cambria Math"/>
                                    </a:rPr>
                                    <m:t>1</m:t>
                                  </m:r>
                                </m:num>
                                <m:den>
                                  <m:sSub>
                                    <m:sSubPr>
                                      <m:ctrlPr>
                                        <a:rPr lang="cs-CZ" sz="1100" i="1">
                                          <a:latin typeface="Cambria Math" panose="02040503050406030204" pitchFamily="18" charset="0"/>
                                        </a:rPr>
                                      </m:ctrlPr>
                                    </m:sSubPr>
                                    <m:e>
                                      <m:r>
                                        <a:rPr lang="en-US" sz="1100" i="1">
                                          <a:latin typeface="Cambria Math"/>
                                        </a:rPr>
                                        <m:t>𝑉</m:t>
                                      </m:r>
                                    </m:e>
                                    <m:sub>
                                      <m:r>
                                        <a:rPr lang="en-US" sz="1100" i="1">
                                          <a:latin typeface="Cambria Math"/>
                                        </a:rPr>
                                        <m:t>1</m:t>
                                      </m:r>
                                    </m:sub>
                                  </m:sSub>
                                </m:den>
                              </m:f>
                            </m:e>
                            <m:e>
                              <m:sSub>
                                <m:sSubPr>
                                  <m:ctrlPr>
                                    <a:rPr lang="cs-CZ" sz="1100" i="1">
                                      <a:latin typeface="Cambria Math" panose="02040503050406030204" pitchFamily="18" charset="0"/>
                                    </a:rPr>
                                  </m:ctrlPr>
                                </m:sSubPr>
                                <m:e>
                                  <m:r>
                                    <a:rPr lang="cs-CZ" sz="1100" b="0" i="1" smtClean="0">
                                      <a:latin typeface="Cambria Math"/>
                                    </a:rPr>
                                    <m:t>𝑎</m:t>
                                  </m:r>
                                </m:e>
                                <m:sub>
                                  <m:r>
                                    <a:rPr lang="cs-CZ" sz="1100" b="0" i="1" smtClean="0">
                                      <a:latin typeface="Cambria Math"/>
                                    </a:rPr>
                                    <m:t>0</m:t>
                                  </m:r>
                                </m:sub>
                              </m:sSub>
                              <m:r>
                                <a:rPr lang="en-US" sz="1100" i="1">
                                  <a:latin typeface="Cambria Math"/>
                                </a:rPr>
                                <m:t>=</m:t>
                              </m:r>
                              <m:f>
                                <m:fPr>
                                  <m:ctrlPr>
                                    <a:rPr lang="cs-CZ" sz="1100" i="1">
                                      <a:latin typeface="Cambria Math" panose="02040503050406030204" pitchFamily="18" charset="0"/>
                                    </a:rPr>
                                  </m:ctrlPr>
                                </m:fPr>
                                <m:num>
                                  <m:r>
                                    <a:rPr lang="en-US" sz="1100" i="1">
                                      <a:latin typeface="Cambria Math"/>
                                    </a:rPr>
                                    <m:t>1</m:t>
                                  </m:r>
                                </m:num>
                                <m:den>
                                  <m:sSub>
                                    <m:sSubPr>
                                      <m:ctrlPr>
                                        <a:rPr lang="cs-CZ" sz="1100" i="1">
                                          <a:latin typeface="Cambria Math" panose="02040503050406030204" pitchFamily="18" charset="0"/>
                                        </a:rPr>
                                      </m:ctrlPr>
                                    </m:sSubPr>
                                    <m:e>
                                      <m:r>
                                        <a:rPr lang="en-US" sz="1100" i="1">
                                          <a:latin typeface="Cambria Math"/>
                                        </a:rPr>
                                        <m:t>𝑉</m:t>
                                      </m:r>
                                    </m:e>
                                    <m:sub>
                                      <m:r>
                                        <a:rPr lang="en-US" sz="1100" i="1">
                                          <a:latin typeface="Cambria Math"/>
                                        </a:rPr>
                                        <m:t>1</m:t>
                                      </m:r>
                                    </m:sub>
                                  </m:sSub>
                                </m:den>
                              </m:f>
                              <m:sSub>
                                <m:sSubPr>
                                  <m:ctrlPr>
                                    <a:rPr lang="cs-CZ" sz="1100" i="1">
                                      <a:latin typeface="Cambria Math" panose="02040503050406030204" pitchFamily="18" charset="0"/>
                                    </a:rPr>
                                  </m:ctrlPr>
                                </m:sSubPr>
                                <m:e>
                                  <m:r>
                                    <a:rPr lang="en-US" sz="1100" i="1">
                                      <a:latin typeface="Cambria Math"/>
                                    </a:rPr>
                                    <m:t>𝑘</m:t>
                                  </m:r>
                                </m:e>
                                <m:sub>
                                  <m:r>
                                    <a:rPr lang="en-US" sz="1100" i="1">
                                      <a:latin typeface="Cambria Math"/>
                                    </a:rPr>
                                    <m:t>21</m:t>
                                  </m:r>
                                </m:sub>
                              </m:sSub>
                            </m:e>
                            <m:e>
                              <m:sSub>
                                <m:sSubPr>
                                  <m:ctrlPr>
                                    <a:rPr lang="cs-CZ" sz="1100" i="1">
                                      <a:latin typeface="Cambria Math" panose="02040503050406030204" pitchFamily="18" charset="0"/>
                                    </a:rPr>
                                  </m:ctrlPr>
                                </m:sSubPr>
                                <m:e>
                                  <m:r>
                                    <a:rPr lang="cs-CZ" sz="1100" i="1">
                                      <a:latin typeface="Cambria Math"/>
                                    </a:rPr>
                                    <m:t>𝑏</m:t>
                                  </m:r>
                                </m:e>
                                <m:sub>
                                  <m:r>
                                    <a:rPr lang="cs-CZ" sz="1100" i="1">
                                      <a:latin typeface="Cambria Math"/>
                                    </a:rPr>
                                    <m:t>1</m:t>
                                  </m:r>
                                </m:sub>
                              </m:sSub>
                              <m:r>
                                <a:rPr lang="en-US" sz="1100" i="1">
                                  <a:latin typeface="Cambria Math"/>
                                </a:rPr>
                                <m:t>=</m:t>
                              </m:r>
                              <m:sSub>
                                <m:sSubPr>
                                  <m:ctrlPr>
                                    <a:rPr lang="cs-CZ" sz="1100" i="1">
                                      <a:latin typeface="Cambria Math" panose="02040503050406030204" pitchFamily="18" charset="0"/>
                                    </a:rPr>
                                  </m:ctrlPr>
                                </m:sSubPr>
                                <m:e>
                                  <m:r>
                                    <a:rPr lang="en-US" sz="1100" i="1">
                                      <a:latin typeface="Cambria Math"/>
                                    </a:rPr>
                                    <m:t>𝑘</m:t>
                                  </m:r>
                                </m:e>
                                <m:sub>
                                  <m:r>
                                    <a:rPr lang="en-US" sz="1100" i="1">
                                      <a:latin typeface="Cambria Math"/>
                                    </a:rPr>
                                    <m:t>11</m:t>
                                  </m:r>
                                </m:sub>
                              </m:sSub>
                              <m:r>
                                <a:rPr lang="en-US" sz="1100" i="1">
                                  <a:latin typeface="Cambria Math"/>
                                </a:rPr>
                                <m:t>+</m:t>
                              </m:r>
                              <m:sSub>
                                <m:sSubPr>
                                  <m:ctrlPr>
                                    <a:rPr lang="cs-CZ" sz="1100" i="1">
                                      <a:latin typeface="Cambria Math" panose="02040503050406030204" pitchFamily="18" charset="0"/>
                                    </a:rPr>
                                  </m:ctrlPr>
                                </m:sSubPr>
                                <m:e>
                                  <m:r>
                                    <a:rPr lang="en-US" sz="1100" i="1">
                                      <a:latin typeface="Cambria Math"/>
                                    </a:rPr>
                                    <m:t>𝑘</m:t>
                                  </m:r>
                                </m:e>
                                <m:sub>
                                  <m:r>
                                    <a:rPr lang="en-US" sz="1100" i="1">
                                      <a:latin typeface="Cambria Math"/>
                                    </a:rPr>
                                    <m:t>12</m:t>
                                  </m:r>
                                </m:sub>
                              </m:sSub>
                              <m:r>
                                <a:rPr lang="en-US" sz="1100">
                                  <a:latin typeface="Cambria Math"/>
                                </a:rPr>
                                <m:t>+</m:t>
                              </m:r>
                              <m:sSub>
                                <m:sSubPr>
                                  <m:ctrlPr>
                                    <a:rPr lang="cs-CZ" sz="1100" i="1">
                                      <a:latin typeface="Cambria Math" panose="02040503050406030204" pitchFamily="18" charset="0"/>
                                    </a:rPr>
                                  </m:ctrlPr>
                                </m:sSubPr>
                                <m:e>
                                  <m:r>
                                    <a:rPr lang="en-US" sz="1100" i="1">
                                      <a:latin typeface="Cambria Math"/>
                                    </a:rPr>
                                    <m:t>𝑘</m:t>
                                  </m:r>
                                </m:e>
                                <m:sub>
                                  <m:r>
                                    <a:rPr lang="en-US" sz="1100" i="1">
                                      <a:latin typeface="Cambria Math"/>
                                    </a:rPr>
                                    <m:t>21</m:t>
                                  </m:r>
                                </m:sub>
                              </m:sSub>
                            </m:e>
                            <m:e>
                              <m:sSub>
                                <m:sSubPr>
                                  <m:ctrlPr>
                                    <a:rPr lang="cs-CZ" sz="1100" i="1">
                                      <a:latin typeface="Cambria Math" panose="02040503050406030204" pitchFamily="18" charset="0"/>
                                    </a:rPr>
                                  </m:ctrlPr>
                                </m:sSubPr>
                                <m:e>
                                  <m:r>
                                    <a:rPr lang="cs-CZ" sz="1100" b="0" i="1" smtClean="0">
                                      <a:latin typeface="Cambria Math"/>
                                    </a:rPr>
                                    <m:t>𝑏</m:t>
                                  </m:r>
                                </m:e>
                                <m:sub>
                                  <m:r>
                                    <a:rPr lang="cs-CZ" sz="1100" b="0" i="1" smtClean="0">
                                      <a:latin typeface="Cambria Math"/>
                                    </a:rPr>
                                    <m:t>0</m:t>
                                  </m:r>
                                </m:sub>
                              </m:sSub>
                              <m:r>
                                <a:rPr lang="en-US" sz="1100" i="1">
                                  <a:latin typeface="Cambria Math"/>
                                </a:rPr>
                                <m:t>=</m:t>
                              </m:r>
                              <m:sSub>
                                <m:sSubPr>
                                  <m:ctrlPr>
                                    <a:rPr lang="cs-CZ" sz="1100" i="1">
                                      <a:latin typeface="Cambria Math" panose="02040503050406030204" pitchFamily="18" charset="0"/>
                                    </a:rPr>
                                  </m:ctrlPr>
                                </m:sSubPr>
                                <m:e>
                                  <m:r>
                                    <a:rPr lang="en-US" sz="1100" i="1">
                                      <a:latin typeface="Cambria Math"/>
                                    </a:rPr>
                                    <m:t>𝑘</m:t>
                                  </m:r>
                                </m:e>
                                <m:sub>
                                  <m:r>
                                    <a:rPr lang="en-US" sz="1100" i="1">
                                      <a:latin typeface="Cambria Math"/>
                                    </a:rPr>
                                    <m:t>21</m:t>
                                  </m:r>
                                </m:sub>
                              </m:sSub>
                              <m:sSub>
                                <m:sSubPr>
                                  <m:ctrlPr>
                                    <a:rPr lang="cs-CZ" sz="1100" i="1">
                                      <a:latin typeface="Cambria Math" panose="02040503050406030204" pitchFamily="18" charset="0"/>
                                    </a:rPr>
                                  </m:ctrlPr>
                                </m:sSubPr>
                                <m:e>
                                  <m:r>
                                    <a:rPr lang="en-US" sz="1100" i="1">
                                      <a:latin typeface="Cambria Math"/>
                                    </a:rPr>
                                    <m:t>𝑘</m:t>
                                  </m:r>
                                </m:e>
                                <m:sub>
                                  <m:r>
                                    <a:rPr lang="en-US" sz="1100" i="1">
                                      <a:latin typeface="Cambria Math"/>
                                    </a:rPr>
                                    <m:t>11</m:t>
                                  </m:r>
                                </m:sub>
                              </m:sSub>
                            </m:e>
                          </m:eqArr>
                        </m:e>
                      </m:d>
                    </m:oMath>
                  </m:oMathPara>
                </a14:m>
                <a:endParaRPr lang="cs-CZ" sz="1100" b="1" dirty="0" smtClean="0"/>
              </a:p>
            </p:txBody>
          </p:sp>
        </mc:Choice>
        <mc:Fallback xmlns="">
          <p:sp>
            <p:nvSpPr>
              <p:cNvPr id="16" name="Rectangle 15"/>
              <p:cNvSpPr>
                <a:spLocks noRot="1" noChangeAspect="1" noMove="1" noResize="1" noEditPoints="1" noAdjustHandles="1" noChangeArrowheads="1" noChangeShapeType="1" noTextEdit="1"/>
              </p:cNvSpPr>
              <p:nvPr/>
            </p:nvSpPr>
            <p:spPr>
              <a:xfrm>
                <a:off x="5066646" y="2078654"/>
                <a:ext cx="1574470" cy="1175322"/>
              </a:xfrm>
              <a:prstGeom prst="rect">
                <a:avLst/>
              </a:prstGeom>
              <a:blipFill rotWithShape="1">
                <a:blip r:embed="rId7"/>
                <a:stretch>
                  <a:fillRect/>
                </a:stretch>
              </a:blipFill>
              <a:ln w="19050">
                <a:solidFill>
                  <a:srgbClr val="7030A0"/>
                </a:solidFill>
              </a:ln>
            </p:spPr>
            <p:txBody>
              <a:bodyPr/>
              <a:lstStyle/>
              <a:p>
                <a:r>
                  <a:rPr lang="en-US">
                    <a:noFill/>
                  </a:rPr>
                  <a:t> </a:t>
                </a:r>
              </a:p>
            </p:txBody>
          </p:sp>
        </mc:Fallback>
      </mc:AlternateContent>
      <p:sp>
        <p:nvSpPr>
          <p:cNvPr id="6" name="Rectangle 5"/>
          <p:cNvSpPr/>
          <p:nvPr/>
        </p:nvSpPr>
        <p:spPr>
          <a:xfrm>
            <a:off x="152400" y="3528373"/>
            <a:ext cx="4191000" cy="1200329"/>
          </a:xfrm>
          <a:prstGeom prst="rect">
            <a:avLst/>
          </a:prstGeom>
        </p:spPr>
        <p:txBody>
          <a:bodyPr wrap="square">
            <a:spAutoFit/>
          </a:bodyPr>
          <a:lstStyle/>
          <a:p>
            <a:pPr algn="ctr"/>
            <a:r>
              <a:rPr lang="en-US" dirty="0"/>
              <a:t>all model parameters can be uniquely computed from the observational parameters</a:t>
            </a:r>
            <a:endParaRPr lang="cs-CZ" dirty="0" smtClean="0"/>
          </a:p>
          <a:p>
            <a:pPr algn="ctr"/>
            <a:r>
              <a:rPr lang="de-DE" dirty="0" smtClean="0">
                <a:sym typeface="Wingdings" pitchFamily="2" charset="2"/>
              </a:rPr>
              <a:t> </a:t>
            </a:r>
            <a:r>
              <a:rPr lang="en-US" dirty="0"/>
              <a:t>the model is </a:t>
            </a:r>
            <a:r>
              <a:rPr lang="en-US" b="1" dirty="0"/>
              <a:t>identifiable</a:t>
            </a:r>
          </a:p>
        </p:txBody>
      </p:sp>
      <p:sp>
        <p:nvSpPr>
          <p:cNvPr id="7" name="Rectangle 6"/>
          <p:cNvSpPr/>
          <p:nvPr/>
        </p:nvSpPr>
        <p:spPr>
          <a:xfrm>
            <a:off x="7772400" y="1222059"/>
            <a:ext cx="1288411" cy="646331"/>
          </a:xfrm>
          <a:prstGeom prst="rect">
            <a:avLst/>
          </a:prstGeom>
        </p:spPr>
        <p:txBody>
          <a:bodyPr wrap="square">
            <a:spAutoFit/>
          </a:bodyPr>
          <a:lstStyle/>
          <a:p>
            <a:r>
              <a:rPr lang="de-DE" dirty="0" smtClean="0"/>
              <a:t>Transfer </a:t>
            </a:r>
            <a:r>
              <a:rPr lang="de-DE" dirty="0" err="1" smtClean="0"/>
              <a:t>function</a:t>
            </a:r>
            <a:endParaRPr lang="en-US" dirty="0"/>
          </a:p>
        </p:txBody>
      </p:sp>
      <p:sp>
        <p:nvSpPr>
          <p:cNvPr id="17" name="Rectangle 16"/>
          <p:cNvSpPr/>
          <p:nvPr/>
        </p:nvSpPr>
        <p:spPr>
          <a:xfrm>
            <a:off x="7315200" y="2343150"/>
            <a:ext cx="1753467" cy="646331"/>
          </a:xfrm>
          <a:prstGeom prst="rect">
            <a:avLst/>
          </a:prstGeom>
        </p:spPr>
        <p:txBody>
          <a:bodyPr wrap="square">
            <a:spAutoFit/>
          </a:bodyPr>
          <a:lstStyle/>
          <a:p>
            <a:r>
              <a:rPr lang="de-DE" dirty="0" err="1" smtClean="0"/>
              <a:t>Observational</a:t>
            </a:r>
            <a:r>
              <a:rPr lang="de-DE" dirty="0" smtClean="0"/>
              <a:t> </a:t>
            </a:r>
            <a:r>
              <a:rPr lang="de-DE" dirty="0" err="1" smtClean="0"/>
              <a:t>parameters</a:t>
            </a:r>
            <a:endParaRPr lang="en-US" dirty="0"/>
          </a:p>
        </p:txBody>
      </p:sp>
      <p:sp>
        <p:nvSpPr>
          <p:cNvPr id="18" name="Rectangle 17"/>
          <p:cNvSpPr/>
          <p:nvPr/>
        </p:nvSpPr>
        <p:spPr>
          <a:xfrm>
            <a:off x="7239000" y="3805372"/>
            <a:ext cx="1821811" cy="923330"/>
          </a:xfrm>
          <a:prstGeom prst="rect">
            <a:avLst/>
          </a:prstGeom>
        </p:spPr>
        <p:txBody>
          <a:bodyPr wrap="square">
            <a:spAutoFit/>
          </a:bodyPr>
          <a:lstStyle/>
          <a:p>
            <a:r>
              <a:rPr lang="de-DE" dirty="0" smtClean="0"/>
              <a:t>Solution </a:t>
            </a:r>
            <a:r>
              <a:rPr lang="de-DE" dirty="0" err="1" smtClean="0"/>
              <a:t>to</a:t>
            </a:r>
            <a:r>
              <a:rPr lang="de-DE" dirty="0" smtClean="0"/>
              <a:t> a </a:t>
            </a:r>
            <a:r>
              <a:rPr lang="de-DE" dirty="0" err="1" smtClean="0"/>
              <a:t>system</a:t>
            </a:r>
            <a:r>
              <a:rPr lang="de-DE" dirty="0" smtClean="0"/>
              <a:t> </a:t>
            </a:r>
            <a:r>
              <a:rPr lang="de-DE" dirty="0" err="1" smtClean="0"/>
              <a:t>of</a:t>
            </a:r>
            <a:r>
              <a:rPr lang="de-DE" dirty="0" smtClean="0"/>
              <a:t> non-linear </a:t>
            </a:r>
            <a:r>
              <a:rPr lang="de-DE" dirty="0" err="1" smtClean="0"/>
              <a:t>equations</a:t>
            </a:r>
            <a:endParaRPr lang="en-US" dirty="0"/>
          </a:p>
        </p:txBody>
      </p:sp>
    </p:spTree>
    <p:extLst>
      <p:ext uri="{BB962C8B-B14F-4D97-AF65-F5344CB8AC3E}">
        <p14:creationId xmlns:p14="http://schemas.microsoft.com/office/powerpoint/2010/main" val="3660629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6" grpId="0"/>
      <p:bldP spid="17" grpId="0"/>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18110"/>
            <a:ext cx="8610600" cy="472440"/>
          </a:xfrm>
        </p:spPr>
        <p:txBody>
          <a:bodyPr/>
          <a:lstStyle/>
          <a:p>
            <a:r>
              <a:rPr lang="en-US" sz="2800" dirty="0"/>
              <a:t>Structural </a:t>
            </a:r>
            <a:r>
              <a:rPr lang="en-US" sz="2800" dirty="0" err="1"/>
              <a:t>identifiability</a:t>
            </a:r>
            <a:r>
              <a:rPr lang="en-US" sz="2800" dirty="0"/>
              <a:t> with transfer function</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14" name="Rectangle 13"/>
              <p:cNvSpPr/>
              <p:nvPr/>
            </p:nvSpPr>
            <p:spPr>
              <a:xfrm>
                <a:off x="4678052" y="1047750"/>
                <a:ext cx="3324628" cy="747962"/>
              </a:xfrm>
              <a:prstGeom prst="rect">
                <a:avLst/>
              </a:prstGeom>
              <a:ln w="19050">
                <a:solidFill>
                  <a:srgbClr val="7030A0"/>
                </a:solidFill>
              </a:ln>
            </p:spPr>
            <p:txBody>
              <a:bodyPr wrap="none">
                <a:spAutoFit/>
              </a:bodyPr>
              <a:lstStyle/>
              <a:p>
                <a:pPr/>
                <a14:m>
                  <m:oMathPara xmlns:m="http://schemas.openxmlformats.org/officeDocument/2006/math">
                    <m:oMathParaPr>
                      <m:jc m:val="left"/>
                    </m:oMathParaPr>
                    <m:oMath xmlns:m="http://schemas.openxmlformats.org/officeDocument/2006/math">
                      <m:f>
                        <m:fPr>
                          <m:ctrlPr>
                            <a:rPr lang="cs-CZ" sz="1100" b="1" i="1">
                              <a:latin typeface="Cambria Math" panose="02040503050406030204" pitchFamily="18" charset="0"/>
                            </a:rPr>
                          </m:ctrlPr>
                        </m:fPr>
                        <m:num>
                          <m:r>
                            <a:rPr lang="en-US" sz="1100" b="1" i="1">
                              <a:latin typeface="Cambria Math"/>
                            </a:rPr>
                            <m:t>𝑳</m:t>
                          </m:r>
                          <m:d>
                            <m:dPr>
                              <m:begChr m:val="{"/>
                              <m:endChr m:val="}"/>
                              <m:ctrlPr>
                                <a:rPr lang="cs-CZ" sz="1100" b="1" i="1">
                                  <a:latin typeface="Cambria Math" panose="02040503050406030204" pitchFamily="18" charset="0"/>
                                </a:rPr>
                              </m:ctrlPr>
                            </m:dPr>
                            <m:e>
                              <m:sSub>
                                <m:sSubPr>
                                  <m:ctrlPr>
                                    <a:rPr lang="cs-CZ" sz="1100" b="1" i="1">
                                      <a:latin typeface="Cambria Math" panose="02040503050406030204" pitchFamily="18" charset="0"/>
                                    </a:rPr>
                                  </m:ctrlPr>
                                </m:sSubPr>
                                <m:e>
                                  <m:r>
                                    <a:rPr lang="en-US" sz="1100" b="1" i="1">
                                      <a:latin typeface="Cambria Math"/>
                                    </a:rPr>
                                    <m:t>𝒀</m:t>
                                  </m:r>
                                </m:e>
                                <m:sub>
                                  <m:r>
                                    <a:rPr lang="en-US" sz="1100" b="1" i="1">
                                      <a:latin typeface="Cambria Math"/>
                                    </a:rPr>
                                    <m:t>𝟏</m:t>
                                  </m:r>
                                </m:sub>
                              </m:sSub>
                            </m:e>
                          </m:d>
                        </m:num>
                        <m:den>
                          <m:r>
                            <a:rPr lang="en-US" sz="1100" b="1" i="1">
                              <a:latin typeface="Cambria Math"/>
                            </a:rPr>
                            <m:t>𝑳</m:t>
                          </m:r>
                          <m:d>
                            <m:dPr>
                              <m:begChr m:val="{"/>
                              <m:endChr m:val="}"/>
                              <m:ctrlPr>
                                <a:rPr lang="cs-CZ" sz="1100" b="1" i="1">
                                  <a:latin typeface="Cambria Math" panose="02040503050406030204" pitchFamily="18" charset="0"/>
                                </a:rPr>
                              </m:ctrlPr>
                            </m:dPr>
                            <m:e>
                              <m:sSub>
                                <m:sSubPr>
                                  <m:ctrlPr>
                                    <a:rPr lang="cs-CZ" sz="1100" b="1" i="1">
                                      <a:latin typeface="Cambria Math" panose="02040503050406030204" pitchFamily="18" charset="0"/>
                                    </a:rPr>
                                  </m:ctrlPr>
                                </m:sSubPr>
                                <m:e>
                                  <m:r>
                                    <a:rPr lang="de-DE" sz="1100" b="1" i="1">
                                      <a:latin typeface="Cambria Math"/>
                                    </a:rPr>
                                    <m:t>𝒖</m:t>
                                  </m:r>
                                </m:e>
                                <m:sub>
                                  <m:r>
                                    <a:rPr lang="de-DE" sz="1100" b="1" i="1">
                                      <a:latin typeface="Cambria Math"/>
                                    </a:rPr>
                                    <m:t>𝟏</m:t>
                                  </m:r>
                                </m:sub>
                              </m:sSub>
                            </m:e>
                          </m:d>
                        </m:den>
                      </m:f>
                      <m:r>
                        <a:rPr lang="en-US" sz="1100" b="1" i="1">
                          <a:latin typeface="Cambria Math"/>
                        </a:rPr>
                        <m:t>=</m:t>
                      </m:r>
                      <m:f>
                        <m:fPr>
                          <m:ctrlPr>
                            <a:rPr lang="en-US" sz="1100" b="1" i="1">
                              <a:latin typeface="Cambria Math" panose="02040503050406030204" pitchFamily="18" charset="0"/>
                            </a:rPr>
                          </m:ctrlPr>
                        </m:fPr>
                        <m:num>
                          <m:f>
                            <m:fPr>
                              <m:ctrlPr>
                                <a:rPr lang="en-US" sz="1100" b="1" i="1">
                                  <a:latin typeface="Cambria Math" panose="02040503050406030204" pitchFamily="18" charset="0"/>
                                </a:rPr>
                              </m:ctrlPr>
                            </m:fPr>
                            <m:num>
                              <m:r>
                                <a:rPr lang="en-US" sz="1100" b="1" i="1">
                                  <a:latin typeface="Cambria Math" panose="02040503050406030204" pitchFamily="18" charset="0"/>
                                </a:rPr>
                                <m:t>𝟏</m:t>
                              </m:r>
                            </m:num>
                            <m:den>
                              <m:sSub>
                                <m:sSubPr>
                                  <m:ctrlPr>
                                    <a:rPr lang="en-US" sz="1100" b="1" i="1">
                                      <a:latin typeface="Cambria Math" panose="02040503050406030204" pitchFamily="18" charset="0"/>
                                    </a:rPr>
                                  </m:ctrlPr>
                                </m:sSubPr>
                                <m:e>
                                  <m:r>
                                    <a:rPr lang="en-US" sz="1100" b="1" i="1">
                                      <a:latin typeface="Cambria Math" panose="02040503050406030204" pitchFamily="18" charset="0"/>
                                    </a:rPr>
                                    <m:t>𝑽</m:t>
                                  </m:r>
                                </m:e>
                                <m:sub>
                                  <m:r>
                                    <a:rPr lang="en-US" sz="1100" b="1" i="1">
                                      <a:latin typeface="Cambria Math" panose="02040503050406030204" pitchFamily="18" charset="0"/>
                                    </a:rPr>
                                    <m:t>𝟏</m:t>
                                  </m:r>
                                </m:sub>
                              </m:sSub>
                            </m:den>
                          </m:f>
                          <m:r>
                            <a:rPr lang="en-US" sz="1100" b="1" i="1">
                              <a:latin typeface="Cambria Math" panose="02040503050406030204" pitchFamily="18" charset="0"/>
                            </a:rPr>
                            <m:t>𝒔</m:t>
                          </m:r>
                          <m:r>
                            <a:rPr lang="en-US" sz="1100" b="1" i="1">
                              <a:latin typeface="Cambria Math" panose="02040503050406030204" pitchFamily="18" charset="0"/>
                            </a:rPr>
                            <m:t>+</m:t>
                          </m:r>
                          <m:f>
                            <m:fPr>
                              <m:ctrlPr>
                                <a:rPr lang="en-US" sz="1100" b="1" i="1">
                                  <a:latin typeface="Cambria Math" panose="02040503050406030204" pitchFamily="18" charset="0"/>
                                </a:rPr>
                              </m:ctrlPr>
                            </m:fPr>
                            <m:num>
                              <m:r>
                                <a:rPr lang="en-US" sz="1100" b="1" i="1">
                                  <a:latin typeface="Cambria Math" panose="02040503050406030204" pitchFamily="18" charset="0"/>
                                </a:rPr>
                                <m:t>𝟏</m:t>
                              </m:r>
                            </m:num>
                            <m:den>
                              <m:sSub>
                                <m:sSubPr>
                                  <m:ctrlPr>
                                    <a:rPr lang="en-US" sz="1100" b="1" i="1">
                                      <a:latin typeface="Cambria Math" panose="02040503050406030204" pitchFamily="18" charset="0"/>
                                    </a:rPr>
                                  </m:ctrlPr>
                                </m:sSubPr>
                                <m:e>
                                  <m:r>
                                    <a:rPr lang="en-US" sz="1100" b="1" i="1">
                                      <a:latin typeface="Cambria Math" panose="02040503050406030204" pitchFamily="18" charset="0"/>
                                    </a:rPr>
                                    <m:t>𝑽</m:t>
                                  </m:r>
                                </m:e>
                                <m:sub>
                                  <m:r>
                                    <a:rPr lang="en-US" sz="1100" b="1" i="1">
                                      <a:latin typeface="Cambria Math" panose="02040503050406030204" pitchFamily="18" charset="0"/>
                                    </a:rPr>
                                    <m:t>𝟏</m:t>
                                  </m:r>
                                </m:sub>
                              </m:sSub>
                            </m:den>
                          </m:f>
                          <m:sSub>
                            <m:sSubPr>
                              <m:ctrlPr>
                                <a:rPr lang="en-US" sz="1100" b="1" i="1">
                                  <a:latin typeface="Cambria Math" panose="02040503050406030204" pitchFamily="18" charset="0"/>
                                </a:rPr>
                              </m:ctrlPr>
                            </m:sSubPr>
                            <m:e>
                              <m:r>
                                <a:rPr lang="en-US" sz="1100" b="1" i="1">
                                  <a:latin typeface="Cambria Math" panose="02040503050406030204" pitchFamily="18" charset="0"/>
                                </a:rPr>
                                <m:t>𝒌</m:t>
                              </m:r>
                            </m:e>
                            <m:sub>
                              <m:r>
                                <a:rPr lang="en-US" sz="1100" b="1" i="1">
                                  <a:latin typeface="Cambria Math" panose="02040503050406030204" pitchFamily="18" charset="0"/>
                                </a:rPr>
                                <m:t>𝟐𝟐</m:t>
                              </m:r>
                            </m:sub>
                          </m:sSub>
                        </m:num>
                        <m:den>
                          <m:sSup>
                            <m:sSupPr>
                              <m:ctrlPr>
                                <a:rPr lang="en-US" sz="1100" b="1" i="1">
                                  <a:latin typeface="Cambria Math" panose="02040503050406030204" pitchFamily="18" charset="0"/>
                                </a:rPr>
                              </m:ctrlPr>
                            </m:sSupPr>
                            <m:e>
                              <m:r>
                                <a:rPr lang="en-US" sz="1100" b="1" i="1">
                                  <a:latin typeface="Cambria Math" panose="02040503050406030204" pitchFamily="18" charset="0"/>
                                </a:rPr>
                                <m:t>𝒔</m:t>
                              </m:r>
                            </m:e>
                            <m:sup>
                              <m:r>
                                <a:rPr lang="en-US" sz="1100" b="1" i="1">
                                  <a:latin typeface="Cambria Math" panose="02040503050406030204" pitchFamily="18" charset="0"/>
                                </a:rPr>
                                <m:t>𝟐</m:t>
                              </m:r>
                            </m:sup>
                          </m:sSup>
                          <m:r>
                            <a:rPr lang="en-US" sz="1100" b="1" i="1">
                              <a:latin typeface="Cambria Math" panose="02040503050406030204" pitchFamily="18" charset="0"/>
                            </a:rPr>
                            <m:t>+</m:t>
                          </m:r>
                          <m:d>
                            <m:dPr>
                              <m:ctrlPr>
                                <a:rPr lang="en-US" sz="1100" b="1" i="1">
                                  <a:latin typeface="Cambria Math" panose="02040503050406030204" pitchFamily="18" charset="0"/>
                                </a:rPr>
                              </m:ctrlPr>
                            </m:dPr>
                            <m:e>
                              <m:sSub>
                                <m:sSubPr>
                                  <m:ctrlPr>
                                    <a:rPr lang="en-US" sz="1100" b="1" i="1">
                                      <a:latin typeface="Cambria Math" panose="02040503050406030204" pitchFamily="18" charset="0"/>
                                    </a:rPr>
                                  </m:ctrlPr>
                                </m:sSubPr>
                                <m:e>
                                  <m:r>
                                    <a:rPr lang="en-US" sz="1100" b="1" i="1">
                                      <a:latin typeface="Cambria Math" panose="02040503050406030204" pitchFamily="18" charset="0"/>
                                    </a:rPr>
                                    <m:t>𝒌</m:t>
                                  </m:r>
                                </m:e>
                                <m:sub>
                                  <m:r>
                                    <a:rPr lang="en-US" sz="1100" b="1" i="1">
                                      <a:latin typeface="Cambria Math" panose="02040503050406030204" pitchFamily="18" charset="0"/>
                                    </a:rPr>
                                    <m:t>𝟏𝟏</m:t>
                                  </m:r>
                                </m:sub>
                              </m:sSub>
                              <m:r>
                                <a:rPr lang="en-US" sz="1100" b="1" i="1">
                                  <a:latin typeface="Cambria Math" panose="02040503050406030204" pitchFamily="18" charset="0"/>
                                </a:rPr>
                                <m:t>+</m:t>
                              </m:r>
                              <m:sSub>
                                <m:sSubPr>
                                  <m:ctrlPr>
                                    <a:rPr lang="en-US" sz="1100" b="1" i="1">
                                      <a:latin typeface="Cambria Math" panose="02040503050406030204" pitchFamily="18" charset="0"/>
                                    </a:rPr>
                                  </m:ctrlPr>
                                </m:sSubPr>
                                <m:e>
                                  <m:r>
                                    <a:rPr lang="en-US" sz="1100" b="1" i="1">
                                      <a:latin typeface="Cambria Math" panose="02040503050406030204" pitchFamily="18" charset="0"/>
                                    </a:rPr>
                                    <m:t>𝒌</m:t>
                                  </m:r>
                                </m:e>
                                <m:sub>
                                  <m:r>
                                    <a:rPr lang="en-US" sz="1100" b="1" i="1">
                                      <a:latin typeface="Cambria Math" panose="02040503050406030204" pitchFamily="18" charset="0"/>
                                    </a:rPr>
                                    <m:t>𝟏𝟐</m:t>
                                  </m:r>
                                </m:sub>
                              </m:sSub>
                              <m:r>
                                <a:rPr lang="en-US" sz="1100" b="1" i="1">
                                  <a:latin typeface="Cambria Math" panose="02040503050406030204" pitchFamily="18" charset="0"/>
                                </a:rPr>
                                <m:t>+</m:t>
                              </m:r>
                              <m:sSub>
                                <m:sSubPr>
                                  <m:ctrlPr>
                                    <a:rPr lang="en-US" sz="1100" b="1" i="1">
                                      <a:latin typeface="Cambria Math" panose="02040503050406030204" pitchFamily="18" charset="0"/>
                                    </a:rPr>
                                  </m:ctrlPr>
                                </m:sSubPr>
                                <m:e>
                                  <m:r>
                                    <a:rPr lang="en-US" sz="1100" b="1" i="1">
                                      <a:latin typeface="Cambria Math" panose="02040503050406030204" pitchFamily="18" charset="0"/>
                                    </a:rPr>
                                    <m:t>𝒌</m:t>
                                  </m:r>
                                </m:e>
                                <m:sub>
                                  <m:r>
                                    <a:rPr lang="en-US" sz="1100" b="1" i="1">
                                      <a:latin typeface="Cambria Math" panose="02040503050406030204" pitchFamily="18" charset="0"/>
                                    </a:rPr>
                                    <m:t>𝟐𝟐</m:t>
                                  </m:r>
                                </m:sub>
                              </m:sSub>
                            </m:e>
                          </m:d>
                          <m:r>
                            <a:rPr lang="en-US" sz="1100" b="1" i="1">
                              <a:latin typeface="Cambria Math" panose="02040503050406030204" pitchFamily="18" charset="0"/>
                            </a:rPr>
                            <m:t>𝒔</m:t>
                          </m:r>
                          <m:r>
                            <a:rPr lang="en-US" sz="1100" b="1" i="1">
                              <a:latin typeface="Cambria Math" panose="02040503050406030204" pitchFamily="18" charset="0"/>
                            </a:rPr>
                            <m:t>+</m:t>
                          </m:r>
                          <m:sSub>
                            <m:sSubPr>
                              <m:ctrlPr>
                                <a:rPr lang="en-US" sz="1100" b="1" i="1">
                                  <a:latin typeface="Cambria Math" panose="02040503050406030204" pitchFamily="18" charset="0"/>
                                </a:rPr>
                              </m:ctrlPr>
                            </m:sSubPr>
                            <m:e>
                              <m:r>
                                <a:rPr lang="en-US" sz="1100" b="1" i="1">
                                  <a:latin typeface="Cambria Math" panose="02040503050406030204" pitchFamily="18" charset="0"/>
                                </a:rPr>
                                <m:t>𝒌</m:t>
                              </m:r>
                            </m:e>
                            <m:sub>
                              <m:r>
                                <a:rPr lang="en-US" sz="1100" b="1" i="1">
                                  <a:latin typeface="Cambria Math" panose="02040503050406030204" pitchFamily="18" charset="0"/>
                                </a:rPr>
                                <m:t>𝟐𝟐</m:t>
                              </m:r>
                            </m:sub>
                          </m:sSub>
                          <m:r>
                            <a:rPr lang="en-US" sz="1100" b="1" i="1">
                              <a:latin typeface="Cambria Math" panose="02040503050406030204" pitchFamily="18" charset="0"/>
                            </a:rPr>
                            <m:t>(</m:t>
                          </m:r>
                          <m:sSub>
                            <m:sSubPr>
                              <m:ctrlPr>
                                <a:rPr lang="en-US" sz="1100" b="1" i="1">
                                  <a:latin typeface="Cambria Math" panose="02040503050406030204" pitchFamily="18" charset="0"/>
                                </a:rPr>
                              </m:ctrlPr>
                            </m:sSubPr>
                            <m:e>
                              <m:r>
                                <a:rPr lang="en-US" sz="1100" b="1" i="1">
                                  <a:latin typeface="Cambria Math" panose="02040503050406030204" pitchFamily="18" charset="0"/>
                                </a:rPr>
                                <m:t>𝒌</m:t>
                              </m:r>
                            </m:e>
                            <m:sub>
                              <m:r>
                                <a:rPr lang="en-US" sz="1100" b="1" i="1">
                                  <a:latin typeface="Cambria Math" panose="02040503050406030204" pitchFamily="18" charset="0"/>
                                </a:rPr>
                                <m:t>𝟏𝟏</m:t>
                              </m:r>
                            </m:sub>
                          </m:sSub>
                          <m:r>
                            <a:rPr lang="en-US" sz="1100" b="1" i="1">
                              <a:latin typeface="Cambria Math" panose="02040503050406030204" pitchFamily="18" charset="0"/>
                            </a:rPr>
                            <m:t>+</m:t>
                          </m:r>
                          <m:sSub>
                            <m:sSubPr>
                              <m:ctrlPr>
                                <a:rPr lang="en-US" sz="1100" b="1" i="1">
                                  <a:latin typeface="Cambria Math" panose="02040503050406030204" pitchFamily="18" charset="0"/>
                                </a:rPr>
                              </m:ctrlPr>
                            </m:sSubPr>
                            <m:e>
                              <m:r>
                                <a:rPr lang="en-US" sz="1100" b="1" i="1">
                                  <a:latin typeface="Cambria Math" panose="02040503050406030204" pitchFamily="18" charset="0"/>
                                </a:rPr>
                                <m:t>𝒌</m:t>
                              </m:r>
                            </m:e>
                            <m:sub>
                              <m:r>
                                <a:rPr lang="en-US" sz="1100" b="1" i="1">
                                  <a:latin typeface="Cambria Math" panose="02040503050406030204" pitchFamily="18" charset="0"/>
                                </a:rPr>
                                <m:t>𝟏𝟐</m:t>
                              </m:r>
                            </m:sub>
                          </m:sSub>
                          <m:r>
                            <a:rPr lang="en-US" sz="1100" b="1" i="1">
                              <a:latin typeface="Cambria Math" panose="02040503050406030204" pitchFamily="18" charset="0"/>
                            </a:rPr>
                            <m:t>)</m:t>
                          </m:r>
                        </m:den>
                      </m:f>
                    </m:oMath>
                  </m:oMathPara>
                </a14:m>
                <a:endParaRPr lang="cs-CZ" sz="1100" b="1" dirty="0" smtClean="0"/>
              </a:p>
              <a:p>
                <a:endParaRPr lang="cs-CZ" sz="1100" dirty="0"/>
              </a:p>
            </p:txBody>
          </p:sp>
        </mc:Choice>
        <mc:Fallback xmlns="">
          <p:sp>
            <p:nvSpPr>
              <p:cNvPr id="14" name="Rectangle 13"/>
              <p:cNvSpPr>
                <a:spLocks noRot="1" noChangeAspect="1" noMove="1" noResize="1" noEditPoints="1" noAdjustHandles="1" noChangeArrowheads="1" noChangeShapeType="1" noTextEdit="1"/>
              </p:cNvSpPr>
              <p:nvPr/>
            </p:nvSpPr>
            <p:spPr>
              <a:xfrm>
                <a:off x="4678052" y="1047750"/>
                <a:ext cx="3324628" cy="747962"/>
              </a:xfrm>
              <a:prstGeom prst="rect">
                <a:avLst/>
              </a:prstGeom>
              <a:blipFill rotWithShape="1">
                <a:blip r:embed="rId3"/>
                <a:stretch>
                  <a:fillRect/>
                </a:stretch>
              </a:blipFill>
              <a:ln w="19050">
                <a:solidFill>
                  <a:srgbClr val="7030A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5029200" y="3486150"/>
                <a:ext cx="1515158" cy="1495153"/>
              </a:xfrm>
              <a:prstGeom prst="rect">
                <a:avLst/>
              </a:prstGeom>
              <a:ln w="19050">
                <a:solidFill>
                  <a:srgbClr val="7030A0"/>
                </a:solidFill>
              </a:ln>
            </p:spPr>
            <p:txBody>
              <a:bodyPr wrap="none">
                <a:spAutoFit/>
              </a:bodyPr>
              <a:lstStyle/>
              <a:p>
                <a:pPr/>
                <a14:m>
                  <m:oMathPara xmlns:m="http://schemas.openxmlformats.org/officeDocument/2006/math">
                    <m:oMathParaPr>
                      <m:jc m:val="left"/>
                    </m:oMathParaPr>
                    <m:oMath xmlns:m="http://schemas.openxmlformats.org/officeDocument/2006/math">
                      <m:d>
                        <m:dPr>
                          <m:begChr m:val="{"/>
                          <m:endChr m:val=""/>
                          <m:ctrlPr>
                            <a:rPr lang="cs-CZ" sz="1100" b="1" i="1" smtClean="0">
                              <a:latin typeface="Cambria Math" panose="02040503050406030204" pitchFamily="18" charset="0"/>
                            </a:rPr>
                          </m:ctrlPr>
                        </m:dPr>
                        <m:e>
                          <m:eqArr>
                            <m:eqArrPr>
                              <m:ctrlPr>
                                <a:rPr lang="cs-CZ" sz="1100" b="1" i="1" smtClean="0">
                                  <a:latin typeface="Cambria Math" panose="02040503050406030204" pitchFamily="18" charset="0"/>
                                </a:rPr>
                              </m:ctrlPr>
                            </m:eqArrPr>
                            <m:e>
                              <m:sSub>
                                <m:sSubPr>
                                  <m:ctrlPr>
                                    <a:rPr lang="cs-CZ" sz="1100" i="1" smtClean="0">
                                      <a:latin typeface="Cambria Math" panose="02040503050406030204" pitchFamily="18" charset="0"/>
                                    </a:rPr>
                                  </m:ctrlPr>
                                </m:sSubPr>
                                <m:e>
                                  <m:r>
                                    <a:rPr lang="cs-CZ" sz="1100" b="0" i="1" smtClean="0">
                                      <a:latin typeface="Cambria Math"/>
                                    </a:rPr>
                                    <m:t>𝑉</m:t>
                                  </m:r>
                                </m:e>
                                <m:sub>
                                  <m:r>
                                    <a:rPr lang="en-US" sz="1100" i="1">
                                      <a:latin typeface="Cambria Math"/>
                                    </a:rPr>
                                    <m:t>1</m:t>
                                  </m:r>
                                </m:sub>
                              </m:sSub>
                              <m:r>
                                <a:rPr lang="en-US" sz="1100" i="1">
                                  <a:latin typeface="Cambria Math"/>
                                </a:rPr>
                                <m:t>=</m:t>
                              </m:r>
                              <m:f>
                                <m:fPr>
                                  <m:ctrlPr>
                                    <a:rPr lang="cs-CZ" sz="1100" i="1">
                                      <a:latin typeface="Cambria Math" panose="02040503050406030204" pitchFamily="18" charset="0"/>
                                    </a:rPr>
                                  </m:ctrlPr>
                                </m:fPr>
                                <m:num>
                                  <m:r>
                                    <a:rPr lang="en-US" sz="1100" i="1">
                                      <a:latin typeface="Cambria Math"/>
                                    </a:rPr>
                                    <m:t>1</m:t>
                                  </m:r>
                                </m:num>
                                <m:den>
                                  <m:sSub>
                                    <m:sSubPr>
                                      <m:ctrlPr>
                                        <a:rPr lang="cs-CZ" sz="1100" i="1">
                                          <a:latin typeface="Cambria Math" panose="02040503050406030204" pitchFamily="18" charset="0"/>
                                        </a:rPr>
                                      </m:ctrlPr>
                                    </m:sSubPr>
                                    <m:e>
                                      <m:r>
                                        <a:rPr lang="cs-CZ" sz="1100" b="0" i="1" smtClean="0">
                                          <a:latin typeface="Cambria Math"/>
                                        </a:rPr>
                                        <m:t>𝑎</m:t>
                                      </m:r>
                                    </m:e>
                                    <m:sub>
                                      <m:r>
                                        <a:rPr lang="en-US" sz="1100" i="1">
                                          <a:latin typeface="Cambria Math"/>
                                        </a:rPr>
                                        <m:t>1</m:t>
                                      </m:r>
                                    </m:sub>
                                  </m:sSub>
                                </m:den>
                              </m:f>
                            </m:e>
                            <m:e>
                              <m:sSub>
                                <m:sSubPr>
                                  <m:ctrlPr>
                                    <a:rPr lang="cs-CZ" sz="1100" i="1">
                                      <a:latin typeface="Cambria Math" panose="02040503050406030204" pitchFamily="18" charset="0"/>
                                    </a:rPr>
                                  </m:ctrlPr>
                                </m:sSubPr>
                                <m:e>
                                  <m:r>
                                    <a:rPr lang="en-US" sz="1100" i="1">
                                      <a:latin typeface="Cambria Math"/>
                                    </a:rPr>
                                    <m:t>𝑘</m:t>
                                  </m:r>
                                </m:e>
                                <m:sub>
                                  <m:r>
                                    <a:rPr lang="en-US" sz="1100" i="1">
                                      <a:latin typeface="Cambria Math"/>
                                    </a:rPr>
                                    <m:t>2</m:t>
                                  </m:r>
                                  <m:r>
                                    <a:rPr lang="de-DE" sz="1100" b="0" i="1" smtClean="0">
                                      <a:latin typeface="Cambria Math"/>
                                    </a:rPr>
                                    <m:t>2</m:t>
                                  </m:r>
                                </m:sub>
                              </m:sSub>
                              <m:r>
                                <a:rPr lang="en-US" sz="1100">
                                  <a:latin typeface="Cambria Math"/>
                                </a:rPr>
                                <m:t>=</m:t>
                              </m:r>
                              <m:f>
                                <m:fPr>
                                  <m:ctrlPr>
                                    <a:rPr lang="cs-CZ" sz="1100" i="1">
                                      <a:latin typeface="Cambria Math" panose="02040503050406030204" pitchFamily="18" charset="0"/>
                                    </a:rPr>
                                  </m:ctrlPr>
                                </m:fPr>
                                <m:num>
                                  <m:sSub>
                                    <m:sSubPr>
                                      <m:ctrlPr>
                                        <a:rPr lang="cs-CZ" sz="1100" i="1" smtClean="0">
                                          <a:latin typeface="Cambria Math" panose="02040503050406030204" pitchFamily="18" charset="0"/>
                                        </a:rPr>
                                      </m:ctrlPr>
                                    </m:sSubPr>
                                    <m:e>
                                      <m:r>
                                        <a:rPr lang="cs-CZ" sz="1100" b="0" i="1" smtClean="0">
                                          <a:latin typeface="Cambria Math"/>
                                        </a:rPr>
                                        <m:t>𝑎</m:t>
                                      </m:r>
                                    </m:e>
                                    <m:sub>
                                      <m:r>
                                        <a:rPr lang="cs-CZ" sz="1100" b="0" i="1" smtClean="0">
                                          <a:latin typeface="Cambria Math"/>
                                        </a:rPr>
                                        <m:t>0</m:t>
                                      </m:r>
                                    </m:sub>
                                  </m:sSub>
                                </m:num>
                                <m:den>
                                  <m:sSub>
                                    <m:sSubPr>
                                      <m:ctrlPr>
                                        <a:rPr lang="cs-CZ" sz="1100" i="1">
                                          <a:latin typeface="Cambria Math" panose="02040503050406030204" pitchFamily="18" charset="0"/>
                                        </a:rPr>
                                      </m:ctrlPr>
                                    </m:sSubPr>
                                    <m:e>
                                      <m:r>
                                        <a:rPr lang="cs-CZ" sz="1100" b="0" i="1" smtClean="0">
                                          <a:latin typeface="Cambria Math"/>
                                        </a:rPr>
                                        <m:t>𝑎</m:t>
                                      </m:r>
                                    </m:e>
                                    <m:sub>
                                      <m:r>
                                        <a:rPr lang="en-US" sz="1100" i="1">
                                          <a:latin typeface="Cambria Math"/>
                                        </a:rPr>
                                        <m:t>1</m:t>
                                      </m:r>
                                    </m:sub>
                                  </m:sSub>
                                </m:den>
                              </m:f>
                            </m:e>
                            <m:e>
                              <m:sSub>
                                <m:sSubPr>
                                  <m:ctrlPr>
                                    <a:rPr lang="cs-CZ" sz="1100" i="1">
                                      <a:latin typeface="Cambria Math" panose="02040503050406030204" pitchFamily="18" charset="0"/>
                                    </a:rPr>
                                  </m:ctrlPr>
                                </m:sSubPr>
                                <m:e>
                                  <m:r>
                                    <a:rPr lang="en-US" sz="1100" i="1">
                                      <a:latin typeface="Cambria Math"/>
                                    </a:rPr>
                                    <m:t>𝑘</m:t>
                                  </m:r>
                                </m:e>
                                <m:sub>
                                  <m:r>
                                    <a:rPr lang="en-US" sz="1100" i="1">
                                      <a:latin typeface="Cambria Math"/>
                                    </a:rPr>
                                    <m:t>11</m:t>
                                  </m:r>
                                </m:sub>
                              </m:sSub>
                              <m:r>
                                <a:rPr lang="de-DE" sz="1100" b="0" i="1" smtClean="0">
                                  <a:latin typeface="Cambria Math"/>
                                </a:rPr>
                                <m:t>+</m:t>
                              </m:r>
                              <m:sSub>
                                <m:sSubPr>
                                  <m:ctrlPr>
                                    <a:rPr lang="cs-CZ" sz="1100" i="1">
                                      <a:latin typeface="Cambria Math" panose="02040503050406030204" pitchFamily="18" charset="0"/>
                                    </a:rPr>
                                  </m:ctrlPr>
                                </m:sSubPr>
                                <m:e>
                                  <m:r>
                                    <a:rPr lang="en-US" sz="1100" i="1">
                                      <a:latin typeface="Cambria Math"/>
                                    </a:rPr>
                                    <m:t>𝑘</m:t>
                                  </m:r>
                                </m:e>
                                <m:sub>
                                  <m:r>
                                    <a:rPr lang="en-US" sz="1100" i="1">
                                      <a:latin typeface="Cambria Math"/>
                                    </a:rPr>
                                    <m:t>12</m:t>
                                  </m:r>
                                </m:sub>
                              </m:sSub>
                              <m:r>
                                <a:rPr lang="en-US" sz="1100">
                                  <a:latin typeface="Cambria Math"/>
                                </a:rPr>
                                <m:t>=</m:t>
                              </m:r>
                              <m:sSub>
                                <m:sSubPr>
                                  <m:ctrlPr>
                                    <a:rPr lang="cs-CZ" sz="1100" i="1">
                                      <a:latin typeface="Cambria Math" panose="02040503050406030204" pitchFamily="18" charset="0"/>
                                    </a:rPr>
                                  </m:ctrlPr>
                                </m:sSubPr>
                                <m:e>
                                  <m:r>
                                    <a:rPr lang="cs-CZ" sz="1100" i="1">
                                      <a:latin typeface="Cambria Math"/>
                                    </a:rPr>
                                    <m:t>𝑏</m:t>
                                  </m:r>
                                </m:e>
                                <m:sub>
                                  <m:r>
                                    <a:rPr lang="cs-CZ" sz="1100" i="1">
                                      <a:latin typeface="Cambria Math"/>
                                    </a:rPr>
                                    <m:t>1</m:t>
                                  </m:r>
                                </m:sub>
                              </m:sSub>
                              <m:r>
                                <a:rPr lang="en-US" sz="1100" i="1">
                                  <a:latin typeface="Cambria Math"/>
                                </a:rPr>
                                <m:t>−</m:t>
                              </m:r>
                              <m:f>
                                <m:fPr>
                                  <m:ctrlPr>
                                    <a:rPr lang="cs-CZ" sz="1100" i="1">
                                      <a:latin typeface="Cambria Math" panose="02040503050406030204" pitchFamily="18" charset="0"/>
                                    </a:rPr>
                                  </m:ctrlPr>
                                </m:fPr>
                                <m:num>
                                  <m:sSub>
                                    <m:sSubPr>
                                      <m:ctrlPr>
                                        <a:rPr lang="cs-CZ" sz="1100" i="1">
                                          <a:latin typeface="Cambria Math" panose="02040503050406030204" pitchFamily="18" charset="0"/>
                                        </a:rPr>
                                      </m:ctrlPr>
                                    </m:sSubPr>
                                    <m:e>
                                      <m:r>
                                        <a:rPr lang="cs-CZ" sz="1100" i="1">
                                          <a:latin typeface="Cambria Math"/>
                                        </a:rPr>
                                        <m:t>𝑎</m:t>
                                      </m:r>
                                    </m:e>
                                    <m:sub>
                                      <m:r>
                                        <a:rPr lang="cs-CZ" sz="1100" i="1">
                                          <a:latin typeface="Cambria Math"/>
                                        </a:rPr>
                                        <m:t>0</m:t>
                                      </m:r>
                                    </m:sub>
                                  </m:sSub>
                                </m:num>
                                <m:den>
                                  <m:sSub>
                                    <m:sSubPr>
                                      <m:ctrlPr>
                                        <a:rPr lang="cs-CZ" sz="1100" i="1">
                                          <a:latin typeface="Cambria Math" panose="02040503050406030204" pitchFamily="18" charset="0"/>
                                        </a:rPr>
                                      </m:ctrlPr>
                                    </m:sSubPr>
                                    <m:e>
                                      <m:r>
                                        <a:rPr lang="cs-CZ" sz="1100" i="1">
                                          <a:latin typeface="Cambria Math"/>
                                        </a:rPr>
                                        <m:t>𝑎</m:t>
                                      </m:r>
                                    </m:e>
                                    <m:sub>
                                      <m:r>
                                        <a:rPr lang="en-US" sz="1100" i="1">
                                          <a:latin typeface="Cambria Math"/>
                                        </a:rPr>
                                        <m:t>1</m:t>
                                      </m:r>
                                    </m:sub>
                                  </m:sSub>
                                </m:den>
                              </m:f>
                            </m:e>
                            <m:e>
                              <m:sSub>
                                <m:sSubPr>
                                  <m:ctrlPr>
                                    <a:rPr lang="cs-CZ" sz="1100" i="1">
                                      <a:latin typeface="Cambria Math" panose="02040503050406030204" pitchFamily="18" charset="0"/>
                                    </a:rPr>
                                  </m:ctrlPr>
                                </m:sSubPr>
                                <m:e>
                                  <m:r>
                                    <a:rPr lang="en-US" sz="1100" i="1">
                                      <a:latin typeface="Cambria Math"/>
                                    </a:rPr>
                                    <m:t>𝑘</m:t>
                                  </m:r>
                                </m:e>
                                <m:sub>
                                  <m:r>
                                    <a:rPr lang="en-US" sz="1100" i="1">
                                      <a:latin typeface="Cambria Math"/>
                                    </a:rPr>
                                    <m:t>11</m:t>
                                  </m:r>
                                </m:sub>
                              </m:sSub>
                              <m:r>
                                <a:rPr lang="de-DE" sz="1100" i="1">
                                  <a:latin typeface="Cambria Math"/>
                                </a:rPr>
                                <m:t>+</m:t>
                              </m:r>
                              <m:sSub>
                                <m:sSubPr>
                                  <m:ctrlPr>
                                    <a:rPr lang="cs-CZ" sz="1100" i="1">
                                      <a:latin typeface="Cambria Math" panose="02040503050406030204" pitchFamily="18" charset="0"/>
                                    </a:rPr>
                                  </m:ctrlPr>
                                </m:sSubPr>
                                <m:e>
                                  <m:r>
                                    <a:rPr lang="en-US" sz="1100" i="1">
                                      <a:latin typeface="Cambria Math"/>
                                    </a:rPr>
                                    <m:t>𝑘</m:t>
                                  </m:r>
                                </m:e>
                                <m:sub>
                                  <m:r>
                                    <a:rPr lang="en-US" sz="1100" i="1">
                                      <a:latin typeface="Cambria Math"/>
                                    </a:rPr>
                                    <m:t>12</m:t>
                                  </m:r>
                                </m:sub>
                              </m:sSub>
                              <m:r>
                                <a:rPr lang="en-US" sz="1100">
                                  <a:latin typeface="Cambria Math"/>
                                </a:rPr>
                                <m:t>=</m:t>
                              </m:r>
                              <m:f>
                                <m:fPr>
                                  <m:ctrlPr>
                                    <a:rPr lang="cs-CZ" sz="1100" i="1">
                                      <a:latin typeface="Cambria Math" panose="02040503050406030204" pitchFamily="18" charset="0"/>
                                    </a:rPr>
                                  </m:ctrlPr>
                                </m:fPr>
                                <m:num>
                                  <m:sSub>
                                    <m:sSubPr>
                                      <m:ctrlPr>
                                        <a:rPr lang="cs-CZ" sz="1100" i="1">
                                          <a:latin typeface="Cambria Math" panose="02040503050406030204" pitchFamily="18" charset="0"/>
                                        </a:rPr>
                                      </m:ctrlPr>
                                    </m:sSubPr>
                                    <m:e>
                                      <m:r>
                                        <a:rPr lang="cs-CZ" sz="1100" b="0" i="1" smtClean="0">
                                          <a:latin typeface="Cambria Math"/>
                                        </a:rPr>
                                        <m:t>𝑏</m:t>
                                      </m:r>
                                    </m:e>
                                    <m:sub>
                                      <m:r>
                                        <a:rPr lang="cs-CZ" sz="1100" b="0" i="1" smtClean="0">
                                          <a:latin typeface="Cambria Math"/>
                                        </a:rPr>
                                        <m:t>0</m:t>
                                      </m:r>
                                    </m:sub>
                                  </m:sSub>
                                  <m:sSub>
                                    <m:sSubPr>
                                      <m:ctrlPr>
                                        <a:rPr lang="cs-CZ" sz="1100" i="1" smtClean="0">
                                          <a:latin typeface="Cambria Math" panose="02040503050406030204" pitchFamily="18" charset="0"/>
                                        </a:rPr>
                                      </m:ctrlPr>
                                    </m:sSubPr>
                                    <m:e>
                                      <m:r>
                                        <a:rPr lang="cs-CZ" sz="1100" b="0" i="1" smtClean="0">
                                          <a:latin typeface="Cambria Math"/>
                                        </a:rPr>
                                        <m:t>𝑎</m:t>
                                      </m:r>
                                    </m:e>
                                    <m:sub>
                                      <m:r>
                                        <a:rPr lang="en-US" sz="1100" i="1">
                                          <a:latin typeface="Cambria Math"/>
                                        </a:rPr>
                                        <m:t>1</m:t>
                                      </m:r>
                                    </m:sub>
                                  </m:sSub>
                                </m:num>
                                <m:den>
                                  <m:sSub>
                                    <m:sSubPr>
                                      <m:ctrlPr>
                                        <a:rPr lang="cs-CZ" sz="1100" i="1">
                                          <a:latin typeface="Cambria Math" panose="02040503050406030204" pitchFamily="18" charset="0"/>
                                        </a:rPr>
                                      </m:ctrlPr>
                                    </m:sSubPr>
                                    <m:e>
                                      <m:r>
                                        <a:rPr lang="cs-CZ" sz="1100" b="0" i="1" smtClean="0">
                                          <a:latin typeface="Cambria Math"/>
                                        </a:rPr>
                                        <m:t>𝑎</m:t>
                                      </m:r>
                                    </m:e>
                                    <m:sub>
                                      <m:r>
                                        <a:rPr lang="de-DE" sz="1100" b="0" i="1" smtClean="0">
                                          <a:latin typeface="Cambria Math"/>
                                        </a:rPr>
                                        <m:t>0</m:t>
                                      </m:r>
                                    </m:sub>
                                  </m:sSub>
                                </m:den>
                              </m:f>
                            </m:e>
                          </m:eqArr>
                        </m:e>
                      </m:d>
                    </m:oMath>
                  </m:oMathPara>
                </a14:m>
                <a:endParaRPr lang="cs-CZ" sz="1100" b="1" dirty="0" smtClean="0"/>
              </a:p>
            </p:txBody>
          </p:sp>
        </mc:Choice>
        <mc:Fallback xmlns="">
          <p:sp>
            <p:nvSpPr>
              <p:cNvPr id="15" name="Rectangle 14"/>
              <p:cNvSpPr>
                <a:spLocks noRot="1" noChangeAspect="1" noMove="1" noResize="1" noEditPoints="1" noAdjustHandles="1" noChangeArrowheads="1" noChangeShapeType="1" noTextEdit="1"/>
              </p:cNvSpPr>
              <p:nvPr/>
            </p:nvSpPr>
            <p:spPr>
              <a:xfrm>
                <a:off x="5029200" y="3486150"/>
                <a:ext cx="1515158" cy="1495153"/>
              </a:xfrm>
              <a:prstGeom prst="rect">
                <a:avLst/>
              </a:prstGeom>
              <a:blipFill rotWithShape="1">
                <a:blip r:embed="rId4"/>
                <a:stretch>
                  <a:fillRect/>
                </a:stretch>
              </a:blipFill>
              <a:ln w="19050">
                <a:solidFill>
                  <a:srgbClr val="7030A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5066646" y="2078654"/>
                <a:ext cx="1791354" cy="1153586"/>
              </a:xfrm>
              <a:prstGeom prst="rect">
                <a:avLst/>
              </a:prstGeom>
              <a:ln w="19050">
                <a:solidFill>
                  <a:srgbClr val="7030A0"/>
                </a:solidFill>
              </a:ln>
            </p:spPr>
            <p:txBody>
              <a:bodyPr wrap="square">
                <a:spAutoFit/>
              </a:bodyPr>
              <a:lstStyle/>
              <a:p>
                <a:pPr/>
                <a14:m>
                  <m:oMathPara xmlns:m="http://schemas.openxmlformats.org/officeDocument/2006/math">
                    <m:oMathParaPr>
                      <m:jc m:val="left"/>
                    </m:oMathParaPr>
                    <m:oMath xmlns:m="http://schemas.openxmlformats.org/officeDocument/2006/math">
                      <m:d>
                        <m:dPr>
                          <m:begChr m:val="{"/>
                          <m:endChr m:val=""/>
                          <m:ctrlPr>
                            <a:rPr lang="cs-CZ" sz="1100" i="1" smtClean="0">
                              <a:latin typeface="Cambria Math" panose="02040503050406030204" pitchFamily="18" charset="0"/>
                            </a:rPr>
                          </m:ctrlPr>
                        </m:dPr>
                        <m:e>
                          <m:eqArr>
                            <m:eqArrPr>
                              <m:ctrlPr>
                                <a:rPr lang="cs-CZ" sz="1100" i="1" smtClean="0">
                                  <a:latin typeface="Cambria Math" panose="02040503050406030204" pitchFamily="18" charset="0"/>
                                </a:rPr>
                              </m:ctrlPr>
                            </m:eqArrPr>
                            <m:e>
                              <m:sSub>
                                <m:sSubPr>
                                  <m:ctrlPr>
                                    <a:rPr lang="cs-CZ" sz="1100" i="1" smtClean="0">
                                      <a:latin typeface="Cambria Math" panose="02040503050406030204" pitchFamily="18" charset="0"/>
                                    </a:rPr>
                                  </m:ctrlPr>
                                </m:sSubPr>
                                <m:e>
                                  <m:r>
                                    <a:rPr lang="cs-CZ" sz="1100" b="0" i="1" smtClean="0">
                                      <a:latin typeface="Cambria Math"/>
                                    </a:rPr>
                                    <m:t>𝑎</m:t>
                                  </m:r>
                                </m:e>
                                <m:sub>
                                  <m:r>
                                    <a:rPr lang="en-US" sz="1100" b="0" i="1">
                                      <a:latin typeface="Cambria Math"/>
                                    </a:rPr>
                                    <m:t>1</m:t>
                                  </m:r>
                                </m:sub>
                              </m:sSub>
                              <m:r>
                                <a:rPr lang="en-US" sz="1100" b="0" i="1">
                                  <a:latin typeface="Cambria Math"/>
                                </a:rPr>
                                <m:t>=</m:t>
                              </m:r>
                              <m:f>
                                <m:fPr>
                                  <m:ctrlPr>
                                    <a:rPr lang="cs-CZ" sz="1100" i="1">
                                      <a:latin typeface="Cambria Math" panose="02040503050406030204" pitchFamily="18" charset="0"/>
                                    </a:rPr>
                                  </m:ctrlPr>
                                </m:fPr>
                                <m:num>
                                  <m:r>
                                    <a:rPr lang="en-US" sz="1100" b="0" i="1">
                                      <a:latin typeface="Cambria Math"/>
                                    </a:rPr>
                                    <m:t>1</m:t>
                                  </m:r>
                                </m:num>
                                <m:den>
                                  <m:sSub>
                                    <m:sSubPr>
                                      <m:ctrlPr>
                                        <a:rPr lang="cs-CZ" sz="1100" i="1">
                                          <a:latin typeface="Cambria Math" panose="02040503050406030204" pitchFamily="18" charset="0"/>
                                        </a:rPr>
                                      </m:ctrlPr>
                                    </m:sSubPr>
                                    <m:e>
                                      <m:r>
                                        <a:rPr lang="en-US" sz="1100" b="0" i="1">
                                          <a:latin typeface="Cambria Math"/>
                                        </a:rPr>
                                        <m:t>𝑉</m:t>
                                      </m:r>
                                    </m:e>
                                    <m:sub>
                                      <m:r>
                                        <a:rPr lang="en-US" sz="1100" b="0" i="1">
                                          <a:latin typeface="Cambria Math"/>
                                        </a:rPr>
                                        <m:t>1</m:t>
                                      </m:r>
                                    </m:sub>
                                  </m:sSub>
                                </m:den>
                              </m:f>
                            </m:e>
                            <m:e>
                              <m:sSub>
                                <m:sSubPr>
                                  <m:ctrlPr>
                                    <a:rPr lang="cs-CZ" sz="1100" i="1">
                                      <a:latin typeface="Cambria Math" panose="02040503050406030204" pitchFamily="18" charset="0"/>
                                    </a:rPr>
                                  </m:ctrlPr>
                                </m:sSubPr>
                                <m:e>
                                  <m:r>
                                    <a:rPr lang="cs-CZ" sz="1100" b="0" i="1" smtClean="0">
                                      <a:latin typeface="Cambria Math"/>
                                    </a:rPr>
                                    <m:t>𝑎</m:t>
                                  </m:r>
                                </m:e>
                                <m:sub>
                                  <m:r>
                                    <a:rPr lang="cs-CZ" sz="1100" b="0" i="1" smtClean="0">
                                      <a:latin typeface="Cambria Math"/>
                                    </a:rPr>
                                    <m:t>0</m:t>
                                  </m:r>
                                </m:sub>
                              </m:sSub>
                              <m:r>
                                <a:rPr lang="en-US" sz="1100" b="0" i="1">
                                  <a:latin typeface="Cambria Math"/>
                                </a:rPr>
                                <m:t>=</m:t>
                              </m:r>
                              <m:f>
                                <m:fPr>
                                  <m:ctrlPr>
                                    <a:rPr lang="en-US" sz="1100" i="1">
                                      <a:latin typeface="Cambria Math" panose="02040503050406030204" pitchFamily="18" charset="0"/>
                                    </a:rPr>
                                  </m:ctrlPr>
                                </m:fPr>
                                <m:num>
                                  <m:r>
                                    <a:rPr lang="en-US" sz="1100" b="0">
                                      <a:latin typeface="Cambria Math" panose="02040503050406030204" pitchFamily="18" charset="0"/>
                                    </a:rPr>
                                    <m:t>1</m:t>
                                  </m:r>
                                </m:num>
                                <m:den>
                                  <m:sSub>
                                    <m:sSubPr>
                                      <m:ctrlPr>
                                        <a:rPr lang="en-US" sz="1100" i="1">
                                          <a:latin typeface="Cambria Math" panose="02040503050406030204" pitchFamily="18" charset="0"/>
                                        </a:rPr>
                                      </m:ctrlPr>
                                    </m:sSubPr>
                                    <m:e>
                                      <m:r>
                                        <m:rPr>
                                          <m:sty m:val="p"/>
                                        </m:rPr>
                                        <a:rPr lang="en-US" sz="1100" b="0">
                                          <a:latin typeface="Cambria Math" panose="02040503050406030204" pitchFamily="18" charset="0"/>
                                        </a:rPr>
                                        <m:t>V</m:t>
                                      </m:r>
                                    </m:e>
                                    <m:sub>
                                      <m:r>
                                        <a:rPr lang="en-US" sz="1100" b="0">
                                          <a:latin typeface="Cambria Math" panose="02040503050406030204" pitchFamily="18" charset="0"/>
                                        </a:rPr>
                                        <m:t>1</m:t>
                                      </m:r>
                                    </m:sub>
                                  </m:sSub>
                                </m:den>
                              </m:f>
                              <m:sSub>
                                <m:sSubPr>
                                  <m:ctrlPr>
                                    <a:rPr lang="en-US" sz="1100" i="1">
                                      <a:latin typeface="Cambria Math" panose="02040503050406030204" pitchFamily="18" charset="0"/>
                                    </a:rPr>
                                  </m:ctrlPr>
                                </m:sSubPr>
                                <m:e>
                                  <m:r>
                                    <a:rPr lang="en-US" sz="1100" b="0" i="1">
                                      <a:latin typeface="Cambria Math" panose="02040503050406030204" pitchFamily="18" charset="0"/>
                                    </a:rPr>
                                    <m:t>𝑘</m:t>
                                  </m:r>
                                </m:e>
                                <m:sub>
                                  <m:r>
                                    <a:rPr lang="en-US" sz="1100" b="0" i="1">
                                      <a:latin typeface="Cambria Math" panose="02040503050406030204" pitchFamily="18" charset="0"/>
                                    </a:rPr>
                                    <m:t>22</m:t>
                                  </m:r>
                                </m:sub>
                              </m:sSub>
                            </m:e>
                            <m:e>
                              <m:sSub>
                                <m:sSubPr>
                                  <m:ctrlPr>
                                    <a:rPr lang="cs-CZ" sz="1100" i="1">
                                      <a:latin typeface="Cambria Math" panose="02040503050406030204" pitchFamily="18" charset="0"/>
                                    </a:rPr>
                                  </m:ctrlPr>
                                </m:sSubPr>
                                <m:e>
                                  <m:r>
                                    <a:rPr lang="cs-CZ" sz="1100" b="0" i="1">
                                      <a:latin typeface="Cambria Math"/>
                                    </a:rPr>
                                    <m:t>𝑏</m:t>
                                  </m:r>
                                </m:e>
                                <m:sub>
                                  <m:r>
                                    <a:rPr lang="cs-CZ" sz="1100" b="0" i="1">
                                      <a:latin typeface="Cambria Math"/>
                                    </a:rPr>
                                    <m:t>1</m:t>
                                  </m:r>
                                </m:sub>
                              </m:sSub>
                              <m:r>
                                <a:rPr lang="en-US" sz="1100" b="0" i="1">
                                  <a:latin typeface="Cambria Math"/>
                                </a:rPr>
                                <m:t>=</m:t>
                              </m:r>
                              <m:sSub>
                                <m:sSubPr>
                                  <m:ctrlPr>
                                    <a:rPr lang="en-US" sz="1100" i="1">
                                      <a:latin typeface="Cambria Math" panose="02040503050406030204" pitchFamily="18" charset="0"/>
                                    </a:rPr>
                                  </m:ctrlPr>
                                </m:sSubPr>
                                <m:e>
                                  <m:r>
                                    <a:rPr lang="en-US" sz="1100" b="0" i="1">
                                      <a:latin typeface="Cambria Math"/>
                                    </a:rPr>
                                    <m:t>𝑘</m:t>
                                  </m:r>
                                </m:e>
                                <m:sub>
                                  <m:r>
                                    <a:rPr lang="en-US" sz="1100" b="0" i="1">
                                      <a:latin typeface="Cambria Math"/>
                                    </a:rPr>
                                    <m:t>11</m:t>
                                  </m:r>
                                </m:sub>
                              </m:sSub>
                              <m:r>
                                <a:rPr lang="en-US" sz="1100" b="0" i="1">
                                  <a:latin typeface="Cambria Math"/>
                                </a:rPr>
                                <m:t>+</m:t>
                              </m:r>
                              <m:sSub>
                                <m:sSubPr>
                                  <m:ctrlPr>
                                    <a:rPr lang="en-US" sz="1100" i="1">
                                      <a:latin typeface="Cambria Math" panose="02040503050406030204" pitchFamily="18" charset="0"/>
                                    </a:rPr>
                                  </m:ctrlPr>
                                </m:sSubPr>
                                <m:e>
                                  <m:r>
                                    <a:rPr lang="en-US" sz="1100" b="0" i="1">
                                      <a:latin typeface="Cambria Math"/>
                                    </a:rPr>
                                    <m:t>𝑘</m:t>
                                  </m:r>
                                </m:e>
                                <m:sub>
                                  <m:r>
                                    <a:rPr lang="en-US" sz="1100" b="0" i="1">
                                      <a:latin typeface="Cambria Math"/>
                                    </a:rPr>
                                    <m:t>12</m:t>
                                  </m:r>
                                </m:sub>
                              </m:sSub>
                              <m:r>
                                <a:rPr lang="en-US" sz="1100" b="0" i="1">
                                  <a:latin typeface="Cambria Math"/>
                                </a:rPr>
                                <m:t>+</m:t>
                              </m:r>
                              <m:sSub>
                                <m:sSubPr>
                                  <m:ctrlPr>
                                    <a:rPr lang="en-US" sz="1100" i="1">
                                      <a:latin typeface="Cambria Math" panose="02040503050406030204" pitchFamily="18" charset="0"/>
                                    </a:rPr>
                                  </m:ctrlPr>
                                </m:sSubPr>
                                <m:e>
                                  <m:r>
                                    <a:rPr lang="en-US" sz="1100" b="0" i="1">
                                      <a:latin typeface="Cambria Math"/>
                                    </a:rPr>
                                    <m:t>𝑘</m:t>
                                  </m:r>
                                </m:e>
                                <m:sub>
                                  <m:r>
                                    <a:rPr lang="en-US" sz="1100" b="0" i="1">
                                      <a:latin typeface="Cambria Math"/>
                                    </a:rPr>
                                    <m:t>22</m:t>
                                  </m:r>
                                </m:sub>
                              </m:sSub>
                            </m:e>
                            <m:e>
                              <m:sSub>
                                <m:sSubPr>
                                  <m:ctrlPr>
                                    <a:rPr lang="cs-CZ" sz="1100" i="1">
                                      <a:latin typeface="Cambria Math" panose="02040503050406030204" pitchFamily="18" charset="0"/>
                                    </a:rPr>
                                  </m:ctrlPr>
                                </m:sSubPr>
                                <m:e>
                                  <m:r>
                                    <a:rPr lang="cs-CZ" sz="1100" b="0" i="1" smtClean="0">
                                      <a:latin typeface="Cambria Math"/>
                                    </a:rPr>
                                    <m:t>𝑏</m:t>
                                  </m:r>
                                </m:e>
                                <m:sub>
                                  <m:r>
                                    <a:rPr lang="cs-CZ" sz="1100" b="0" i="1" smtClean="0">
                                      <a:latin typeface="Cambria Math"/>
                                    </a:rPr>
                                    <m:t>0</m:t>
                                  </m:r>
                                </m:sub>
                              </m:sSub>
                              <m:r>
                                <a:rPr lang="en-US" sz="1100" b="0" i="1">
                                  <a:latin typeface="Cambria Math"/>
                                </a:rPr>
                                <m:t>=</m:t>
                              </m:r>
                              <m:sSub>
                                <m:sSubPr>
                                  <m:ctrlPr>
                                    <a:rPr lang="en-US" sz="1100" i="1">
                                      <a:latin typeface="Cambria Math" panose="02040503050406030204" pitchFamily="18" charset="0"/>
                                    </a:rPr>
                                  </m:ctrlPr>
                                </m:sSubPr>
                                <m:e>
                                  <m:r>
                                    <a:rPr lang="en-US" sz="1100" b="0" i="1">
                                      <a:latin typeface="Cambria Math"/>
                                    </a:rPr>
                                    <m:t>𝑘</m:t>
                                  </m:r>
                                </m:e>
                                <m:sub>
                                  <m:r>
                                    <a:rPr lang="en-US" sz="1100" b="0" i="1">
                                      <a:latin typeface="Cambria Math"/>
                                    </a:rPr>
                                    <m:t>22</m:t>
                                  </m:r>
                                </m:sub>
                              </m:sSub>
                              <m:r>
                                <a:rPr lang="en-US" sz="1100" b="0" i="1">
                                  <a:latin typeface="Cambria Math"/>
                                </a:rPr>
                                <m:t>(</m:t>
                              </m:r>
                              <m:sSub>
                                <m:sSubPr>
                                  <m:ctrlPr>
                                    <a:rPr lang="en-US" sz="1100" i="1">
                                      <a:latin typeface="Cambria Math" panose="02040503050406030204" pitchFamily="18" charset="0"/>
                                    </a:rPr>
                                  </m:ctrlPr>
                                </m:sSubPr>
                                <m:e>
                                  <m:r>
                                    <a:rPr lang="en-US" sz="1100" b="0" i="1">
                                      <a:latin typeface="Cambria Math"/>
                                    </a:rPr>
                                    <m:t>𝑘</m:t>
                                  </m:r>
                                </m:e>
                                <m:sub>
                                  <m:r>
                                    <a:rPr lang="en-US" sz="1100" b="0" i="1">
                                      <a:latin typeface="Cambria Math"/>
                                    </a:rPr>
                                    <m:t>11</m:t>
                                  </m:r>
                                </m:sub>
                              </m:sSub>
                              <m:r>
                                <a:rPr lang="en-US" sz="1100" b="0" i="1">
                                  <a:latin typeface="Cambria Math"/>
                                </a:rPr>
                                <m:t>+</m:t>
                              </m:r>
                              <m:sSub>
                                <m:sSubPr>
                                  <m:ctrlPr>
                                    <a:rPr lang="en-US" sz="1100" i="1">
                                      <a:latin typeface="Cambria Math" panose="02040503050406030204" pitchFamily="18" charset="0"/>
                                    </a:rPr>
                                  </m:ctrlPr>
                                </m:sSubPr>
                                <m:e>
                                  <m:r>
                                    <a:rPr lang="en-US" sz="1100" b="0" i="1">
                                      <a:latin typeface="Cambria Math"/>
                                    </a:rPr>
                                    <m:t>𝑘</m:t>
                                  </m:r>
                                </m:e>
                                <m:sub>
                                  <m:r>
                                    <a:rPr lang="en-US" sz="1100" b="0" i="1">
                                      <a:latin typeface="Cambria Math"/>
                                    </a:rPr>
                                    <m:t>12</m:t>
                                  </m:r>
                                </m:sub>
                              </m:sSub>
                              <m:r>
                                <a:rPr lang="en-US" sz="1100" b="0" i="1">
                                  <a:latin typeface="Cambria Math"/>
                                </a:rPr>
                                <m:t>)</m:t>
                              </m:r>
                            </m:e>
                          </m:eqArr>
                        </m:e>
                      </m:d>
                    </m:oMath>
                  </m:oMathPara>
                </a14:m>
                <a:endParaRPr lang="cs-CZ" sz="1100" dirty="0" smtClean="0"/>
              </a:p>
            </p:txBody>
          </p:sp>
        </mc:Choice>
        <mc:Fallback xmlns="">
          <p:sp>
            <p:nvSpPr>
              <p:cNvPr id="16" name="Rectangle 15"/>
              <p:cNvSpPr>
                <a:spLocks noRot="1" noChangeAspect="1" noMove="1" noResize="1" noEditPoints="1" noAdjustHandles="1" noChangeArrowheads="1" noChangeShapeType="1" noTextEdit="1"/>
              </p:cNvSpPr>
              <p:nvPr/>
            </p:nvSpPr>
            <p:spPr>
              <a:xfrm>
                <a:off x="5066646" y="2078654"/>
                <a:ext cx="1791354" cy="1153586"/>
              </a:xfrm>
              <a:prstGeom prst="rect">
                <a:avLst/>
              </a:prstGeom>
              <a:blipFill rotWithShape="1">
                <a:blip r:embed="rId5"/>
                <a:stretch>
                  <a:fillRect/>
                </a:stretch>
              </a:blipFill>
              <a:ln w="19050">
                <a:solidFill>
                  <a:srgbClr val="7030A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52400" y="3528373"/>
                <a:ext cx="4191000" cy="1200329"/>
              </a:xfrm>
              <a:prstGeom prst="rect">
                <a:avLst/>
              </a:prstGeom>
            </p:spPr>
            <p:txBody>
              <a:bodyPr wrap="square">
                <a:spAutoFit/>
              </a:bodyPr>
              <a:lstStyle/>
              <a:p>
                <a:pPr algn="ctr"/>
                <a:r>
                  <a:rPr lang="de-DE" dirty="0" err="1" smtClean="0"/>
                  <a:t>Although</a:t>
                </a:r>
                <a:r>
                  <a:rPr lang="de-DE" dirty="0" smtClean="0"/>
                  <a:t> </a:t>
                </a:r>
                <a14:m>
                  <m:oMath xmlns:m="http://schemas.openxmlformats.org/officeDocument/2006/math">
                    <m:sSub>
                      <m:sSubPr>
                        <m:ctrlPr>
                          <a:rPr lang="cs-CZ" i="1">
                            <a:latin typeface="Cambria Math" panose="02040503050406030204" pitchFamily="18" charset="0"/>
                          </a:rPr>
                        </m:ctrlPr>
                      </m:sSubPr>
                      <m:e>
                        <m:r>
                          <a:rPr lang="cs-CZ" i="1">
                            <a:latin typeface="Cambria Math"/>
                          </a:rPr>
                          <m:t>𝑉</m:t>
                        </m:r>
                      </m:e>
                      <m:sub>
                        <m:r>
                          <a:rPr lang="en-US" i="1">
                            <a:latin typeface="Cambria Math"/>
                          </a:rPr>
                          <m:t>1</m:t>
                        </m:r>
                      </m:sub>
                    </m:sSub>
                  </m:oMath>
                </a14:m>
                <a:r>
                  <a:rPr lang="en-US" dirty="0" smtClean="0"/>
                  <a:t> and </a:t>
                </a:r>
                <a14:m>
                  <m:oMath xmlns:m="http://schemas.openxmlformats.org/officeDocument/2006/math">
                    <m:sSub>
                      <m:sSubPr>
                        <m:ctrlPr>
                          <a:rPr lang="cs-CZ" i="1">
                            <a:latin typeface="Cambria Math" panose="02040503050406030204" pitchFamily="18" charset="0"/>
                          </a:rPr>
                        </m:ctrlPr>
                      </m:sSubPr>
                      <m:e>
                        <m:r>
                          <a:rPr lang="en-US" i="1">
                            <a:latin typeface="Cambria Math"/>
                          </a:rPr>
                          <m:t>𝑘</m:t>
                        </m:r>
                      </m:e>
                      <m:sub>
                        <m:r>
                          <a:rPr lang="en-US" i="1">
                            <a:latin typeface="Cambria Math"/>
                          </a:rPr>
                          <m:t>2</m:t>
                        </m:r>
                        <m:r>
                          <a:rPr lang="de-DE" i="1">
                            <a:latin typeface="Cambria Math"/>
                          </a:rPr>
                          <m:t>2</m:t>
                        </m:r>
                      </m:sub>
                    </m:sSub>
                  </m:oMath>
                </a14:m>
                <a:r>
                  <a:rPr lang="en-US" dirty="0" smtClean="0"/>
                  <a:t> can be uniquely </a:t>
                </a:r>
                <a:r>
                  <a:rPr lang="en-US" dirty="0"/>
                  <a:t>computed from the observational </a:t>
                </a:r>
                <a:r>
                  <a:rPr lang="en-US" dirty="0" smtClean="0"/>
                  <a:t>parameters, </a:t>
                </a:r>
                <a14:m>
                  <m:oMath xmlns:m="http://schemas.openxmlformats.org/officeDocument/2006/math">
                    <m:sSub>
                      <m:sSubPr>
                        <m:ctrlPr>
                          <a:rPr lang="cs-CZ" i="1">
                            <a:latin typeface="Cambria Math" panose="02040503050406030204" pitchFamily="18" charset="0"/>
                          </a:rPr>
                        </m:ctrlPr>
                      </m:sSubPr>
                      <m:e>
                        <m:r>
                          <a:rPr lang="en-US" i="1">
                            <a:latin typeface="Cambria Math"/>
                          </a:rPr>
                          <m:t>𝑘</m:t>
                        </m:r>
                      </m:e>
                      <m:sub>
                        <m:r>
                          <a:rPr lang="en-US" i="1">
                            <a:latin typeface="Cambria Math"/>
                          </a:rPr>
                          <m:t>11</m:t>
                        </m:r>
                      </m:sub>
                    </m:sSub>
                  </m:oMath>
                </a14:m>
                <a:r>
                  <a:rPr lang="de-DE" dirty="0" smtClean="0"/>
                  <a:t> and </a:t>
                </a:r>
                <a14:m>
                  <m:oMath xmlns:m="http://schemas.openxmlformats.org/officeDocument/2006/math">
                    <m:sSub>
                      <m:sSubPr>
                        <m:ctrlPr>
                          <a:rPr lang="cs-CZ" i="1">
                            <a:latin typeface="Cambria Math" panose="02040503050406030204" pitchFamily="18" charset="0"/>
                          </a:rPr>
                        </m:ctrlPr>
                      </m:sSubPr>
                      <m:e>
                        <m:r>
                          <a:rPr lang="en-US" i="1">
                            <a:latin typeface="Cambria Math"/>
                          </a:rPr>
                          <m:t>𝑘</m:t>
                        </m:r>
                      </m:e>
                      <m:sub>
                        <m:r>
                          <a:rPr lang="en-US" i="1">
                            <a:latin typeface="Cambria Math"/>
                          </a:rPr>
                          <m:t>12</m:t>
                        </m:r>
                      </m:sub>
                    </m:sSub>
                  </m:oMath>
                </a14:m>
                <a:r>
                  <a:rPr lang="de-DE" dirty="0" smtClean="0"/>
                  <a:t> cannot</a:t>
                </a:r>
                <a:endParaRPr lang="cs-CZ" dirty="0" smtClean="0"/>
              </a:p>
              <a:p>
                <a:pPr algn="ctr"/>
                <a:r>
                  <a:rPr lang="de-DE" dirty="0" smtClean="0">
                    <a:sym typeface="Wingdings" pitchFamily="2" charset="2"/>
                  </a:rPr>
                  <a:t> </a:t>
                </a:r>
                <a:r>
                  <a:rPr lang="en-US" dirty="0"/>
                  <a:t>the model is </a:t>
                </a:r>
                <a:r>
                  <a:rPr lang="en-US" b="1" dirty="0" smtClean="0"/>
                  <a:t>unidentifiable</a:t>
                </a:r>
                <a:endParaRPr lang="en-US" b="1" dirty="0"/>
              </a:p>
            </p:txBody>
          </p:sp>
        </mc:Choice>
        <mc:Fallback xmlns="">
          <p:sp>
            <p:nvSpPr>
              <p:cNvPr id="6" name="Rectangle 5"/>
              <p:cNvSpPr>
                <a:spLocks noRot="1" noChangeAspect="1" noMove="1" noResize="1" noEditPoints="1" noAdjustHandles="1" noChangeArrowheads="1" noChangeShapeType="1" noTextEdit="1"/>
              </p:cNvSpPr>
              <p:nvPr/>
            </p:nvSpPr>
            <p:spPr>
              <a:xfrm>
                <a:off x="152400" y="3528373"/>
                <a:ext cx="4191000" cy="1200329"/>
              </a:xfrm>
              <a:prstGeom prst="rect">
                <a:avLst/>
              </a:prstGeom>
              <a:blipFill rotWithShape="1">
                <a:blip r:embed="rId6"/>
                <a:stretch>
                  <a:fillRect t="-2538" b="-7614"/>
                </a:stretch>
              </a:blipFill>
            </p:spPr>
            <p:txBody>
              <a:bodyPr/>
              <a:lstStyle/>
              <a:p>
                <a:r>
                  <a:rPr lang="en-US">
                    <a:noFill/>
                  </a:rPr>
                  <a:t> </a:t>
                </a:r>
              </a:p>
            </p:txBody>
          </p:sp>
        </mc:Fallback>
      </mc:AlternateContent>
      <p:sp>
        <p:nvSpPr>
          <p:cNvPr id="7" name="Rectangle 6"/>
          <p:cNvSpPr/>
          <p:nvPr/>
        </p:nvSpPr>
        <p:spPr>
          <a:xfrm>
            <a:off x="8191933" y="1222059"/>
            <a:ext cx="868878" cy="584775"/>
          </a:xfrm>
          <a:prstGeom prst="rect">
            <a:avLst/>
          </a:prstGeom>
        </p:spPr>
        <p:txBody>
          <a:bodyPr wrap="square">
            <a:spAutoFit/>
          </a:bodyPr>
          <a:lstStyle/>
          <a:p>
            <a:r>
              <a:rPr lang="de-DE" sz="1600" dirty="0" smtClean="0"/>
              <a:t>Transfer </a:t>
            </a:r>
            <a:r>
              <a:rPr lang="de-DE" sz="1600" dirty="0" err="1" smtClean="0"/>
              <a:t>function</a:t>
            </a:r>
            <a:endParaRPr lang="en-US" sz="1600" dirty="0"/>
          </a:p>
        </p:txBody>
      </p:sp>
      <p:sp>
        <p:nvSpPr>
          <p:cNvPr id="17" name="Rectangle 16"/>
          <p:cNvSpPr/>
          <p:nvPr/>
        </p:nvSpPr>
        <p:spPr>
          <a:xfrm>
            <a:off x="7315200" y="2343150"/>
            <a:ext cx="1753467" cy="646331"/>
          </a:xfrm>
          <a:prstGeom prst="rect">
            <a:avLst/>
          </a:prstGeom>
        </p:spPr>
        <p:txBody>
          <a:bodyPr wrap="square">
            <a:spAutoFit/>
          </a:bodyPr>
          <a:lstStyle/>
          <a:p>
            <a:r>
              <a:rPr lang="de-DE" dirty="0" err="1" smtClean="0"/>
              <a:t>Observational</a:t>
            </a:r>
            <a:r>
              <a:rPr lang="de-DE" dirty="0" smtClean="0"/>
              <a:t> </a:t>
            </a:r>
            <a:r>
              <a:rPr lang="de-DE" dirty="0" err="1" smtClean="0"/>
              <a:t>parameters</a:t>
            </a:r>
            <a:endParaRPr lang="en-US" dirty="0"/>
          </a:p>
        </p:txBody>
      </p:sp>
      <p:sp>
        <p:nvSpPr>
          <p:cNvPr id="18" name="Rectangle 17"/>
          <p:cNvSpPr/>
          <p:nvPr/>
        </p:nvSpPr>
        <p:spPr>
          <a:xfrm>
            <a:off x="7239000" y="3805372"/>
            <a:ext cx="1821811" cy="923330"/>
          </a:xfrm>
          <a:prstGeom prst="rect">
            <a:avLst/>
          </a:prstGeom>
        </p:spPr>
        <p:txBody>
          <a:bodyPr wrap="square">
            <a:spAutoFit/>
          </a:bodyPr>
          <a:lstStyle/>
          <a:p>
            <a:r>
              <a:rPr lang="de-DE" dirty="0" smtClean="0"/>
              <a:t>Solution </a:t>
            </a:r>
            <a:r>
              <a:rPr lang="de-DE" dirty="0" err="1" smtClean="0"/>
              <a:t>to</a:t>
            </a:r>
            <a:r>
              <a:rPr lang="de-DE" dirty="0" smtClean="0"/>
              <a:t> a </a:t>
            </a:r>
            <a:r>
              <a:rPr lang="de-DE" dirty="0" err="1" smtClean="0"/>
              <a:t>system</a:t>
            </a:r>
            <a:r>
              <a:rPr lang="de-DE" dirty="0" smtClean="0"/>
              <a:t> </a:t>
            </a:r>
            <a:r>
              <a:rPr lang="de-DE" dirty="0" err="1" smtClean="0"/>
              <a:t>of</a:t>
            </a:r>
            <a:r>
              <a:rPr lang="de-DE" dirty="0" smtClean="0"/>
              <a:t> non-linear </a:t>
            </a:r>
            <a:r>
              <a:rPr lang="de-DE" dirty="0" err="1" smtClean="0"/>
              <a:t>equations</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675790235"/>
              </p:ext>
            </p:extLst>
          </p:nvPr>
        </p:nvGraphicFramePr>
        <p:xfrm>
          <a:off x="152400" y="793362"/>
          <a:ext cx="4213225" cy="2171700"/>
        </p:xfrm>
        <a:graphic>
          <a:graphicData uri="http://schemas.openxmlformats.org/presentationml/2006/ole">
            <mc:AlternateContent xmlns:mc="http://schemas.openxmlformats.org/markup-compatibility/2006">
              <mc:Choice xmlns:v="urn:schemas-microsoft-com:vml" Requires="v">
                <p:oleObj spid="_x0000_s6157" r:id="rId7" imgW="3269742" imgH="1707642" progId="Visio.Drawing.11">
                  <p:embed/>
                </p:oleObj>
              </mc:Choice>
              <mc:Fallback>
                <p:oleObj r:id="rId7" imgW="3269742" imgH="1707642" progId="Visio.Drawing.11">
                  <p:embed/>
                  <p:pic>
                    <p:nvPicPr>
                      <p:cNvPr id="0" name="Object 1"/>
                      <p:cNvPicPr>
                        <a:picLocks noChangeAspect="1" noChangeArrowheads="1"/>
                      </p:cNvPicPr>
                      <p:nvPr/>
                    </p:nvPicPr>
                    <p:blipFill>
                      <a:blip r:embed="rId8">
                        <a:grayscl/>
                        <a:biLevel thresh="50000"/>
                        <a:extLst>
                          <a:ext uri="{28A0092B-C50C-407E-A947-70E740481C1C}">
                            <a14:useLocalDpi xmlns:a14="http://schemas.microsoft.com/office/drawing/2010/main" val="0"/>
                          </a:ext>
                        </a:extLst>
                      </a:blip>
                      <a:srcRect/>
                      <a:stretch>
                        <a:fillRect/>
                      </a:stretch>
                    </p:blipFill>
                    <p:spPr bwMode="auto">
                      <a:xfrm>
                        <a:off x="152400" y="793362"/>
                        <a:ext cx="4213225" cy="2171700"/>
                      </a:xfrm>
                      <a:prstGeom prst="rect">
                        <a:avLst/>
                      </a:prstGeom>
                      <a:noFill/>
                      <a:ln w="28575">
                        <a:solidFill>
                          <a:schemeClr val="bg1">
                            <a:lumMod val="50000"/>
                          </a:schemeClr>
                        </a:solidFill>
                      </a:ln>
                    </p:spPr>
                  </p:pic>
                </p:oleObj>
              </mc:Fallback>
            </mc:AlternateContent>
          </a:graphicData>
        </a:graphic>
      </p:graphicFrame>
    </p:spTree>
    <p:extLst>
      <p:ext uri="{BB962C8B-B14F-4D97-AF65-F5344CB8AC3E}">
        <p14:creationId xmlns:p14="http://schemas.microsoft.com/office/powerpoint/2010/main" val="4116176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6" grpId="0"/>
      <p:bldP spid="17" grpId="0"/>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18110"/>
            <a:ext cx="8610600" cy="472440"/>
          </a:xfrm>
        </p:spPr>
        <p:txBody>
          <a:bodyPr/>
          <a:lstStyle/>
          <a:p>
            <a:r>
              <a:rPr lang="en-US" sz="2800" dirty="0"/>
              <a:t>Structural </a:t>
            </a:r>
            <a:r>
              <a:rPr lang="en-US" sz="2800" dirty="0" err="1"/>
              <a:t>identifiability</a:t>
            </a:r>
            <a:r>
              <a:rPr lang="en-US" sz="2800" dirty="0"/>
              <a:t> with transfer function</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14" name="Rectangle 13"/>
              <p:cNvSpPr/>
              <p:nvPr/>
            </p:nvSpPr>
            <p:spPr>
              <a:xfrm>
                <a:off x="1219200" y="3528372"/>
                <a:ext cx="5791522" cy="917239"/>
              </a:xfrm>
              <a:prstGeom prst="rect">
                <a:avLst/>
              </a:prstGeom>
              <a:ln w="19050">
                <a:solidFill>
                  <a:srgbClr val="7030A0"/>
                </a:solidFill>
              </a:ln>
            </p:spPr>
            <p:txBody>
              <a:bodyPr wrap="none">
                <a:spAutoFit/>
              </a:bodyPr>
              <a:lstStyle/>
              <a:p>
                <a:pPr/>
                <a14:m>
                  <m:oMathPara xmlns:m="http://schemas.openxmlformats.org/officeDocument/2006/math">
                    <m:oMathParaPr>
                      <m:jc m:val="left"/>
                    </m:oMathParaPr>
                    <m:oMath xmlns:m="http://schemas.openxmlformats.org/officeDocument/2006/math">
                      <m:f>
                        <m:fPr>
                          <m:ctrlPr>
                            <a:rPr lang="en-US" sz="1100" b="1" i="1">
                              <a:latin typeface="Cambria Math" panose="02040503050406030204" pitchFamily="18" charset="0"/>
                            </a:rPr>
                          </m:ctrlPr>
                        </m:fPr>
                        <m:num>
                          <m:r>
                            <a:rPr lang="en-US" sz="1100" b="1" i="1">
                              <a:latin typeface="Cambria Math" panose="02040503050406030204" pitchFamily="18" charset="0"/>
                            </a:rPr>
                            <m:t>𝑳</m:t>
                          </m:r>
                          <m:d>
                            <m:dPr>
                              <m:begChr m:val="{"/>
                              <m:endChr m:val="}"/>
                              <m:ctrlPr>
                                <a:rPr lang="en-US" sz="1100" b="1" i="1">
                                  <a:latin typeface="Cambria Math" panose="02040503050406030204" pitchFamily="18" charset="0"/>
                                </a:rPr>
                              </m:ctrlPr>
                            </m:dPr>
                            <m:e>
                              <m:r>
                                <a:rPr lang="en-US" sz="1100" b="1" i="1">
                                  <a:latin typeface="Cambria Math" panose="02040503050406030204" pitchFamily="18" charset="0"/>
                                </a:rPr>
                                <m:t>𝒀</m:t>
                              </m:r>
                            </m:e>
                          </m:d>
                        </m:num>
                        <m:den>
                          <m:r>
                            <a:rPr lang="en-US" sz="1100" b="1" i="1">
                              <a:latin typeface="Cambria Math" panose="02040503050406030204" pitchFamily="18" charset="0"/>
                            </a:rPr>
                            <m:t>𝑳</m:t>
                          </m:r>
                          <m:d>
                            <m:dPr>
                              <m:begChr m:val="{"/>
                              <m:endChr m:val="}"/>
                              <m:ctrlPr>
                                <a:rPr lang="en-US" sz="1100" b="1" i="1">
                                  <a:latin typeface="Cambria Math" panose="02040503050406030204" pitchFamily="18" charset="0"/>
                                </a:rPr>
                              </m:ctrlPr>
                            </m:dPr>
                            <m:e>
                              <m:r>
                                <a:rPr lang="en-US" sz="1100" b="1" i="1">
                                  <a:latin typeface="Cambria Math" panose="02040503050406030204" pitchFamily="18" charset="0"/>
                                </a:rPr>
                                <m:t>𝑼</m:t>
                              </m:r>
                            </m:e>
                          </m:d>
                        </m:den>
                      </m:f>
                      <m:r>
                        <a:rPr lang="en-US" sz="1100" b="1" i="1">
                          <a:latin typeface="Cambria Math" panose="02040503050406030204" pitchFamily="18" charset="0"/>
                        </a:rPr>
                        <m:t>=</m:t>
                      </m:r>
                      <m:f>
                        <m:fPr>
                          <m:ctrlPr>
                            <a:rPr lang="en-US" sz="1100" i="1">
                              <a:latin typeface="Cambria Math" panose="02040503050406030204" pitchFamily="18" charset="0"/>
                            </a:rPr>
                          </m:ctrlPr>
                        </m:fPr>
                        <m:num>
                          <m:f>
                            <m:fPr>
                              <m:ctrlPr>
                                <a:rPr lang="en-US" sz="1100" i="1">
                                  <a:latin typeface="Cambria Math" panose="02040503050406030204" pitchFamily="18" charset="0"/>
                                </a:rPr>
                              </m:ctrlPr>
                            </m:fPr>
                            <m:num>
                              <m:r>
                                <a:rPr lang="en-US" sz="1100" i="1">
                                  <a:latin typeface="Cambria Math" panose="02040503050406030204" pitchFamily="18" charset="0"/>
                                </a:rPr>
                                <m:t>1</m:t>
                              </m:r>
                            </m:num>
                            <m:den>
                              <m:sSub>
                                <m:sSubPr>
                                  <m:ctrlPr>
                                    <a:rPr lang="en-US" sz="1100" i="1">
                                      <a:latin typeface="Cambria Math" panose="02040503050406030204" pitchFamily="18" charset="0"/>
                                    </a:rPr>
                                  </m:ctrlPr>
                                </m:sSubPr>
                                <m:e>
                                  <m:r>
                                    <a:rPr lang="en-US" sz="1100" i="1">
                                      <a:latin typeface="Cambria Math" panose="02040503050406030204" pitchFamily="18" charset="0"/>
                                    </a:rPr>
                                    <m:t>𝑉</m:t>
                                  </m:r>
                                </m:e>
                                <m:sub>
                                  <m:r>
                                    <a:rPr lang="en-US" sz="1100" i="1">
                                      <a:latin typeface="Cambria Math" panose="02040503050406030204" pitchFamily="18" charset="0"/>
                                    </a:rPr>
                                    <m:t>1</m:t>
                                  </m:r>
                                </m:sub>
                              </m:sSub>
                            </m:den>
                          </m:f>
                          <m:d>
                            <m:dPr>
                              <m:ctrlPr>
                                <a:rPr lang="en-US" sz="1100" i="1">
                                  <a:latin typeface="Cambria Math" panose="02040503050406030204" pitchFamily="18" charset="0"/>
                                </a:rPr>
                              </m:ctrlPr>
                            </m:dPr>
                            <m:e>
                              <m:r>
                                <a:rPr lang="en-US" sz="1100" i="1">
                                  <a:latin typeface="Cambria Math" panose="02040503050406030204" pitchFamily="18" charset="0"/>
                                </a:rPr>
                                <m:t>𝑠</m:t>
                              </m:r>
                              <m:r>
                                <a:rPr lang="en-US" sz="1100" i="1">
                                  <a:latin typeface="Cambria Math" panose="02040503050406030204" pitchFamily="18" charset="0"/>
                                </a:rPr>
                                <m:t>+</m:t>
                              </m:r>
                              <m:sSub>
                                <m:sSubPr>
                                  <m:ctrlPr>
                                    <a:rPr lang="en-US" sz="1100" i="1">
                                      <a:latin typeface="Cambria Math" panose="02040503050406030204" pitchFamily="18" charset="0"/>
                                    </a:rPr>
                                  </m:ctrlPr>
                                </m:sSubPr>
                                <m:e>
                                  <m:r>
                                    <a:rPr lang="en-US" sz="1100" i="1">
                                      <a:latin typeface="Cambria Math" panose="02040503050406030204" pitchFamily="18" charset="0"/>
                                    </a:rPr>
                                    <m:t>𝑘</m:t>
                                  </m:r>
                                </m:e>
                                <m:sub>
                                  <m:r>
                                    <a:rPr lang="en-US" sz="1100" i="1">
                                      <a:latin typeface="Cambria Math" panose="02040503050406030204" pitchFamily="18" charset="0"/>
                                    </a:rPr>
                                    <m:t>21</m:t>
                                  </m:r>
                                </m:sub>
                              </m:sSub>
                              <m:r>
                                <a:rPr lang="en-US" sz="1100" i="1">
                                  <a:latin typeface="Cambria Math" panose="02040503050406030204" pitchFamily="18" charset="0"/>
                                </a:rPr>
                                <m:t>+</m:t>
                              </m:r>
                              <m:sSub>
                                <m:sSubPr>
                                  <m:ctrlPr>
                                    <a:rPr lang="en-US" sz="1100" i="1">
                                      <a:latin typeface="Cambria Math" panose="02040503050406030204" pitchFamily="18" charset="0"/>
                                    </a:rPr>
                                  </m:ctrlPr>
                                </m:sSubPr>
                                <m:e>
                                  <m:r>
                                    <a:rPr lang="en-US" sz="1100" i="1">
                                      <a:latin typeface="Cambria Math" panose="02040503050406030204" pitchFamily="18" charset="0"/>
                                    </a:rPr>
                                    <m:t>𝑘</m:t>
                                  </m:r>
                                </m:e>
                                <m:sub>
                                  <m:r>
                                    <a:rPr lang="en-US" sz="1100" i="1">
                                      <a:latin typeface="Cambria Math" panose="02040503050406030204" pitchFamily="18" charset="0"/>
                                    </a:rPr>
                                    <m:t>22</m:t>
                                  </m:r>
                                </m:sub>
                              </m:sSub>
                            </m:e>
                          </m:d>
                          <m:r>
                            <a:rPr lang="en-US" sz="1100" i="1">
                              <a:latin typeface="Cambria Math" panose="02040503050406030204" pitchFamily="18" charset="0"/>
                            </a:rPr>
                            <m:t>(</m:t>
                          </m:r>
                          <m:sSub>
                            <m:sSubPr>
                              <m:ctrlPr>
                                <a:rPr lang="en-US" sz="1100" i="1">
                                  <a:latin typeface="Cambria Math" panose="02040503050406030204" pitchFamily="18" charset="0"/>
                                </a:rPr>
                              </m:ctrlPr>
                            </m:sSubPr>
                            <m:e>
                              <m:r>
                                <a:rPr lang="en-US" sz="1100" i="1">
                                  <a:latin typeface="Cambria Math" panose="02040503050406030204" pitchFamily="18" charset="0"/>
                                </a:rPr>
                                <m:t>𝑠</m:t>
                              </m:r>
                              <m:r>
                                <a:rPr lang="en-US" sz="1100" i="1">
                                  <a:latin typeface="Cambria Math" panose="02040503050406030204" pitchFamily="18" charset="0"/>
                                </a:rPr>
                                <m:t>+</m:t>
                              </m:r>
                              <m:r>
                                <a:rPr lang="en-US" sz="1100" i="1">
                                  <a:latin typeface="Cambria Math" panose="02040503050406030204" pitchFamily="18" charset="0"/>
                                </a:rPr>
                                <m:t>𝑘</m:t>
                              </m:r>
                            </m:e>
                            <m:sub>
                              <m:r>
                                <a:rPr lang="en-US" sz="1100" i="1">
                                  <a:latin typeface="Cambria Math" panose="02040503050406030204" pitchFamily="18" charset="0"/>
                                </a:rPr>
                                <m:t>31</m:t>
                              </m:r>
                            </m:sub>
                          </m:sSub>
                          <m:r>
                            <a:rPr lang="en-US" sz="1100" i="1">
                              <a:latin typeface="Cambria Math" panose="02040503050406030204" pitchFamily="18" charset="0"/>
                            </a:rPr>
                            <m:t>)</m:t>
                          </m:r>
                        </m:num>
                        <m:den>
                          <m:r>
                            <a:rPr lang="en-US" sz="1100" i="1">
                              <a:latin typeface="Cambria Math" panose="02040503050406030204" pitchFamily="18" charset="0"/>
                            </a:rPr>
                            <m:t>(</m:t>
                          </m:r>
                          <m:sSub>
                            <m:sSubPr>
                              <m:ctrlPr>
                                <a:rPr lang="en-US" sz="1100" i="1">
                                  <a:latin typeface="Cambria Math" panose="02040503050406030204" pitchFamily="18" charset="0"/>
                                </a:rPr>
                              </m:ctrlPr>
                            </m:sSubPr>
                            <m:e>
                              <m:r>
                                <a:rPr lang="en-US" sz="1100" i="1">
                                  <a:latin typeface="Cambria Math" panose="02040503050406030204" pitchFamily="18" charset="0"/>
                                </a:rPr>
                                <m:t>𝑠</m:t>
                              </m:r>
                              <m:r>
                                <a:rPr lang="en-US" sz="1100" i="1">
                                  <a:latin typeface="Cambria Math" panose="02040503050406030204" pitchFamily="18" charset="0"/>
                                </a:rPr>
                                <m:t>+</m:t>
                              </m:r>
                              <m:r>
                                <a:rPr lang="en-US" sz="1100" i="1">
                                  <a:latin typeface="Cambria Math" panose="02040503050406030204" pitchFamily="18" charset="0"/>
                                </a:rPr>
                                <m:t>𝑘</m:t>
                              </m:r>
                            </m:e>
                            <m:sub>
                              <m:r>
                                <a:rPr lang="en-US" sz="1100" i="1">
                                  <a:latin typeface="Cambria Math" panose="02040503050406030204" pitchFamily="18" charset="0"/>
                                </a:rPr>
                                <m:t>12</m:t>
                              </m:r>
                            </m:sub>
                          </m:sSub>
                          <m:r>
                            <a:rPr lang="en-US" sz="1100" i="1">
                              <a:latin typeface="Cambria Math" panose="02040503050406030204" pitchFamily="18" charset="0"/>
                            </a:rPr>
                            <m:t>+</m:t>
                          </m:r>
                          <m:sSub>
                            <m:sSubPr>
                              <m:ctrlPr>
                                <a:rPr lang="en-US" sz="1100" i="1">
                                  <a:latin typeface="Cambria Math" panose="02040503050406030204" pitchFamily="18" charset="0"/>
                                </a:rPr>
                              </m:ctrlPr>
                            </m:sSubPr>
                            <m:e>
                              <m:r>
                                <a:rPr lang="en-US" sz="1100" i="1">
                                  <a:latin typeface="Cambria Math" panose="02040503050406030204" pitchFamily="18" charset="0"/>
                                </a:rPr>
                                <m:t>𝑘</m:t>
                              </m:r>
                            </m:e>
                            <m:sub>
                              <m:r>
                                <a:rPr lang="en-US" sz="1100" i="1">
                                  <a:latin typeface="Cambria Math" panose="02040503050406030204" pitchFamily="18" charset="0"/>
                                </a:rPr>
                                <m:t>13</m:t>
                              </m:r>
                            </m:sub>
                          </m:sSub>
                          <m:r>
                            <a:rPr lang="en-US" sz="1100" i="1">
                              <a:latin typeface="Cambria Math" panose="02040503050406030204" pitchFamily="18" charset="0"/>
                            </a:rPr>
                            <m:t>)</m:t>
                          </m:r>
                          <m:d>
                            <m:dPr>
                              <m:ctrlPr>
                                <a:rPr lang="en-US" sz="1100" i="1">
                                  <a:latin typeface="Cambria Math" panose="02040503050406030204" pitchFamily="18" charset="0"/>
                                </a:rPr>
                              </m:ctrlPr>
                            </m:dPr>
                            <m:e>
                              <m:r>
                                <a:rPr lang="en-US" sz="1100" i="1">
                                  <a:latin typeface="Cambria Math" panose="02040503050406030204" pitchFamily="18" charset="0"/>
                                </a:rPr>
                                <m:t>𝑠</m:t>
                              </m:r>
                              <m:r>
                                <a:rPr lang="en-US" sz="1100" i="1">
                                  <a:latin typeface="Cambria Math" panose="02040503050406030204" pitchFamily="18" charset="0"/>
                                </a:rPr>
                                <m:t>+</m:t>
                              </m:r>
                              <m:sSub>
                                <m:sSubPr>
                                  <m:ctrlPr>
                                    <a:rPr lang="en-US" sz="1100" i="1">
                                      <a:latin typeface="Cambria Math" panose="02040503050406030204" pitchFamily="18" charset="0"/>
                                    </a:rPr>
                                  </m:ctrlPr>
                                </m:sSubPr>
                                <m:e>
                                  <m:r>
                                    <a:rPr lang="en-US" sz="1100" i="1">
                                      <a:latin typeface="Cambria Math" panose="02040503050406030204" pitchFamily="18" charset="0"/>
                                    </a:rPr>
                                    <m:t>𝑘</m:t>
                                  </m:r>
                                </m:e>
                                <m:sub>
                                  <m:r>
                                    <a:rPr lang="en-US" sz="1100" i="1">
                                      <a:latin typeface="Cambria Math" panose="02040503050406030204" pitchFamily="18" charset="0"/>
                                    </a:rPr>
                                    <m:t>21</m:t>
                                  </m:r>
                                </m:sub>
                              </m:sSub>
                              <m:r>
                                <a:rPr lang="en-US" sz="1100" i="1">
                                  <a:latin typeface="Cambria Math" panose="02040503050406030204" pitchFamily="18" charset="0"/>
                                </a:rPr>
                                <m:t>+</m:t>
                              </m:r>
                              <m:sSub>
                                <m:sSubPr>
                                  <m:ctrlPr>
                                    <a:rPr lang="en-US" sz="1100" i="1">
                                      <a:latin typeface="Cambria Math" panose="02040503050406030204" pitchFamily="18" charset="0"/>
                                    </a:rPr>
                                  </m:ctrlPr>
                                </m:sSubPr>
                                <m:e>
                                  <m:r>
                                    <a:rPr lang="en-US" sz="1100" i="1">
                                      <a:latin typeface="Cambria Math" panose="02040503050406030204" pitchFamily="18" charset="0"/>
                                    </a:rPr>
                                    <m:t>𝑘</m:t>
                                  </m:r>
                                </m:e>
                                <m:sub>
                                  <m:r>
                                    <a:rPr lang="en-US" sz="1100" i="1">
                                      <a:latin typeface="Cambria Math" panose="02040503050406030204" pitchFamily="18" charset="0"/>
                                    </a:rPr>
                                    <m:t>22</m:t>
                                  </m:r>
                                </m:sub>
                              </m:sSub>
                            </m:e>
                          </m:d>
                          <m:d>
                            <m:dPr>
                              <m:ctrlPr>
                                <a:rPr lang="en-US" sz="1100" i="1">
                                  <a:latin typeface="Cambria Math" panose="02040503050406030204" pitchFamily="18" charset="0"/>
                                </a:rPr>
                              </m:ctrlPr>
                            </m:dPr>
                            <m:e>
                              <m:sSub>
                                <m:sSubPr>
                                  <m:ctrlPr>
                                    <a:rPr lang="en-US" sz="1100" i="1">
                                      <a:latin typeface="Cambria Math" panose="02040503050406030204" pitchFamily="18" charset="0"/>
                                    </a:rPr>
                                  </m:ctrlPr>
                                </m:sSubPr>
                                <m:e>
                                  <m:r>
                                    <a:rPr lang="en-US" sz="1100" i="1">
                                      <a:latin typeface="Cambria Math" panose="02040503050406030204" pitchFamily="18" charset="0"/>
                                    </a:rPr>
                                    <m:t>𝑠</m:t>
                                  </m:r>
                                  <m:r>
                                    <a:rPr lang="en-US" sz="1100" i="1">
                                      <a:latin typeface="Cambria Math" panose="02040503050406030204" pitchFamily="18" charset="0"/>
                                    </a:rPr>
                                    <m:t>+</m:t>
                                  </m:r>
                                  <m:r>
                                    <a:rPr lang="en-US" sz="1100" i="1">
                                      <a:latin typeface="Cambria Math" panose="02040503050406030204" pitchFamily="18" charset="0"/>
                                    </a:rPr>
                                    <m:t>𝑘</m:t>
                                  </m:r>
                                </m:e>
                                <m:sub>
                                  <m:r>
                                    <a:rPr lang="en-US" sz="1100" i="1">
                                      <a:latin typeface="Cambria Math" panose="02040503050406030204" pitchFamily="18" charset="0"/>
                                    </a:rPr>
                                    <m:t>31</m:t>
                                  </m:r>
                                </m:sub>
                              </m:sSub>
                            </m:e>
                          </m:d>
                          <m:r>
                            <a:rPr lang="en-US" sz="1100" i="1">
                              <a:latin typeface="Cambria Math" panose="02040503050406030204" pitchFamily="18" charset="0"/>
                            </a:rPr>
                            <m:t>−</m:t>
                          </m:r>
                          <m:sSub>
                            <m:sSubPr>
                              <m:ctrlPr>
                                <a:rPr lang="en-US" sz="1100" i="1">
                                  <a:latin typeface="Cambria Math" panose="02040503050406030204" pitchFamily="18" charset="0"/>
                                </a:rPr>
                              </m:ctrlPr>
                            </m:sSubPr>
                            <m:e>
                              <m:r>
                                <a:rPr lang="en-US" sz="1100" i="1">
                                  <a:latin typeface="Cambria Math" panose="02040503050406030204" pitchFamily="18" charset="0"/>
                                </a:rPr>
                                <m:t>𝑘</m:t>
                              </m:r>
                            </m:e>
                            <m:sub>
                              <m:r>
                                <a:rPr lang="en-US" sz="1100" i="1">
                                  <a:latin typeface="Cambria Math" panose="02040503050406030204" pitchFamily="18" charset="0"/>
                                </a:rPr>
                                <m:t>13</m:t>
                              </m:r>
                            </m:sub>
                          </m:sSub>
                          <m:sSub>
                            <m:sSubPr>
                              <m:ctrlPr>
                                <a:rPr lang="en-US" sz="1100" i="1">
                                  <a:latin typeface="Cambria Math" panose="02040503050406030204" pitchFamily="18" charset="0"/>
                                </a:rPr>
                              </m:ctrlPr>
                            </m:sSubPr>
                            <m:e>
                              <m:r>
                                <a:rPr lang="en-US" sz="1100" i="1">
                                  <a:latin typeface="Cambria Math" panose="02040503050406030204" pitchFamily="18" charset="0"/>
                                </a:rPr>
                                <m:t>𝑘</m:t>
                              </m:r>
                            </m:e>
                            <m:sub>
                              <m:r>
                                <a:rPr lang="en-US" sz="1100" i="1">
                                  <a:latin typeface="Cambria Math" panose="02040503050406030204" pitchFamily="18" charset="0"/>
                                </a:rPr>
                                <m:t>31</m:t>
                              </m:r>
                            </m:sub>
                          </m:sSub>
                          <m:d>
                            <m:dPr>
                              <m:ctrlPr>
                                <a:rPr lang="en-US" sz="1100" i="1">
                                  <a:latin typeface="Cambria Math" panose="02040503050406030204" pitchFamily="18" charset="0"/>
                                </a:rPr>
                              </m:ctrlPr>
                            </m:dPr>
                            <m:e>
                              <m:r>
                                <a:rPr lang="en-US" sz="1100" i="1">
                                  <a:latin typeface="Cambria Math" panose="02040503050406030204" pitchFamily="18" charset="0"/>
                                </a:rPr>
                                <m:t>𝑠</m:t>
                              </m:r>
                              <m:r>
                                <a:rPr lang="en-US" sz="1100" i="1">
                                  <a:latin typeface="Cambria Math" panose="02040503050406030204" pitchFamily="18" charset="0"/>
                                </a:rPr>
                                <m:t>+</m:t>
                              </m:r>
                              <m:sSub>
                                <m:sSubPr>
                                  <m:ctrlPr>
                                    <a:rPr lang="en-US" sz="1100" i="1">
                                      <a:latin typeface="Cambria Math" panose="02040503050406030204" pitchFamily="18" charset="0"/>
                                    </a:rPr>
                                  </m:ctrlPr>
                                </m:sSubPr>
                                <m:e>
                                  <m:r>
                                    <a:rPr lang="en-US" sz="1100" i="1">
                                      <a:latin typeface="Cambria Math" panose="02040503050406030204" pitchFamily="18" charset="0"/>
                                    </a:rPr>
                                    <m:t>𝑘</m:t>
                                  </m:r>
                                </m:e>
                                <m:sub>
                                  <m:r>
                                    <a:rPr lang="en-US" sz="1100" i="1">
                                      <a:latin typeface="Cambria Math" panose="02040503050406030204" pitchFamily="18" charset="0"/>
                                    </a:rPr>
                                    <m:t>21</m:t>
                                  </m:r>
                                </m:sub>
                              </m:sSub>
                              <m:r>
                                <a:rPr lang="en-US" sz="1100" i="1">
                                  <a:latin typeface="Cambria Math" panose="02040503050406030204" pitchFamily="18" charset="0"/>
                                </a:rPr>
                                <m:t>+</m:t>
                              </m:r>
                              <m:sSub>
                                <m:sSubPr>
                                  <m:ctrlPr>
                                    <a:rPr lang="en-US" sz="1100" i="1">
                                      <a:latin typeface="Cambria Math" panose="02040503050406030204" pitchFamily="18" charset="0"/>
                                    </a:rPr>
                                  </m:ctrlPr>
                                </m:sSubPr>
                                <m:e>
                                  <m:r>
                                    <a:rPr lang="en-US" sz="1100" i="1">
                                      <a:latin typeface="Cambria Math" panose="02040503050406030204" pitchFamily="18" charset="0"/>
                                    </a:rPr>
                                    <m:t>𝑘</m:t>
                                  </m:r>
                                </m:e>
                                <m:sub>
                                  <m:r>
                                    <a:rPr lang="en-US" sz="1100" i="1">
                                      <a:latin typeface="Cambria Math" panose="02040503050406030204" pitchFamily="18" charset="0"/>
                                    </a:rPr>
                                    <m:t>22</m:t>
                                  </m:r>
                                </m:sub>
                              </m:sSub>
                            </m:e>
                          </m:d>
                          <m:r>
                            <a:rPr lang="en-US" sz="1100" i="1">
                              <a:latin typeface="Cambria Math" panose="02040503050406030204" pitchFamily="18" charset="0"/>
                            </a:rPr>
                            <m:t>−</m:t>
                          </m:r>
                          <m:sSub>
                            <m:sSubPr>
                              <m:ctrlPr>
                                <a:rPr lang="en-US" sz="1100" i="1">
                                  <a:latin typeface="Cambria Math" panose="02040503050406030204" pitchFamily="18" charset="0"/>
                                </a:rPr>
                              </m:ctrlPr>
                            </m:sSubPr>
                            <m:e>
                              <m:r>
                                <a:rPr lang="en-US" sz="1100" i="1">
                                  <a:latin typeface="Cambria Math" panose="02040503050406030204" pitchFamily="18" charset="0"/>
                                </a:rPr>
                                <m:t>𝑘</m:t>
                              </m:r>
                            </m:e>
                            <m:sub>
                              <m:r>
                                <a:rPr lang="en-US" sz="1100" i="1">
                                  <a:latin typeface="Cambria Math" panose="02040503050406030204" pitchFamily="18" charset="0"/>
                                </a:rPr>
                                <m:t>12</m:t>
                              </m:r>
                            </m:sub>
                          </m:sSub>
                          <m:sSub>
                            <m:sSubPr>
                              <m:ctrlPr>
                                <a:rPr lang="en-US" sz="1100" i="1">
                                  <a:latin typeface="Cambria Math" panose="02040503050406030204" pitchFamily="18" charset="0"/>
                                </a:rPr>
                              </m:ctrlPr>
                            </m:sSubPr>
                            <m:e>
                              <m:r>
                                <a:rPr lang="en-US" sz="1100" i="1">
                                  <a:latin typeface="Cambria Math" panose="02040503050406030204" pitchFamily="18" charset="0"/>
                                </a:rPr>
                                <m:t>𝑘</m:t>
                              </m:r>
                            </m:e>
                            <m:sub>
                              <m:r>
                                <a:rPr lang="en-US" sz="1100" i="1">
                                  <a:latin typeface="Cambria Math" panose="02040503050406030204" pitchFamily="18" charset="0"/>
                                </a:rPr>
                                <m:t>21</m:t>
                              </m:r>
                            </m:sub>
                          </m:sSub>
                          <m:r>
                            <a:rPr lang="en-US" sz="1100" i="1">
                              <a:latin typeface="Cambria Math" panose="02040503050406030204" pitchFamily="18" charset="0"/>
                            </a:rPr>
                            <m:t>( </m:t>
                          </m:r>
                          <m:sSub>
                            <m:sSubPr>
                              <m:ctrlPr>
                                <a:rPr lang="en-US" sz="1100" i="1">
                                  <a:latin typeface="Cambria Math" panose="02040503050406030204" pitchFamily="18" charset="0"/>
                                </a:rPr>
                              </m:ctrlPr>
                            </m:sSubPr>
                            <m:e>
                              <m:r>
                                <a:rPr lang="en-US" sz="1100" i="1">
                                  <a:latin typeface="Cambria Math" panose="02040503050406030204" pitchFamily="18" charset="0"/>
                                </a:rPr>
                                <m:t>𝑠</m:t>
                              </m:r>
                              <m:r>
                                <a:rPr lang="en-US" sz="1100" i="1">
                                  <a:latin typeface="Cambria Math" panose="02040503050406030204" pitchFamily="18" charset="0"/>
                                </a:rPr>
                                <m:t>+</m:t>
                              </m:r>
                              <m:r>
                                <a:rPr lang="en-US" sz="1100" i="1">
                                  <a:latin typeface="Cambria Math" panose="02040503050406030204" pitchFamily="18" charset="0"/>
                                </a:rPr>
                                <m:t>𝑘</m:t>
                              </m:r>
                            </m:e>
                            <m:sub>
                              <m:r>
                                <a:rPr lang="en-US" sz="1100" i="1">
                                  <a:latin typeface="Cambria Math" panose="02040503050406030204" pitchFamily="18" charset="0"/>
                                </a:rPr>
                                <m:t>31</m:t>
                              </m:r>
                            </m:sub>
                          </m:sSub>
                          <m:r>
                            <a:rPr lang="en-US" sz="1100" i="1">
                              <a:latin typeface="Cambria Math" panose="02040503050406030204" pitchFamily="18" charset="0"/>
                            </a:rPr>
                            <m:t>)</m:t>
                          </m:r>
                        </m:den>
                      </m:f>
                      <m:r>
                        <m:rPr>
                          <m:nor/>
                        </m:rPr>
                        <a:rPr lang="en-US" sz="1100"/>
                        <m:t> </m:t>
                      </m:r>
                    </m:oMath>
                  </m:oMathPara>
                </a14:m>
                <a:endParaRPr lang="en-US" sz="1100" dirty="0"/>
              </a:p>
              <a:p>
                <a:endParaRPr lang="cs-CZ" sz="1100" b="1" dirty="0" smtClean="0"/>
              </a:p>
              <a:p>
                <a:endParaRPr lang="cs-CZ" sz="1100" dirty="0"/>
              </a:p>
            </p:txBody>
          </p:sp>
        </mc:Choice>
        <mc:Fallback xmlns="">
          <p:sp>
            <p:nvSpPr>
              <p:cNvPr id="14" name="Rectangle 13"/>
              <p:cNvSpPr>
                <a:spLocks noRot="1" noChangeAspect="1" noMove="1" noResize="1" noEditPoints="1" noAdjustHandles="1" noChangeArrowheads="1" noChangeShapeType="1" noTextEdit="1"/>
              </p:cNvSpPr>
              <p:nvPr/>
            </p:nvSpPr>
            <p:spPr>
              <a:xfrm>
                <a:off x="1219200" y="3528372"/>
                <a:ext cx="5791522" cy="917239"/>
              </a:xfrm>
              <a:prstGeom prst="rect">
                <a:avLst/>
              </a:prstGeom>
              <a:blipFill rotWithShape="1">
                <a:blip r:embed="rId3"/>
                <a:stretch>
                  <a:fillRect/>
                </a:stretch>
              </a:blipFill>
              <a:ln w="19050">
                <a:solidFill>
                  <a:srgbClr val="7030A0"/>
                </a:solidFill>
              </a:ln>
            </p:spPr>
            <p:txBody>
              <a:bodyPr/>
              <a:lstStyle/>
              <a:p>
                <a:r>
                  <a:rPr lang="en-US">
                    <a:noFill/>
                  </a:rPr>
                  <a:t> </a:t>
                </a:r>
              </a:p>
            </p:txBody>
          </p:sp>
        </mc:Fallback>
      </mc:AlternateContent>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606676344"/>
              </p:ext>
            </p:extLst>
          </p:nvPr>
        </p:nvGraphicFramePr>
        <p:xfrm>
          <a:off x="1752600" y="895350"/>
          <a:ext cx="4492420" cy="2139021"/>
        </p:xfrm>
        <a:graphic>
          <a:graphicData uri="http://schemas.openxmlformats.org/presentationml/2006/ole">
            <mc:AlternateContent xmlns:mc="http://schemas.openxmlformats.org/markup-compatibility/2006">
              <mc:Choice xmlns:v="urn:schemas-microsoft-com:vml" Requires="v">
                <p:oleObj spid="_x0000_s7180" r:id="rId4" imgW="3692271" imgH="1757172" progId="Visio.Drawing.11">
                  <p:embed/>
                </p:oleObj>
              </mc:Choice>
              <mc:Fallback>
                <p:oleObj r:id="rId4" imgW="3692271" imgH="1757172" progId="Visio.Drawing.11">
                  <p:embed/>
                  <p:pic>
                    <p:nvPicPr>
                      <p:cNvPr id="0" name="Object 1"/>
                      <p:cNvPicPr>
                        <a:picLocks noChangeAspect="1" noChangeArrowheads="1"/>
                      </p:cNvPicPr>
                      <p:nvPr/>
                    </p:nvPicPr>
                    <p:blipFill>
                      <a:blip r:embed="rId5">
                        <a:grayscl/>
                        <a:biLevel thresh="50000"/>
                        <a:extLst>
                          <a:ext uri="{28A0092B-C50C-407E-A947-70E740481C1C}">
                            <a14:useLocalDpi xmlns:a14="http://schemas.microsoft.com/office/drawing/2010/main" val="0"/>
                          </a:ext>
                        </a:extLst>
                      </a:blip>
                      <a:srcRect/>
                      <a:stretch>
                        <a:fillRect/>
                      </a:stretch>
                    </p:blipFill>
                    <p:spPr bwMode="auto">
                      <a:xfrm>
                        <a:off x="1752600" y="895350"/>
                        <a:ext cx="4492420" cy="2139021"/>
                      </a:xfrm>
                      <a:prstGeom prst="rect">
                        <a:avLst/>
                      </a:prstGeom>
                      <a:noFill/>
                      <a:ln w="28575">
                        <a:solidFill>
                          <a:srgbClr val="00B0F0"/>
                        </a:solidFill>
                      </a:ln>
                    </p:spPr>
                  </p:pic>
                </p:oleObj>
              </mc:Fallback>
            </mc:AlternateContent>
          </a:graphicData>
        </a:graphic>
      </p:graphicFrame>
    </p:spTree>
    <p:extLst>
      <p:ext uri="{BB962C8B-B14F-4D97-AF65-F5344CB8AC3E}">
        <p14:creationId xmlns:p14="http://schemas.microsoft.com/office/powerpoint/2010/main" val="24895331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sz="quarter" idx="13"/>
              </p:nvPr>
            </p:nvSpPr>
            <p:spPr>
              <a:xfrm>
                <a:off x="152400" y="666750"/>
                <a:ext cx="8610600" cy="4476750"/>
              </a:xfrm>
            </p:spPr>
            <p:txBody>
              <a:bodyPr>
                <a:normAutofit/>
              </a:bodyPr>
              <a:lstStyle/>
              <a:p>
                <a:r>
                  <a:rPr lang="en-US" dirty="0" smtClean="0"/>
                  <a:t>An LTI dynamic system can be expressed as follows:</a:t>
                </a:r>
              </a:p>
              <a:p>
                <a:pPr lvl="1"/>
                <a14:m>
                  <m:oMath xmlns:m="http://schemas.openxmlformats.org/officeDocument/2006/math">
                    <m:acc>
                      <m:accPr>
                        <m:chr m:val="̇"/>
                        <m:ctrlPr>
                          <a:rPr lang="en-US" i="1" smtClean="0">
                            <a:latin typeface="Cambria Math" panose="02040503050406030204" pitchFamily="18" charset="0"/>
                          </a:rPr>
                        </m:ctrlPr>
                      </m:accPr>
                      <m:e>
                        <m:r>
                          <a:rPr lang="de-DE" b="0" i="1" smtClean="0">
                            <a:latin typeface="Cambria Math"/>
                          </a:rPr>
                          <m:t>𝑥</m:t>
                        </m:r>
                      </m:e>
                    </m:acc>
                    <m:r>
                      <a:rPr lang="de-DE" b="0" i="1" smtClean="0">
                        <a:latin typeface="Cambria Math"/>
                      </a:rPr>
                      <m:t>=</m:t>
                    </m:r>
                    <m:r>
                      <a:rPr lang="de-DE" b="0" i="1" smtClean="0">
                        <a:latin typeface="Cambria Math"/>
                      </a:rPr>
                      <m:t>𝐴</m:t>
                    </m:r>
                    <m:r>
                      <a:rPr lang="de-DE" b="0" i="1" smtClean="0">
                        <a:latin typeface="Cambria Math"/>
                        <a:ea typeface="Cambria Math"/>
                      </a:rPr>
                      <m:t>∙</m:t>
                    </m:r>
                    <m:r>
                      <a:rPr lang="de-DE" b="0" i="1" smtClean="0">
                        <a:latin typeface="Cambria Math"/>
                      </a:rPr>
                      <m:t>𝑥</m:t>
                    </m:r>
                    <m:r>
                      <a:rPr lang="de-DE" b="0" i="1" smtClean="0">
                        <a:latin typeface="Cambria Math"/>
                      </a:rPr>
                      <m:t>+</m:t>
                    </m:r>
                    <m:r>
                      <a:rPr lang="de-DE" b="0" i="1" smtClean="0">
                        <a:latin typeface="Cambria Math"/>
                      </a:rPr>
                      <m:t>𝐵</m:t>
                    </m:r>
                    <m:r>
                      <a:rPr lang="de-DE" b="0" i="1" smtClean="0">
                        <a:latin typeface="Cambria Math"/>
                        <a:ea typeface="Cambria Math"/>
                      </a:rPr>
                      <m:t>∙</m:t>
                    </m:r>
                    <m:r>
                      <a:rPr lang="de-DE" b="0" i="1" smtClean="0">
                        <a:latin typeface="Cambria Math"/>
                        <a:ea typeface="Cambria Math"/>
                      </a:rPr>
                      <m:t>𝑢</m:t>
                    </m:r>
                  </m:oMath>
                </a14:m>
                <a:endParaRPr lang="en-US" dirty="0" smtClean="0"/>
              </a:p>
              <a:p>
                <a:pPr lvl="1"/>
                <a14:m>
                  <m:oMath xmlns:m="http://schemas.openxmlformats.org/officeDocument/2006/math">
                    <m:r>
                      <a:rPr lang="de-DE" b="0" i="1" smtClean="0">
                        <a:latin typeface="Cambria Math"/>
                      </a:rPr>
                      <m:t>𝑦</m:t>
                    </m:r>
                    <m:r>
                      <a:rPr lang="de-DE" b="0" i="1" smtClean="0">
                        <a:latin typeface="Cambria Math"/>
                      </a:rPr>
                      <m:t>=</m:t>
                    </m:r>
                    <m:r>
                      <a:rPr lang="de-DE" b="0" i="1" smtClean="0">
                        <a:latin typeface="Cambria Math"/>
                      </a:rPr>
                      <m:t>𝐶</m:t>
                    </m:r>
                    <m:r>
                      <a:rPr lang="de-DE" b="0" i="1" smtClean="0">
                        <a:latin typeface="Cambria Math"/>
                        <a:ea typeface="Cambria Math"/>
                      </a:rPr>
                      <m:t>∙</m:t>
                    </m:r>
                    <m:r>
                      <a:rPr lang="de-DE" b="0" i="1" smtClean="0">
                        <a:latin typeface="Cambria Math"/>
                        <a:ea typeface="Cambria Math"/>
                      </a:rPr>
                      <m:t>𝑥</m:t>
                    </m:r>
                  </m:oMath>
                </a14:m>
                <a:endParaRPr lang="cs-CZ" dirty="0" smtClean="0"/>
              </a:p>
              <a:p>
                <a:r>
                  <a:rPr lang="en-US" dirty="0" smtClean="0"/>
                  <a:t>The similarity matrix is </a:t>
                </a:r>
                <a14:m>
                  <m:oMath xmlns:m="http://schemas.openxmlformats.org/officeDocument/2006/math">
                    <m:r>
                      <a:rPr lang="de-DE" b="0" i="1" smtClean="0">
                        <a:latin typeface="Cambria Math"/>
                      </a:rPr>
                      <m:t>𝑆</m:t>
                    </m:r>
                    <m:r>
                      <a:rPr lang="de-DE" b="0" i="1" smtClean="0">
                        <a:latin typeface="Cambria Math"/>
                      </a:rPr>
                      <m:t>=</m:t>
                    </m:r>
                    <m:sSup>
                      <m:sSupPr>
                        <m:ctrlPr>
                          <a:rPr lang="de-DE" b="0" i="1" smtClean="0">
                            <a:latin typeface="Cambria Math" panose="02040503050406030204" pitchFamily="18" charset="0"/>
                          </a:rPr>
                        </m:ctrlPr>
                      </m:sSupPr>
                      <m:e>
                        <m:r>
                          <a:rPr lang="de-DE" b="0" i="1" smtClean="0">
                            <a:latin typeface="Cambria Math"/>
                          </a:rPr>
                          <m:t>𝑃</m:t>
                        </m:r>
                      </m:e>
                      <m:sup>
                        <m:r>
                          <a:rPr lang="de-DE" b="0" i="1" smtClean="0">
                            <a:latin typeface="Cambria Math"/>
                          </a:rPr>
                          <m:t>−1</m:t>
                        </m:r>
                      </m:sup>
                    </m:sSup>
                    <m:r>
                      <a:rPr lang="de-DE" b="0" i="1" smtClean="0">
                        <a:latin typeface="Cambria Math"/>
                        <a:ea typeface="Cambria Math"/>
                      </a:rPr>
                      <m:t>∙</m:t>
                    </m:r>
                    <m:r>
                      <a:rPr lang="de-DE" b="0" i="1" smtClean="0">
                        <a:latin typeface="Cambria Math"/>
                        <a:ea typeface="Cambria Math"/>
                      </a:rPr>
                      <m:t>𝐴</m:t>
                    </m:r>
                    <m:r>
                      <a:rPr lang="de-DE" b="0" i="1" smtClean="0">
                        <a:latin typeface="Cambria Math"/>
                        <a:ea typeface="Cambria Math"/>
                      </a:rPr>
                      <m:t>∙</m:t>
                    </m:r>
                    <m:r>
                      <a:rPr lang="de-DE" b="0" i="1" smtClean="0">
                        <a:latin typeface="Cambria Math"/>
                        <a:ea typeface="Cambria Math"/>
                      </a:rPr>
                      <m:t>𝑃</m:t>
                    </m:r>
                  </m:oMath>
                </a14:m>
                <a:r>
                  <a:rPr lang="en-US" dirty="0" smtClean="0"/>
                  <a:t> such that </a:t>
                </a:r>
                <a14:m>
                  <m:oMath xmlns:m="http://schemas.openxmlformats.org/officeDocument/2006/math">
                    <m:acc>
                      <m:accPr>
                        <m:chr m:val="̇"/>
                        <m:ctrlPr>
                          <a:rPr lang="en-US" i="1">
                            <a:latin typeface="Cambria Math" panose="02040503050406030204" pitchFamily="18" charset="0"/>
                          </a:rPr>
                        </m:ctrlPr>
                      </m:accPr>
                      <m:e>
                        <m:r>
                          <a:rPr lang="de-DE" i="1">
                            <a:latin typeface="Cambria Math"/>
                          </a:rPr>
                          <m:t>𝑥</m:t>
                        </m:r>
                      </m:e>
                    </m:acc>
                    <m:r>
                      <a:rPr lang="de-DE" i="1">
                        <a:latin typeface="Cambria Math"/>
                      </a:rPr>
                      <m:t>=</m:t>
                    </m:r>
                    <m:r>
                      <a:rPr lang="de-DE" b="0" i="1" smtClean="0">
                        <a:latin typeface="Cambria Math"/>
                      </a:rPr>
                      <m:t>𝑆</m:t>
                    </m:r>
                    <m:r>
                      <a:rPr lang="de-DE" i="1">
                        <a:latin typeface="Cambria Math"/>
                        <a:ea typeface="Cambria Math"/>
                      </a:rPr>
                      <m:t>∙</m:t>
                    </m:r>
                    <m:r>
                      <a:rPr lang="de-DE" i="1">
                        <a:latin typeface="Cambria Math"/>
                      </a:rPr>
                      <m:t>𝑥</m:t>
                    </m:r>
                    <m:r>
                      <a:rPr lang="de-DE" i="1">
                        <a:latin typeface="Cambria Math"/>
                      </a:rPr>
                      <m:t>+</m:t>
                    </m:r>
                    <m:r>
                      <a:rPr lang="de-DE" i="1">
                        <a:latin typeface="Cambria Math"/>
                      </a:rPr>
                      <m:t>𝐵</m:t>
                    </m:r>
                    <m:r>
                      <a:rPr lang="de-DE" i="1">
                        <a:latin typeface="Cambria Math"/>
                        <a:ea typeface="Cambria Math"/>
                      </a:rPr>
                      <m:t>∙</m:t>
                    </m:r>
                    <m:r>
                      <a:rPr lang="de-DE" i="1">
                        <a:latin typeface="Cambria Math"/>
                        <a:ea typeface="Cambria Math"/>
                      </a:rPr>
                      <m:t>𝑢</m:t>
                    </m:r>
                  </m:oMath>
                </a14:m>
                <a:endParaRPr lang="en-US" dirty="0" smtClean="0"/>
              </a:p>
              <a:p>
                <a:pPr marL="594360" lvl="2" indent="-320040">
                  <a:spcBef>
                    <a:spcPts val="700"/>
                  </a:spcBef>
                  <a:buSzPct val="60000"/>
                  <a:buFont typeface="Wingdings"/>
                  <a:buChar char=""/>
                </a:pPr>
                <a:r>
                  <a:rPr lang="en-US" dirty="0" smtClean="0"/>
                  <a:t>If the only possible transformation of </a:t>
                </a:r>
                <a14:m>
                  <m:oMath xmlns:m="http://schemas.openxmlformats.org/officeDocument/2006/math">
                    <m:r>
                      <a:rPr lang="de-DE" i="1">
                        <a:latin typeface="Cambria Math"/>
                        <a:ea typeface="Cambria Math"/>
                      </a:rPr>
                      <m:t>𝐴</m:t>
                    </m:r>
                  </m:oMath>
                </a14:m>
                <a:r>
                  <a:rPr lang="en-US" dirty="0" smtClean="0"/>
                  <a:t> is </a:t>
                </a:r>
                <a14:m>
                  <m:oMath xmlns:m="http://schemas.openxmlformats.org/officeDocument/2006/math">
                    <m:r>
                      <a:rPr lang="de-DE" b="0" i="1" smtClean="0">
                        <a:latin typeface="Cambria Math"/>
                      </a:rPr>
                      <m:t>𝑃</m:t>
                    </m:r>
                    <m:r>
                      <a:rPr lang="de-DE" b="0" i="1" smtClean="0">
                        <a:latin typeface="Cambria Math"/>
                      </a:rPr>
                      <m:t>=</m:t>
                    </m:r>
                    <m:r>
                      <a:rPr lang="de-DE" b="0" i="1" smtClean="0">
                        <a:latin typeface="Cambria Math"/>
                      </a:rPr>
                      <m:t>𝐼</m:t>
                    </m:r>
                  </m:oMath>
                </a14:m>
                <a:r>
                  <a:rPr lang="en-US" dirty="0" smtClean="0"/>
                  <a:t>, then the system is uniquely and globally identifiable</a:t>
                </a:r>
              </a:p>
              <a:p>
                <a:pPr marL="594360" lvl="2" indent="-320040">
                  <a:spcBef>
                    <a:spcPts val="700"/>
                  </a:spcBef>
                  <a:buSzPct val="60000"/>
                  <a:buFont typeface="Wingdings"/>
                  <a:buChar char=""/>
                </a:pPr>
                <a:r>
                  <a:rPr lang="en-US" dirty="0" smtClean="0"/>
                  <a:t>If a finite number of </a:t>
                </a:r>
                <a14:m>
                  <m:oMath xmlns:m="http://schemas.openxmlformats.org/officeDocument/2006/math">
                    <m:r>
                      <a:rPr lang="de-DE" b="0" i="1" smtClean="0">
                        <a:latin typeface="Cambria Math"/>
                      </a:rPr>
                      <m:t>𝑃</m:t>
                    </m:r>
                    <m:r>
                      <a:rPr lang="de-DE" b="0" i="1" smtClean="0">
                        <a:latin typeface="Cambria Math"/>
                        <a:ea typeface="Cambria Math"/>
                      </a:rPr>
                      <m:t>≠</m:t>
                    </m:r>
                    <m:r>
                      <a:rPr lang="de-DE" b="0" i="1" smtClean="0">
                        <a:latin typeface="Cambria Math"/>
                        <a:ea typeface="Cambria Math"/>
                      </a:rPr>
                      <m:t>𝐼</m:t>
                    </m:r>
                  </m:oMath>
                </a14:m>
                <a:r>
                  <a:rPr lang="en-US" dirty="0" smtClean="0"/>
                  <a:t> can be found, then the system is locally identifiable</a:t>
                </a:r>
              </a:p>
              <a:p>
                <a:pPr marL="594360" lvl="2" indent="-320040">
                  <a:spcBef>
                    <a:spcPts val="700"/>
                  </a:spcBef>
                  <a:buSzPct val="60000"/>
                  <a:buFont typeface="Wingdings"/>
                  <a:buChar char=""/>
                </a:pPr>
                <a:r>
                  <a:rPr lang="en-US" dirty="0" smtClean="0"/>
                  <a:t>If no transformation is found, then the system is unidentifiable</a:t>
                </a:r>
                <a:endParaRPr lang="en-US" dirty="0"/>
              </a:p>
              <a:p>
                <a:endParaRPr lang="en-US" dirty="0"/>
              </a:p>
            </p:txBody>
          </p:sp>
        </mc:Choice>
        <mc:Fallback>
          <p:sp>
            <p:nvSpPr>
              <p:cNvPr id="2" name="Content Placeholder 1"/>
              <p:cNvSpPr>
                <a:spLocks noGrp="1" noRot="1" noChangeAspect="1" noMove="1" noResize="1" noEditPoints="1" noAdjustHandles="1" noChangeArrowheads="1" noChangeShapeType="1" noTextEdit="1"/>
              </p:cNvSpPr>
              <p:nvPr>
                <p:ph sz="quarter" idx="13"/>
              </p:nvPr>
            </p:nvSpPr>
            <p:spPr>
              <a:xfrm>
                <a:off x="152400" y="666750"/>
                <a:ext cx="8610600" cy="4476750"/>
              </a:xfrm>
              <a:blipFill rotWithShape="0">
                <a:blip r:embed="rId3"/>
                <a:stretch>
                  <a:fillRect l="-354" t="-1361" r="-425" b="-2721"/>
                </a:stretch>
              </a:blipFill>
            </p:spPr>
            <p:txBody>
              <a:bodyPr/>
              <a:lstStyle/>
              <a:p>
                <a:r>
                  <a:rPr lang="cs-CZ">
                    <a:noFill/>
                  </a:rPr>
                  <a:t> </a:t>
                </a:r>
              </a:p>
            </p:txBody>
          </p:sp>
        </mc:Fallback>
      </mc:AlternateContent>
      <p:sp>
        <p:nvSpPr>
          <p:cNvPr id="3" name="Title 2"/>
          <p:cNvSpPr>
            <a:spLocks noGrp="1"/>
          </p:cNvSpPr>
          <p:nvPr>
            <p:ph type="title"/>
          </p:nvPr>
        </p:nvSpPr>
        <p:spPr/>
        <p:txBody>
          <a:bodyPr/>
          <a:lstStyle/>
          <a:p>
            <a:r>
              <a:rPr lang="en-US" sz="3000" dirty="0" smtClean="0"/>
              <a:t>Structural </a:t>
            </a:r>
            <a:r>
              <a:rPr lang="en-US" sz="3000" dirty="0" err="1" smtClean="0"/>
              <a:t>identifiability</a:t>
            </a:r>
            <a:r>
              <a:rPr lang="en-US" sz="3000" dirty="0" smtClean="0"/>
              <a:t> with similarity transformation</a:t>
            </a:r>
            <a:endParaRPr lang="en-US" sz="3000" dirty="0"/>
          </a:p>
        </p:txBody>
      </p:sp>
    </p:spTree>
    <p:extLst>
      <p:ext uri="{BB962C8B-B14F-4D97-AF65-F5344CB8AC3E}">
        <p14:creationId xmlns:p14="http://schemas.microsoft.com/office/powerpoint/2010/main" val="3954578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sz="quarter" idx="13"/>
              </p:nvPr>
            </p:nvSpPr>
            <p:spPr>
              <a:xfrm>
                <a:off x="152400" y="666750"/>
                <a:ext cx="8610600" cy="4476750"/>
              </a:xfrm>
            </p:spPr>
            <p:txBody>
              <a:bodyPr>
                <a:normAutofit fontScale="92500" lnSpcReduction="20000"/>
              </a:bodyPr>
              <a:lstStyle/>
              <a:p>
                <a:r>
                  <a:rPr lang="en-US" dirty="0" smtClean="0"/>
                  <a:t>A </a:t>
                </a:r>
                <a:r>
                  <a:rPr lang="en-US" dirty="0"/>
                  <a:t>general dynamic system can be expressed as follows:</a:t>
                </a:r>
              </a:p>
              <a:p>
                <a:pPr lvl="1"/>
                <a14:m>
                  <m:oMath xmlns:m="http://schemas.openxmlformats.org/officeDocument/2006/math">
                    <m:acc>
                      <m:accPr>
                        <m:chr m:val="̇"/>
                        <m:ctrlPr>
                          <a:rPr lang="en-US" i="1">
                            <a:latin typeface="Cambria Math" panose="02040503050406030204" pitchFamily="18" charset="0"/>
                          </a:rPr>
                        </m:ctrlPr>
                      </m:accPr>
                      <m:e>
                        <m:r>
                          <a:rPr lang="de-DE" i="1">
                            <a:latin typeface="Cambria Math"/>
                          </a:rPr>
                          <m:t>𝑥</m:t>
                        </m:r>
                      </m:e>
                    </m:acc>
                    <m:d>
                      <m:dPr>
                        <m:ctrlPr>
                          <a:rPr lang="de-DE" i="1">
                            <a:latin typeface="Cambria Math" panose="02040503050406030204" pitchFamily="18" charset="0"/>
                          </a:rPr>
                        </m:ctrlPr>
                      </m:dPr>
                      <m:e>
                        <m:r>
                          <a:rPr lang="de-DE" i="1">
                            <a:latin typeface="Cambria Math"/>
                          </a:rPr>
                          <m:t>𝑡</m:t>
                        </m:r>
                      </m:e>
                    </m:d>
                    <m:r>
                      <a:rPr lang="de-DE" i="1">
                        <a:latin typeface="Cambria Math"/>
                      </a:rPr>
                      <m:t>=</m:t>
                    </m:r>
                    <m:r>
                      <a:rPr lang="de-DE" i="1">
                        <a:latin typeface="Cambria Math"/>
                      </a:rPr>
                      <m:t>𝑓</m:t>
                    </m:r>
                    <m:d>
                      <m:dPr>
                        <m:ctrlPr>
                          <a:rPr lang="de-DE" i="1">
                            <a:latin typeface="Cambria Math" panose="02040503050406030204" pitchFamily="18" charset="0"/>
                          </a:rPr>
                        </m:ctrlPr>
                      </m:dPr>
                      <m:e>
                        <m:r>
                          <a:rPr lang="de-DE" i="1">
                            <a:latin typeface="Cambria Math"/>
                          </a:rPr>
                          <m:t>𝑡</m:t>
                        </m:r>
                        <m:r>
                          <a:rPr lang="de-DE" i="1">
                            <a:latin typeface="Cambria Math"/>
                          </a:rPr>
                          <m:t>,</m:t>
                        </m:r>
                        <m:r>
                          <a:rPr lang="de-DE" i="1">
                            <a:latin typeface="Cambria Math"/>
                          </a:rPr>
                          <m:t>𝑥</m:t>
                        </m:r>
                        <m:d>
                          <m:dPr>
                            <m:ctrlPr>
                              <a:rPr lang="de-DE" i="1">
                                <a:latin typeface="Cambria Math" panose="02040503050406030204" pitchFamily="18" charset="0"/>
                              </a:rPr>
                            </m:ctrlPr>
                          </m:dPr>
                          <m:e>
                            <m:r>
                              <a:rPr lang="de-DE" i="1">
                                <a:latin typeface="Cambria Math"/>
                              </a:rPr>
                              <m:t>𝑡</m:t>
                            </m:r>
                          </m:e>
                        </m:d>
                        <m:r>
                          <a:rPr lang="de-DE" i="1">
                            <a:latin typeface="Cambria Math"/>
                          </a:rPr>
                          <m:t>,</m:t>
                        </m:r>
                        <m:r>
                          <a:rPr lang="de-DE" i="1">
                            <a:latin typeface="Cambria Math"/>
                          </a:rPr>
                          <m:t>𝑢</m:t>
                        </m:r>
                        <m:d>
                          <m:dPr>
                            <m:ctrlPr>
                              <a:rPr lang="de-DE" i="1">
                                <a:latin typeface="Cambria Math" panose="02040503050406030204" pitchFamily="18" charset="0"/>
                              </a:rPr>
                            </m:ctrlPr>
                          </m:dPr>
                          <m:e>
                            <m:r>
                              <a:rPr lang="de-DE" i="1">
                                <a:latin typeface="Cambria Math"/>
                              </a:rPr>
                              <m:t>𝑡</m:t>
                            </m:r>
                          </m:e>
                        </m:d>
                        <m:r>
                          <a:rPr lang="de-DE" i="1">
                            <a:latin typeface="Cambria Math"/>
                          </a:rPr>
                          <m:t>,</m:t>
                        </m:r>
                        <m:r>
                          <a:rPr lang="de-DE" i="1">
                            <a:latin typeface="Cambria Math"/>
                            <a:ea typeface="Cambria Math"/>
                          </a:rPr>
                          <m:t>𝜃</m:t>
                        </m:r>
                      </m:e>
                    </m:d>
                  </m:oMath>
                </a14:m>
                <a:endParaRPr lang="en-US" dirty="0"/>
              </a:p>
              <a:p>
                <a:pPr lvl="1"/>
                <a14:m>
                  <m:oMath xmlns:m="http://schemas.openxmlformats.org/officeDocument/2006/math">
                    <m:r>
                      <a:rPr lang="de-DE" i="1">
                        <a:latin typeface="Cambria Math"/>
                      </a:rPr>
                      <m:t>𝑦</m:t>
                    </m:r>
                    <m:d>
                      <m:dPr>
                        <m:ctrlPr>
                          <a:rPr lang="de-DE" i="1">
                            <a:latin typeface="Cambria Math" panose="02040503050406030204" pitchFamily="18" charset="0"/>
                          </a:rPr>
                        </m:ctrlPr>
                      </m:dPr>
                      <m:e>
                        <m:r>
                          <a:rPr lang="de-DE" i="1">
                            <a:latin typeface="Cambria Math"/>
                          </a:rPr>
                          <m:t>𝑡</m:t>
                        </m:r>
                      </m:e>
                    </m:d>
                    <m:r>
                      <a:rPr lang="de-DE" i="1">
                        <a:latin typeface="Cambria Math"/>
                      </a:rPr>
                      <m:t>=</m:t>
                    </m:r>
                    <m:r>
                      <a:rPr lang="de-DE" i="1">
                        <a:latin typeface="Cambria Math"/>
                      </a:rPr>
                      <m:t>h</m:t>
                    </m:r>
                    <m:d>
                      <m:dPr>
                        <m:ctrlPr>
                          <a:rPr lang="de-DE" i="1">
                            <a:latin typeface="Cambria Math" panose="02040503050406030204" pitchFamily="18" charset="0"/>
                          </a:rPr>
                        </m:ctrlPr>
                      </m:dPr>
                      <m:e>
                        <m:r>
                          <a:rPr lang="de-DE" i="1">
                            <a:latin typeface="Cambria Math"/>
                          </a:rPr>
                          <m:t>𝑥</m:t>
                        </m:r>
                        <m:d>
                          <m:dPr>
                            <m:ctrlPr>
                              <a:rPr lang="de-DE" i="1">
                                <a:latin typeface="Cambria Math" panose="02040503050406030204" pitchFamily="18" charset="0"/>
                              </a:rPr>
                            </m:ctrlPr>
                          </m:dPr>
                          <m:e>
                            <m:r>
                              <a:rPr lang="de-DE" i="1">
                                <a:latin typeface="Cambria Math"/>
                              </a:rPr>
                              <m:t>𝑡</m:t>
                            </m:r>
                          </m:e>
                        </m:d>
                        <m:r>
                          <a:rPr lang="de-DE" i="1">
                            <a:latin typeface="Cambria Math"/>
                          </a:rPr>
                          <m:t>,</m:t>
                        </m:r>
                        <m:r>
                          <a:rPr lang="de-DE" i="1">
                            <a:latin typeface="Cambria Math"/>
                          </a:rPr>
                          <m:t>𝑢</m:t>
                        </m:r>
                        <m:d>
                          <m:dPr>
                            <m:ctrlPr>
                              <a:rPr lang="de-DE" i="1">
                                <a:latin typeface="Cambria Math" panose="02040503050406030204" pitchFamily="18" charset="0"/>
                              </a:rPr>
                            </m:ctrlPr>
                          </m:dPr>
                          <m:e>
                            <m:r>
                              <a:rPr lang="de-DE" i="1">
                                <a:latin typeface="Cambria Math"/>
                              </a:rPr>
                              <m:t>𝑡</m:t>
                            </m:r>
                          </m:e>
                        </m:d>
                        <m:r>
                          <a:rPr lang="de-DE" i="1">
                            <a:latin typeface="Cambria Math"/>
                          </a:rPr>
                          <m:t>,</m:t>
                        </m:r>
                        <m:r>
                          <a:rPr lang="de-DE" i="1">
                            <a:latin typeface="Cambria Math"/>
                            <a:ea typeface="Cambria Math"/>
                          </a:rPr>
                          <m:t>𝜃</m:t>
                        </m:r>
                      </m:e>
                    </m:d>
                  </m:oMath>
                </a14:m>
                <a:endParaRPr lang="en-US" dirty="0"/>
              </a:p>
              <a:p>
                <a:r>
                  <a:rPr lang="en-US" dirty="0" smtClean="0"/>
                  <a:t>Observations </a:t>
                </a:r>
                <a14:m>
                  <m:oMath xmlns:m="http://schemas.openxmlformats.org/officeDocument/2006/math">
                    <m:r>
                      <a:rPr lang="de-DE" i="1">
                        <a:latin typeface="Cambria Math"/>
                      </a:rPr>
                      <m:t>𝑦</m:t>
                    </m:r>
                    <m:d>
                      <m:dPr>
                        <m:ctrlPr>
                          <a:rPr lang="de-DE" i="1">
                            <a:latin typeface="Cambria Math" panose="02040503050406030204" pitchFamily="18" charset="0"/>
                          </a:rPr>
                        </m:ctrlPr>
                      </m:dPr>
                      <m:e>
                        <m:r>
                          <a:rPr lang="de-DE" i="1">
                            <a:latin typeface="Cambria Math"/>
                          </a:rPr>
                          <m:t>𝑡</m:t>
                        </m:r>
                      </m:e>
                    </m:d>
                  </m:oMath>
                </a14:m>
                <a:r>
                  <a:rPr lang="en-US" dirty="0" smtClean="0"/>
                  <a:t> </a:t>
                </a:r>
                <a:r>
                  <a:rPr lang="en-US" dirty="0"/>
                  <a:t>are unique analytic functions of time and so all </a:t>
                </a:r>
                <a:r>
                  <a:rPr lang="en-US" dirty="0" smtClean="0"/>
                  <a:t>their derivatives </a:t>
                </a:r>
                <a:r>
                  <a:rPr lang="en-US" dirty="0"/>
                  <a:t>with respect to </a:t>
                </a:r>
                <a:r>
                  <a:rPr lang="en-US" dirty="0" smtClean="0"/>
                  <a:t>time (</a:t>
                </a:r>
                <a14:m>
                  <m:oMath xmlns:m="http://schemas.openxmlformats.org/officeDocument/2006/math">
                    <m:acc>
                      <m:accPr>
                        <m:chr m:val="̇"/>
                        <m:ctrlPr>
                          <a:rPr lang="de-DE" i="1" smtClean="0">
                            <a:latin typeface="Cambria Math" panose="02040503050406030204" pitchFamily="18" charset="0"/>
                          </a:rPr>
                        </m:ctrlPr>
                      </m:accPr>
                      <m:e>
                        <m:r>
                          <a:rPr lang="de-DE" b="0" i="1" smtClean="0">
                            <a:latin typeface="Cambria Math"/>
                          </a:rPr>
                          <m:t>𝑦</m:t>
                        </m:r>
                      </m:e>
                    </m:acc>
                    <m:r>
                      <a:rPr lang="de-DE" b="0" i="1" smtClean="0">
                        <a:latin typeface="Cambria Math"/>
                      </a:rPr>
                      <m:t>,</m:t>
                    </m:r>
                    <m:acc>
                      <m:accPr>
                        <m:chr m:val="̈"/>
                        <m:ctrlPr>
                          <a:rPr lang="de-DE" b="0" i="1" smtClean="0">
                            <a:latin typeface="Cambria Math" panose="02040503050406030204" pitchFamily="18" charset="0"/>
                          </a:rPr>
                        </m:ctrlPr>
                      </m:accPr>
                      <m:e>
                        <m:r>
                          <a:rPr lang="de-DE" b="0" i="1" smtClean="0">
                            <a:latin typeface="Cambria Math"/>
                          </a:rPr>
                          <m:t>𝑦</m:t>
                        </m:r>
                      </m:e>
                    </m:acc>
                    <m:r>
                      <a:rPr lang="de-DE" b="0" i="1" smtClean="0">
                        <a:latin typeface="Cambria Math"/>
                      </a:rPr>
                      <m:t>,</m:t>
                    </m:r>
                    <m:acc>
                      <m:accPr>
                        <m:chr m:val="⃛"/>
                        <m:ctrlPr>
                          <a:rPr lang="de-DE" b="0" i="1" smtClean="0">
                            <a:latin typeface="Cambria Math" panose="02040503050406030204" pitchFamily="18" charset="0"/>
                          </a:rPr>
                        </m:ctrlPr>
                      </m:accPr>
                      <m:e>
                        <m:r>
                          <a:rPr lang="de-DE" b="0" i="1" smtClean="0">
                            <a:latin typeface="Cambria Math"/>
                          </a:rPr>
                          <m:t>𝑦</m:t>
                        </m:r>
                      </m:e>
                    </m:acc>
                  </m:oMath>
                </a14:m>
                <a:r>
                  <a:rPr lang="en-US" dirty="0" smtClean="0"/>
                  <a:t>,…) </a:t>
                </a:r>
                <a:r>
                  <a:rPr lang="en-US" dirty="0"/>
                  <a:t>should also be </a:t>
                </a:r>
                <a:r>
                  <a:rPr lang="en-US" dirty="0" smtClean="0"/>
                  <a:t>unique</a:t>
                </a:r>
              </a:p>
              <a:p>
                <a:r>
                  <a:rPr lang="en-US" dirty="0"/>
                  <a:t>It is </a:t>
                </a:r>
                <a:r>
                  <a:rPr lang="en-US" dirty="0" smtClean="0"/>
                  <a:t>thus possible </a:t>
                </a:r>
                <a:r>
                  <a:rPr lang="en-US" dirty="0"/>
                  <a:t>to represent the </a:t>
                </a:r>
                <a:r>
                  <a:rPr lang="en-US" dirty="0" smtClean="0"/>
                  <a:t>observations </a:t>
                </a:r>
                <a:r>
                  <a:rPr lang="en-US" dirty="0"/>
                  <a:t>by the corresponding </a:t>
                </a:r>
                <a:r>
                  <a:rPr lang="en-US" dirty="0" smtClean="0"/>
                  <a:t>Taylor series </a:t>
                </a:r>
                <a:r>
                  <a:rPr lang="en-US" dirty="0"/>
                  <a:t>expansion in the vicinity of the initial </a:t>
                </a:r>
                <a:r>
                  <a:rPr lang="en-US" dirty="0" smtClean="0"/>
                  <a:t>state </a:t>
                </a:r>
                <a14:m>
                  <m:oMath xmlns:m="http://schemas.openxmlformats.org/officeDocument/2006/math">
                    <m:sSub>
                      <m:sSubPr>
                        <m:ctrlPr>
                          <a:rPr lang="de-DE" i="1" smtClean="0">
                            <a:latin typeface="Cambria Math" panose="02040503050406030204" pitchFamily="18" charset="0"/>
                          </a:rPr>
                        </m:ctrlPr>
                      </m:sSubPr>
                      <m:e>
                        <m:r>
                          <a:rPr lang="de-DE" b="0" i="1" smtClean="0">
                            <a:latin typeface="Cambria Math"/>
                          </a:rPr>
                          <m:t>𝑡</m:t>
                        </m:r>
                      </m:e>
                      <m:sub>
                        <m:r>
                          <a:rPr lang="de-DE" b="0" i="1" smtClean="0">
                            <a:latin typeface="Cambria Math"/>
                          </a:rPr>
                          <m:t>0</m:t>
                        </m:r>
                      </m:sub>
                    </m:sSub>
                  </m:oMath>
                </a14:m>
                <a:r>
                  <a:rPr lang="en-US" dirty="0" smtClean="0"/>
                  <a:t> and the uniqueness </a:t>
                </a:r>
                <a:r>
                  <a:rPr lang="en-US" dirty="0"/>
                  <a:t>of this representation will guarantee the </a:t>
                </a:r>
                <a:r>
                  <a:rPr lang="en-US" dirty="0" smtClean="0"/>
                  <a:t>structural </a:t>
                </a:r>
                <a:r>
                  <a:rPr lang="en-US" dirty="0" err="1" smtClean="0"/>
                  <a:t>identifiability</a:t>
                </a:r>
                <a:r>
                  <a:rPr lang="en-US" dirty="0" smtClean="0"/>
                  <a:t> </a:t>
                </a:r>
                <a:r>
                  <a:rPr lang="en-US" dirty="0"/>
                  <a:t>of the </a:t>
                </a:r>
                <a:r>
                  <a:rPr lang="en-US" dirty="0" smtClean="0"/>
                  <a:t>system</a:t>
                </a:r>
              </a:p>
              <a:p>
                <a:pPr lvl="1"/>
                <a14:m>
                  <m:oMath xmlns:m="http://schemas.openxmlformats.org/officeDocument/2006/math">
                    <m:r>
                      <a:rPr lang="de-DE" b="0" i="1" smtClean="0">
                        <a:latin typeface="Cambria Math"/>
                      </a:rPr>
                      <m:t>𝑦</m:t>
                    </m:r>
                    <m:d>
                      <m:dPr>
                        <m:ctrlPr>
                          <a:rPr lang="de-DE" b="0" i="1" smtClean="0">
                            <a:latin typeface="Cambria Math" panose="02040503050406030204" pitchFamily="18" charset="0"/>
                          </a:rPr>
                        </m:ctrlPr>
                      </m:dPr>
                      <m:e>
                        <m:r>
                          <a:rPr lang="de-DE" b="0" i="1" smtClean="0">
                            <a:latin typeface="Cambria Math"/>
                          </a:rPr>
                          <m:t>𝑡</m:t>
                        </m:r>
                        <m:r>
                          <a:rPr lang="de-DE" b="0" i="1" smtClean="0">
                            <a:latin typeface="Cambria Math"/>
                          </a:rPr>
                          <m:t>,</m:t>
                        </m:r>
                        <m:r>
                          <a:rPr lang="de-DE" i="1">
                            <a:latin typeface="Cambria Math"/>
                            <a:ea typeface="Cambria Math"/>
                          </a:rPr>
                          <m:t>𝜃</m:t>
                        </m:r>
                      </m:e>
                    </m:d>
                    <m:r>
                      <a:rPr lang="de-DE" b="0" i="1" smtClean="0">
                        <a:latin typeface="Cambria Math"/>
                      </a:rPr>
                      <m:t>=</m:t>
                    </m:r>
                    <m:r>
                      <a:rPr lang="de-DE" i="1">
                        <a:latin typeface="Cambria Math"/>
                      </a:rPr>
                      <m:t>𝑦</m:t>
                    </m:r>
                    <m:d>
                      <m:dPr>
                        <m:ctrlPr>
                          <a:rPr lang="de-DE" i="1">
                            <a:latin typeface="Cambria Math" panose="02040503050406030204" pitchFamily="18" charset="0"/>
                          </a:rPr>
                        </m:ctrlPr>
                      </m:dPr>
                      <m:e>
                        <m:sSub>
                          <m:sSubPr>
                            <m:ctrlPr>
                              <a:rPr lang="de-DE" i="1">
                                <a:latin typeface="Cambria Math" panose="02040503050406030204" pitchFamily="18" charset="0"/>
                              </a:rPr>
                            </m:ctrlPr>
                          </m:sSubPr>
                          <m:e>
                            <m:r>
                              <a:rPr lang="de-DE" i="1">
                                <a:latin typeface="Cambria Math"/>
                              </a:rPr>
                              <m:t>𝑡</m:t>
                            </m:r>
                          </m:e>
                          <m:sub>
                            <m:r>
                              <a:rPr lang="de-DE" i="1">
                                <a:latin typeface="Cambria Math"/>
                              </a:rPr>
                              <m:t>0</m:t>
                            </m:r>
                          </m:sub>
                        </m:sSub>
                        <m:r>
                          <a:rPr lang="de-DE" i="1">
                            <a:latin typeface="Cambria Math"/>
                          </a:rPr>
                          <m:t>,</m:t>
                        </m:r>
                        <m:r>
                          <a:rPr lang="de-DE" i="1">
                            <a:latin typeface="Cambria Math"/>
                            <a:ea typeface="Cambria Math"/>
                          </a:rPr>
                          <m:t>𝜃</m:t>
                        </m:r>
                      </m:e>
                    </m:d>
                    <m:r>
                      <a:rPr lang="de-DE" b="0" i="1" smtClean="0">
                        <a:latin typeface="Cambria Math"/>
                        <a:ea typeface="Cambria Math"/>
                      </a:rPr>
                      <m:t>+</m:t>
                    </m:r>
                    <m:r>
                      <a:rPr lang="de-DE" b="0" i="1" smtClean="0">
                        <a:latin typeface="Cambria Math"/>
                        <a:ea typeface="Cambria Math"/>
                      </a:rPr>
                      <m:t>𝑡</m:t>
                    </m:r>
                    <m:r>
                      <a:rPr lang="de-DE" b="0" i="1" smtClean="0">
                        <a:latin typeface="Cambria Math"/>
                        <a:ea typeface="Cambria Math"/>
                      </a:rPr>
                      <m:t>∙</m:t>
                    </m:r>
                    <m:acc>
                      <m:accPr>
                        <m:chr m:val="̇"/>
                        <m:ctrlPr>
                          <a:rPr lang="de-DE" i="1">
                            <a:latin typeface="Cambria Math" panose="02040503050406030204" pitchFamily="18" charset="0"/>
                          </a:rPr>
                        </m:ctrlPr>
                      </m:accPr>
                      <m:e>
                        <m:r>
                          <a:rPr lang="de-DE" i="1">
                            <a:latin typeface="Cambria Math"/>
                          </a:rPr>
                          <m:t>𝑦</m:t>
                        </m:r>
                      </m:e>
                    </m:acc>
                    <m:d>
                      <m:dPr>
                        <m:ctrlPr>
                          <a:rPr lang="de-DE" i="1">
                            <a:latin typeface="Cambria Math" panose="02040503050406030204" pitchFamily="18" charset="0"/>
                          </a:rPr>
                        </m:ctrlPr>
                      </m:dPr>
                      <m:e>
                        <m:sSub>
                          <m:sSubPr>
                            <m:ctrlPr>
                              <a:rPr lang="de-DE" i="1">
                                <a:latin typeface="Cambria Math" panose="02040503050406030204" pitchFamily="18" charset="0"/>
                              </a:rPr>
                            </m:ctrlPr>
                          </m:sSubPr>
                          <m:e>
                            <m:r>
                              <a:rPr lang="de-DE" i="1">
                                <a:latin typeface="Cambria Math"/>
                              </a:rPr>
                              <m:t>𝑡</m:t>
                            </m:r>
                          </m:e>
                          <m:sub>
                            <m:r>
                              <a:rPr lang="de-DE" i="1">
                                <a:latin typeface="Cambria Math"/>
                              </a:rPr>
                              <m:t>0</m:t>
                            </m:r>
                          </m:sub>
                        </m:sSub>
                        <m:r>
                          <a:rPr lang="de-DE" i="1">
                            <a:latin typeface="Cambria Math"/>
                          </a:rPr>
                          <m:t>,</m:t>
                        </m:r>
                        <m:r>
                          <a:rPr lang="de-DE" i="1">
                            <a:latin typeface="Cambria Math"/>
                            <a:ea typeface="Cambria Math"/>
                          </a:rPr>
                          <m:t>𝜃</m:t>
                        </m:r>
                      </m:e>
                    </m:d>
                    <m:r>
                      <a:rPr lang="de-DE" b="0" i="1" smtClean="0">
                        <a:latin typeface="Cambria Math"/>
                        <a:ea typeface="Cambria Math"/>
                      </a:rPr>
                      <m:t>+</m:t>
                    </m:r>
                    <m:f>
                      <m:fPr>
                        <m:ctrlPr>
                          <a:rPr lang="de-DE" b="0" i="1" smtClean="0">
                            <a:latin typeface="Cambria Math" panose="02040503050406030204" pitchFamily="18" charset="0"/>
                            <a:ea typeface="Cambria Math"/>
                          </a:rPr>
                        </m:ctrlPr>
                      </m:fPr>
                      <m:num>
                        <m:sSup>
                          <m:sSupPr>
                            <m:ctrlPr>
                              <a:rPr lang="de-DE" b="0" i="1" smtClean="0">
                                <a:latin typeface="Cambria Math" panose="02040503050406030204" pitchFamily="18" charset="0"/>
                                <a:ea typeface="Cambria Math"/>
                              </a:rPr>
                            </m:ctrlPr>
                          </m:sSupPr>
                          <m:e>
                            <m:r>
                              <a:rPr lang="de-DE" b="0" i="1" smtClean="0">
                                <a:latin typeface="Cambria Math"/>
                                <a:ea typeface="Cambria Math"/>
                              </a:rPr>
                              <m:t>𝑡</m:t>
                            </m:r>
                          </m:e>
                          <m:sup>
                            <m:r>
                              <a:rPr lang="de-DE" b="0" i="1" smtClean="0">
                                <a:latin typeface="Cambria Math"/>
                                <a:ea typeface="Cambria Math"/>
                              </a:rPr>
                              <m:t>2</m:t>
                            </m:r>
                          </m:sup>
                        </m:sSup>
                      </m:num>
                      <m:den>
                        <m:r>
                          <a:rPr lang="de-DE" b="0" i="1" smtClean="0">
                            <a:latin typeface="Cambria Math"/>
                            <a:ea typeface="Cambria Math"/>
                          </a:rPr>
                          <m:t>2!</m:t>
                        </m:r>
                      </m:den>
                    </m:f>
                    <m:r>
                      <a:rPr lang="de-DE" i="1">
                        <a:latin typeface="Cambria Math"/>
                        <a:ea typeface="Cambria Math"/>
                      </a:rPr>
                      <m:t>∙</m:t>
                    </m:r>
                    <m:acc>
                      <m:accPr>
                        <m:chr m:val="̈"/>
                        <m:ctrlPr>
                          <a:rPr lang="de-DE" i="1">
                            <a:latin typeface="Cambria Math" panose="02040503050406030204" pitchFamily="18" charset="0"/>
                          </a:rPr>
                        </m:ctrlPr>
                      </m:accPr>
                      <m:e>
                        <m:r>
                          <a:rPr lang="de-DE" i="1">
                            <a:latin typeface="Cambria Math"/>
                          </a:rPr>
                          <m:t>𝑦</m:t>
                        </m:r>
                      </m:e>
                    </m:acc>
                    <m:d>
                      <m:dPr>
                        <m:ctrlPr>
                          <a:rPr lang="de-DE" i="1">
                            <a:latin typeface="Cambria Math" panose="02040503050406030204" pitchFamily="18" charset="0"/>
                          </a:rPr>
                        </m:ctrlPr>
                      </m:dPr>
                      <m:e>
                        <m:sSub>
                          <m:sSubPr>
                            <m:ctrlPr>
                              <a:rPr lang="de-DE" i="1">
                                <a:latin typeface="Cambria Math" panose="02040503050406030204" pitchFamily="18" charset="0"/>
                              </a:rPr>
                            </m:ctrlPr>
                          </m:sSubPr>
                          <m:e>
                            <m:r>
                              <a:rPr lang="de-DE" i="1">
                                <a:latin typeface="Cambria Math"/>
                              </a:rPr>
                              <m:t>𝑡</m:t>
                            </m:r>
                          </m:e>
                          <m:sub>
                            <m:r>
                              <a:rPr lang="de-DE" i="1">
                                <a:latin typeface="Cambria Math"/>
                              </a:rPr>
                              <m:t>0</m:t>
                            </m:r>
                          </m:sub>
                        </m:sSub>
                        <m:r>
                          <a:rPr lang="de-DE" i="1">
                            <a:latin typeface="Cambria Math"/>
                          </a:rPr>
                          <m:t>,</m:t>
                        </m:r>
                        <m:r>
                          <a:rPr lang="de-DE" i="1">
                            <a:latin typeface="Cambria Math"/>
                            <a:ea typeface="Cambria Math"/>
                          </a:rPr>
                          <m:t>𝜃</m:t>
                        </m:r>
                      </m:e>
                    </m:d>
                    <m:r>
                      <a:rPr lang="de-DE" b="0" i="1" smtClean="0">
                        <a:latin typeface="Cambria Math"/>
                        <a:ea typeface="Cambria Math"/>
                      </a:rPr>
                      <m:t>+⋯</m:t>
                    </m:r>
                  </m:oMath>
                </a14:m>
                <a:endParaRPr lang="en-US" dirty="0" smtClean="0"/>
              </a:p>
              <a:p>
                <a:endParaRPr lang="en-US" dirty="0"/>
              </a:p>
              <a:p>
                <a:endParaRPr lang="en-US" dirty="0"/>
              </a:p>
              <a:p>
                <a:endParaRPr lang="en-US" dirty="0"/>
              </a:p>
              <a:p>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sz="quarter" idx="13"/>
              </p:nvPr>
            </p:nvSpPr>
            <p:spPr>
              <a:xfrm>
                <a:off x="152400" y="666750"/>
                <a:ext cx="8610600" cy="4476750"/>
              </a:xfrm>
              <a:blipFill rotWithShape="1">
                <a:blip r:embed="rId3"/>
                <a:stretch>
                  <a:fillRect l="-283" t="-2857" r="-2052"/>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sz="3000" dirty="0" smtClean="0"/>
              <a:t>Structural </a:t>
            </a:r>
            <a:r>
              <a:rPr lang="en-US" sz="3000" dirty="0" err="1" smtClean="0"/>
              <a:t>identifiability</a:t>
            </a:r>
            <a:r>
              <a:rPr lang="en-US" sz="3000" dirty="0" smtClean="0"/>
              <a:t> with </a:t>
            </a:r>
            <a:r>
              <a:rPr lang="en-US" sz="3000" dirty="0" err="1" smtClean="0"/>
              <a:t>taylor</a:t>
            </a:r>
            <a:r>
              <a:rPr lang="en-US" sz="3000" dirty="0" smtClean="0"/>
              <a:t> series</a:t>
            </a:r>
            <a:endParaRPr lang="en-US" sz="3000" dirty="0"/>
          </a:p>
        </p:txBody>
      </p:sp>
    </p:spTree>
    <p:extLst>
      <p:ext uri="{BB962C8B-B14F-4D97-AF65-F5344CB8AC3E}">
        <p14:creationId xmlns:p14="http://schemas.microsoft.com/office/powerpoint/2010/main" val="1631345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sz="quarter" idx="13"/>
              </p:nvPr>
            </p:nvSpPr>
            <p:spPr>
              <a:xfrm>
                <a:off x="152400" y="666750"/>
                <a:ext cx="8610600" cy="4476750"/>
              </a:xfrm>
            </p:spPr>
            <p:txBody>
              <a:bodyPr>
                <a:normAutofit fontScale="77500" lnSpcReduction="20000"/>
              </a:bodyPr>
              <a:lstStyle/>
              <a:p>
                <a:r>
                  <a:rPr lang="en-US" dirty="0" smtClean="0"/>
                  <a:t>Taylor series </a:t>
                </a:r>
                <a:r>
                  <a:rPr lang="en-US" dirty="0"/>
                  <a:t>expansion </a:t>
                </a:r>
                <a:r>
                  <a:rPr lang="de-DE" dirty="0" err="1" smtClean="0"/>
                  <a:t>of</a:t>
                </a:r>
                <a:r>
                  <a:rPr lang="de-DE" dirty="0" smtClean="0"/>
                  <a:t> </a:t>
                </a:r>
                <a:r>
                  <a:rPr lang="de-DE" dirty="0" err="1" smtClean="0"/>
                  <a:t>observations</a:t>
                </a:r>
                <a:endParaRPr lang="en-US" dirty="0" smtClean="0"/>
              </a:p>
              <a:p>
                <a:pPr lvl="1"/>
                <a14:m>
                  <m:oMath xmlns:m="http://schemas.openxmlformats.org/officeDocument/2006/math">
                    <m:r>
                      <a:rPr lang="de-DE" b="0" i="1" smtClean="0">
                        <a:latin typeface="Cambria Math"/>
                      </a:rPr>
                      <m:t>𝑦</m:t>
                    </m:r>
                    <m:d>
                      <m:dPr>
                        <m:ctrlPr>
                          <a:rPr lang="de-DE" b="0" i="1" smtClean="0">
                            <a:latin typeface="Cambria Math" panose="02040503050406030204" pitchFamily="18" charset="0"/>
                          </a:rPr>
                        </m:ctrlPr>
                      </m:dPr>
                      <m:e>
                        <m:r>
                          <a:rPr lang="de-DE" b="0" i="1" smtClean="0">
                            <a:latin typeface="Cambria Math"/>
                          </a:rPr>
                          <m:t>𝑡</m:t>
                        </m:r>
                        <m:r>
                          <a:rPr lang="de-DE" b="0" i="1" smtClean="0">
                            <a:latin typeface="Cambria Math"/>
                          </a:rPr>
                          <m:t>,</m:t>
                        </m:r>
                        <m:r>
                          <a:rPr lang="de-DE" i="1">
                            <a:latin typeface="Cambria Math"/>
                            <a:ea typeface="Cambria Math"/>
                          </a:rPr>
                          <m:t>𝜃</m:t>
                        </m:r>
                      </m:e>
                    </m:d>
                    <m:r>
                      <a:rPr lang="de-DE" b="0" i="1" smtClean="0">
                        <a:latin typeface="Cambria Math"/>
                      </a:rPr>
                      <m:t>=</m:t>
                    </m:r>
                    <m:r>
                      <a:rPr lang="de-DE" i="1">
                        <a:latin typeface="Cambria Math"/>
                      </a:rPr>
                      <m:t>𝑦</m:t>
                    </m:r>
                    <m:d>
                      <m:dPr>
                        <m:ctrlPr>
                          <a:rPr lang="de-DE" i="1">
                            <a:latin typeface="Cambria Math" panose="02040503050406030204" pitchFamily="18" charset="0"/>
                          </a:rPr>
                        </m:ctrlPr>
                      </m:dPr>
                      <m:e>
                        <m:sSub>
                          <m:sSubPr>
                            <m:ctrlPr>
                              <a:rPr lang="de-DE" i="1">
                                <a:latin typeface="Cambria Math" panose="02040503050406030204" pitchFamily="18" charset="0"/>
                              </a:rPr>
                            </m:ctrlPr>
                          </m:sSubPr>
                          <m:e>
                            <m:r>
                              <a:rPr lang="de-DE" i="1">
                                <a:latin typeface="Cambria Math"/>
                              </a:rPr>
                              <m:t>𝑡</m:t>
                            </m:r>
                          </m:e>
                          <m:sub>
                            <m:r>
                              <a:rPr lang="de-DE" i="1">
                                <a:latin typeface="Cambria Math"/>
                              </a:rPr>
                              <m:t>0</m:t>
                            </m:r>
                          </m:sub>
                        </m:sSub>
                        <m:r>
                          <a:rPr lang="de-DE" i="1">
                            <a:latin typeface="Cambria Math"/>
                          </a:rPr>
                          <m:t>,</m:t>
                        </m:r>
                        <m:r>
                          <a:rPr lang="de-DE" i="1">
                            <a:latin typeface="Cambria Math"/>
                            <a:ea typeface="Cambria Math"/>
                          </a:rPr>
                          <m:t>𝜃</m:t>
                        </m:r>
                      </m:e>
                    </m:d>
                    <m:r>
                      <a:rPr lang="de-DE" b="0" i="1" smtClean="0">
                        <a:latin typeface="Cambria Math"/>
                        <a:ea typeface="Cambria Math"/>
                      </a:rPr>
                      <m:t>+</m:t>
                    </m:r>
                    <m:r>
                      <a:rPr lang="de-DE" b="0" i="1" smtClean="0">
                        <a:latin typeface="Cambria Math"/>
                        <a:ea typeface="Cambria Math"/>
                      </a:rPr>
                      <m:t>𝑡</m:t>
                    </m:r>
                    <m:r>
                      <a:rPr lang="de-DE" b="0" i="1" smtClean="0">
                        <a:latin typeface="Cambria Math"/>
                        <a:ea typeface="Cambria Math"/>
                      </a:rPr>
                      <m:t>∙</m:t>
                    </m:r>
                    <m:acc>
                      <m:accPr>
                        <m:chr m:val="̇"/>
                        <m:ctrlPr>
                          <a:rPr lang="de-DE" i="1">
                            <a:latin typeface="Cambria Math" panose="02040503050406030204" pitchFamily="18" charset="0"/>
                          </a:rPr>
                        </m:ctrlPr>
                      </m:accPr>
                      <m:e>
                        <m:r>
                          <a:rPr lang="de-DE" i="1">
                            <a:latin typeface="Cambria Math"/>
                          </a:rPr>
                          <m:t>𝑦</m:t>
                        </m:r>
                      </m:e>
                    </m:acc>
                    <m:d>
                      <m:dPr>
                        <m:ctrlPr>
                          <a:rPr lang="de-DE" i="1">
                            <a:latin typeface="Cambria Math" panose="02040503050406030204" pitchFamily="18" charset="0"/>
                          </a:rPr>
                        </m:ctrlPr>
                      </m:dPr>
                      <m:e>
                        <m:sSub>
                          <m:sSubPr>
                            <m:ctrlPr>
                              <a:rPr lang="de-DE" i="1">
                                <a:latin typeface="Cambria Math" panose="02040503050406030204" pitchFamily="18" charset="0"/>
                              </a:rPr>
                            </m:ctrlPr>
                          </m:sSubPr>
                          <m:e>
                            <m:r>
                              <a:rPr lang="de-DE" i="1">
                                <a:latin typeface="Cambria Math"/>
                              </a:rPr>
                              <m:t>𝑡</m:t>
                            </m:r>
                          </m:e>
                          <m:sub>
                            <m:r>
                              <a:rPr lang="de-DE" i="1">
                                <a:latin typeface="Cambria Math"/>
                              </a:rPr>
                              <m:t>0</m:t>
                            </m:r>
                          </m:sub>
                        </m:sSub>
                        <m:r>
                          <a:rPr lang="de-DE" i="1">
                            <a:latin typeface="Cambria Math"/>
                          </a:rPr>
                          <m:t>,</m:t>
                        </m:r>
                        <m:r>
                          <a:rPr lang="de-DE" i="1">
                            <a:latin typeface="Cambria Math"/>
                            <a:ea typeface="Cambria Math"/>
                          </a:rPr>
                          <m:t>𝜃</m:t>
                        </m:r>
                      </m:e>
                    </m:d>
                    <m:r>
                      <a:rPr lang="de-DE" b="0" i="1" smtClean="0">
                        <a:latin typeface="Cambria Math"/>
                        <a:ea typeface="Cambria Math"/>
                      </a:rPr>
                      <m:t>+</m:t>
                    </m:r>
                    <m:f>
                      <m:fPr>
                        <m:ctrlPr>
                          <a:rPr lang="de-DE" b="0" i="1" smtClean="0">
                            <a:latin typeface="Cambria Math" panose="02040503050406030204" pitchFamily="18" charset="0"/>
                            <a:ea typeface="Cambria Math"/>
                          </a:rPr>
                        </m:ctrlPr>
                      </m:fPr>
                      <m:num>
                        <m:sSup>
                          <m:sSupPr>
                            <m:ctrlPr>
                              <a:rPr lang="de-DE" b="0" i="1" smtClean="0">
                                <a:latin typeface="Cambria Math" panose="02040503050406030204" pitchFamily="18" charset="0"/>
                                <a:ea typeface="Cambria Math"/>
                              </a:rPr>
                            </m:ctrlPr>
                          </m:sSupPr>
                          <m:e>
                            <m:r>
                              <a:rPr lang="de-DE" b="0" i="1" smtClean="0">
                                <a:latin typeface="Cambria Math"/>
                                <a:ea typeface="Cambria Math"/>
                              </a:rPr>
                              <m:t>𝑡</m:t>
                            </m:r>
                          </m:e>
                          <m:sup>
                            <m:r>
                              <a:rPr lang="de-DE" b="0" i="1" smtClean="0">
                                <a:latin typeface="Cambria Math"/>
                                <a:ea typeface="Cambria Math"/>
                              </a:rPr>
                              <m:t>2</m:t>
                            </m:r>
                          </m:sup>
                        </m:sSup>
                      </m:num>
                      <m:den>
                        <m:r>
                          <a:rPr lang="de-DE" b="0" i="1" smtClean="0">
                            <a:latin typeface="Cambria Math"/>
                            <a:ea typeface="Cambria Math"/>
                          </a:rPr>
                          <m:t>2!</m:t>
                        </m:r>
                      </m:den>
                    </m:f>
                    <m:r>
                      <a:rPr lang="de-DE" i="1">
                        <a:latin typeface="Cambria Math"/>
                        <a:ea typeface="Cambria Math"/>
                      </a:rPr>
                      <m:t>∙</m:t>
                    </m:r>
                    <m:acc>
                      <m:accPr>
                        <m:chr m:val="̈"/>
                        <m:ctrlPr>
                          <a:rPr lang="de-DE" i="1">
                            <a:latin typeface="Cambria Math" panose="02040503050406030204" pitchFamily="18" charset="0"/>
                          </a:rPr>
                        </m:ctrlPr>
                      </m:accPr>
                      <m:e>
                        <m:r>
                          <a:rPr lang="de-DE" i="1">
                            <a:latin typeface="Cambria Math"/>
                          </a:rPr>
                          <m:t>𝑦</m:t>
                        </m:r>
                      </m:e>
                    </m:acc>
                    <m:d>
                      <m:dPr>
                        <m:ctrlPr>
                          <a:rPr lang="de-DE" i="1">
                            <a:latin typeface="Cambria Math" panose="02040503050406030204" pitchFamily="18" charset="0"/>
                          </a:rPr>
                        </m:ctrlPr>
                      </m:dPr>
                      <m:e>
                        <m:sSub>
                          <m:sSubPr>
                            <m:ctrlPr>
                              <a:rPr lang="de-DE" i="1">
                                <a:latin typeface="Cambria Math" panose="02040503050406030204" pitchFamily="18" charset="0"/>
                              </a:rPr>
                            </m:ctrlPr>
                          </m:sSubPr>
                          <m:e>
                            <m:r>
                              <a:rPr lang="de-DE" i="1">
                                <a:latin typeface="Cambria Math"/>
                              </a:rPr>
                              <m:t>𝑡</m:t>
                            </m:r>
                          </m:e>
                          <m:sub>
                            <m:r>
                              <a:rPr lang="de-DE" i="1">
                                <a:latin typeface="Cambria Math"/>
                              </a:rPr>
                              <m:t>0</m:t>
                            </m:r>
                          </m:sub>
                        </m:sSub>
                        <m:r>
                          <a:rPr lang="de-DE" i="1">
                            <a:latin typeface="Cambria Math"/>
                          </a:rPr>
                          <m:t>,</m:t>
                        </m:r>
                        <m:r>
                          <a:rPr lang="de-DE" i="1">
                            <a:latin typeface="Cambria Math"/>
                            <a:ea typeface="Cambria Math"/>
                          </a:rPr>
                          <m:t>𝜃</m:t>
                        </m:r>
                      </m:e>
                    </m:d>
                    <m:r>
                      <a:rPr lang="de-DE" b="0" i="1" smtClean="0">
                        <a:latin typeface="Cambria Math"/>
                        <a:ea typeface="Cambria Math"/>
                      </a:rPr>
                      <m:t>+⋯</m:t>
                    </m:r>
                  </m:oMath>
                </a14:m>
                <a:endParaRPr lang="en-US" dirty="0" smtClean="0"/>
              </a:p>
              <a:p>
                <a:r>
                  <a:rPr lang="en-US" dirty="0"/>
                  <a:t>The idea is to establish a system </a:t>
                </a:r>
                <a:r>
                  <a:rPr lang="en-US" dirty="0" smtClean="0"/>
                  <a:t>of non-linear </a:t>
                </a:r>
                <a:r>
                  <a:rPr lang="en-US" dirty="0"/>
                  <a:t>algebraic equations in the parameters, based on </a:t>
                </a:r>
                <a:r>
                  <a:rPr lang="en-US" dirty="0" smtClean="0"/>
                  <a:t>the calculation </a:t>
                </a:r>
                <a:r>
                  <a:rPr lang="en-US" dirty="0"/>
                  <a:t>of the Taylor series coefficients, and to check </a:t>
                </a:r>
                <a:r>
                  <a:rPr lang="en-US" dirty="0" smtClean="0"/>
                  <a:t>whether the </a:t>
                </a:r>
                <a:r>
                  <a:rPr lang="en-US" dirty="0"/>
                  <a:t>system has a unique </a:t>
                </a:r>
                <a:r>
                  <a:rPr lang="en-US" dirty="0" smtClean="0"/>
                  <a:t>solution.</a:t>
                </a:r>
              </a:p>
              <a:p>
                <a:pPr lvl="1"/>
                <a:r>
                  <a:rPr lang="en-US" dirty="0" smtClean="0"/>
                  <a:t>Let </a:t>
                </a:r>
                <a14:m>
                  <m:oMath xmlns:m="http://schemas.openxmlformats.org/officeDocument/2006/math">
                    <m:sSub>
                      <m:sSubPr>
                        <m:ctrlPr>
                          <a:rPr lang="en-US" i="1" smtClean="0">
                            <a:latin typeface="Cambria Math" panose="02040503050406030204" pitchFamily="18" charset="0"/>
                          </a:rPr>
                        </m:ctrlPr>
                      </m:sSubPr>
                      <m:e>
                        <m:r>
                          <a:rPr lang="de-DE" b="0" i="1" smtClean="0">
                            <a:latin typeface="Cambria Math"/>
                          </a:rPr>
                          <m:t>𝑎</m:t>
                        </m:r>
                      </m:e>
                      <m:sub>
                        <m:r>
                          <a:rPr lang="de-DE" b="0" i="1" smtClean="0">
                            <a:latin typeface="Cambria Math"/>
                          </a:rPr>
                          <m:t>𝑘</m:t>
                        </m:r>
                      </m:sub>
                    </m:sSub>
                    <m:d>
                      <m:dPr>
                        <m:ctrlPr>
                          <a:rPr lang="en-US" i="1" smtClean="0">
                            <a:latin typeface="Cambria Math" panose="02040503050406030204" pitchFamily="18" charset="0"/>
                          </a:rPr>
                        </m:ctrlPr>
                      </m:dPr>
                      <m:e>
                        <m:r>
                          <a:rPr lang="de-DE" i="1">
                            <a:latin typeface="Cambria Math"/>
                            <a:ea typeface="Cambria Math"/>
                          </a:rPr>
                          <m:t>𝜃</m:t>
                        </m:r>
                      </m:e>
                    </m:d>
                    <m:r>
                      <a:rPr lang="de-DE" b="0" i="1" smtClean="0">
                        <a:latin typeface="Cambria Math"/>
                      </a:rPr>
                      <m:t>=</m:t>
                    </m:r>
                    <m:func>
                      <m:funcPr>
                        <m:ctrlPr>
                          <a:rPr lang="de-DE" b="0" i="1" smtClean="0">
                            <a:latin typeface="Cambria Math" panose="02040503050406030204" pitchFamily="18" charset="0"/>
                          </a:rPr>
                        </m:ctrlPr>
                      </m:funcPr>
                      <m:fName>
                        <m:limLow>
                          <m:limLowPr>
                            <m:ctrlPr>
                              <a:rPr lang="de-DE" b="0" i="1" smtClean="0">
                                <a:latin typeface="Cambria Math" panose="02040503050406030204" pitchFamily="18" charset="0"/>
                              </a:rPr>
                            </m:ctrlPr>
                          </m:limLowPr>
                          <m:e>
                            <m:r>
                              <m:rPr>
                                <m:sty m:val="p"/>
                              </m:rPr>
                              <a:rPr lang="de-DE" b="0" i="0" smtClean="0">
                                <a:latin typeface="Cambria Math"/>
                              </a:rPr>
                              <m:t>lim</m:t>
                            </m:r>
                          </m:e>
                          <m:lim>
                            <m:r>
                              <a:rPr lang="de-DE" b="0" i="1" smtClean="0">
                                <a:latin typeface="Cambria Math"/>
                              </a:rPr>
                              <m:t>𝑡</m:t>
                            </m:r>
                            <m:r>
                              <a:rPr lang="de-DE" b="0" i="1" smtClean="0">
                                <a:latin typeface="Cambria Math"/>
                              </a:rPr>
                              <m:t>→</m:t>
                            </m:r>
                            <m:sSub>
                              <m:sSubPr>
                                <m:ctrlPr>
                                  <a:rPr lang="de-DE" i="1">
                                    <a:latin typeface="Cambria Math" panose="02040503050406030204" pitchFamily="18" charset="0"/>
                                  </a:rPr>
                                </m:ctrlPr>
                              </m:sSubPr>
                              <m:e>
                                <m:r>
                                  <a:rPr lang="de-DE" i="1">
                                    <a:latin typeface="Cambria Math"/>
                                  </a:rPr>
                                  <m:t>𝑡</m:t>
                                </m:r>
                              </m:e>
                              <m:sub>
                                <m:r>
                                  <a:rPr lang="de-DE" i="1">
                                    <a:latin typeface="Cambria Math"/>
                                  </a:rPr>
                                  <m:t>0</m:t>
                                </m:r>
                              </m:sub>
                            </m:sSub>
                          </m:lim>
                        </m:limLow>
                      </m:fName>
                      <m:e>
                        <m:f>
                          <m:fPr>
                            <m:ctrlPr>
                              <a:rPr lang="de-DE" i="1">
                                <a:latin typeface="Cambria Math" panose="02040503050406030204" pitchFamily="18" charset="0"/>
                              </a:rPr>
                            </m:ctrlPr>
                          </m:fPr>
                          <m:num>
                            <m:sSup>
                              <m:sSupPr>
                                <m:ctrlPr>
                                  <a:rPr lang="de-DE" i="1">
                                    <a:latin typeface="Cambria Math" panose="02040503050406030204" pitchFamily="18" charset="0"/>
                                  </a:rPr>
                                </m:ctrlPr>
                              </m:sSupPr>
                              <m:e>
                                <m:r>
                                  <a:rPr lang="de-DE" i="1">
                                    <a:latin typeface="Cambria Math"/>
                                  </a:rPr>
                                  <m:t>𝑑</m:t>
                                </m:r>
                              </m:e>
                              <m:sup>
                                <m:r>
                                  <a:rPr lang="de-DE" i="1">
                                    <a:latin typeface="Cambria Math"/>
                                  </a:rPr>
                                  <m:t>𝑘</m:t>
                                </m:r>
                              </m:sup>
                            </m:sSup>
                          </m:num>
                          <m:den>
                            <m:r>
                              <a:rPr lang="de-DE" i="1">
                                <a:latin typeface="Cambria Math"/>
                              </a:rPr>
                              <m:t>𝑑</m:t>
                            </m:r>
                            <m:sSup>
                              <m:sSupPr>
                                <m:ctrlPr>
                                  <a:rPr lang="de-DE" i="1">
                                    <a:latin typeface="Cambria Math" panose="02040503050406030204" pitchFamily="18" charset="0"/>
                                  </a:rPr>
                                </m:ctrlPr>
                              </m:sSupPr>
                              <m:e>
                                <m:r>
                                  <a:rPr lang="de-DE" i="1">
                                    <a:latin typeface="Cambria Math"/>
                                  </a:rPr>
                                  <m:t>𝑡</m:t>
                                </m:r>
                              </m:e>
                              <m:sup>
                                <m:r>
                                  <a:rPr lang="de-DE" i="1">
                                    <a:latin typeface="Cambria Math"/>
                                  </a:rPr>
                                  <m:t>𝑘</m:t>
                                </m:r>
                              </m:sup>
                            </m:sSup>
                          </m:den>
                        </m:f>
                        <m:r>
                          <a:rPr lang="de-DE" i="1">
                            <a:latin typeface="Cambria Math"/>
                          </a:rPr>
                          <m:t>𝑦</m:t>
                        </m:r>
                        <m:d>
                          <m:dPr>
                            <m:ctrlPr>
                              <a:rPr lang="de-DE" i="1">
                                <a:latin typeface="Cambria Math" panose="02040503050406030204" pitchFamily="18" charset="0"/>
                              </a:rPr>
                            </m:ctrlPr>
                          </m:dPr>
                          <m:e>
                            <m:r>
                              <a:rPr lang="de-DE" i="1">
                                <a:latin typeface="Cambria Math"/>
                              </a:rPr>
                              <m:t>𝑡</m:t>
                            </m:r>
                            <m:r>
                              <a:rPr lang="de-DE" i="1">
                                <a:latin typeface="Cambria Math"/>
                              </a:rPr>
                              <m:t>,</m:t>
                            </m:r>
                            <m:r>
                              <a:rPr lang="de-DE" i="1">
                                <a:latin typeface="Cambria Math"/>
                                <a:ea typeface="Cambria Math"/>
                              </a:rPr>
                              <m:t>𝜃</m:t>
                            </m:r>
                          </m:e>
                        </m:d>
                      </m:e>
                    </m:func>
                  </m:oMath>
                </a14:m>
                <a:endParaRPr lang="en-US" dirty="0" smtClean="0"/>
              </a:p>
              <a:p>
                <a:pPr lvl="1"/>
                <a:r>
                  <a:rPr lang="en-US" dirty="0" smtClean="0"/>
                  <a:t>Then the condition </a:t>
                </a:r>
                <a14:m>
                  <m:oMath xmlns:m="http://schemas.openxmlformats.org/officeDocument/2006/math">
                    <m:r>
                      <a:rPr lang="de-DE" i="1">
                        <a:latin typeface="Cambria Math"/>
                      </a:rPr>
                      <m:t>𝑦</m:t>
                    </m:r>
                    <m:d>
                      <m:dPr>
                        <m:ctrlPr>
                          <a:rPr lang="de-DE" i="1">
                            <a:latin typeface="Cambria Math" panose="02040503050406030204" pitchFamily="18" charset="0"/>
                          </a:rPr>
                        </m:ctrlPr>
                      </m:dPr>
                      <m:e>
                        <m:r>
                          <a:rPr lang="de-DE" i="1">
                            <a:latin typeface="Cambria Math"/>
                          </a:rPr>
                          <m:t>𝑡</m:t>
                        </m:r>
                        <m:r>
                          <a:rPr lang="de-DE" i="1">
                            <a:latin typeface="Cambria Math"/>
                          </a:rPr>
                          <m:t>,</m:t>
                        </m:r>
                        <m:r>
                          <a:rPr lang="de-DE" i="1">
                            <a:latin typeface="Cambria Math"/>
                            <a:ea typeface="Cambria Math"/>
                          </a:rPr>
                          <m:t>𝜃</m:t>
                        </m:r>
                      </m:e>
                    </m:d>
                    <m:r>
                      <a:rPr lang="de-DE" b="0" i="1" smtClean="0">
                        <a:latin typeface="Cambria Math"/>
                        <a:ea typeface="Cambria Math"/>
                      </a:rPr>
                      <m:t>=</m:t>
                    </m:r>
                    <m:r>
                      <a:rPr lang="de-DE" i="1">
                        <a:latin typeface="Cambria Math"/>
                      </a:rPr>
                      <m:t>𝑦</m:t>
                    </m:r>
                    <m:d>
                      <m:dPr>
                        <m:ctrlPr>
                          <a:rPr lang="de-DE" i="1">
                            <a:latin typeface="Cambria Math" panose="02040503050406030204" pitchFamily="18" charset="0"/>
                          </a:rPr>
                        </m:ctrlPr>
                      </m:dPr>
                      <m:e>
                        <m:r>
                          <a:rPr lang="de-DE" i="1">
                            <a:latin typeface="Cambria Math"/>
                          </a:rPr>
                          <m:t>𝑡</m:t>
                        </m:r>
                        <m:r>
                          <a:rPr lang="de-DE" i="1">
                            <a:latin typeface="Cambria Math"/>
                          </a:rPr>
                          <m:t>,</m:t>
                        </m:r>
                        <m:sSub>
                          <m:sSubPr>
                            <m:ctrlPr>
                              <a:rPr lang="de-DE" i="1" smtClean="0">
                                <a:latin typeface="Cambria Math" panose="02040503050406030204" pitchFamily="18" charset="0"/>
                              </a:rPr>
                            </m:ctrlPr>
                          </m:sSubPr>
                          <m:e>
                            <m:r>
                              <a:rPr lang="de-DE" i="1">
                                <a:latin typeface="Cambria Math"/>
                                <a:ea typeface="Cambria Math"/>
                              </a:rPr>
                              <m:t>𝜃</m:t>
                            </m:r>
                          </m:e>
                          <m:sub>
                            <m:r>
                              <a:rPr lang="de-DE" b="0" i="1" smtClean="0">
                                <a:latin typeface="Cambria Math"/>
                              </a:rPr>
                              <m:t>∗</m:t>
                            </m:r>
                          </m:sub>
                        </m:sSub>
                      </m:e>
                    </m:d>
                  </m:oMath>
                </a14:m>
                <a:r>
                  <a:rPr lang="en-US" dirty="0" smtClean="0"/>
                  <a:t> implies </a:t>
                </a:r>
                <a14:m>
                  <m:oMath xmlns:m="http://schemas.openxmlformats.org/officeDocument/2006/math">
                    <m:sSub>
                      <m:sSubPr>
                        <m:ctrlPr>
                          <a:rPr lang="en-US" i="1">
                            <a:latin typeface="Cambria Math" panose="02040503050406030204" pitchFamily="18" charset="0"/>
                          </a:rPr>
                        </m:ctrlPr>
                      </m:sSubPr>
                      <m:e>
                        <m:r>
                          <a:rPr lang="de-DE" i="1">
                            <a:latin typeface="Cambria Math"/>
                          </a:rPr>
                          <m:t>𝑎</m:t>
                        </m:r>
                      </m:e>
                      <m:sub>
                        <m:r>
                          <a:rPr lang="de-DE" i="1">
                            <a:latin typeface="Cambria Math"/>
                          </a:rPr>
                          <m:t>𝑘</m:t>
                        </m:r>
                      </m:sub>
                    </m:sSub>
                    <m:d>
                      <m:dPr>
                        <m:ctrlPr>
                          <a:rPr lang="en-US" i="1">
                            <a:latin typeface="Cambria Math" panose="02040503050406030204" pitchFamily="18" charset="0"/>
                          </a:rPr>
                        </m:ctrlPr>
                      </m:dPr>
                      <m:e>
                        <m:r>
                          <a:rPr lang="de-DE" i="1" smtClean="0">
                            <a:latin typeface="Cambria Math"/>
                            <a:ea typeface="Cambria Math"/>
                          </a:rPr>
                          <m:t>𝜃</m:t>
                        </m:r>
                      </m:e>
                    </m:d>
                    <m:r>
                      <a:rPr lang="de-DE" b="0" i="1" smtClean="0">
                        <a:latin typeface="Cambria Math"/>
                        <a:ea typeface="Cambria Math"/>
                      </a:rPr>
                      <m:t>=</m:t>
                    </m:r>
                    <m:sSub>
                      <m:sSubPr>
                        <m:ctrlPr>
                          <a:rPr lang="en-US" i="1">
                            <a:latin typeface="Cambria Math" panose="02040503050406030204" pitchFamily="18" charset="0"/>
                          </a:rPr>
                        </m:ctrlPr>
                      </m:sSubPr>
                      <m:e>
                        <m:r>
                          <a:rPr lang="de-DE" i="1">
                            <a:latin typeface="Cambria Math"/>
                          </a:rPr>
                          <m:t>𝑎</m:t>
                        </m:r>
                      </m:e>
                      <m:sub>
                        <m:r>
                          <a:rPr lang="de-DE" i="1">
                            <a:latin typeface="Cambria Math"/>
                          </a:rPr>
                          <m:t>𝑘</m:t>
                        </m:r>
                      </m:sub>
                    </m:sSub>
                    <m:d>
                      <m:dPr>
                        <m:ctrlPr>
                          <a:rPr lang="en-US" i="1">
                            <a:latin typeface="Cambria Math" panose="02040503050406030204" pitchFamily="18" charset="0"/>
                          </a:rPr>
                        </m:ctrlPr>
                      </m:dPr>
                      <m:e>
                        <m:sSub>
                          <m:sSubPr>
                            <m:ctrlPr>
                              <a:rPr lang="de-DE" i="1">
                                <a:latin typeface="Cambria Math" panose="02040503050406030204" pitchFamily="18" charset="0"/>
                              </a:rPr>
                            </m:ctrlPr>
                          </m:sSubPr>
                          <m:e>
                            <m:r>
                              <a:rPr lang="de-DE" i="1">
                                <a:latin typeface="Cambria Math"/>
                                <a:ea typeface="Cambria Math"/>
                              </a:rPr>
                              <m:t>𝜃</m:t>
                            </m:r>
                          </m:e>
                          <m:sub>
                            <m:r>
                              <a:rPr lang="de-DE" i="1">
                                <a:latin typeface="Cambria Math"/>
                              </a:rPr>
                              <m:t>∗</m:t>
                            </m:r>
                          </m:sub>
                        </m:sSub>
                      </m:e>
                    </m:d>
                  </m:oMath>
                </a14:m>
                <a:endParaRPr lang="en-US" dirty="0" smtClean="0"/>
              </a:p>
              <a:p>
                <a:pPr lvl="1"/>
                <a:r>
                  <a:rPr lang="en-US" dirty="0" smtClean="0"/>
                  <a:t>Therefore a sufficient condition for the system to be globally structurally identifiable is:</a:t>
                </a:r>
              </a:p>
              <a:p>
                <a:pPr lvl="2"/>
                <a14:m>
                  <m:oMath xmlns:m="http://schemas.openxmlformats.org/officeDocument/2006/math">
                    <m:sSub>
                      <m:sSubPr>
                        <m:ctrlPr>
                          <a:rPr lang="en-US" i="1">
                            <a:latin typeface="Cambria Math" panose="02040503050406030204" pitchFamily="18" charset="0"/>
                          </a:rPr>
                        </m:ctrlPr>
                      </m:sSubPr>
                      <m:e>
                        <m:r>
                          <a:rPr lang="de-DE" i="1">
                            <a:latin typeface="Cambria Math"/>
                          </a:rPr>
                          <m:t>𝑎</m:t>
                        </m:r>
                      </m:e>
                      <m:sub>
                        <m:r>
                          <a:rPr lang="de-DE" i="1">
                            <a:latin typeface="Cambria Math"/>
                          </a:rPr>
                          <m:t>𝑘</m:t>
                        </m:r>
                      </m:sub>
                    </m:sSub>
                    <m:d>
                      <m:dPr>
                        <m:ctrlPr>
                          <a:rPr lang="en-US" i="1">
                            <a:latin typeface="Cambria Math" panose="02040503050406030204" pitchFamily="18" charset="0"/>
                          </a:rPr>
                        </m:ctrlPr>
                      </m:dPr>
                      <m:e>
                        <m:r>
                          <a:rPr lang="de-DE" i="1">
                            <a:latin typeface="Cambria Math"/>
                            <a:ea typeface="Cambria Math"/>
                          </a:rPr>
                          <m:t>𝜃</m:t>
                        </m:r>
                      </m:e>
                    </m:d>
                    <m:r>
                      <a:rPr lang="de-DE" i="1">
                        <a:latin typeface="Cambria Math"/>
                        <a:ea typeface="Cambria Math"/>
                      </a:rPr>
                      <m:t>=</m:t>
                    </m:r>
                    <m:sSub>
                      <m:sSubPr>
                        <m:ctrlPr>
                          <a:rPr lang="en-US" i="1">
                            <a:latin typeface="Cambria Math" panose="02040503050406030204" pitchFamily="18" charset="0"/>
                          </a:rPr>
                        </m:ctrlPr>
                      </m:sSubPr>
                      <m:e>
                        <m:r>
                          <a:rPr lang="de-DE" i="1">
                            <a:latin typeface="Cambria Math"/>
                          </a:rPr>
                          <m:t>𝑎</m:t>
                        </m:r>
                      </m:e>
                      <m:sub>
                        <m:r>
                          <a:rPr lang="de-DE" i="1">
                            <a:latin typeface="Cambria Math"/>
                          </a:rPr>
                          <m:t>𝑘</m:t>
                        </m:r>
                      </m:sub>
                    </m:sSub>
                    <m:d>
                      <m:dPr>
                        <m:ctrlPr>
                          <a:rPr lang="en-US" i="1">
                            <a:latin typeface="Cambria Math" panose="02040503050406030204" pitchFamily="18" charset="0"/>
                          </a:rPr>
                        </m:ctrlPr>
                      </m:dPr>
                      <m:e>
                        <m:sSub>
                          <m:sSubPr>
                            <m:ctrlPr>
                              <a:rPr lang="de-DE" i="1">
                                <a:latin typeface="Cambria Math" panose="02040503050406030204" pitchFamily="18" charset="0"/>
                              </a:rPr>
                            </m:ctrlPr>
                          </m:sSubPr>
                          <m:e>
                            <m:r>
                              <a:rPr lang="de-DE" i="1">
                                <a:latin typeface="Cambria Math"/>
                                <a:ea typeface="Cambria Math"/>
                              </a:rPr>
                              <m:t>𝜃</m:t>
                            </m:r>
                          </m:e>
                          <m:sub>
                            <m:r>
                              <a:rPr lang="de-DE" i="1">
                                <a:latin typeface="Cambria Math"/>
                              </a:rPr>
                              <m:t>∗</m:t>
                            </m:r>
                          </m:sub>
                        </m:sSub>
                      </m:e>
                    </m:d>
                    <m:r>
                      <a:rPr lang="de-DE" b="0" i="1" smtClean="0">
                        <a:latin typeface="Cambria Math"/>
                      </a:rPr>
                      <m:t>,</m:t>
                    </m:r>
                    <m:r>
                      <a:rPr lang="de-DE" b="0" i="1" smtClean="0">
                        <a:latin typeface="Cambria Math"/>
                      </a:rPr>
                      <m:t>𝑘</m:t>
                    </m:r>
                    <m:r>
                      <a:rPr lang="de-DE" b="0" i="1" smtClean="0">
                        <a:latin typeface="Cambria Math"/>
                      </a:rPr>
                      <m:t>=0,1,⋯</m:t>
                    </m:r>
                    <m:sSub>
                      <m:sSubPr>
                        <m:ctrlPr>
                          <a:rPr lang="de-DE" b="0" i="1" smtClean="0">
                            <a:latin typeface="Cambria Math" panose="02040503050406030204" pitchFamily="18" charset="0"/>
                            <a:ea typeface="Cambria Math"/>
                          </a:rPr>
                        </m:ctrlPr>
                      </m:sSubPr>
                      <m:e>
                        <m:r>
                          <a:rPr lang="de-DE" b="0" i="1" smtClean="0">
                            <a:latin typeface="Cambria Math"/>
                            <a:ea typeface="Cambria Math"/>
                          </a:rPr>
                          <m:t>𝑘</m:t>
                        </m:r>
                      </m:e>
                      <m:sub>
                        <m:r>
                          <a:rPr lang="de-DE" b="0" i="1" smtClean="0">
                            <a:latin typeface="Cambria Math"/>
                            <a:ea typeface="Cambria Math"/>
                          </a:rPr>
                          <m:t>𝑚𝑎𝑥</m:t>
                        </m:r>
                      </m:sub>
                    </m:sSub>
                    <m:r>
                      <a:rPr lang="de-DE" i="1" smtClean="0">
                        <a:latin typeface="Cambria Math"/>
                        <a:ea typeface="Cambria Math"/>
                      </a:rPr>
                      <m:t>⟹</m:t>
                    </m:r>
                    <m:r>
                      <a:rPr lang="de-DE" i="1">
                        <a:latin typeface="Cambria Math"/>
                        <a:ea typeface="Cambria Math"/>
                      </a:rPr>
                      <m:t>𝜃</m:t>
                    </m:r>
                    <m:r>
                      <a:rPr lang="de-DE" b="0" i="1" smtClean="0">
                        <a:latin typeface="Cambria Math"/>
                        <a:ea typeface="Cambria Math"/>
                      </a:rPr>
                      <m:t>=</m:t>
                    </m:r>
                    <m:sSub>
                      <m:sSubPr>
                        <m:ctrlPr>
                          <a:rPr lang="de-DE" i="1">
                            <a:latin typeface="Cambria Math" panose="02040503050406030204" pitchFamily="18" charset="0"/>
                          </a:rPr>
                        </m:ctrlPr>
                      </m:sSubPr>
                      <m:e>
                        <m:r>
                          <a:rPr lang="de-DE" i="1">
                            <a:latin typeface="Cambria Math"/>
                            <a:ea typeface="Cambria Math"/>
                          </a:rPr>
                          <m:t>𝜃</m:t>
                        </m:r>
                      </m:e>
                      <m:sub>
                        <m:r>
                          <a:rPr lang="de-DE" i="1">
                            <a:latin typeface="Cambria Math"/>
                          </a:rPr>
                          <m:t>∗</m:t>
                        </m:r>
                      </m:sub>
                    </m:sSub>
                  </m:oMath>
                </a14:m>
                <a:endParaRPr lang="en-US" dirty="0" smtClean="0"/>
              </a:p>
              <a:p>
                <a:r>
                  <a:rPr lang="en-US" dirty="0" smtClean="0"/>
                  <a:t>This method is not popular in practice because high order of derivatives is needed and the resulting equations are not easy to solve</a:t>
                </a:r>
              </a:p>
              <a:p>
                <a:endParaRPr lang="en-US" dirty="0"/>
              </a:p>
              <a:p>
                <a:endParaRPr lang="en-US" dirty="0"/>
              </a:p>
              <a:p>
                <a:endParaRPr lang="en-US" dirty="0"/>
              </a:p>
              <a:p>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sz="quarter" idx="13"/>
              </p:nvPr>
            </p:nvSpPr>
            <p:spPr>
              <a:xfrm>
                <a:off x="152400" y="666750"/>
                <a:ext cx="8610600" cy="4476750"/>
              </a:xfrm>
              <a:blipFill rotWithShape="1">
                <a:blip r:embed="rId3"/>
                <a:stretch>
                  <a:fillRect t="-2177" r="-1062"/>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sz="3000" dirty="0" smtClean="0"/>
              <a:t>Structural </a:t>
            </a:r>
            <a:r>
              <a:rPr lang="en-US" sz="3000" dirty="0" err="1" smtClean="0"/>
              <a:t>identifiability</a:t>
            </a:r>
            <a:r>
              <a:rPr lang="en-US" sz="3000" dirty="0" smtClean="0"/>
              <a:t> with </a:t>
            </a:r>
            <a:r>
              <a:rPr lang="en-US" sz="3000" dirty="0" err="1" smtClean="0"/>
              <a:t>taylor</a:t>
            </a:r>
            <a:r>
              <a:rPr lang="en-US" sz="3000" dirty="0" smtClean="0"/>
              <a:t> series</a:t>
            </a:r>
            <a:endParaRPr lang="en-US" sz="3000" dirty="0"/>
          </a:p>
        </p:txBody>
      </p:sp>
    </p:spTree>
    <p:extLst>
      <p:ext uri="{BB962C8B-B14F-4D97-AF65-F5344CB8AC3E}">
        <p14:creationId xmlns:p14="http://schemas.microsoft.com/office/powerpoint/2010/main" val="916426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152400" y="742950"/>
            <a:ext cx="8610600" cy="4267200"/>
          </a:xfrm>
        </p:spPr>
        <p:txBody>
          <a:bodyPr>
            <a:normAutofit fontScale="85000" lnSpcReduction="20000"/>
          </a:bodyPr>
          <a:lstStyle/>
          <a:p>
            <a:r>
              <a:rPr lang="en-US" dirty="0"/>
              <a:t>Local analyses are based on the computation of local sensitivities, the Fisher Information Matrix, the covariance matrix, or the Hessian of the least-squares </a:t>
            </a:r>
            <a:r>
              <a:rPr lang="en-US" dirty="0" smtClean="0"/>
              <a:t>function</a:t>
            </a:r>
          </a:p>
          <a:p>
            <a:r>
              <a:rPr lang="en-US" dirty="0"/>
              <a:t>Taylor series </a:t>
            </a:r>
            <a:r>
              <a:rPr lang="en-US" dirty="0" smtClean="0"/>
              <a:t>method</a:t>
            </a:r>
          </a:p>
          <a:p>
            <a:r>
              <a:rPr lang="en-US" dirty="0"/>
              <a:t>generating series </a:t>
            </a:r>
            <a:r>
              <a:rPr lang="en-US" dirty="0" smtClean="0"/>
              <a:t>method</a:t>
            </a:r>
          </a:p>
          <a:p>
            <a:r>
              <a:rPr lang="en-US" dirty="0" err="1"/>
              <a:t>identifiability</a:t>
            </a:r>
            <a:r>
              <a:rPr lang="en-US" dirty="0"/>
              <a:t> </a:t>
            </a:r>
            <a:r>
              <a:rPr lang="en-US" i="1" dirty="0" smtClean="0"/>
              <a:t>tableaus</a:t>
            </a:r>
          </a:p>
          <a:p>
            <a:r>
              <a:rPr lang="en-US" dirty="0"/>
              <a:t>similarity transformation </a:t>
            </a:r>
            <a:r>
              <a:rPr lang="en-US" dirty="0" smtClean="0"/>
              <a:t>approach</a:t>
            </a:r>
          </a:p>
          <a:p>
            <a:r>
              <a:rPr lang="en-US" dirty="0"/>
              <a:t>differential algebra based </a:t>
            </a:r>
            <a:r>
              <a:rPr lang="en-US" dirty="0" smtClean="0"/>
              <a:t>method</a:t>
            </a:r>
          </a:p>
          <a:p>
            <a:r>
              <a:rPr lang="en-US" dirty="0"/>
              <a:t>direct test </a:t>
            </a:r>
            <a:r>
              <a:rPr lang="en-US" dirty="0" smtClean="0"/>
              <a:t>method</a:t>
            </a:r>
          </a:p>
          <a:p>
            <a:r>
              <a:rPr lang="en-US" dirty="0"/>
              <a:t>implicit function </a:t>
            </a:r>
            <a:r>
              <a:rPr lang="en-US" dirty="0" smtClean="0"/>
              <a:t>theorem method</a:t>
            </a:r>
          </a:p>
          <a:p>
            <a:r>
              <a:rPr lang="en-US" dirty="0"/>
              <a:t>reaction networks</a:t>
            </a:r>
          </a:p>
          <a:p>
            <a:pPr lvl="1"/>
            <a:endParaRPr lang="en-US" dirty="0"/>
          </a:p>
          <a:p>
            <a:pPr lvl="1"/>
            <a:endParaRPr lang="en-US" dirty="0"/>
          </a:p>
        </p:txBody>
      </p:sp>
      <p:sp>
        <p:nvSpPr>
          <p:cNvPr id="3" name="Title 2"/>
          <p:cNvSpPr>
            <a:spLocks noGrp="1"/>
          </p:cNvSpPr>
          <p:nvPr>
            <p:ph type="title"/>
          </p:nvPr>
        </p:nvSpPr>
        <p:spPr/>
        <p:txBody>
          <a:bodyPr/>
          <a:lstStyle/>
          <a:p>
            <a:r>
              <a:rPr lang="en-US" dirty="0" smtClean="0"/>
              <a:t>Homework - Practical </a:t>
            </a:r>
            <a:r>
              <a:rPr lang="en-US" dirty="0" err="1" smtClean="0"/>
              <a:t>identifiability</a:t>
            </a:r>
            <a:r>
              <a:rPr lang="en-US" dirty="0" smtClean="0"/>
              <a:t> </a:t>
            </a:r>
            <a:r>
              <a:rPr lang="en-US" dirty="0"/>
              <a:t>analysis</a:t>
            </a:r>
          </a:p>
        </p:txBody>
      </p:sp>
    </p:spTree>
    <p:extLst>
      <p:ext uri="{BB962C8B-B14F-4D97-AF65-F5344CB8AC3E}">
        <p14:creationId xmlns:p14="http://schemas.microsoft.com/office/powerpoint/2010/main" val="24694352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472440"/>
          </a:xfrm>
        </p:spPr>
        <p:txBody>
          <a:bodyPr/>
          <a:lstStyle/>
          <a:p>
            <a:r>
              <a:rPr lang="en-US" b="1" dirty="0" smtClean="0"/>
              <a:t>What do we do in </a:t>
            </a:r>
            <a:r>
              <a:rPr lang="en-US" b="1" dirty="0"/>
              <a:t>today's </a:t>
            </a:r>
            <a:r>
              <a:rPr lang="en-US" b="1" dirty="0" smtClean="0"/>
              <a:t>lesson? </a:t>
            </a:r>
            <a:endParaRPr lang="en-US" b="1" dirty="0"/>
          </a:p>
        </p:txBody>
      </p:sp>
      <p:sp>
        <p:nvSpPr>
          <p:cNvPr id="5" name="Content Placeholder 4"/>
          <p:cNvSpPr>
            <a:spLocks noGrp="1"/>
          </p:cNvSpPr>
          <p:nvPr>
            <p:ph sz="quarter" idx="13"/>
          </p:nvPr>
        </p:nvSpPr>
        <p:spPr>
          <a:xfrm>
            <a:off x="609600" y="1352551"/>
            <a:ext cx="8305800" cy="3268624"/>
          </a:xfrm>
        </p:spPr>
        <p:txBody>
          <a:bodyPr>
            <a:noAutofit/>
          </a:bodyPr>
          <a:lstStyle/>
          <a:p>
            <a:pPr marL="514350" indent="-514350">
              <a:buFont typeface="+mj-lt"/>
              <a:buAutoNum type="arabicPeriod"/>
            </a:pPr>
            <a:r>
              <a:rPr lang="en-US" sz="2800" b="1" dirty="0" smtClean="0"/>
              <a:t>Summary of the previous </a:t>
            </a:r>
            <a:r>
              <a:rPr lang="en-US" sz="2800" b="1" dirty="0"/>
              <a:t>practice</a:t>
            </a:r>
            <a:r>
              <a:rPr lang="en-US" sz="2800" b="1" dirty="0" smtClean="0"/>
              <a:t> </a:t>
            </a:r>
          </a:p>
          <a:p>
            <a:pPr marL="514350" indent="-514350">
              <a:buFont typeface="+mj-lt"/>
              <a:buAutoNum type="arabicPeriod"/>
            </a:pPr>
            <a:r>
              <a:rPr lang="en-US" sz="2800" b="1" dirty="0" err="1" smtClean="0"/>
              <a:t>Identifiability</a:t>
            </a:r>
            <a:r>
              <a:rPr lang="en-US" sz="2800" b="1" dirty="0" smtClean="0"/>
              <a:t> Analysis</a:t>
            </a:r>
          </a:p>
          <a:p>
            <a:pPr marL="514350" indent="-514350">
              <a:buFont typeface="+mj-lt"/>
              <a:buAutoNum type="arabicPeriod"/>
            </a:pPr>
            <a:r>
              <a:rPr lang="en-US" sz="2800" b="1" dirty="0" smtClean="0"/>
              <a:t>Projects</a:t>
            </a:r>
          </a:p>
          <a:p>
            <a:pPr marL="514350" indent="-514350">
              <a:buFont typeface="+mj-lt"/>
              <a:buAutoNum type="arabicPeriod"/>
            </a:pPr>
            <a:r>
              <a:rPr lang="en-US" sz="2800" b="1" dirty="0" smtClean="0"/>
              <a:t>Summary</a:t>
            </a:r>
            <a:endParaRPr lang="en-US" sz="2800" b="1" dirty="0"/>
          </a:p>
        </p:txBody>
      </p:sp>
    </p:spTree>
    <p:extLst>
      <p:ext uri="{BB962C8B-B14F-4D97-AF65-F5344CB8AC3E}">
        <p14:creationId xmlns:p14="http://schemas.microsoft.com/office/powerpoint/2010/main" val="41986824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b="1" dirty="0"/>
              <a:t>Summary of the previous practice</a:t>
            </a:r>
            <a:r>
              <a:rPr lang="en-US" sz="3200" b="1" dirty="0" smtClean="0"/>
              <a:t> </a:t>
            </a:r>
            <a:endParaRPr lang="en-US" sz="3200" b="1" dirty="0"/>
          </a:p>
        </p:txBody>
      </p:sp>
      <p:sp>
        <p:nvSpPr>
          <p:cNvPr id="6" name="Rectangle 5"/>
          <p:cNvSpPr/>
          <p:nvPr/>
        </p:nvSpPr>
        <p:spPr>
          <a:xfrm>
            <a:off x="609600" y="819150"/>
            <a:ext cx="8077200" cy="338554"/>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sz="1600" dirty="0" smtClean="0"/>
              <a:t>Pharmacokinetics modeling</a:t>
            </a:r>
            <a:endParaRPr lang="en-US" sz="1600" dirty="0"/>
          </a:p>
        </p:txBody>
      </p:sp>
    </p:spTree>
    <p:extLst>
      <p:ext uri="{BB962C8B-B14F-4D97-AF65-F5344CB8AC3E}">
        <p14:creationId xmlns:p14="http://schemas.microsoft.com/office/powerpoint/2010/main" val="14777915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80997" y="118110"/>
            <a:ext cx="8382003" cy="472440"/>
          </a:xfrm>
        </p:spPr>
        <p:txBody>
          <a:bodyPr>
            <a:normAutofit fontScale="90000"/>
          </a:bodyPr>
          <a:lstStyle>
            <a:extLst/>
          </a:lstStyle>
          <a:p>
            <a:r>
              <a:rPr lang="en-US" b="1" dirty="0" smtClean="0"/>
              <a:t>Semester schedule</a:t>
            </a:r>
            <a:endParaRPr lang="en-US" b="1" dirty="0"/>
          </a:p>
        </p:txBody>
      </p:sp>
      <p:sp>
        <p:nvSpPr>
          <p:cNvPr id="8" name="TextBox 7"/>
          <p:cNvSpPr txBox="1"/>
          <p:nvPr/>
        </p:nvSpPr>
        <p:spPr>
          <a:xfrm>
            <a:off x="3429000" y="742950"/>
            <a:ext cx="1981200" cy="276999"/>
          </a:xfrm>
          <a:prstGeom prst="rect">
            <a:avLst/>
          </a:prstGeom>
          <a:noFill/>
          <a:ln>
            <a:solidFill>
              <a:schemeClr val="tx1"/>
            </a:solidFill>
          </a:ln>
        </p:spPr>
        <p:style>
          <a:lnRef idx="0">
            <a:schemeClr val="dk1"/>
          </a:lnRef>
          <a:fillRef idx="3">
            <a:schemeClr val="dk1"/>
          </a:fillRef>
          <a:effectRef idx="3">
            <a:schemeClr val="dk1"/>
          </a:effectRef>
          <a:fontRef idx="minor">
            <a:schemeClr val="lt1"/>
          </a:fontRef>
        </p:style>
        <p:txBody>
          <a:bodyPr wrap="square" tIns="0" bIns="0" rtlCol="0">
            <a:spAutoFit/>
          </a:bodyPr>
          <a:lstStyle/>
          <a:p>
            <a:pPr algn="ctr"/>
            <a:r>
              <a:rPr lang="en-US" b="1" dirty="0" smtClean="0">
                <a:solidFill>
                  <a:schemeClr val="tx1"/>
                </a:solidFill>
              </a:rPr>
              <a:t>17ABBMS</a:t>
            </a:r>
          </a:p>
        </p:txBody>
      </p:sp>
      <p:sp>
        <p:nvSpPr>
          <p:cNvPr id="28" name="TextBox 27"/>
          <p:cNvSpPr txBox="1"/>
          <p:nvPr/>
        </p:nvSpPr>
        <p:spPr>
          <a:xfrm>
            <a:off x="600376" y="1733550"/>
            <a:ext cx="2523824" cy="457200"/>
          </a:xfrm>
          <a:prstGeom prst="rect">
            <a:avLst/>
          </a:prstGeom>
        </p:spPr>
        <p:style>
          <a:lnRef idx="1">
            <a:schemeClr val="accent1"/>
          </a:lnRef>
          <a:fillRef idx="2">
            <a:schemeClr val="accent1"/>
          </a:fillRef>
          <a:effectRef idx="1">
            <a:schemeClr val="accent1"/>
          </a:effectRef>
          <a:fontRef idx="minor">
            <a:schemeClr val="dk1"/>
          </a:fontRef>
        </p:style>
        <p:txBody>
          <a:bodyPr wrap="none" tIns="0" bIns="0" rtlCol="0">
            <a:noAutofit/>
          </a:bodyPr>
          <a:lstStyle/>
          <a:p>
            <a:r>
              <a:rPr lang="en-US" sz="1200" dirty="0" smtClean="0"/>
              <a:t>1th lecture</a:t>
            </a:r>
          </a:p>
          <a:p>
            <a:r>
              <a:rPr lang="en-US" sz="1200" b="1" dirty="0" smtClean="0"/>
              <a:t>Introduction to Mathematical Modeling</a:t>
            </a:r>
          </a:p>
          <a:p>
            <a:endParaRPr lang="en-US" sz="1200" b="1" dirty="0"/>
          </a:p>
        </p:txBody>
      </p:sp>
      <p:sp>
        <p:nvSpPr>
          <p:cNvPr id="30" name="TextBox 29"/>
          <p:cNvSpPr txBox="1"/>
          <p:nvPr/>
        </p:nvSpPr>
        <p:spPr>
          <a:xfrm>
            <a:off x="605494" y="2346127"/>
            <a:ext cx="2518706" cy="457200"/>
          </a:xfrm>
          <a:prstGeom prst="rect">
            <a:avLst/>
          </a:prstGeom>
        </p:spPr>
        <p:style>
          <a:lnRef idx="1">
            <a:schemeClr val="accent1"/>
          </a:lnRef>
          <a:fillRef idx="2">
            <a:schemeClr val="accent1"/>
          </a:fillRef>
          <a:effectRef idx="1">
            <a:schemeClr val="accent1"/>
          </a:effectRef>
          <a:fontRef idx="minor">
            <a:schemeClr val="dk1"/>
          </a:fontRef>
        </p:style>
        <p:txBody>
          <a:bodyPr wrap="none" tIns="0" bIns="0" rtlCol="0">
            <a:noAutofit/>
          </a:bodyPr>
          <a:lstStyle/>
          <a:p>
            <a:r>
              <a:rPr lang="en-US" sz="1200" dirty="0" smtClean="0"/>
              <a:t>2nd </a:t>
            </a:r>
            <a:r>
              <a:rPr lang="en-US" sz="1200" dirty="0"/>
              <a:t>lecture</a:t>
            </a:r>
            <a:endParaRPr lang="en-US" sz="1200" dirty="0" smtClean="0"/>
          </a:p>
          <a:p>
            <a:r>
              <a:rPr lang="en-US" sz="1200" b="1" dirty="0" smtClean="0"/>
              <a:t>Models for single specie populations</a:t>
            </a:r>
            <a:endParaRPr lang="en-US" sz="1200" b="1" dirty="0"/>
          </a:p>
        </p:txBody>
      </p:sp>
      <p:cxnSp>
        <p:nvCxnSpPr>
          <p:cNvPr id="37" name="Elbow Connector 36"/>
          <p:cNvCxnSpPr>
            <a:endCxn id="28" idx="1"/>
          </p:cNvCxnSpPr>
          <p:nvPr/>
        </p:nvCxnSpPr>
        <p:spPr>
          <a:xfrm rot="16200000" flipH="1">
            <a:off x="338288" y="1700062"/>
            <a:ext cx="304798" cy="219378"/>
          </a:xfrm>
          <a:prstGeom prst="bentConnector2">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Elbow Connector 45"/>
          <p:cNvCxnSpPr>
            <a:endCxn id="30" idx="1"/>
          </p:cNvCxnSpPr>
          <p:nvPr/>
        </p:nvCxnSpPr>
        <p:spPr>
          <a:xfrm rot="16200000" flipH="1">
            <a:off x="-3542" y="1965691"/>
            <a:ext cx="993578" cy="224494"/>
          </a:xfrm>
          <a:prstGeom prst="bentConnector2">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681057" y="1733550"/>
            <a:ext cx="2165297" cy="457200"/>
          </a:xfrm>
          <a:prstGeom prst="rect">
            <a:avLst/>
          </a:prstGeom>
        </p:spPr>
        <p:style>
          <a:lnRef idx="1">
            <a:schemeClr val="accent6"/>
          </a:lnRef>
          <a:fillRef idx="2">
            <a:schemeClr val="accent6"/>
          </a:fillRef>
          <a:effectRef idx="1">
            <a:schemeClr val="accent6"/>
          </a:effectRef>
          <a:fontRef idx="minor">
            <a:schemeClr val="dk1"/>
          </a:fontRef>
        </p:style>
        <p:txBody>
          <a:bodyPr wrap="none" tIns="0" bIns="0" rtlCol="0">
            <a:noAutofit/>
          </a:bodyPr>
          <a:lstStyle/>
          <a:p>
            <a:pPr algn="ctr"/>
            <a:r>
              <a:rPr lang="en-US" sz="1200" dirty="0" smtClean="0"/>
              <a:t>5th </a:t>
            </a:r>
            <a:r>
              <a:rPr lang="en-US" sz="1200" dirty="0"/>
              <a:t>lecture</a:t>
            </a:r>
            <a:endParaRPr lang="en-US" sz="1200" dirty="0" smtClean="0"/>
          </a:p>
          <a:p>
            <a:r>
              <a:rPr lang="en-US" sz="1200" b="1" dirty="0" smtClean="0"/>
              <a:t>1 - compartmental models</a:t>
            </a:r>
            <a:endParaRPr lang="en-US" sz="1200" b="1" dirty="0"/>
          </a:p>
        </p:txBody>
      </p:sp>
      <p:sp>
        <p:nvSpPr>
          <p:cNvPr id="67" name="TextBox 66"/>
          <p:cNvSpPr txBox="1"/>
          <p:nvPr/>
        </p:nvSpPr>
        <p:spPr>
          <a:xfrm>
            <a:off x="3686174" y="2346126"/>
            <a:ext cx="2160658" cy="454223"/>
          </a:xfrm>
          <a:prstGeom prst="rect">
            <a:avLst/>
          </a:prstGeom>
        </p:spPr>
        <p:style>
          <a:lnRef idx="1">
            <a:schemeClr val="accent6"/>
          </a:lnRef>
          <a:fillRef idx="2">
            <a:schemeClr val="accent6"/>
          </a:fillRef>
          <a:effectRef idx="1">
            <a:schemeClr val="accent6"/>
          </a:effectRef>
          <a:fontRef idx="minor">
            <a:schemeClr val="dk1"/>
          </a:fontRef>
        </p:style>
        <p:txBody>
          <a:bodyPr wrap="none" tIns="0" bIns="0" rtlCol="0">
            <a:noAutofit/>
          </a:bodyPr>
          <a:lstStyle/>
          <a:p>
            <a:pPr algn="ctr"/>
            <a:r>
              <a:rPr lang="en-US" sz="1200" dirty="0" smtClean="0"/>
              <a:t>6th </a:t>
            </a:r>
            <a:r>
              <a:rPr lang="en-US" sz="1200" dirty="0"/>
              <a:t>lecture</a:t>
            </a:r>
            <a:endParaRPr lang="en-US" sz="1200" dirty="0" smtClean="0"/>
          </a:p>
          <a:p>
            <a:r>
              <a:rPr lang="en-US" sz="1200" b="1" dirty="0" smtClean="0"/>
              <a:t>More - compartmental models</a:t>
            </a:r>
            <a:endParaRPr lang="en-US" sz="1200" b="1" dirty="0"/>
          </a:p>
        </p:txBody>
      </p:sp>
      <p:cxnSp>
        <p:nvCxnSpPr>
          <p:cNvPr id="73" name="Elbow Connector 72"/>
          <p:cNvCxnSpPr>
            <a:endCxn id="65" idx="1"/>
          </p:cNvCxnSpPr>
          <p:nvPr/>
        </p:nvCxnSpPr>
        <p:spPr>
          <a:xfrm rot="16200000" flipH="1">
            <a:off x="3389346" y="1670439"/>
            <a:ext cx="380998" cy="202424"/>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75" name="Elbow Connector 45"/>
          <p:cNvCxnSpPr>
            <a:endCxn id="67" idx="1"/>
          </p:cNvCxnSpPr>
          <p:nvPr/>
        </p:nvCxnSpPr>
        <p:spPr>
          <a:xfrm rot="16200000" flipH="1">
            <a:off x="3086358" y="1973422"/>
            <a:ext cx="992088" cy="207544"/>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06" name="TextBox 105"/>
          <p:cNvSpPr txBox="1"/>
          <p:nvPr/>
        </p:nvSpPr>
        <p:spPr>
          <a:xfrm>
            <a:off x="6553199" y="1733550"/>
            <a:ext cx="2362201" cy="454223"/>
          </a:xfrm>
          <a:prstGeom prst="rect">
            <a:avLst/>
          </a:prstGeom>
          <a:solidFill>
            <a:srgbClr val="92D050"/>
          </a:solidFill>
        </p:spPr>
        <p:style>
          <a:lnRef idx="1">
            <a:schemeClr val="accent6"/>
          </a:lnRef>
          <a:fillRef idx="2">
            <a:schemeClr val="accent6"/>
          </a:fillRef>
          <a:effectRef idx="1">
            <a:schemeClr val="accent6"/>
          </a:effectRef>
          <a:fontRef idx="minor">
            <a:schemeClr val="dk1"/>
          </a:fontRef>
        </p:style>
        <p:txBody>
          <a:bodyPr wrap="none" tIns="0" bIns="0" rtlCol="0">
            <a:noAutofit/>
          </a:bodyPr>
          <a:lstStyle/>
          <a:p>
            <a:pPr algn="ctr"/>
            <a:r>
              <a:rPr lang="en-US" sz="1200" dirty="0"/>
              <a:t>9th lecture Apr 15</a:t>
            </a:r>
          </a:p>
          <a:p>
            <a:pPr algn="ctr"/>
            <a:r>
              <a:rPr lang="en-US" sz="1200" b="1" dirty="0" err="1"/>
              <a:t>Identifiability</a:t>
            </a:r>
            <a:r>
              <a:rPr lang="en-US" sz="1200" b="1" dirty="0"/>
              <a:t> analysis</a:t>
            </a:r>
          </a:p>
        </p:txBody>
      </p:sp>
      <p:cxnSp>
        <p:nvCxnSpPr>
          <p:cNvPr id="108" name="Elbow Connector 45"/>
          <p:cNvCxnSpPr>
            <a:endCxn id="106" idx="1"/>
          </p:cNvCxnSpPr>
          <p:nvPr/>
        </p:nvCxnSpPr>
        <p:spPr>
          <a:xfrm rot="16200000" flipH="1">
            <a:off x="6268481" y="1675944"/>
            <a:ext cx="361892" cy="207543"/>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224495" y="1352550"/>
            <a:ext cx="1660455" cy="246221"/>
          </a:xfrm>
          <a:prstGeom prst="rect">
            <a:avLst/>
          </a:prstGeom>
        </p:spPr>
        <p:style>
          <a:lnRef idx="1">
            <a:schemeClr val="accent1"/>
          </a:lnRef>
          <a:fillRef idx="3">
            <a:schemeClr val="accent1"/>
          </a:fillRef>
          <a:effectRef idx="2">
            <a:schemeClr val="accent1"/>
          </a:effectRef>
          <a:fontRef idx="minor">
            <a:schemeClr val="lt1"/>
          </a:fontRef>
        </p:style>
        <p:txBody>
          <a:bodyPr wrap="none" tIns="0" bIns="0" rtlCol="0">
            <a:spAutoFit/>
          </a:bodyPr>
          <a:lstStyle/>
          <a:p>
            <a:r>
              <a:rPr lang="en-US" sz="1600" dirty="0" smtClean="0"/>
              <a:t>Population models</a:t>
            </a:r>
            <a:endParaRPr lang="en-US" sz="1600" b="1" dirty="0" smtClean="0">
              <a:solidFill>
                <a:schemeClr val="dk1"/>
              </a:solidFill>
            </a:endParaRPr>
          </a:p>
        </p:txBody>
      </p:sp>
      <p:sp>
        <p:nvSpPr>
          <p:cNvPr id="64" name="TextBox 63"/>
          <p:cNvSpPr txBox="1"/>
          <p:nvPr/>
        </p:nvSpPr>
        <p:spPr>
          <a:xfrm>
            <a:off x="3305175" y="1352550"/>
            <a:ext cx="2072299" cy="246221"/>
          </a:xfrm>
          <a:prstGeom prst="rect">
            <a:avLst/>
          </a:prstGeom>
          <a:solidFill>
            <a:srgbClr val="A38B8E"/>
          </a:solidFill>
        </p:spPr>
        <p:style>
          <a:lnRef idx="1">
            <a:schemeClr val="accent6"/>
          </a:lnRef>
          <a:fillRef idx="2">
            <a:schemeClr val="accent6"/>
          </a:fillRef>
          <a:effectRef idx="1">
            <a:schemeClr val="accent6"/>
          </a:effectRef>
          <a:fontRef idx="minor">
            <a:schemeClr val="dk1"/>
          </a:fontRef>
        </p:style>
        <p:txBody>
          <a:bodyPr wrap="none" tIns="0" bIns="0" rtlCol="0">
            <a:spAutoFit/>
          </a:bodyPr>
          <a:lstStyle/>
          <a:p>
            <a:r>
              <a:rPr lang="en-US" sz="1600" dirty="0" smtClean="0"/>
              <a:t>Compartmental models</a:t>
            </a:r>
            <a:endParaRPr lang="en-US" sz="1600" b="1" dirty="0"/>
          </a:p>
        </p:txBody>
      </p:sp>
      <p:sp>
        <p:nvSpPr>
          <p:cNvPr id="104" name="TextBox 103"/>
          <p:cNvSpPr txBox="1"/>
          <p:nvPr/>
        </p:nvSpPr>
        <p:spPr>
          <a:xfrm>
            <a:off x="6172200" y="1352550"/>
            <a:ext cx="1854674" cy="246221"/>
          </a:xfrm>
          <a:prstGeom prst="rect">
            <a:avLst/>
          </a:prstGeom>
          <a:solidFill>
            <a:srgbClr val="00B050"/>
          </a:solidFill>
        </p:spPr>
        <p:style>
          <a:lnRef idx="1">
            <a:schemeClr val="accent6"/>
          </a:lnRef>
          <a:fillRef idx="2">
            <a:schemeClr val="accent6"/>
          </a:fillRef>
          <a:effectRef idx="1">
            <a:schemeClr val="accent6"/>
          </a:effectRef>
          <a:fontRef idx="minor">
            <a:schemeClr val="dk1"/>
          </a:fontRef>
        </p:style>
        <p:txBody>
          <a:bodyPr wrap="square" tIns="0" bIns="0" rtlCol="0">
            <a:spAutoFit/>
          </a:bodyPr>
          <a:lstStyle/>
          <a:p>
            <a:r>
              <a:rPr lang="en-US" sz="1600" b="1" dirty="0" smtClean="0">
                <a:solidFill>
                  <a:schemeClr val="tx1"/>
                </a:solidFill>
              </a:rPr>
              <a:t>Advanced Topics</a:t>
            </a:r>
          </a:p>
        </p:txBody>
      </p:sp>
      <p:cxnSp>
        <p:nvCxnSpPr>
          <p:cNvPr id="138" name="Elbow Connector 137"/>
          <p:cNvCxnSpPr>
            <a:stCxn id="8" idx="2"/>
            <a:endCxn id="64" idx="0"/>
          </p:cNvCxnSpPr>
          <p:nvPr/>
        </p:nvCxnSpPr>
        <p:spPr>
          <a:xfrm rot="5400000">
            <a:off x="4214163" y="1147112"/>
            <a:ext cx="332601" cy="78275"/>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hape 139"/>
          <p:cNvCxnSpPr>
            <a:stCxn id="8" idx="2"/>
            <a:endCxn id="104" idx="0"/>
          </p:cNvCxnSpPr>
          <p:nvPr/>
        </p:nvCxnSpPr>
        <p:spPr>
          <a:xfrm rot="16200000" flipH="1">
            <a:off x="5593268" y="-153720"/>
            <a:ext cx="332601" cy="267993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Elbow Connector 148"/>
          <p:cNvCxnSpPr>
            <a:stCxn id="8" idx="2"/>
            <a:endCxn id="27" idx="0"/>
          </p:cNvCxnSpPr>
          <p:nvPr/>
        </p:nvCxnSpPr>
        <p:spPr>
          <a:xfrm rot="5400000">
            <a:off x="2570862" y="-496189"/>
            <a:ext cx="332601" cy="336487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06713" y="2952750"/>
            <a:ext cx="2517487" cy="457200"/>
          </a:xfrm>
          <a:prstGeom prst="rect">
            <a:avLst/>
          </a:prstGeom>
        </p:spPr>
        <p:style>
          <a:lnRef idx="1">
            <a:schemeClr val="accent1"/>
          </a:lnRef>
          <a:fillRef idx="2">
            <a:schemeClr val="accent1"/>
          </a:fillRef>
          <a:effectRef idx="1">
            <a:schemeClr val="accent1"/>
          </a:effectRef>
          <a:fontRef idx="minor">
            <a:schemeClr val="dk1"/>
          </a:fontRef>
        </p:style>
        <p:txBody>
          <a:bodyPr wrap="none" tIns="0" bIns="0" rtlCol="0">
            <a:noAutofit/>
          </a:bodyPr>
          <a:lstStyle/>
          <a:p>
            <a:r>
              <a:rPr lang="en-US" sz="1200" dirty="0" smtClean="0"/>
              <a:t>3rd </a:t>
            </a:r>
            <a:r>
              <a:rPr lang="en-US" sz="1200" dirty="0"/>
              <a:t>lecture</a:t>
            </a:r>
            <a:endParaRPr lang="en-US" sz="1200" dirty="0" smtClean="0"/>
          </a:p>
          <a:p>
            <a:r>
              <a:rPr lang="en-US" sz="1200" b="1" dirty="0" smtClean="0"/>
              <a:t>Models for two species populations</a:t>
            </a:r>
            <a:endParaRPr lang="en-US" sz="1200" b="1" dirty="0"/>
          </a:p>
        </p:txBody>
      </p:sp>
      <p:cxnSp>
        <p:nvCxnSpPr>
          <p:cNvPr id="35" name="Elbow Connector 45"/>
          <p:cNvCxnSpPr>
            <a:endCxn id="34" idx="1"/>
          </p:cNvCxnSpPr>
          <p:nvPr/>
        </p:nvCxnSpPr>
        <p:spPr>
          <a:xfrm rot="16200000" flipH="1">
            <a:off x="-2322" y="2572315"/>
            <a:ext cx="993578" cy="224492"/>
          </a:xfrm>
          <a:prstGeom prst="bentConnector2">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686174" y="2955727"/>
            <a:ext cx="2160657" cy="454223"/>
          </a:xfrm>
          <a:prstGeom prst="rect">
            <a:avLst/>
          </a:prstGeom>
        </p:spPr>
        <p:style>
          <a:lnRef idx="1">
            <a:schemeClr val="accent6"/>
          </a:lnRef>
          <a:fillRef idx="2">
            <a:schemeClr val="accent6"/>
          </a:fillRef>
          <a:effectRef idx="1">
            <a:schemeClr val="accent6"/>
          </a:effectRef>
          <a:fontRef idx="minor">
            <a:schemeClr val="dk1"/>
          </a:fontRef>
        </p:style>
        <p:txBody>
          <a:bodyPr wrap="none" tIns="0" bIns="0" rtlCol="0">
            <a:noAutofit/>
          </a:bodyPr>
          <a:lstStyle/>
          <a:p>
            <a:pPr algn="ctr"/>
            <a:r>
              <a:rPr lang="en-US" sz="1200" dirty="0" smtClean="0"/>
              <a:t>7th lecture</a:t>
            </a:r>
          </a:p>
          <a:p>
            <a:r>
              <a:rPr lang="en-US" sz="1200" b="1" dirty="0"/>
              <a:t>More - compartmental models</a:t>
            </a:r>
          </a:p>
        </p:txBody>
      </p:sp>
      <p:cxnSp>
        <p:nvCxnSpPr>
          <p:cNvPr id="38" name="Elbow Connector 45"/>
          <p:cNvCxnSpPr>
            <a:endCxn id="36" idx="1"/>
          </p:cNvCxnSpPr>
          <p:nvPr/>
        </p:nvCxnSpPr>
        <p:spPr>
          <a:xfrm rot="16200000" flipH="1">
            <a:off x="3086358" y="2583023"/>
            <a:ext cx="992088" cy="207544"/>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44" name="TextBox 43"/>
          <p:cNvSpPr txBox="1"/>
          <p:nvPr/>
        </p:nvSpPr>
        <p:spPr>
          <a:xfrm>
            <a:off x="6553199" y="2293663"/>
            <a:ext cx="2362201" cy="454223"/>
          </a:xfrm>
          <a:prstGeom prst="rect">
            <a:avLst/>
          </a:prstGeom>
          <a:solidFill>
            <a:srgbClr val="92D050"/>
          </a:solidFill>
        </p:spPr>
        <p:style>
          <a:lnRef idx="1">
            <a:schemeClr val="accent6"/>
          </a:lnRef>
          <a:fillRef idx="2">
            <a:schemeClr val="accent6"/>
          </a:fillRef>
          <a:effectRef idx="1">
            <a:schemeClr val="accent6"/>
          </a:effectRef>
          <a:fontRef idx="minor">
            <a:schemeClr val="dk1"/>
          </a:fontRef>
        </p:style>
        <p:txBody>
          <a:bodyPr wrap="none" tIns="0" bIns="0" rtlCol="0">
            <a:noAutofit/>
          </a:bodyPr>
          <a:lstStyle/>
          <a:p>
            <a:pPr algn="ctr"/>
            <a:r>
              <a:rPr lang="en-US" sz="1200" dirty="0"/>
              <a:t>12th lecture May 6</a:t>
            </a:r>
          </a:p>
          <a:p>
            <a:pPr algn="ctr"/>
            <a:r>
              <a:rPr lang="en-US" sz="1200" b="1" dirty="0" err="1"/>
              <a:t>Identifiability</a:t>
            </a:r>
            <a:r>
              <a:rPr lang="en-US" sz="1200" b="1" dirty="0"/>
              <a:t> analysis</a:t>
            </a:r>
          </a:p>
        </p:txBody>
      </p:sp>
      <p:cxnSp>
        <p:nvCxnSpPr>
          <p:cNvPr id="45" name="Elbow Connector 45"/>
          <p:cNvCxnSpPr>
            <a:endCxn id="44" idx="1"/>
          </p:cNvCxnSpPr>
          <p:nvPr/>
        </p:nvCxnSpPr>
        <p:spPr>
          <a:xfrm rot="16200000" flipH="1">
            <a:off x="5991483" y="1959059"/>
            <a:ext cx="915888" cy="207544"/>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48" name="TextBox 47"/>
          <p:cNvSpPr txBox="1"/>
          <p:nvPr/>
        </p:nvSpPr>
        <p:spPr>
          <a:xfrm>
            <a:off x="6553199" y="2858293"/>
            <a:ext cx="2362201" cy="454223"/>
          </a:xfrm>
          <a:prstGeom prst="rect">
            <a:avLst/>
          </a:prstGeom>
          <a:solidFill>
            <a:srgbClr val="92D050"/>
          </a:solidFill>
        </p:spPr>
        <p:style>
          <a:lnRef idx="1">
            <a:schemeClr val="accent6"/>
          </a:lnRef>
          <a:fillRef idx="2">
            <a:schemeClr val="accent6"/>
          </a:fillRef>
          <a:effectRef idx="1">
            <a:schemeClr val="accent6"/>
          </a:effectRef>
          <a:fontRef idx="minor">
            <a:schemeClr val="dk1"/>
          </a:fontRef>
        </p:style>
        <p:txBody>
          <a:bodyPr wrap="none" tIns="0" bIns="0" rtlCol="0">
            <a:noAutofit/>
          </a:bodyPr>
          <a:lstStyle/>
          <a:p>
            <a:pPr algn="ctr"/>
            <a:r>
              <a:rPr lang="en-US" sz="1200" dirty="0"/>
              <a:t>13th lecture May 13</a:t>
            </a:r>
          </a:p>
          <a:p>
            <a:r>
              <a:rPr lang="en-US" sz="1200" b="1" dirty="0"/>
              <a:t>Identification of model parameters</a:t>
            </a:r>
          </a:p>
        </p:txBody>
      </p:sp>
      <p:cxnSp>
        <p:nvCxnSpPr>
          <p:cNvPr id="50" name="Elbow Connector 45"/>
          <p:cNvCxnSpPr>
            <a:endCxn id="48" idx="1"/>
          </p:cNvCxnSpPr>
          <p:nvPr/>
        </p:nvCxnSpPr>
        <p:spPr>
          <a:xfrm rot="16200000" flipH="1">
            <a:off x="5954871" y="2487077"/>
            <a:ext cx="989112" cy="207544"/>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51" name="TextBox 50"/>
          <p:cNvSpPr txBox="1"/>
          <p:nvPr/>
        </p:nvSpPr>
        <p:spPr>
          <a:xfrm>
            <a:off x="6553199" y="3411200"/>
            <a:ext cx="2362201" cy="457199"/>
          </a:xfrm>
          <a:prstGeom prst="rect">
            <a:avLst/>
          </a:prstGeom>
          <a:solidFill>
            <a:srgbClr val="92D050"/>
          </a:solidFill>
        </p:spPr>
        <p:style>
          <a:lnRef idx="1">
            <a:schemeClr val="accent6"/>
          </a:lnRef>
          <a:fillRef idx="2">
            <a:schemeClr val="accent6"/>
          </a:fillRef>
          <a:effectRef idx="1">
            <a:schemeClr val="accent6"/>
          </a:effectRef>
          <a:fontRef idx="minor">
            <a:schemeClr val="dk1"/>
          </a:fontRef>
        </p:style>
        <p:txBody>
          <a:bodyPr wrap="none" tIns="0" bIns="0" rtlCol="0">
            <a:noAutofit/>
          </a:bodyPr>
          <a:lstStyle/>
          <a:p>
            <a:pPr algn="ctr"/>
            <a:r>
              <a:rPr lang="en-US" sz="1200" dirty="0"/>
              <a:t>14th lecture May 20</a:t>
            </a:r>
          </a:p>
          <a:p>
            <a:r>
              <a:rPr lang="en-US" sz="1200" b="1" dirty="0"/>
              <a:t>Sensitivity analysis</a:t>
            </a:r>
          </a:p>
        </p:txBody>
      </p:sp>
      <p:cxnSp>
        <p:nvCxnSpPr>
          <p:cNvPr id="52" name="Elbow Connector 45"/>
          <p:cNvCxnSpPr>
            <a:endCxn id="51" idx="1"/>
          </p:cNvCxnSpPr>
          <p:nvPr/>
        </p:nvCxnSpPr>
        <p:spPr>
          <a:xfrm rot="16200000" flipH="1">
            <a:off x="5954127" y="3040728"/>
            <a:ext cx="990600" cy="207544"/>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40" name="TextBox 39"/>
          <p:cNvSpPr txBox="1"/>
          <p:nvPr/>
        </p:nvSpPr>
        <p:spPr>
          <a:xfrm>
            <a:off x="605494" y="3562350"/>
            <a:ext cx="2518706" cy="457200"/>
          </a:xfrm>
          <a:prstGeom prst="rect">
            <a:avLst/>
          </a:prstGeom>
        </p:spPr>
        <p:style>
          <a:lnRef idx="1">
            <a:schemeClr val="accent1"/>
          </a:lnRef>
          <a:fillRef idx="2">
            <a:schemeClr val="accent1"/>
          </a:fillRef>
          <a:effectRef idx="1">
            <a:schemeClr val="accent1"/>
          </a:effectRef>
          <a:fontRef idx="minor">
            <a:schemeClr val="dk1"/>
          </a:fontRef>
        </p:style>
        <p:txBody>
          <a:bodyPr wrap="none" tIns="0" bIns="0" rtlCol="0">
            <a:noAutofit/>
          </a:bodyPr>
          <a:lstStyle/>
          <a:p>
            <a:r>
              <a:rPr lang="en-US" sz="1200" dirty="0" smtClean="0"/>
              <a:t>4th </a:t>
            </a:r>
            <a:r>
              <a:rPr lang="en-US" sz="1200" dirty="0"/>
              <a:t>lecture</a:t>
            </a:r>
            <a:endParaRPr lang="en-US" sz="1200" dirty="0" smtClean="0"/>
          </a:p>
          <a:p>
            <a:r>
              <a:rPr lang="en-US" sz="1200" b="1" dirty="0" smtClean="0"/>
              <a:t>Epidemiology models</a:t>
            </a:r>
            <a:endParaRPr lang="en-US" sz="1200" b="1" dirty="0"/>
          </a:p>
        </p:txBody>
      </p:sp>
      <p:cxnSp>
        <p:nvCxnSpPr>
          <p:cNvPr id="41" name="Elbow Connector 45"/>
          <p:cNvCxnSpPr>
            <a:endCxn id="40" idx="1"/>
          </p:cNvCxnSpPr>
          <p:nvPr/>
        </p:nvCxnSpPr>
        <p:spPr>
          <a:xfrm rot="16200000" flipH="1">
            <a:off x="-3542" y="3181914"/>
            <a:ext cx="993578" cy="224494"/>
          </a:xfrm>
          <a:prstGeom prst="bentConnector2">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26361" y="4127837"/>
            <a:ext cx="4418739" cy="1015663"/>
          </a:xfrm>
          <a:prstGeom prst="rect">
            <a:avLst/>
          </a:prstGeom>
          <a:noFill/>
        </p:spPr>
        <p:txBody>
          <a:bodyPr wrap="square" rtlCol="0">
            <a:spAutoFit/>
          </a:bodyPr>
          <a:lstStyle/>
          <a:p>
            <a:r>
              <a:rPr lang="en-US" sz="1200" dirty="0" smtClean="0">
                <a:solidFill>
                  <a:schemeClr val="bg1">
                    <a:lumMod val="50000"/>
                  </a:schemeClr>
                </a:solidFill>
              </a:rPr>
              <a:t>8</a:t>
            </a:r>
            <a:r>
              <a:rPr lang="en-US" sz="1200" baseline="30000" dirty="0" smtClean="0">
                <a:solidFill>
                  <a:schemeClr val="bg1">
                    <a:lumMod val="50000"/>
                  </a:schemeClr>
                </a:solidFill>
              </a:rPr>
              <a:t>th </a:t>
            </a:r>
            <a:r>
              <a:rPr lang="en-US" sz="1200" dirty="0" smtClean="0">
                <a:solidFill>
                  <a:schemeClr val="bg1">
                    <a:lumMod val="50000"/>
                  </a:schemeClr>
                </a:solidFill>
              </a:rPr>
              <a:t>(Apr 8), 10</a:t>
            </a:r>
            <a:r>
              <a:rPr lang="en-US" sz="1200" baseline="30000" dirty="0" smtClean="0">
                <a:solidFill>
                  <a:schemeClr val="bg1">
                    <a:lumMod val="50000"/>
                  </a:schemeClr>
                </a:solidFill>
              </a:rPr>
              <a:t>th</a:t>
            </a:r>
            <a:r>
              <a:rPr lang="en-US" sz="1200" dirty="0" smtClean="0">
                <a:solidFill>
                  <a:schemeClr val="bg1">
                    <a:lumMod val="50000"/>
                  </a:schemeClr>
                </a:solidFill>
              </a:rPr>
              <a:t> (Apr 22) and 11</a:t>
            </a:r>
            <a:r>
              <a:rPr lang="en-US" sz="1200" baseline="30000" dirty="0" smtClean="0">
                <a:solidFill>
                  <a:schemeClr val="bg1">
                    <a:lumMod val="50000"/>
                  </a:schemeClr>
                </a:solidFill>
              </a:rPr>
              <a:t>th</a:t>
            </a:r>
            <a:r>
              <a:rPr lang="en-US" sz="1200" dirty="0" smtClean="0">
                <a:solidFill>
                  <a:schemeClr val="bg1">
                    <a:lumMod val="50000"/>
                  </a:schemeClr>
                </a:solidFill>
              </a:rPr>
              <a:t> </a:t>
            </a:r>
            <a:r>
              <a:rPr lang="en-US" sz="1200" dirty="0">
                <a:solidFill>
                  <a:schemeClr val="bg1">
                    <a:lumMod val="50000"/>
                  </a:schemeClr>
                </a:solidFill>
              </a:rPr>
              <a:t>(Apr </a:t>
            </a:r>
            <a:r>
              <a:rPr lang="en-US" sz="1200" dirty="0" smtClean="0">
                <a:solidFill>
                  <a:schemeClr val="bg1">
                    <a:lumMod val="50000"/>
                  </a:schemeClr>
                </a:solidFill>
              </a:rPr>
              <a:t>29) lessons are postponed</a:t>
            </a:r>
          </a:p>
          <a:p>
            <a:r>
              <a:rPr lang="en-US" sz="1200" dirty="0" smtClean="0">
                <a:solidFill>
                  <a:schemeClr val="bg1">
                    <a:lumMod val="50000"/>
                  </a:schemeClr>
                </a:solidFill>
              </a:rPr>
              <a:t>11</a:t>
            </a:r>
            <a:r>
              <a:rPr lang="en-US" sz="1200" baseline="30000" dirty="0" smtClean="0">
                <a:solidFill>
                  <a:schemeClr val="bg1">
                    <a:lumMod val="50000"/>
                  </a:schemeClr>
                </a:solidFill>
              </a:rPr>
              <a:t>th</a:t>
            </a:r>
            <a:r>
              <a:rPr lang="en-US" sz="1200" dirty="0" smtClean="0">
                <a:solidFill>
                  <a:schemeClr val="bg1">
                    <a:lumMod val="50000"/>
                  </a:schemeClr>
                </a:solidFill>
              </a:rPr>
              <a:t> (May 1) and 12</a:t>
            </a:r>
            <a:r>
              <a:rPr lang="en-US" sz="1200" baseline="30000" dirty="0" smtClean="0">
                <a:solidFill>
                  <a:schemeClr val="bg1">
                    <a:lumMod val="50000"/>
                  </a:schemeClr>
                </a:solidFill>
              </a:rPr>
              <a:t>th</a:t>
            </a:r>
            <a:r>
              <a:rPr lang="en-US" sz="1200" dirty="0" smtClean="0">
                <a:solidFill>
                  <a:schemeClr val="bg1">
                    <a:lumMod val="50000"/>
                  </a:schemeClr>
                </a:solidFill>
              </a:rPr>
              <a:t> (May 8) tutorials are postponed</a:t>
            </a:r>
          </a:p>
          <a:p>
            <a:endParaRPr lang="en-US" sz="1200" dirty="0">
              <a:solidFill>
                <a:schemeClr val="bg1">
                  <a:lumMod val="50000"/>
                </a:schemeClr>
              </a:solidFill>
            </a:endParaRPr>
          </a:p>
          <a:p>
            <a:r>
              <a:rPr lang="en-US" sz="1200" dirty="0" smtClean="0">
                <a:solidFill>
                  <a:schemeClr val="bg1">
                    <a:lumMod val="50000"/>
                  </a:schemeClr>
                </a:solidFill>
              </a:rPr>
              <a:t>May 27: final exam, May 29: correction of final exam</a:t>
            </a:r>
            <a:br>
              <a:rPr lang="en-US" sz="1200" dirty="0" smtClean="0">
                <a:solidFill>
                  <a:schemeClr val="bg1">
                    <a:lumMod val="50000"/>
                  </a:schemeClr>
                </a:solidFill>
              </a:rPr>
            </a:br>
            <a:r>
              <a:rPr lang="en-US" sz="1200" dirty="0" smtClean="0">
                <a:solidFill>
                  <a:schemeClr val="bg1">
                    <a:lumMod val="50000"/>
                  </a:schemeClr>
                </a:solidFill>
              </a:rPr>
              <a:t>June 1: final presentations and grades</a:t>
            </a:r>
            <a:endParaRPr lang="en-US" sz="1200" dirty="0">
              <a:solidFill>
                <a:schemeClr val="bg1">
                  <a:lumMod val="50000"/>
                </a:schemeClr>
              </a:solidFill>
            </a:endParaRPr>
          </a:p>
        </p:txBody>
      </p:sp>
    </p:spTree>
    <p:extLst>
      <p:ext uri="{BB962C8B-B14F-4D97-AF65-F5344CB8AC3E}">
        <p14:creationId xmlns:p14="http://schemas.microsoft.com/office/powerpoint/2010/main" val="17676786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sz="quarter" idx="13"/>
              </p:nvPr>
            </p:nvSpPr>
            <p:spPr>
              <a:xfrm>
                <a:off x="304800" y="819150"/>
                <a:ext cx="8458200" cy="1828800"/>
              </a:xfrm>
            </p:spPr>
            <p:txBody>
              <a:bodyPr>
                <a:normAutofit fontScale="55000" lnSpcReduction="20000"/>
              </a:bodyPr>
              <a:lstStyle/>
              <a:p>
                <a:r>
                  <a:rPr lang="en-US" b="1" dirty="0" smtClean="0"/>
                  <a:t>Performing </a:t>
                </a:r>
                <a:r>
                  <a:rPr lang="en-US" b="1" dirty="0" err="1" smtClean="0"/>
                  <a:t>identifiability</a:t>
                </a:r>
                <a:r>
                  <a:rPr lang="en-US" b="1" dirty="0" smtClean="0"/>
                  <a:t> analysis</a:t>
                </a:r>
              </a:p>
              <a:p>
                <a:pPr lvl="1"/>
                <a:r>
                  <a:rPr lang="en-GB" dirty="0"/>
                  <a:t>answers the question if the hidden model parameters are calculable given perfect input-output </a:t>
                </a:r>
                <a:r>
                  <a:rPr lang="en-GB" dirty="0" smtClean="0"/>
                  <a:t>data</a:t>
                </a:r>
              </a:p>
              <a:p>
                <a:pPr lvl="2"/>
                <a:r>
                  <a:rPr lang="en-GB" dirty="0" smtClean="0"/>
                  <a:t>example</a:t>
                </a:r>
              </a:p>
              <a:p>
                <a:pPr lvl="3"/>
                <a:r>
                  <a:rPr lang="en-GB" dirty="0" smtClean="0"/>
                  <a:t>can we estimate the </a:t>
                </a:r>
                <a:r>
                  <a:rPr lang="en-GB" dirty="0"/>
                  <a:t>rate of elimination of </a:t>
                </a:r>
                <a:r>
                  <a:rPr lang="en-GB" dirty="0" smtClean="0"/>
                  <a:t>glucose from the body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11</m:t>
                        </m:r>
                      </m:sub>
                    </m:sSub>
                  </m:oMath>
                </a14:m>
                <a:r>
                  <a:rPr lang="en-GB" dirty="0" smtClean="0"/>
                  <a:t>) and apparent body volume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1</m:t>
                        </m:r>
                      </m:sub>
                    </m:sSub>
                  </m:oMath>
                </a14:m>
                <a:r>
                  <a:rPr lang="en-GB" dirty="0" smtClean="0"/>
                  <a:t>) if </a:t>
                </a:r>
                <a:r>
                  <a:rPr lang="en-GB" dirty="0"/>
                  <a:t>we know the </a:t>
                </a:r>
                <a:r>
                  <a:rPr lang="en-GB" dirty="0" smtClean="0"/>
                  <a:t>amount of glucose input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1</m:t>
                        </m:r>
                      </m:sub>
                    </m:sSub>
                  </m:oMath>
                </a14:m>
                <a:r>
                  <a:rPr lang="en-GB" dirty="0" smtClean="0"/>
                  <a:t>) and </a:t>
                </a:r>
                <a:r>
                  <a:rPr lang="en-GB" dirty="0"/>
                  <a:t>the </a:t>
                </a:r>
                <a:r>
                  <a:rPr lang="en-GB" dirty="0" smtClean="0"/>
                  <a:t>glucose concentration in urines </a:t>
                </a:r>
                <a:r>
                  <a:rPr lang="en-US" dirty="0"/>
                  <a:t> </a:t>
                </a:r>
                <a:r>
                  <a:rPr lang="en-US" dirty="0" smtClean="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1</m:t>
                        </m:r>
                      </m:sub>
                    </m:sSub>
                  </m:oMath>
                </a14:m>
                <a:r>
                  <a:rPr lang="en-GB" dirty="0" smtClean="0"/>
                  <a:t>) ?</a:t>
                </a:r>
              </a:p>
              <a:p>
                <a:pPr lvl="3"/>
                <a:r>
                  <a:rPr lang="en-GB" dirty="0" smtClean="0"/>
                  <a:t>given </a:t>
                </a:r>
                <a14:m>
                  <m:oMath xmlns:m="http://schemas.openxmlformats.org/officeDocument/2006/math">
                    <m:sSub>
                      <m:sSubPr>
                        <m:ctrlPr>
                          <a:rPr lang="en-US" i="1">
                            <a:latin typeface="Cambria Math" panose="02040503050406030204" pitchFamily="18" charset="0"/>
                          </a:rPr>
                        </m:ctrlPr>
                      </m:sSubPr>
                      <m:e>
                        <m:r>
                          <a:rPr lang="en-US" i="1">
                            <a:latin typeface="Cambria Math"/>
                          </a:rPr>
                          <m:t>𝑢</m:t>
                        </m:r>
                      </m:e>
                      <m:sub>
                        <m:r>
                          <a:rPr lang="en-US" i="1">
                            <a:latin typeface="Cambria Math"/>
                          </a:rPr>
                          <m:t>1</m:t>
                        </m:r>
                      </m:sub>
                    </m:sSub>
                  </m:oMath>
                </a14:m>
                <a:r>
                  <a:rPr lang="en-GB" dirty="0" smtClean="0"/>
                  <a:t> (input) and</a:t>
                </a:r>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1</m:t>
                        </m:r>
                      </m:sub>
                    </m:sSub>
                  </m:oMath>
                </a14:m>
                <a:r>
                  <a:rPr lang="en-GB" dirty="0" smtClean="0"/>
                  <a:t> (output), can we calculate </a:t>
                </a:r>
                <a14:m>
                  <m:oMath xmlns:m="http://schemas.openxmlformats.org/officeDocument/2006/math">
                    <m:sSub>
                      <m:sSubPr>
                        <m:ctrlPr>
                          <a:rPr lang="en-US" i="1">
                            <a:latin typeface="Cambria Math" panose="02040503050406030204" pitchFamily="18" charset="0"/>
                          </a:rPr>
                        </m:ctrlPr>
                      </m:sSubPr>
                      <m:e>
                        <m:r>
                          <a:rPr lang="en-US" i="1">
                            <a:latin typeface="Cambria Math"/>
                          </a:rPr>
                          <m:t>𝑘</m:t>
                        </m:r>
                      </m:e>
                      <m:sub>
                        <m:r>
                          <a:rPr lang="en-US" i="1">
                            <a:latin typeface="Cambria Math"/>
                          </a:rPr>
                          <m:t>11</m:t>
                        </m:r>
                      </m:sub>
                    </m:sSub>
                  </m:oMath>
                </a14:m>
                <a:r>
                  <a:rPr lang="en-GB" dirty="0" smtClean="0"/>
                  <a:t> and </a:t>
                </a:r>
                <a14:m>
                  <m:oMath xmlns:m="http://schemas.openxmlformats.org/officeDocument/2006/math">
                    <m:sSub>
                      <m:sSubPr>
                        <m:ctrlPr>
                          <a:rPr lang="en-US" i="1">
                            <a:latin typeface="Cambria Math" panose="02040503050406030204" pitchFamily="18" charset="0"/>
                          </a:rPr>
                        </m:ctrlPr>
                      </m:sSubPr>
                      <m:e>
                        <m:r>
                          <a:rPr lang="en-US" i="1">
                            <a:latin typeface="Cambria Math"/>
                          </a:rPr>
                          <m:t>𝑉</m:t>
                        </m:r>
                      </m:e>
                      <m:sub>
                        <m:r>
                          <a:rPr lang="en-US" i="1">
                            <a:latin typeface="Cambria Math"/>
                          </a:rPr>
                          <m:t>1</m:t>
                        </m:r>
                      </m:sub>
                    </m:sSub>
                  </m:oMath>
                </a14:m>
                <a:r>
                  <a:rPr lang="en-GB" dirty="0" smtClean="0"/>
                  <a:t> ?</a:t>
                </a:r>
              </a:p>
              <a:p>
                <a:pPr lvl="1"/>
                <a:r>
                  <a:rPr lang="en-GB" dirty="0" smtClean="0"/>
                  <a:t>if we </a:t>
                </a:r>
                <a:r>
                  <a:rPr lang="en-GB" dirty="0"/>
                  <a:t>cannot identify parameters it is advisable to return to the previous stage and readjust the mathematical </a:t>
                </a:r>
                <a:r>
                  <a:rPr lang="en-GB" dirty="0" smtClean="0"/>
                  <a:t>model and/or the experiment</a:t>
                </a:r>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sz="quarter" idx="13"/>
              </p:nvPr>
            </p:nvSpPr>
            <p:spPr>
              <a:xfrm>
                <a:off x="304800" y="819150"/>
                <a:ext cx="8458200" cy="1828800"/>
              </a:xfrm>
              <a:blipFill rotWithShape="1">
                <a:blip r:embed="rId3"/>
                <a:stretch>
                  <a:fillRect t="-3333"/>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Purpose of </a:t>
            </a:r>
            <a:r>
              <a:rPr lang="en-US" dirty="0" err="1"/>
              <a:t>identifiability</a:t>
            </a:r>
            <a:r>
              <a:rPr lang="en-US" dirty="0"/>
              <a:t> analysis</a:t>
            </a:r>
            <a:endParaRPr lang="en-US" b="1" dirty="0"/>
          </a:p>
        </p:txBody>
      </p:sp>
      <p:graphicFrame>
        <p:nvGraphicFramePr>
          <p:cNvPr id="4" name="Object 3"/>
          <p:cNvGraphicFramePr>
            <a:graphicFrameLocks noChangeAspect="1"/>
          </p:cNvGraphicFramePr>
          <p:nvPr>
            <p:extLst>
              <p:ext uri="{D42A27DB-BD31-4B8C-83A1-F6EECF244321}">
                <p14:modId xmlns:p14="http://schemas.microsoft.com/office/powerpoint/2010/main" val="4195726409"/>
              </p:ext>
            </p:extLst>
          </p:nvPr>
        </p:nvGraphicFramePr>
        <p:xfrm>
          <a:off x="3352800" y="2424994"/>
          <a:ext cx="4953000" cy="2537649"/>
        </p:xfrm>
        <a:graphic>
          <a:graphicData uri="http://schemas.openxmlformats.org/presentationml/2006/ole">
            <mc:AlternateContent xmlns:mc="http://schemas.openxmlformats.org/markup-compatibility/2006">
              <mc:Choice xmlns:v="urn:schemas-microsoft-com:vml" Requires="v">
                <p:oleObj spid="_x0000_s1049" r:id="rId4" imgW="4600575" imgH="2495550" progId="Visio.Drawing.11">
                  <p:embed/>
                </p:oleObj>
              </mc:Choice>
              <mc:Fallback>
                <p:oleObj r:id="rId4" imgW="4600575" imgH="2495550" progId="Visio.Drawing.11">
                  <p:embed/>
                  <p:pic>
                    <p:nvPicPr>
                      <p:cNvPr id="0" name=""/>
                      <p:cNvPicPr>
                        <a:picLocks noChangeAspect="1" noChangeArrowheads="1"/>
                      </p:cNvPicPr>
                      <p:nvPr/>
                    </p:nvPicPr>
                    <p:blipFill>
                      <a:blip r:embed="rId5">
                        <a:lum bright="6000"/>
                        <a:grayscl/>
                        <a:extLst>
                          <a:ext uri="{28A0092B-C50C-407E-A947-70E740481C1C}">
                            <a14:useLocalDpi xmlns:a14="http://schemas.microsoft.com/office/drawing/2010/main" val="0"/>
                          </a:ext>
                        </a:extLst>
                      </a:blip>
                      <a:srcRect/>
                      <a:stretch>
                        <a:fillRect/>
                      </a:stretch>
                    </p:blipFill>
                    <p:spPr bwMode="auto">
                      <a:xfrm>
                        <a:off x="3352800" y="2424994"/>
                        <a:ext cx="4953000" cy="2537649"/>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1881611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152400" y="742950"/>
            <a:ext cx="8610600" cy="4267200"/>
          </a:xfrm>
        </p:spPr>
        <p:txBody>
          <a:bodyPr>
            <a:normAutofit fontScale="70000" lnSpcReduction="20000"/>
          </a:bodyPr>
          <a:lstStyle/>
          <a:p>
            <a:r>
              <a:rPr lang="en-US" dirty="0" smtClean="0"/>
              <a:t>Goal is to find </a:t>
            </a:r>
            <a:r>
              <a:rPr lang="en-US" dirty="0"/>
              <a:t>out if the experiment is valid and if the model can fit to the measured data and provide unique values for the model parameters, under the ideal circumstances of noiseless measurements gathered for an infinite amount of </a:t>
            </a:r>
            <a:r>
              <a:rPr lang="en-US" dirty="0" smtClean="0"/>
              <a:t>time</a:t>
            </a:r>
          </a:p>
          <a:p>
            <a:r>
              <a:rPr lang="en-US" b="1" dirty="0"/>
              <a:t>a priori</a:t>
            </a:r>
            <a:r>
              <a:rPr lang="en-US" dirty="0"/>
              <a:t> </a:t>
            </a:r>
            <a:r>
              <a:rPr lang="en-US" b="1" dirty="0"/>
              <a:t>model </a:t>
            </a:r>
            <a:r>
              <a:rPr lang="en-US" b="1" dirty="0" err="1" smtClean="0"/>
              <a:t>identifiability</a:t>
            </a:r>
            <a:r>
              <a:rPr lang="en-US" b="1" dirty="0" smtClean="0"/>
              <a:t> </a:t>
            </a:r>
            <a:r>
              <a:rPr lang="en-US" dirty="0"/>
              <a:t>or structural </a:t>
            </a:r>
            <a:r>
              <a:rPr lang="en-US" dirty="0" err="1" smtClean="0"/>
              <a:t>identifiability</a:t>
            </a:r>
            <a:r>
              <a:rPr lang="en-US" dirty="0" smtClean="0"/>
              <a:t> analysis</a:t>
            </a:r>
          </a:p>
          <a:p>
            <a:pPr lvl="1"/>
            <a:r>
              <a:rPr lang="en-US" dirty="0" smtClean="0"/>
              <a:t>the </a:t>
            </a:r>
            <a:r>
              <a:rPr lang="en-US" dirty="0"/>
              <a:t>model structure is examined before simulating and </a:t>
            </a:r>
            <a:r>
              <a:rPr lang="en-US" dirty="0" smtClean="0"/>
              <a:t>fitting </a:t>
            </a:r>
            <a:r>
              <a:rPr lang="en-US" dirty="0"/>
              <a:t>procedures</a:t>
            </a:r>
            <a:r>
              <a:rPr lang="en-US" dirty="0" smtClean="0"/>
              <a:t>.</a:t>
            </a:r>
          </a:p>
          <a:p>
            <a:r>
              <a:rPr lang="en-US" b="1" dirty="0"/>
              <a:t>posteriori model </a:t>
            </a:r>
            <a:r>
              <a:rPr lang="en-US" b="1" dirty="0" err="1"/>
              <a:t>identifiability</a:t>
            </a:r>
            <a:r>
              <a:rPr lang="en-US" b="1" dirty="0"/>
              <a:t> </a:t>
            </a:r>
            <a:r>
              <a:rPr lang="en-US" dirty="0" smtClean="0"/>
              <a:t>or </a:t>
            </a:r>
            <a:r>
              <a:rPr lang="en-US" dirty="0"/>
              <a:t>practical </a:t>
            </a:r>
            <a:r>
              <a:rPr lang="en-US" dirty="0" err="1" smtClean="0"/>
              <a:t>identifiability</a:t>
            </a:r>
            <a:r>
              <a:rPr lang="en-US" dirty="0" smtClean="0"/>
              <a:t> analysis</a:t>
            </a:r>
            <a:endParaRPr lang="en-US" dirty="0"/>
          </a:p>
          <a:p>
            <a:pPr lvl="1"/>
            <a:r>
              <a:rPr lang="en-US" dirty="0" smtClean="0"/>
              <a:t>non-</a:t>
            </a:r>
            <a:r>
              <a:rPr lang="en-US" dirty="0" err="1" smtClean="0"/>
              <a:t>identifiabilities</a:t>
            </a:r>
            <a:r>
              <a:rPr lang="en-US" dirty="0" smtClean="0"/>
              <a:t> </a:t>
            </a:r>
            <a:r>
              <a:rPr lang="en-US" dirty="0"/>
              <a:t>are detected by </a:t>
            </a:r>
            <a:r>
              <a:rPr lang="en-US" dirty="0" smtClean="0"/>
              <a:t>fitting </a:t>
            </a:r>
            <a:r>
              <a:rPr lang="en-US" dirty="0"/>
              <a:t>to data </a:t>
            </a:r>
            <a:r>
              <a:rPr lang="en-US" dirty="0" smtClean="0"/>
              <a:t>and investigating  parameter estimates</a:t>
            </a:r>
          </a:p>
          <a:p>
            <a:pPr lvl="1"/>
            <a:r>
              <a:rPr lang="en-US" dirty="0" smtClean="0"/>
              <a:t>If a model happens </a:t>
            </a:r>
            <a:r>
              <a:rPr lang="en-US" dirty="0"/>
              <a:t>to be structurally </a:t>
            </a:r>
            <a:r>
              <a:rPr lang="en-US" dirty="0" smtClean="0"/>
              <a:t>non-identifiable </a:t>
            </a:r>
            <a:r>
              <a:rPr lang="en-US" dirty="0"/>
              <a:t>then it is also </a:t>
            </a:r>
            <a:r>
              <a:rPr lang="en-US" dirty="0" smtClean="0"/>
              <a:t>practically non-identifiable.</a:t>
            </a:r>
          </a:p>
          <a:p>
            <a:pPr lvl="1"/>
            <a:r>
              <a:rPr lang="en-US" dirty="0"/>
              <a:t>If the model is structurally </a:t>
            </a:r>
            <a:r>
              <a:rPr lang="en-US" dirty="0" smtClean="0"/>
              <a:t>identifiable</a:t>
            </a:r>
            <a:r>
              <a:rPr lang="en-US" dirty="0"/>
              <a:t>, it may nevertheless turn out to </a:t>
            </a:r>
            <a:r>
              <a:rPr lang="en-US" dirty="0" smtClean="0"/>
              <a:t>be practically non-identifiable</a:t>
            </a:r>
            <a:r>
              <a:rPr lang="en-US" dirty="0"/>
              <a:t>. </a:t>
            </a:r>
            <a:endParaRPr lang="en-US" dirty="0" smtClean="0"/>
          </a:p>
          <a:p>
            <a:pPr lvl="1"/>
            <a:r>
              <a:rPr lang="en-US" dirty="0"/>
              <a:t>practical </a:t>
            </a:r>
            <a:r>
              <a:rPr lang="en-US" dirty="0" err="1" smtClean="0"/>
              <a:t>identifiability</a:t>
            </a:r>
            <a:r>
              <a:rPr lang="en-US" dirty="0" smtClean="0"/>
              <a:t> tests can </a:t>
            </a:r>
            <a:r>
              <a:rPr lang="en-US" dirty="0"/>
              <a:t>hardly suggest alternative experimental strategies to follow in order </a:t>
            </a:r>
            <a:r>
              <a:rPr lang="en-US" dirty="0" smtClean="0"/>
              <a:t>to obtain </a:t>
            </a:r>
            <a:r>
              <a:rPr lang="en-US" dirty="0" err="1" smtClean="0"/>
              <a:t>identifiability</a:t>
            </a:r>
            <a:r>
              <a:rPr lang="en-US" dirty="0" smtClean="0"/>
              <a:t> </a:t>
            </a:r>
            <a:r>
              <a:rPr lang="en-US" dirty="0"/>
              <a:t>of the model.</a:t>
            </a:r>
          </a:p>
          <a:p>
            <a:pPr lvl="1"/>
            <a:endParaRPr lang="en-US" dirty="0"/>
          </a:p>
          <a:p>
            <a:pPr lvl="1"/>
            <a:endParaRPr lang="en-US" dirty="0"/>
          </a:p>
          <a:p>
            <a:pPr lvl="1"/>
            <a:endParaRPr lang="en-US" dirty="0"/>
          </a:p>
        </p:txBody>
      </p:sp>
      <p:sp>
        <p:nvSpPr>
          <p:cNvPr id="3" name="Title 2"/>
          <p:cNvSpPr>
            <a:spLocks noGrp="1"/>
          </p:cNvSpPr>
          <p:nvPr>
            <p:ph type="title"/>
          </p:nvPr>
        </p:nvSpPr>
        <p:spPr/>
        <p:txBody>
          <a:bodyPr/>
          <a:lstStyle/>
          <a:p>
            <a:r>
              <a:rPr lang="en-US" dirty="0" smtClean="0"/>
              <a:t>Purpose </a:t>
            </a:r>
            <a:r>
              <a:rPr lang="en-US" dirty="0"/>
              <a:t>of </a:t>
            </a:r>
            <a:r>
              <a:rPr lang="en-US" dirty="0" err="1"/>
              <a:t>identifiability</a:t>
            </a:r>
            <a:r>
              <a:rPr lang="en-US" dirty="0"/>
              <a:t> analysis</a:t>
            </a:r>
          </a:p>
        </p:txBody>
      </p:sp>
    </p:spTree>
    <p:extLst>
      <p:ext uri="{BB962C8B-B14F-4D97-AF65-F5344CB8AC3E}">
        <p14:creationId xmlns:p14="http://schemas.microsoft.com/office/powerpoint/2010/main" val="1973720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sz="quarter" idx="13"/>
              </p:nvPr>
            </p:nvSpPr>
            <p:spPr>
              <a:xfrm>
                <a:off x="152400" y="666750"/>
                <a:ext cx="8610600" cy="4476750"/>
              </a:xfrm>
            </p:spPr>
            <p:txBody>
              <a:bodyPr>
                <a:normAutofit fontScale="77500" lnSpcReduction="20000"/>
              </a:bodyPr>
              <a:lstStyle/>
              <a:p>
                <a:r>
                  <a:rPr lang="en-US" dirty="0" smtClean="0"/>
                  <a:t>A general dynamic system can be expressed as follows:</a:t>
                </a:r>
              </a:p>
              <a:p>
                <a:pPr lvl="1"/>
                <a14:m>
                  <m:oMath xmlns:m="http://schemas.openxmlformats.org/officeDocument/2006/math">
                    <m:acc>
                      <m:accPr>
                        <m:chr m:val="̇"/>
                        <m:ctrlPr>
                          <a:rPr lang="en-US" i="1" smtClean="0">
                            <a:latin typeface="Cambria Math" panose="02040503050406030204" pitchFamily="18" charset="0"/>
                          </a:rPr>
                        </m:ctrlPr>
                      </m:accPr>
                      <m:e>
                        <m:r>
                          <a:rPr lang="de-DE" b="0" i="1" smtClean="0">
                            <a:latin typeface="Cambria Math"/>
                          </a:rPr>
                          <m:t>𝑥</m:t>
                        </m:r>
                      </m:e>
                    </m:acc>
                    <m:d>
                      <m:dPr>
                        <m:ctrlPr>
                          <a:rPr lang="de-DE" b="0" i="1" smtClean="0">
                            <a:latin typeface="Cambria Math" panose="02040503050406030204" pitchFamily="18" charset="0"/>
                          </a:rPr>
                        </m:ctrlPr>
                      </m:dPr>
                      <m:e>
                        <m:r>
                          <a:rPr lang="de-DE" b="0" i="1" smtClean="0">
                            <a:latin typeface="Cambria Math"/>
                          </a:rPr>
                          <m:t>𝑡</m:t>
                        </m:r>
                      </m:e>
                    </m:d>
                    <m:r>
                      <a:rPr lang="de-DE" b="0" i="1" smtClean="0">
                        <a:latin typeface="Cambria Math"/>
                      </a:rPr>
                      <m:t>=</m:t>
                    </m:r>
                    <m:r>
                      <a:rPr lang="de-DE" b="0" i="1" smtClean="0">
                        <a:latin typeface="Cambria Math"/>
                      </a:rPr>
                      <m:t>𝑓</m:t>
                    </m:r>
                    <m:d>
                      <m:dPr>
                        <m:ctrlPr>
                          <a:rPr lang="de-DE" b="0" i="1" smtClean="0">
                            <a:latin typeface="Cambria Math" panose="02040503050406030204" pitchFamily="18" charset="0"/>
                          </a:rPr>
                        </m:ctrlPr>
                      </m:dPr>
                      <m:e>
                        <m:r>
                          <a:rPr lang="de-DE" b="0" i="1" smtClean="0">
                            <a:latin typeface="Cambria Math"/>
                          </a:rPr>
                          <m:t>𝑡</m:t>
                        </m:r>
                        <m:r>
                          <a:rPr lang="de-DE" b="0" i="1" smtClean="0">
                            <a:latin typeface="Cambria Math"/>
                          </a:rPr>
                          <m:t>,</m:t>
                        </m:r>
                        <m:r>
                          <a:rPr lang="de-DE" b="0" i="1" smtClean="0">
                            <a:latin typeface="Cambria Math"/>
                          </a:rPr>
                          <m:t>𝑥</m:t>
                        </m:r>
                        <m:d>
                          <m:dPr>
                            <m:ctrlPr>
                              <a:rPr lang="de-DE" b="0" i="1" smtClean="0">
                                <a:latin typeface="Cambria Math" panose="02040503050406030204" pitchFamily="18" charset="0"/>
                              </a:rPr>
                            </m:ctrlPr>
                          </m:dPr>
                          <m:e>
                            <m:r>
                              <a:rPr lang="de-DE" b="0" i="1" smtClean="0">
                                <a:latin typeface="Cambria Math"/>
                              </a:rPr>
                              <m:t>𝑡</m:t>
                            </m:r>
                          </m:e>
                        </m:d>
                        <m:r>
                          <a:rPr lang="de-DE" i="1">
                            <a:latin typeface="Cambria Math"/>
                          </a:rPr>
                          <m:t>,</m:t>
                        </m:r>
                        <m:r>
                          <a:rPr lang="de-DE" b="0" i="1" smtClean="0">
                            <a:latin typeface="Cambria Math"/>
                          </a:rPr>
                          <m:t>𝑢</m:t>
                        </m:r>
                        <m:d>
                          <m:dPr>
                            <m:ctrlPr>
                              <a:rPr lang="de-DE" i="1">
                                <a:latin typeface="Cambria Math" panose="02040503050406030204" pitchFamily="18" charset="0"/>
                              </a:rPr>
                            </m:ctrlPr>
                          </m:dPr>
                          <m:e>
                            <m:r>
                              <a:rPr lang="de-DE" i="1">
                                <a:latin typeface="Cambria Math"/>
                              </a:rPr>
                              <m:t>𝑡</m:t>
                            </m:r>
                          </m:e>
                        </m:d>
                        <m:r>
                          <a:rPr lang="de-DE" b="0" i="1" smtClean="0">
                            <a:latin typeface="Cambria Math"/>
                          </a:rPr>
                          <m:t>,</m:t>
                        </m:r>
                        <m:r>
                          <a:rPr lang="de-DE" b="0" i="1" smtClean="0">
                            <a:latin typeface="Cambria Math"/>
                            <a:ea typeface="Cambria Math"/>
                          </a:rPr>
                          <m:t>𝜃</m:t>
                        </m:r>
                      </m:e>
                    </m:d>
                  </m:oMath>
                </a14:m>
                <a:endParaRPr lang="en-US" dirty="0" smtClean="0"/>
              </a:p>
              <a:p>
                <a:pPr lvl="1"/>
                <a14:m>
                  <m:oMath xmlns:m="http://schemas.openxmlformats.org/officeDocument/2006/math">
                    <m:r>
                      <a:rPr lang="de-DE" b="0" i="1" smtClean="0">
                        <a:latin typeface="Cambria Math"/>
                      </a:rPr>
                      <m:t>𝑦</m:t>
                    </m:r>
                    <m:d>
                      <m:dPr>
                        <m:ctrlPr>
                          <a:rPr lang="de-DE" b="0" i="1" smtClean="0">
                            <a:latin typeface="Cambria Math" panose="02040503050406030204" pitchFamily="18" charset="0"/>
                          </a:rPr>
                        </m:ctrlPr>
                      </m:dPr>
                      <m:e>
                        <m:r>
                          <a:rPr lang="de-DE" b="0" i="1" smtClean="0">
                            <a:latin typeface="Cambria Math"/>
                          </a:rPr>
                          <m:t>𝑡</m:t>
                        </m:r>
                      </m:e>
                    </m:d>
                    <m:r>
                      <a:rPr lang="de-DE" b="0" i="1" smtClean="0">
                        <a:latin typeface="Cambria Math"/>
                      </a:rPr>
                      <m:t>=</m:t>
                    </m:r>
                    <m:r>
                      <a:rPr lang="de-DE" b="0" i="1" smtClean="0">
                        <a:latin typeface="Cambria Math"/>
                      </a:rPr>
                      <m:t>h</m:t>
                    </m:r>
                    <m:d>
                      <m:dPr>
                        <m:ctrlPr>
                          <a:rPr lang="de-DE" b="0" i="1" smtClean="0">
                            <a:latin typeface="Cambria Math" panose="02040503050406030204" pitchFamily="18" charset="0"/>
                          </a:rPr>
                        </m:ctrlPr>
                      </m:dPr>
                      <m:e>
                        <m:r>
                          <a:rPr lang="de-DE" i="1">
                            <a:latin typeface="Cambria Math"/>
                          </a:rPr>
                          <m:t>𝑥</m:t>
                        </m:r>
                        <m:d>
                          <m:dPr>
                            <m:ctrlPr>
                              <a:rPr lang="de-DE" i="1">
                                <a:latin typeface="Cambria Math" panose="02040503050406030204" pitchFamily="18" charset="0"/>
                              </a:rPr>
                            </m:ctrlPr>
                          </m:dPr>
                          <m:e>
                            <m:r>
                              <a:rPr lang="de-DE" i="1">
                                <a:latin typeface="Cambria Math"/>
                              </a:rPr>
                              <m:t>𝑡</m:t>
                            </m:r>
                          </m:e>
                        </m:d>
                        <m:r>
                          <a:rPr lang="de-DE" b="0" i="1" smtClean="0">
                            <a:latin typeface="Cambria Math"/>
                          </a:rPr>
                          <m:t>,</m:t>
                        </m:r>
                        <m:r>
                          <a:rPr lang="de-DE" b="0" i="1" smtClean="0">
                            <a:latin typeface="Cambria Math"/>
                          </a:rPr>
                          <m:t>𝑢</m:t>
                        </m:r>
                        <m:d>
                          <m:dPr>
                            <m:ctrlPr>
                              <a:rPr lang="de-DE" i="1">
                                <a:latin typeface="Cambria Math" panose="02040503050406030204" pitchFamily="18" charset="0"/>
                              </a:rPr>
                            </m:ctrlPr>
                          </m:dPr>
                          <m:e>
                            <m:r>
                              <a:rPr lang="de-DE" i="1">
                                <a:latin typeface="Cambria Math"/>
                              </a:rPr>
                              <m:t>𝑡</m:t>
                            </m:r>
                          </m:e>
                        </m:d>
                        <m:r>
                          <a:rPr lang="de-DE" i="1">
                            <a:latin typeface="Cambria Math"/>
                          </a:rPr>
                          <m:t>,</m:t>
                        </m:r>
                        <m:r>
                          <a:rPr lang="de-DE" i="1">
                            <a:latin typeface="Cambria Math"/>
                            <a:ea typeface="Cambria Math"/>
                          </a:rPr>
                          <m:t>𝜃</m:t>
                        </m:r>
                      </m:e>
                    </m:d>
                  </m:oMath>
                </a14:m>
                <a:endParaRPr lang="en-US" dirty="0" smtClean="0"/>
              </a:p>
              <a:p>
                <a:pPr lvl="2"/>
                <a:r>
                  <a:rPr lang="en-US" dirty="0" smtClean="0"/>
                  <a:t>Where </a:t>
                </a:r>
                <a14:m>
                  <m:oMath xmlns:m="http://schemas.openxmlformats.org/officeDocument/2006/math">
                    <m:r>
                      <a:rPr lang="de-DE" i="1">
                        <a:latin typeface="Cambria Math"/>
                      </a:rPr>
                      <m:t>𝑢</m:t>
                    </m:r>
                    <m:d>
                      <m:dPr>
                        <m:ctrlPr>
                          <a:rPr lang="de-DE" i="1">
                            <a:latin typeface="Cambria Math" panose="02040503050406030204" pitchFamily="18" charset="0"/>
                          </a:rPr>
                        </m:ctrlPr>
                      </m:dPr>
                      <m:e>
                        <m:r>
                          <a:rPr lang="de-DE" i="1">
                            <a:latin typeface="Cambria Math"/>
                          </a:rPr>
                          <m:t>𝑡</m:t>
                        </m:r>
                      </m:e>
                    </m:d>
                  </m:oMath>
                </a14:m>
                <a:r>
                  <a:rPr lang="en-US" dirty="0" smtClean="0"/>
                  <a:t> is the system input vector, </a:t>
                </a:r>
                <a14:m>
                  <m:oMath xmlns:m="http://schemas.openxmlformats.org/officeDocument/2006/math">
                    <m:r>
                      <a:rPr lang="de-DE" i="1">
                        <a:latin typeface="Cambria Math"/>
                      </a:rPr>
                      <m:t>𝑥</m:t>
                    </m:r>
                    <m:d>
                      <m:dPr>
                        <m:ctrlPr>
                          <a:rPr lang="de-DE" i="1">
                            <a:latin typeface="Cambria Math" panose="02040503050406030204" pitchFamily="18" charset="0"/>
                          </a:rPr>
                        </m:ctrlPr>
                      </m:dPr>
                      <m:e>
                        <m:r>
                          <a:rPr lang="de-DE" i="1">
                            <a:latin typeface="Cambria Math"/>
                          </a:rPr>
                          <m:t>𝑡</m:t>
                        </m:r>
                      </m:e>
                    </m:d>
                  </m:oMath>
                </a14:m>
                <a:r>
                  <a:rPr lang="en-US" dirty="0" smtClean="0"/>
                  <a:t> is the vector of state variables, </a:t>
                </a:r>
                <a14:m>
                  <m:oMath xmlns:m="http://schemas.openxmlformats.org/officeDocument/2006/math">
                    <m:r>
                      <a:rPr lang="de-DE" b="0" i="1" smtClean="0">
                        <a:latin typeface="Cambria Math"/>
                      </a:rPr>
                      <m:t>𝑦</m:t>
                    </m:r>
                    <m:d>
                      <m:dPr>
                        <m:ctrlPr>
                          <a:rPr lang="de-DE" i="1">
                            <a:latin typeface="Cambria Math" panose="02040503050406030204" pitchFamily="18" charset="0"/>
                          </a:rPr>
                        </m:ctrlPr>
                      </m:dPr>
                      <m:e>
                        <m:r>
                          <a:rPr lang="de-DE" i="1">
                            <a:latin typeface="Cambria Math"/>
                          </a:rPr>
                          <m:t>𝑡</m:t>
                        </m:r>
                      </m:e>
                    </m:d>
                  </m:oMath>
                </a14:m>
                <a:r>
                  <a:rPr lang="en-US" dirty="0" smtClean="0"/>
                  <a:t> is the output vector, </a:t>
                </a:r>
                <a14:m>
                  <m:oMath xmlns:m="http://schemas.openxmlformats.org/officeDocument/2006/math">
                    <m:r>
                      <a:rPr lang="de-DE" i="1">
                        <a:latin typeface="Cambria Math"/>
                        <a:ea typeface="Cambria Math"/>
                      </a:rPr>
                      <m:t>𝜃</m:t>
                    </m:r>
                  </m:oMath>
                </a14:m>
                <a:r>
                  <a:rPr lang="en-US" dirty="0" smtClean="0"/>
                  <a:t> is the parameters vector</a:t>
                </a:r>
              </a:p>
              <a:p>
                <a:pPr lvl="2"/>
                <a14:m>
                  <m:oMath xmlns:m="http://schemas.openxmlformats.org/officeDocument/2006/math">
                    <m:r>
                      <a:rPr lang="de-DE" i="1">
                        <a:latin typeface="Cambria Math"/>
                        <a:ea typeface="Cambria Math"/>
                      </a:rPr>
                      <m:t>𝜃</m:t>
                    </m:r>
                  </m:oMath>
                </a14:m>
                <a:r>
                  <a:rPr lang="en-US" dirty="0" smtClean="0"/>
                  <a:t> can be constant, time-varying or a mixture of both</a:t>
                </a:r>
                <a:endParaRPr lang="en-US" dirty="0"/>
              </a:p>
              <a:p>
                <a:r>
                  <a:rPr lang="en-US" dirty="0" smtClean="0"/>
                  <a:t>The system is identifiable if </a:t>
                </a:r>
                <a14:m>
                  <m:oMath xmlns:m="http://schemas.openxmlformats.org/officeDocument/2006/math">
                    <m:r>
                      <a:rPr lang="de-DE" i="1">
                        <a:latin typeface="Cambria Math"/>
                        <a:ea typeface="Cambria Math"/>
                      </a:rPr>
                      <m:t>𝜃</m:t>
                    </m:r>
                  </m:oMath>
                </a14:m>
                <a:r>
                  <a:rPr lang="en-US" dirty="0" smtClean="0"/>
                  <a:t> can be uniquely determined from the system input </a:t>
                </a:r>
                <a14:m>
                  <m:oMath xmlns:m="http://schemas.openxmlformats.org/officeDocument/2006/math">
                    <m:r>
                      <a:rPr lang="de-DE" i="1">
                        <a:latin typeface="Cambria Math"/>
                      </a:rPr>
                      <m:t>𝑢</m:t>
                    </m:r>
                    <m:d>
                      <m:dPr>
                        <m:ctrlPr>
                          <a:rPr lang="de-DE" i="1">
                            <a:latin typeface="Cambria Math" panose="02040503050406030204" pitchFamily="18" charset="0"/>
                          </a:rPr>
                        </m:ctrlPr>
                      </m:dPr>
                      <m:e>
                        <m:r>
                          <a:rPr lang="de-DE" i="1">
                            <a:latin typeface="Cambria Math"/>
                          </a:rPr>
                          <m:t>𝑡</m:t>
                        </m:r>
                      </m:e>
                    </m:d>
                  </m:oMath>
                </a14:m>
                <a:r>
                  <a:rPr lang="en-US" dirty="0" smtClean="0"/>
                  <a:t> and the system output </a:t>
                </a:r>
                <a14:m>
                  <m:oMath xmlns:m="http://schemas.openxmlformats.org/officeDocument/2006/math">
                    <m:r>
                      <a:rPr lang="de-DE" i="1">
                        <a:latin typeface="Cambria Math"/>
                      </a:rPr>
                      <m:t>𝑦</m:t>
                    </m:r>
                    <m:d>
                      <m:dPr>
                        <m:ctrlPr>
                          <a:rPr lang="de-DE" i="1">
                            <a:latin typeface="Cambria Math" panose="02040503050406030204" pitchFamily="18" charset="0"/>
                          </a:rPr>
                        </m:ctrlPr>
                      </m:dPr>
                      <m:e>
                        <m:r>
                          <a:rPr lang="de-DE" i="1">
                            <a:latin typeface="Cambria Math"/>
                          </a:rPr>
                          <m:t>𝑡</m:t>
                        </m:r>
                      </m:e>
                    </m:d>
                  </m:oMath>
                </a14:m>
                <a:r>
                  <a:rPr lang="en-US" dirty="0" smtClean="0"/>
                  <a:t>, otherwise it is unidentifiable</a:t>
                </a:r>
              </a:p>
              <a:p>
                <a:pPr lvl="1"/>
                <a:r>
                  <a:rPr lang="en-US" dirty="0" smtClean="0"/>
                  <a:t>The system is globally identifiable if for any input </a:t>
                </a:r>
                <a14:m>
                  <m:oMath xmlns:m="http://schemas.openxmlformats.org/officeDocument/2006/math">
                    <m:r>
                      <a:rPr lang="de-DE" i="1">
                        <a:latin typeface="Cambria Math"/>
                      </a:rPr>
                      <m:t>𝑢</m:t>
                    </m:r>
                    <m:d>
                      <m:dPr>
                        <m:ctrlPr>
                          <a:rPr lang="de-DE" i="1">
                            <a:latin typeface="Cambria Math" panose="02040503050406030204" pitchFamily="18" charset="0"/>
                          </a:rPr>
                        </m:ctrlPr>
                      </m:dPr>
                      <m:e>
                        <m:r>
                          <a:rPr lang="de-DE" i="1">
                            <a:latin typeface="Cambria Math"/>
                          </a:rPr>
                          <m:t>𝑡</m:t>
                        </m:r>
                      </m:e>
                    </m:d>
                  </m:oMath>
                </a14:m>
                <a:r>
                  <a:rPr lang="en-US" dirty="0"/>
                  <a:t> </a:t>
                </a:r>
                <a:r>
                  <a:rPr lang="en-US" dirty="0" smtClean="0"/>
                  <a:t>and any two parameters vectors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a:ea typeface="Cambria Math"/>
                          </a:rPr>
                          <m:t>𝜃</m:t>
                        </m:r>
                      </m:e>
                      <m:sub>
                        <m:r>
                          <a:rPr lang="de-DE" b="0" i="1" smtClean="0">
                            <a:latin typeface="Cambria Math"/>
                          </a:rPr>
                          <m:t>1</m:t>
                        </m:r>
                      </m:sub>
                    </m:sSub>
                  </m:oMath>
                </a14:m>
                <a:r>
                  <a:rPr lang="en-US" dirty="0" smtClean="0"/>
                  <a:t> and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𝜃</m:t>
                        </m:r>
                      </m:e>
                      <m:sub>
                        <m:r>
                          <a:rPr lang="de-DE" b="0" i="1" smtClean="0">
                            <a:latin typeface="Cambria Math"/>
                            <a:ea typeface="Cambria Math"/>
                          </a:rPr>
                          <m:t>2</m:t>
                        </m:r>
                      </m:sub>
                    </m:sSub>
                  </m:oMath>
                </a14:m>
                <a:r>
                  <a:rPr lang="en-US" dirty="0" smtClean="0"/>
                  <a:t> in the whole parameter space, </a:t>
                </a:r>
                <a14:m>
                  <m:oMath xmlns:m="http://schemas.openxmlformats.org/officeDocument/2006/math">
                    <m:r>
                      <a:rPr lang="de-DE" b="0" i="1" smtClean="0">
                        <a:latin typeface="Cambria Math"/>
                      </a:rPr>
                      <m:t>𝑦</m:t>
                    </m:r>
                    <m:d>
                      <m:dPr>
                        <m:ctrlPr>
                          <a:rPr lang="de-DE"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ea typeface="Cambria Math"/>
                              </a:rPr>
                              <m:t>𝜃</m:t>
                            </m:r>
                          </m:e>
                          <m:sub>
                            <m:r>
                              <a:rPr lang="de-DE" i="1">
                                <a:latin typeface="Cambria Math"/>
                              </a:rPr>
                              <m:t>1</m:t>
                            </m:r>
                          </m:sub>
                        </m:sSub>
                      </m:e>
                    </m:d>
                    <m:r>
                      <a:rPr lang="de-DE" b="0" i="1" smtClean="0">
                        <a:latin typeface="Cambria Math"/>
                      </a:rPr>
                      <m:t>=</m:t>
                    </m:r>
                    <m:r>
                      <a:rPr lang="de-DE" i="1">
                        <a:latin typeface="Cambria Math"/>
                      </a:rPr>
                      <m:t>𝑦</m:t>
                    </m:r>
                    <m:d>
                      <m:dPr>
                        <m:ctrlPr>
                          <a:rPr lang="de-DE"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ea typeface="Cambria Math"/>
                              </a:rPr>
                              <m:t>𝜃</m:t>
                            </m:r>
                          </m:e>
                          <m:sub>
                            <m:r>
                              <a:rPr lang="de-DE" b="0" i="1" smtClean="0">
                                <a:latin typeface="Cambria Math"/>
                                <a:ea typeface="Cambria Math"/>
                              </a:rPr>
                              <m:t>2</m:t>
                            </m:r>
                          </m:sub>
                        </m:sSub>
                      </m:e>
                    </m:d>
                  </m:oMath>
                </a14:m>
                <a:r>
                  <a:rPr lang="en-US" dirty="0" smtClean="0"/>
                  <a:t> holds if and only if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𝜃</m:t>
                        </m:r>
                      </m:e>
                      <m:sub>
                        <m:r>
                          <a:rPr lang="de-DE" i="1">
                            <a:latin typeface="Cambria Math"/>
                          </a:rPr>
                          <m:t>1</m:t>
                        </m:r>
                      </m:sub>
                    </m:sSub>
                    <m:r>
                      <a:rPr lang="de-DE" i="1">
                        <a:latin typeface="Cambria Math"/>
                      </a:rPr>
                      <m:t>=</m:t>
                    </m:r>
                    <m:sSub>
                      <m:sSubPr>
                        <m:ctrlPr>
                          <a:rPr lang="en-US" i="1">
                            <a:latin typeface="Cambria Math" panose="02040503050406030204" pitchFamily="18" charset="0"/>
                          </a:rPr>
                        </m:ctrlPr>
                      </m:sSubPr>
                      <m:e>
                        <m:r>
                          <a:rPr lang="en-US" i="1">
                            <a:latin typeface="Cambria Math"/>
                            <a:ea typeface="Cambria Math"/>
                          </a:rPr>
                          <m:t>𝜃</m:t>
                        </m:r>
                      </m:e>
                      <m:sub>
                        <m:r>
                          <a:rPr lang="de-DE" i="1">
                            <a:latin typeface="Cambria Math"/>
                            <a:ea typeface="Cambria Math"/>
                          </a:rPr>
                          <m:t>2</m:t>
                        </m:r>
                      </m:sub>
                    </m:sSub>
                  </m:oMath>
                </a14:m>
                <a:endParaRPr lang="en-US" dirty="0" smtClean="0"/>
              </a:p>
              <a:p>
                <a:pPr lvl="1"/>
                <a:r>
                  <a:rPr lang="en-US" dirty="0"/>
                  <a:t>The system is </a:t>
                </a:r>
                <a:r>
                  <a:rPr lang="en-US" dirty="0" smtClean="0"/>
                  <a:t>locally identifiable </a:t>
                </a:r>
                <a:r>
                  <a:rPr lang="en-US" dirty="0"/>
                  <a:t>if for any input </a:t>
                </a:r>
                <a14:m>
                  <m:oMath xmlns:m="http://schemas.openxmlformats.org/officeDocument/2006/math">
                    <m:r>
                      <a:rPr lang="de-DE" i="1">
                        <a:latin typeface="Cambria Math"/>
                      </a:rPr>
                      <m:t>𝑢</m:t>
                    </m:r>
                    <m:d>
                      <m:dPr>
                        <m:ctrlPr>
                          <a:rPr lang="de-DE" i="1">
                            <a:latin typeface="Cambria Math" panose="02040503050406030204" pitchFamily="18" charset="0"/>
                          </a:rPr>
                        </m:ctrlPr>
                      </m:dPr>
                      <m:e>
                        <m:r>
                          <a:rPr lang="de-DE" i="1">
                            <a:latin typeface="Cambria Math"/>
                          </a:rPr>
                          <m:t>𝑡</m:t>
                        </m:r>
                      </m:e>
                    </m:d>
                  </m:oMath>
                </a14:m>
                <a:r>
                  <a:rPr lang="en-US" dirty="0"/>
                  <a:t> and any two parameters vectors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𝜃</m:t>
                        </m:r>
                      </m:e>
                      <m:sub>
                        <m:r>
                          <a:rPr lang="de-DE" i="1">
                            <a:latin typeface="Cambria Math"/>
                          </a:rPr>
                          <m:t>1</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𝜃</m:t>
                        </m:r>
                      </m:e>
                      <m:sub>
                        <m:r>
                          <a:rPr lang="de-DE" i="1">
                            <a:latin typeface="Cambria Math"/>
                            <a:ea typeface="Cambria Math"/>
                          </a:rPr>
                          <m:t>2</m:t>
                        </m:r>
                      </m:sub>
                    </m:sSub>
                  </m:oMath>
                </a14:m>
                <a:r>
                  <a:rPr lang="en-US" dirty="0" smtClean="0"/>
                  <a:t> in the neighborhood of some point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𝜃</m:t>
                        </m:r>
                      </m:e>
                      <m:sub>
                        <m:r>
                          <a:rPr lang="de-DE" b="0" i="1" smtClean="0">
                            <a:latin typeface="Cambria Math"/>
                            <a:ea typeface="Cambria Math"/>
                          </a:rPr>
                          <m:t>∗</m:t>
                        </m:r>
                      </m:sub>
                    </m:sSub>
                  </m:oMath>
                </a14:m>
                <a:r>
                  <a:rPr lang="en-US" dirty="0" smtClean="0"/>
                  <a:t>,</a:t>
                </a:r>
                <a:r>
                  <a:rPr lang="de-DE" dirty="0"/>
                  <a:t> </a:t>
                </a:r>
                <a14:m>
                  <m:oMath xmlns:m="http://schemas.openxmlformats.org/officeDocument/2006/math">
                    <m:r>
                      <a:rPr lang="de-DE" i="1">
                        <a:latin typeface="Cambria Math"/>
                      </a:rPr>
                      <m:t>𝑦</m:t>
                    </m:r>
                    <m:d>
                      <m:dPr>
                        <m:ctrlPr>
                          <a:rPr lang="de-DE"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ea typeface="Cambria Math"/>
                              </a:rPr>
                              <m:t>𝜃</m:t>
                            </m:r>
                          </m:e>
                          <m:sub>
                            <m:r>
                              <a:rPr lang="de-DE" i="1">
                                <a:latin typeface="Cambria Math"/>
                              </a:rPr>
                              <m:t>1</m:t>
                            </m:r>
                          </m:sub>
                        </m:sSub>
                      </m:e>
                    </m:d>
                    <m:r>
                      <a:rPr lang="de-DE" i="1">
                        <a:latin typeface="Cambria Math"/>
                      </a:rPr>
                      <m:t>=</m:t>
                    </m:r>
                    <m:r>
                      <a:rPr lang="de-DE" i="1">
                        <a:latin typeface="Cambria Math"/>
                      </a:rPr>
                      <m:t>𝑦</m:t>
                    </m:r>
                    <m:d>
                      <m:dPr>
                        <m:ctrlPr>
                          <a:rPr lang="de-DE"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ea typeface="Cambria Math"/>
                              </a:rPr>
                              <m:t>𝜃</m:t>
                            </m:r>
                          </m:e>
                          <m:sub>
                            <m:r>
                              <a:rPr lang="de-DE" i="1">
                                <a:latin typeface="Cambria Math"/>
                                <a:ea typeface="Cambria Math"/>
                              </a:rPr>
                              <m:t>2</m:t>
                            </m:r>
                          </m:sub>
                        </m:sSub>
                      </m:e>
                    </m:d>
                  </m:oMath>
                </a14:m>
                <a:r>
                  <a:rPr lang="en-US" dirty="0"/>
                  <a:t> holds if and only if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𝜃</m:t>
                        </m:r>
                      </m:e>
                      <m:sub>
                        <m:r>
                          <a:rPr lang="de-DE" i="1">
                            <a:latin typeface="Cambria Math"/>
                          </a:rPr>
                          <m:t>1</m:t>
                        </m:r>
                      </m:sub>
                    </m:sSub>
                    <m:r>
                      <a:rPr lang="de-DE" i="1">
                        <a:latin typeface="Cambria Math"/>
                      </a:rPr>
                      <m:t>=</m:t>
                    </m:r>
                    <m:sSub>
                      <m:sSubPr>
                        <m:ctrlPr>
                          <a:rPr lang="en-US" i="1">
                            <a:latin typeface="Cambria Math" panose="02040503050406030204" pitchFamily="18" charset="0"/>
                          </a:rPr>
                        </m:ctrlPr>
                      </m:sSubPr>
                      <m:e>
                        <m:r>
                          <a:rPr lang="en-US" i="1">
                            <a:latin typeface="Cambria Math"/>
                            <a:ea typeface="Cambria Math"/>
                          </a:rPr>
                          <m:t>𝜃</m:t>
                        </m:r>
                      </m:e>
                      <m:sub>
                        <m:r>
                          <a:rPr lang="de-DE" i="1">
                            <a:latin typeface="Cambria Math"/>
                            <a:ea typeface="Cambria Math"/>
                          </a:rPr>
                          <m:t>2</m:t>
                        </m:r>
                      </m:sub>
                    </m:sSub>
                  </m:oMath>
                </a14:m>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sz="quarter" idx="13"/>
              </p:nvPr>
            </p:nvSpPr>
            <p:spPr>
              <a:xfrm>
                <a:off x="152400" y="666750"/>
                <a:ext cx="8610600" cy="4476750"/>
              </a:xfrm>
              <a:blipFill rotWithShape="1">
                <a:blip r:embed="rId3"/>
                <a:stretch>
                  <a:fillRect t="-2177" r="-708" b="-1088"/>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smtClean="0"/>
              <a:t>Formal definition of </a:t>
            </a:r>
            <a:r>
              <a:rPr lang="en-US" dirty="0" err="1" smtClean="0"/>
              <a:t>identifiability</a:t>
            </a:r>
            <a:endParaRPr lang="en-US" dirty="0"/>
          </a:p>
        </p:txBody>
      </p:sp>
    </p:spTree>
    <p:extLst>
      <p:ext uri="{BB962C8B-B14F-4D97-AF65-F5344CB8AC3E}">
        <p14:creationId xmlns:p14="http://schemas.microsoft.com/office/powerpoint/2010/main" val="1604991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sz="quarter" idx="13"/>
              </p:nvPr>
            </p:nvSpPr>
            <p:spPr>
              <a:xfrm>
                <a:off x="152400" y="666750"/>
                <a:ext cx="8610600" cy="4476750"/>
              </a:xfrm>
            </p:spPr>
            <p:txBody>
              <a:bodyPr>
                <a:normAutofit fontScale="77500" lnSpcReduction="20000"/>
              </a:bodyPr>
              <a:lstStyle/>
              <a:p>
                <a:r>
                  <a:rPr lang="en-US" dirty="0" smtClean="0"/>
                  <a:t>An LTI dynamic system can be expressed as follows:</a:t>
                </a:r>
              </a:p>
              <a:p>
                <a:pPr lvl="1"/>
                <a14:m>
                  <m:oMath xmlns:m="http://schemas.openxmlformats.org/officeDocument/2006/math">
                    <m:acc>
                      <m:accPr>
                        <m:chr m:val="̇"/>
                        <m:ctrlPr>
                          <a:rPr lang="en-US" i="1" smtClean="0">
                            <a:latin typeface="Cambria Math" panose="02040503050406030204" pitchFamily="18" charset="0"/>
                          </a:rPr>
                        </m:ctrlPr>
                      </m:accPr>
                      <m:e>
                        <m:r>
                          <a:rPr lang="de-DE" b="0" i="1" smtClean="0">
                            <a:latin typeface="Cambria Math"/>
                          </a:rPr>
                          <m:t>𝑥</m:t>
                        </m:r>
                      </m:e>
                    </m:acc>
                    <m:r>
                      <a:rPr lang="de-DE" b="0" i="1" smtClean="0">
                        <a:latin typeface="Cambria Math"/>
                      </a:rPr>
                      <m:t>=</m:t>
                    </m:r>
                    <m:r>
                      <a:rPr lang="de-DE" b="0" i="1" smtClean="0">
                        <a:latin typeface="Cambria Math"/>
                      </a:rPr>
                      <m:t>𝐴</m:t>
                    </m:r>
                    <m:r>
                      <a:rPr lang="de-DE" b="0" i="1" smtClean="0">
                        <a:latin typeface="Cambria Math"/>
                        <a:ea typeface="Cambria Math"/>
                      </a:rPr>
                      <m:t>∙</m:t>
                    </m:r>
                    <m:r>
                      <a:rPr lang="de-DE" b="0" i="1" smtClean="0">
                        <a:latin typeface="Cambria Math"/>
                      </a:rPr>
                      <m:t>𝑥</m:t>
                    </m:r>
                    <m:r>
                      <a:rPr lang="de-DE" b="0" i="1" smtClean="0">
                        <a:latin typeface="Cambria Math"/>
                      </a:rPr>
                      <m:t>+</m:t>
                    </m:r>
                    <m:r>
                      <a:rPr lang="de-DE" b="0" i="1" smtClean="0">
                        <a:latin typeface="Cambria Math"/>
                      </a:rPr>
                      <m:t>𝐵</m:t>
                    </m:r>
                    <m:r>
                      <a:rPr lang="de-DE" b="0" i="1" smtClean="0">
                        <a:latin typeface="Cambria Math"/>
                        <a:ea typeface="Cambria Math"/>
                      </a:rPr>
                      <m:t>∙</m:t>
                    </m:r>
                    <m:r>
                      <a:rPr lang="de-DE" b="0" i="1" smtClean="0">
                        <a:latin typeface="Cambria Math"/>
                        <a:ea typeface="Cambria Math"/>
                      </a:rPr>
                      <m:t>𝑢</m:t>
                    </m:r>
                  </m:oMath>
                </a14:m>
                <a:endParaRPr lang="en-US" dirty="0" smtClean="0"/>
              </a:p>
              <a:p>
                <a:pPr lvl="1"/>
                <a14:m>
                  <m:oMath xmlns:m="http://schemas.openxmlformats.org/officeDocument/2006/math">
                    <m:r>
                      <a:rPr lang="de-DE" b="0" i="1" smtClean="0">
                        <a:latin typeface="Cambria Math"/>
                      </a:rPr>
                      <m:t>𝑦</m:t>
                    </m:r>
                    <m:r>
                      <a:rPr lang="de-DE" b="0" i="1" smtClean="0">
                        <a:latin typeface="Cambria Math"/>
                      </a:rPr>
                      <m:t>=</m:t>
                    </m:r>
                    <m:r>
                      <a:rPr lang="de-DE" b="0" i="1" smtClean="0">
                        <a:latin typeface="Cambria Math"/>
                      </a:rPr>
                      <m:t>𝐶</m:t>
                    </m:r>
                    <m:r>
                      <a:rPr lang="de-DE" b="0" i="1" smtClean="0">
                        <a:latin typeface="Cambria Math"/>
                        <a:ea typeface="Cambria Math"/>
                      </a:rPr>
                      <m:t>∙</m:t>
                    </m:r>
                    <m:r>
                      <a:rPr lang="de-DE" b="0" i="1" smtClean="0">
                        <a:latin typeface="Cambria Math"/>
                        <a:ea typeface="Cambria Math"/>
                      </a:rPr>
                      <m:t>𝑥</m:t>
                    </m:r>
                  </m:oMath>
                </a14:m>
                <a:endParaRPr lang="en-US" dirty="0"/>
              </a:p>
              <a:p>
                <a:pPr marL="320040" lvl="1" indent="-320040">
                  <a:spcBef>
                    <a:spcPts val="700"/>
                  </a:spcBef>
                  <a:buClr>
                    <a:schemeClr val="accent2"/>
                  </a:buClr>
                  <a:buSzPct val="60000"/>
                  <a:buFont typeface="Wingdings"/>
                  <a:buChar char=""/>
                </a:pPr>
                <a:r>
                  <a:rPr lang="en-US" dirty="0"/>
                  <a:t>The Laplace Transform can be used to compute the Transfer Function of the LTI system</a:t>
                </a:r>
                <a:endParaRPr lang="de-DE" sz="3200" i="1" dirty="0" smtClean="0"/>
              </a:p>
              <a:p>
                <a:pPr marL="594360" lvl="2" indent="-320040">
                  <a:spcBef>
                    <a:spcPts val="700"/>
                  </a:spcBef>
                  <a:buSzPct val="60000"/>
                  <a:buFont typeface="Wingdings"/>
                  <a:buChar char=""/>
                </a:pPr>
                <a14:m>
                  <m:oMath xmlns:m="http://schemas.openxmlformats.org/officeDocument/2006/math">
                    <m:sSup>
                      <m:sSupPr>
                        <m:ctrlPr>
                          <a:rPr lang="en-US" sz="2900" i="1">
                            <a:latin typeface="Cambria Math" panose="02040503050406030204" pitchFamily="18" charset="0"/>
                          </a:rPr>
                        </m:ctrlPr>
                      </m:sSupPr>
                      <m:e>
                        <m:r>
                          <a:rPr lang="en-US" sz="2900" i="1">
                            <a:latin typeface="Cambria Math" panose="02040503050406030204" pitchFamily="18" charset="0"/>
                          </a:rPr>
                          <m:t>𝐶</m:t>
                        </m:r>
                      </m:e>
                      <m:sup>
                        <m:r>
                          <a:rPr lang="en-US" sz="2900" i="1">
                            <a:latin typeface="Cambria Math" panose="02040503050406030204" pitchFamily="18" charset="0"/>
                          </a:rPr>
                          <m:t>−1</m:t>
                        </m:r>
                      </m:sup>
                    </m:sSup>
                    <m:acc>
                      <m:accPr>
                        <m:chr m:val="̇"/>
                        <m:ctrlPr>
                          <a:rPr lang="en-US" sz="2900" i="1">
                            <a:latin typeface="Cambria Math" panose="02040503050406030204" pitchFamily="18" charset="0"/>
                          </a:rPr>
                        </m:ctrlPr>
                      </m:accPr>
                      <m:e>
                        <m:r>
                          <a:rPr lang="en-US" sz="2900" i="1">
                            <a:latin typeface="Cambria Math" panose="02040503050406030204" pitchFamily="18" charset="0"/>
                          </a:rPr>
                          <m:t>𝑌</m:t>
                        </m:r>
                      </m:e>
                    </m:acc>
                    <m:r>
                      <a:rPr lang="en-US" sz="2900" i="1">
                        <a:latin typeface="Cambria Math" panose="02040503050406030204" pitchFamily="18" charset="0"/>
                      </a:rPr>
                      <m:t>=</m:t>
                    </m:r>
                    <m:r>
                      <a:rPr lang="en-US" sz="2900" i="1">
                        <a:latin typeface="Cambria Math" panose="02040503050406030204" pitchFamily="18" charset="0"/>
                      </a:rPr>
                      <m:t>𝐴</m:t>
                    </m:r>
                    <m:r>
                      <a:rPr lang="en-US" sz="2900" i="1">
                        <a:latin typeface="Cambria Math" panose="02040503050406030204" pitchFamily="18" charset="0"/>
                      </a:rPr>
                      <m:t>.</m:t>
                    </m:r>
                    <m:sSup>
                      <m:sSupPr>
                        <m:ctrlPr>
                          <a:rPr lang="en-US" sz="2900" i="1">
                            <a:latin typeface="Cambria Math" panose="02040503050406030204" pitchFamily="18" charset="0"/>
                          </a:rPr>
                        </m:ctrlPr>
                      </m:sSupPr>
                      <m:e>
                        <m:r>
                          <a:rPr lang="en-US" sz="2900" i="1">
                            <a:latin typeface="Cambria Math" panose="02040503050406030204" pitchFamily="18" charset="0"/>
                          </a:rPr>
                          <m:t>𝐶</m:t>
                        </m:r>
                      </m:e>
                      <m:sup>
                        <m:r>
                          <a:rPr lang="en-US" sz="2900" i="1">
                            <a:latin typeface="Cambria Math" panose="02040503050406030204" pitchFamily="18" charset="0"/>
                          </a:rPr>
                          <m:t>−1</m:t>
                        </m:r>
                      </m:sup>
                    </m:sSup>
                    <m:r>
                      <a:rPr lang="en-US" sz="2900" i="1">
                        <a:latin typeface="Cambria Math" panose="02040503050406030204" pitchFamily="18" charset="0"/>
                      </a:rPr>
                      <m:t>.</m:t>
                    </m:r>
                    <m:r>
                      <a:rPr lang="en-US" sz="2900" i="1">
                        <a:latin typeface="Cambria Math" panose="02040503050406030204" pitchFamily="18" charset="0"/>
                      </a:rPr>
                      <m:t>𝑌</m:t>
                    </m:r>
                    <m:r>
                      <a:rPr lang="en-US" sz="2900" i="1">
                        <a:latin typeface="Cambria Math" panose="02040503050406030204" pitchFamily="18" charset="0"/>
                      </a:rPr>
                      <m:t>+</m:t>
                    </m:r>
                    <m:r>
                      <a:rPr lang="en-US" sz="2900" i="1">
                        <a:latin typeface="Cambria Math" panose="02040503050406030204" pitchFamily="18" charset="0"/>
                      </a:rPr>
                      <m:t>𝐵</m:t>
                    </m:r>
                    <m:r>
                      <a:rPr lang="en-US" sz="2900" i="1">
                        <a:latin typeface="Cambria Math" panose="02040503050406030204" pitchFamily="18" charset="0"/>
                      </a:rPr>
                      <m:t>.</m:t>
                    </m:r>
                    <m:r>
                      <a:rPr lang="de-DE" sz="2900" b="0" i="1" smtClean="0">
                        <a:latin typeface="Cambria Math"/>
                      </a:rPr>
                      <m:t>𝑈</m:t>
                    </m:r>
                  </m:oMath>
                </a14:m>
                <a:endParaRPr lang="en-US" sz="2900" dirty="0" smtClean="0"/>
              </a:p>
              <a:p>
                <a:pPr marL="594360" lvl="2" indent="-320040">
                  <a:spcBef>
                    <a:spcPts val="700"/>
                  </a:spcBef>
                  <a:buSzPct val="60000"/>
                  <a:buFont typeface="Wingdings"/>
                  <a:buChar char=""/>
                </a:pPr>
                <a14:m>
                  <m:oMath xmlns:m="http://schemas.openxmlformats.org/officeDocument/2006/math">
                    <m:r>
                      <a:rPr lang="de-DE" sz="2900" b="0" i="1" smtClean="0">
                        <a:latin typeface="Cambria Math"/>
                      </a:rPr>
                      <m:t>−</m:t>
                    </m:r>
                    <m:r>
                      <a:rPr lang="en-US" sz="2900" i="1">
                        <a:latin typeface="Cambria Math" panose="02040503050406030204" pitchFamily="18" charset="0"/>
                      </a:rPr>
                      <m:t>𝐴</m:t>
                    </m:r>
                    <m:r>
                      <a:rPr lang="en-US" sz="2900" i="1">
                        <a:latin typeface="Cambria Math" panose="02040503050406030204" pitchFamily="18" charset="0"/>
                      </a:rPr>
                      <m:t>.</m:t>
                    </m:r>
                    <m:sSup>
                      <m:sSupPr>
                        <m:ctrlPr>
                          <a:rPr lang="en-US" sz="2900" i="1">
                            <a:latin typeface="Cambria Math" panose="02040503050406030204" pitchFamily="18" charset="0"/>
                          </a:rPr>
                        </m:ctrlPr>
                      </m:sSupPr>
                      <m:e>
                        <m:r>
                          <a:rPr lang="en-US" sz="2900" i="1">
                            <a:latin typeface="Cambria Math" panose="02040503050406030204" pitchFamily="18" charset="0"/>
                          </a:rPr>
                          <m:t>𝐶</m:t>
                        </m:r>
                      </m:e>
                      <m:sup>
                        <m:r>
                          <a:rPr lang="en-US" sz="2900" i="1">
                            <a:latin typeface="Cambria Math" panose="02040503050406030204" pitchFamily="18" charset="0"/>
                          </a:rPr>
                          <m:t>−1</m:t>
                        </m:r>
                      </m:sup>
                    </m:sSup>
                    <m:r>
                      <a:rPr lang="en-US" sz="2900" i="1">
                        <a:latin typeface="Cambria Math" panose="02040503050406030204" pitchFamily="18" charset="0"/>
                      </a:rPr>
                      <m:t>.</m:t>
                    </m:r>
                    <m:r>
                      <a:rPr lang="en-US" sz="2900" i="1">
                        <a:latin typeface="Cambria Math" panose="02040503050406030204" pitchFamily="18" charset="0"/>
                      </a:rPr>
                      <m:t>𝑌</m:t>
                    </m:r>
                    <m:r>
                      <a:rPr lang="en-US" sz="2900" i="1">
                        <a:latin typeface="Cambria Math" panose="02040503050406030204" pitchFamily="18" charset="0"/>
                      </a:rPr>
                      <m:t>+</m:t>
                    </m:r>
                    <m:sSup>
                      <m:sSupPr>
                        <m:ctrlPr>
                          <a:rPr lang="en-US" sz="2900" i="1">
                            <a:latin typeface="Cambria Math" panose="02040503050406030204" pitchFamily="18" charset="0"/>
                          </a:rPr>
                        </m:ctrlPr>
                      </m:sSupPr>
                      <m:e>
                        <m:r>
                          <a:rPr lang="en-US" sz="2900" i="1">
                            <a:latin typeface="Cambria Math" panose="02040503050406030204" pitchFamily="18" charset="0"/>
                          </a:rPr>
                          <m:t>𝐶</m:t>
                        </m:r>
                      </m:e>
                      <m:sup>
                        <m:r>
                          <a:rPr lang="en-US" sz="2900" i="1">
                            <a:latin typeface="Cambria Math" panose="02040503050406030204" pitchFamily="18" charset="0"/>
                          </a:rPr>
                          <m:t>−1</m:t>
                        </m:r>
                      </m:sup>
                    </m:sSup>
                    <m:r>
                      <a:rPr lang="en-US" sz="2900" i="1">
                        <a:latin typeface="Cambria Math" panose="02040503050406030204" pitchFamily="18" charset="0"/>
                      </a:rPr>
                      <m:t>.</m:t>
                    </m:r>
                    <m:acc>
                      <m:accPr>
                        <m:chr m:val="̇"/>
                        <m:ctrlPr>
                          <a:rPr lang="en-US" sz="2900" i="1">
                            <a:latin typeface="Cambria Math" panose="02040503050406030204" pitchFamily="18" charset="0"/>
                          </a:rPr>
                        </m:ctrlPr>
                      </m:accPr>
                      <m:e>
                        <m:r>
                          <a:rPr lang="en-US" sz="2900" i="1">
                            <a:latin typeface="Cambria Math" panose="02040503050406030204" pitchFamily="18" charset="0"/>
                          </a:rPr>
                          <m:t>𝑌</m:t>
                        </m:r>
                      </m:e>
                    </m:acc>
                    <m:r>
                      <a:rPr lang="en-US" sz="2900" i="1">
                        <a:latin typeface="Cambria Math" panose="02040503050406030204" pitchFamily="18" charset="0"/>
                      </a:rPr>
                      <m:t>=</m:t>
                    </m:r>
                    <m:r>
                      <a:rPr lang="en-US" sz="2900" i="1">
                        <a:latin typeface="Cambria Math" panose="02040503050406030204" pitchFamily="18" charset="0"/>
                      </a:rPr>
                      <m:t>𝐵</m:t>
                    </m:r>
                    <m:r>
                      <a:rPr lang="en-US" sz="2900" i="1">
                        <a:latin typeface="Cambria Math" panose="02040503050406030204" pitchFamily="18" charset="0"/>
                      </a:rPr>
                      <m:t>.</m:t>
                    </m:r>
                    <m:r>
                      <a:rPr lang="en-US" sz="2900" i="1">
                        <a:latin typeface="Cambria Math" panose="02040503050406030204" pitchFamily="18" charset="0"/>
                      </a:rPr>
                      <m:t>𝑈</m:t>
                    </m:r>
                    <m:r>
                      <a:rPr lang="en-US" sz="2900" i="1">
                        <a:latin typeface="Cambria Math" panose="02040503050406030204" pitchFamily="18" charset="0"/>
                      </a:rPr>
                      <m:t>     </m:t>
                    </m:r>
                  </m:oMath>
                </a14:m>
                <a:endParaRPr lang="en-US" sz="2900" dirty="0" smtClean="0"/>
              </a:p>
              <a:p>
                <a:pPr marL="594360" lvl="2" indent="-320040">
                  <a:spcBef>
                    <a:spcPts val="700"/>
                  </a:spcBef>
                  <a:buSzPct val="60000"/>
                  <a:buFont typeface="Wingdings"/>
                  <a:buChar char=""/>
                </a:pPr>
                <a14:m>
                  <m:oMath xmlns:m="http://schemas.openxmlformats.org/officeDocument/2006/math">
                    <m:r>
                      <a:rPr lang="en-US" sz="2900" i="1">
                        <a:latin typeface="Cambria Math" panose="02040503050406030204" pitchFamily="18" charset="0"/>
                      </a:rPr>
                      <m:t>𝐿</m:t>
                    </m:r>
                    <m:d>
                      <m:dPr>
                        <m:begChr m:val="{"/>
                        <m:endChr m:val="}"/>
                        <m:ctrlPr>
                          <a:rPr lang="en-US" sz="2900" i="1">
                            <a:latin typeface="Cambria Math" panose="02040503050406030204" pitchFamily="18" charset="0"/>
                          </a:rPr>
                        </m:ctrlPr>
                      </m:dPr>
                      <m:e>
                        <m:r>
                          <a:rPr lang="en-US" sz="2900" i="1">
                            <a:latin typeface="Cambria Math" panose="02040503050406030204" pitchFamily="18" charset="0"/>
                          </a:rPr>
                          <m:t>−</m:t>
                        </m:r>
                        <m:r>
                          <a:rPr lang="en-US" sz="2900" i="1">
                            <a:latin typeface="Cambria Math" panose="02040503050406030204" pitchFamily="18" charset="0"/>
                          </a:rPr>
                          <m:t>𝐴</m:t>
                        </m:r>
                        <m:r>
                          <a:rPr lang="en-US" sz="2900" i="1">
                            <a:latin typeface="Cambria Math" panose="02040503050406030204" pitchFamily="18" charset="0"/>
                          </a:rPr>
                          <m:t>.</m:t>
                        </m:r>
                        <m:sSup>
                          <m:sSupPr>
                            <m:ctrlPr>
                              <a:rPr lang="en-US" sz="2900" i="1">
                                <a:latin typeface="Cambria Math" panose="02040503050406030204" pitchFamily="18" charset="0"/>
                              </a:rPr>
                            </m:ctrlPr>
                          </m:sSupPr>
                          <m:e>
                            <m:r>
                              <a:rPr lang="en-US" sz="2900" i="1">
                                <a:latin typeface="Cambria Math" panose="02040503050406030204" pitchFamily="18" charset="0"/>
                              </a:rPr>
                              <m:t>𝐶</m:t>
                            </m:r>
                          </m:e>
                          <m:sup>
                            <m:r>
                              <a:rPr lang="en-US" sz="2900" i="1">
                                <a:latin typeface="Cambria Math" panose="02040503050406030204" pitchFamily="18" charset="0"/>
                              </a:rPr>
                              <m:t>−1</m:t>
                            </m:r>
                          </m:sup>
                        </m:sSup>
                        <m:r>
                          <a:rPr lang="en-US" sz="2900" i="1">
                            <a:latin typeface="Cambria Math" panose="02040503050406030204" pitchFamily="18" charset="0"/>
                          </a:rPr>
                          <m:t>.</m:t>
                        </m:r>
                        <m:r>
                          <a:rPr lang="en-US" sz="2900" i="1">
                            <a:latin typeface="Cambria Math" panose="02040503050406030204" pitchFamily="18" charset="0"/>
                          </a:rPr>
                          <m:t>𝑌</m:t>
                        </m:r>
                        <m:r>
                          <a:rPr lang="en-US" sz="2900" i="1">
                            <a:latin typeface="Cambria Math" panose="02040503050406030204" pitchFamily="18" charset="0"/>
                          </a:rPr>
                          <m:t>+</m:t>
                        </m:r>
                        <m:sSup>
                          <m:sSupPr>
                            <m:ctrlPr>
                              <a:rPr lang="en-US" sz="2900" i="1">
                                <a:latin typeface="Cambria Math" panose="02040503050406030204" pitchFamily="18" charset="0"/>
                              </a:rPr>
                            </m:ctrlPr>
                          </m:sSupPr>
                          <m:e>
                            <m:r>
                              <a:rPr lang="en-US" sz="2900" i="1">
                                <a:latin typeface="Cambria Math" panose="02040503050406030204" pitchFamily="18" charset="0"/>
                              </a:rPr>
                              <m:t>𝐶</m:t>
                            </m:r>
                          </m:e>
                          <m:sup>
                            <m:r>
                              <a:rPr lang="en-US" sz="2900" i="1">
                                <a:latin typeface="Cambria Math" panose="02040503050406030204" pitchFamily="18" charset="0"/>
                              </a:rPr>
                              <m:t>−1</m:t>
                            </m:r>
                          </m:sup>
                        </m:sSup>
                        <m:r>
                          <a:rPr lang="en-US" sz="2900" i="1">
                            <a:latin typeface="Cambria Math" panose="02040503050406030204" pitchFamily="18" charset="0"/>
                          </a:rPr>
                          <m:t>.</m:t>
                        </m:r>
                        <m:acc>
                          <m:accPr>
                            <m:chr m:val="̇"/>
                            <m:ctrlPr>
                              <a:rPr lang="en-US" sz="2900" i="1">
                                <a:latin typeface="Cambria Math" panose="02040503050406030204" pitchFamily="18" charset="0"/>
                              </a:rPr>
                            </m:ctrlPr>
                          </m:accPr>
                          <m:e>
                            <m:r>
                              <a:rPr lang="en-US" sz="2900" i="1">
                                <a:latin typeface="Cambria Math" panose="02040503050406030204" pitchFamily="18" charset="0"/>
                              </a:rPr>
                              <m:t>𝑌</m:t>
                            </m:r>
                          </m:e>
                        </m:acc>
                      </m:e>
                    </m:d>
                    <m:r>
                      <a:rPr lang="en-US" sz="2900" i="1">
                        <a:latin typeface="Cambria Math" panose="02040503050406030204" pitchFamily="18" charset="0"/>
                      </a:rPr>
                      <m:t>=</m:t>
                    </m:r>
                    <m:r>
                      <a:rPr lang="en-US" sz="2900" i="1">
                        <a:latin typeface="Cambria Math" panose="02040503050406030204" pitchFamily="18" charset="0"/>
                      </a:rPr>
                      <m:t>𝐿</m:t>
                    </m:r>
                    <m:d>
                      <m:dPr>
                        <m:begChr m:val="{"/>
                        <m:endChr m:val="}"/>
                        <m:ctrlPr>
                          <a:rPr lang="en-US" sz="2900" i="1">
                            <a:latin typeface="Cambria Math" panose="02040503050406030204" pitchFamily="18" charset="0"/>
                          </a:rPr>
                        </m:ctrlPr>
                      </m:dPr>
                      <m:e>
                        <m:r>
                          <a:rPr lang="en-US" sz="2900" i="1">
                            <a:latin typeface="Cambria Math" panose="02040503050406030204" pitchFamily="18" charset="0"/>
                          </a:rPr>
                          <m:t>𝐵</m:t>
                        </m:r>
                        <m:r>
                          <a:rPr lang="en-US" sz="2900" i="1">
                            <a:latin typeface="Cambria Math" panose="02040503050406030204" pitchFamily="18" charset="0"/>
                          </a:rPr>
                          <m:t>.</m:t>
                        </m:r>
                        <m:r>
                          <a:rPr lang="en-US" sz="2900" i="1">
                            <a:latin typeface="Cambria Math" panose="02040503050406030204" pitchFamily="18" charset="0"/>
                          </a:rPr>
                          <m:t>𝑈</m:t>
                        </m:r>
                      </m:e>
                    </m:d>
                  </m:oMath>
                </a14:m>
                <a:endParaRPr lang="en-US" sz="2900" dirty="0" smtClean="0"/>
              </a:p>
              <a:p>
                <a:pPr marL="594360" lvl="2" indent="-320040">
                  <a:spcBef>
                    <a:spcPts val="700"/>
                  </a:spcBef>
                  <a:buSzPct val="60000"/>
                  <a:buFont typeface="Wingdings"/>
                  <a:buChar char=""/>
                </a:pPr>
                <a14:m>
                  <m:oMath xmlns:m="http://schemas.openxmlformats.org/officeDocument/2006/math">
                    <m:r>
                      <a:rPr lang="en-US" sz="2900" i="1">
                        <a:latin typeface="Cambria Math" panose="02040503050406030204" pitchFamily="18" charset="0"/>
                      </a:rPr>
                      <m:t>−</m:t>
                    </m:r>
                    <m:r>
                      <a:rPr lang="en-US" sz="2900" i="1">
                        <a:latin typeface="Cambria Math" panose="02040503050406030204" pitchFamily="18" charset="0"/>
                      </a:rPr>
                      <m:t>𝐴</m:t>
                    </m:r>
                    <m:r>
                      <a:rPr lang="en-US" sz="2900" i="1">
                        <a:latin typeface="Cambria Math" panose="02040503050406030204" pitchFamily="18" charset="0"/>
                      </a:rPr>
                      <m:t>.</m:t>
                    </m:r>
                    <m:sSup>
                      <m:sSupPr>
                        <m:ctrlPr>
                          <a:rPr lang="en-US" sz="2900" i="1">
                            <a:latin typeface="Cambria Math" panose="02040503050406030204" pitchFamily="18" charset="0"/>
                          </a:rPr>
                        </m:ctrlPr>
                      </m:sSupPr>
                      <m:e>
                        <m:r>
                          <a:rPr lang="en-US" sz="2900" i="1">
                            <a:latin typeface="Cambria Math" panose="02040503050406030204" pitchFamily="18" charset="0"/>
                          </a:rPr>
                          <m:t>𝐶</m:t>
                        </m:r>
                      </m:e>
                      <m:sup>
                        <m:r>
                          <a:rPr lang="en-US" sz="2900" i="1">
                            <a:latin typeface="Cambria Math" panose="02040503050406030204" pitchFamily="18" charset="0"/>
                          </a:rPr>
                          <m:t>−1</m:t>
                        </m:r>
                      </m:sup>
                    </m:sSup>
                    <m:r>
                      <a:rPr lang="en-US" sz="2900" i="1">
                        <a:latin typeface="Cambria Math" panose="02040503050406030204" pitchFamily="18" charset="0"/>
                      </a:rPr>
                      <m:t>.</m:t>
                    </m:r>
                    <m:r>
                      <a:rPr lang="en-US" sz="2900" i="1">
                        <a:latin typeface="Cambria Math" panose="02040503050406030204" pitchFamily="18" charset="0"/>
                      </a:rPr>
                      <m:t>𝐿</m:t>
                    </m:r>
                    <m:d>
                      <m:dPr>
                        <m:begChr m:val="{"/>
                        <m:endChr m:val="}"/>
                        <m:ctrlPr>
                          <a:rPr lang="en-US" sz="2900" i="1">
                            <a:latin typeface="Cambria Math" panose="02040503050406030204" pitchFamily="18" charset="0"/>
                          </a:rPr>
                        </m:ctrlPr>
                      </m:dPr>
                      <m:e>
                        <m:r>
                          <a:rPr lang="en-US" sz="2900" i="1">
                            <a:latin typeface="Cambria Math" panose="02040503050406030204" pitchFamily="18" charset="0"/>
                          </a:rPr>
                          <m:t>𝑌</m:t>
                        </m:r>
                      </m:e>
                    </m:d>
                    <m:r>
                      <a:rPr lang="en-US" sz="2900" i="1">
                        <a:latin typeface="Cambria Math" panose="02040503050406030204" pitchFamily="18" charset="0"/>
                      </a:rPr>
                      <m:t>+</m:t>
                    </m:r>
                    <m:sSup>
                      <m:sSupPr>
                        <m:ctrlPr>
                          <a:rPr lang="en-US" sz="2900" i="1">
                            <a:latin typeface="Cambria Math" panose="02040503050406030204" pitchFamily="18" charset="0"/>
                          </a:rPr>
                        </m:ctrlPr>
                      </m:sSupPr>
                      <m:e>
                        <m:r>
                          <a:rPr lang="en-US" sz="2900" i="1">
                            <a:latin typeface="Cambria Math" panose="02040503050406030204" pitchFamily="18" charset="0"/>
                          </a:rPr>
                          <m:t>𝐶</m:t>
                        </m:r>
                      </m:e>
                      <m:sup>
                        <m:r>
                          <a:rPr lang="en-US" sz="2900" i="1">
                            <a:latin typeface="Cambria Math" panose="02040503050406030204" pitchFamily="18" charset="0"/>
                          </a:rPr>
                          <m:t>−1</m:t>
                        </m:r>
                      </m:sup>
                    </m:sSup>
                    <m:r>
                      <a:rPr lang="en-US" sz="2900" i="1">
                        <a:latin typeface="Cambria Math" panose="02040503050406030204" pitchFamily="18" charset="0"/>
                      </a:rPr>
                      <m:t>.</m:t>
                    </m:r>
                    <m:r>
                      <a:rPr lang="en-US" sz="2900" i="1">
                        <a:latin typeface="Cambria Math" panose="02040503050406030204" pitchFamily="18" charset="0"/>
                      </a:rPr>
                      <m:t>𝐿</m:t>
                    </m:r>
                    <m:d>
                      <m:dPr>
                        <m:begChr m:val="{"/>
                        <m:endChr m:val="}"/>
                        <m:ctrlPr>
                          <a:rPr lang="en-US" sz="2900" i="1">
                            <a:latin typeface="Cambria Math" panose="02040503050406030204" pitchFamily="18" charset="0"/>
                          </a:rPr>
                        </m:ctrlPr>
                      </m:dPr>
                      <m:e>
                        <m:acc>
                          <m:accPr>
                            <m:chr m:val="̇"/>
                            <m:ctrlPr>
                              <a:rPr lang="en-US" sz="2900" i="1">
                                <a:latin typeface="Cambria Math" panose="02040503050406030204" pitchFamily="18" charset="0"/>
                              </a:rPr>
                            </m:ctrlPr>
                          </m:accPr>
                          <m:e>
                            <m:r>
                              <a:rPr lang="en-US" sz="2900" i="1">
                                <a:latin typeface="Cambria Math" panose="02040503050406030204" pitchFamily="18" charset="0"/>
                              </a:rPr>
                              <m:t>𝑌</m:t>
                            </m:r>
                          </m:e>
                        </m:acc>
                      </m:e>
                    </m:d>
                    <m:r>
                      <a:rPr lang="en-US" sz="2900" i="1">
                        <a:latin typeface="Cambria Math" panose="02040503050406030204" pitchFamily="18" charset="0"/>
                      </a:rPr>
                      <m:t>=</m:t>
                    </m:r>
                    <m:r>
                      <a:rPr lang="en-US" sz="2900" i="1">
                        <a:latin typeface="Cambria Math" panose="02040503050406030204" pitchFamily="18" charset="0"/>
                      </a:rPr>
                      <m:t>𝐵</m:t>
                    </m:r>
                    <m:r>
                      <a:rPr lang="en-US" sz="2900" i="1">
                        <a:latin typeface="Cambria Math" panose="02040503050406030204" pitchFamily="18" charset="0"/>
                      </a:rPr>
                      <m:t>.</m:t>
                    </m:r>
                    <m:r>
                      <a:rPr lang="en-US" sz="2900" i="1">
                        <a:latin typeface="Cambria Math" panose="02040503050406030204" pitchFamily="18" charset="0"/>
                      </a:rPr>
                      <m:t>𝐿</m:t>
                    </m:r>
                    <m:d>
                      <m:dPr>
                        <m:begChr m:val="{"/>
                        <m:endChr m:val="}"/>
                        <m:ctrlPr>
                          <a:rPr lang="en-US" sz="2900" i="1">
                            <a:latin typeface="Cambria Math" panose="02040503050406030204" pitchFamily="18" charset="0"/>
                          </a:rPr>
                        </m:ctrlPr>
                      </m:dPr>
                      <m:e>
                        <m:r>
                          <a:rPr lang="en-US" sz="2900" i="1">
                            <a:latin typeface="Cambria Math" panose="02040503050406030204" pitchFamily="18" charset="0"/>
                          </a:rPr>
                          <m:t>𝑈</m:t>
                        </m:r>
                      </m:e>
                    </m:d>
                    <m:r>
                      <a:rPr lang="en-US" sz="2900">
                        <a:latin typeface="Cambria Math" panose="02040503050406030204" pitchFamily="18" charset="0"/>
                      </a:rPr>
                      <m:t>   </m:t>
                    </m:r>
                  </m:oMath>
                </a14:m>
                <a:endParaRPr lang="de-DE" sz="2900" dirty="0" smtClean="0"/>
              </a:p>
              <a:p>
                <a:pPr marL="594360" lvl="2" indent="-320040">
                  <a:spcBef>
                    <a:spcPts val="700"/>
                  </a:spcBef>
                  <a:buSzPct val="60000"/>
                  <a:buFont typeface="Wingdings"/>
                  <a:buChar char=""/>
                </a:pPr>
                <a14:m>
                  <m:oMath xmlns:m="http://schemas.openxmlformats.org/officeDocument/2006/math">
                    <m:r>
                      <a:rPr lang="de-DE" sz="2900" b="0" i="1" smtClean="0">
                        <a:latin typeface="Cambria Math"/>
                      </a:rPr>
                      <m:t>−</m:t>
                    </m:r>
                    <m:r>
                      <a:rPr lang="en-US" sz="2900" i="1">
                        <a:latin typeface="Cambria Math" panose="02040503050406030204" pitchFamily="18" charset="0"/>
                      </a:rPr>
                      <m:t>𝐴</m:t>
                    </m:r>
                    <m:r>
                      <a:rPr lang="en-US" sz="2900" i="1">
                        <a:latin typeface="Cambria Math" panose="02040503050406030204" pitchFamily="18" charset="0"/>
                      </a:rPr>
                      <m:t>.</m:t>
                    </m:r>
                    <m:sSup>
                      <m:sSupPr>
                        <m:ctrlPr>
                          <a:rPr lang="en-US" sz="2900" i="1">
                            <a:latin typeface="Cambria Math" panose="02040503050406030204" pitchFamily="18" charset="0"/>
                          </a:rPr>
                        </m:ctrlPr>
                      </m:sSupPr>
                      <m:e>
                        <m:r>
                          <a:rPr lang="en-US" sz="2900" i="1">
                            <a:latin typeface="Cambria Math" panose="02040503050406030204" pitchFamily="18" charset="0"/>
                          </a:rPr>
                          <m:t>𝐶</m:t>
                        </m:r>
                      </m:e>
                      <m:sup>
                        <m:r>
                          <a:rPr lang="en-US" sz="2900" i="1">
                            <a:latin typeface="Cambria Math" panose="02040503050406030204" pitchFamily="18" charset="0"/>
                          </a:rPr>
                          <m:t>−1</m:t>
                        </m:r>
                      </m:sup>
                    </m:sSup>
                    <m:r>
                      <a:rPr lang="en-US" sz="2900" i="1">
                        <a:latin typeface="Cambria Math" panose="02040503050406030204" pitchFamily="18" charset="0"/>
                      </a:rPr>
                      <m:t>.</m:t>
                    </m:r>
                    <m:r>
                      <a:rPr lang="en-US" sz="2900" i="1">
                        <a:latin typeface="Cambria Math" panose="02040503050406030204" pitchFamily="18" charset="0"/>
                      </a:rPr>
                      <m:t>𝐿</m:t>
                    </m:r>
                    <m:d>
                      <m:dPr>
                        <m:begChr m:val="{"/>
                        <m:endChr m:val="}"/>
                        <m:ctrlPr>
                          <a:rPr lang="en-US" sz="2900" i="1">
                            <a:latin typeface="Cambria Math" panose="02040503050406030204" pitchFamily="18" charset="0"/>
                          </a:rPr>
                        </m:ctrlPr>
                      </m:dPr>
                      <m:e>
                        <m:r>
                          <a:rPr lang="en-US" sz="2900" i="1">
                            <a:latin typeface="Cambria Math" panose="02040503050406030204" pitchFamily="18" charset="0"/>
                          </a:rPr>
                          <m:t>𝑌</m:t>
                        </m:r>
                      </m:e>
                    </m:d>
                    <m:r>
                      <a:rPr lang="en-US" sz="2900" i="1">
                        <a:latin typeface="Cambria Math" panose="02040503050406030204" pitchFamily="18" charset="0"/>
                      </a:rPr>
                      <m:t>+</m:t>
                    </m:r>
                    <m:sSup>
                      <m:sSupPr>
                        <m:ctrlPr>
                          <a:rPr lang="en-US" sz="2900" i="1">
                            <a:latin typeface="Cambria Math" panose="02040503050406030204" pitchFamily="18" charset="0"/>
                          </a:rPr>
                        </m:ctrlPr>
                      </m:sSupPr>
                      <m:e>
                        <m:r>
                          <a:rPr lang="en-US" sz="2900" i="1">
                            <a:latin typeface="Cambria Math" panose="02040503050406030204" pitchFamily="18" charset="0"/>
                          </a:rPr>
                          <m:t>𝐶</m:t>
                        </m:r>
                      </m:e>
                      <m:sup>
                        <m:r>
                          <a:rPr lang="en-US" sz="2900" i="1">
                            <a:latin typeface="Cambria Math" panose="02040503050406030204" pitchFamily="18" charset="0"/>
                          </a:rPr>
                          <m:t>−1</m:t>
                        </m:r>
                      </m:sup>
                    </m:sSup>
                    <m:d>
                      <m:dPr>
                        <m:ctrlPr>
                          <a:rPr lang="en-US" sz="2900" i="1">
                            <a:latin typeface="Cambria Math" panose="02040503050406030204" pitchFamily="18" charset="0"/>
                          </a:rPr>
                        </m:ctrlPr>
                      </m:dPr>
                      <m:e>
                        <m:r>
                          <a:rPr lang="en-US" sz="2900" i="1">
                            <a:latin typeface="Cambria Math" panose="02040503050406030204" pitchFamily="18" charset="0"/>
                          </a:rPr>
                          <m:t>𝑠</m:t>
                        </m:r>
                        <m:r>
                          <a:rPr lang="en-US" sz="2900" i="1">
                            <a:latin typeface="Cambria Math" panose="02040503050406030204" pitchFamily="18" charset="0"/>
                          </a:rPr>
                          <m:t>.</m:t>
                        </m:r>
                        <m:r>
                          <a:rPr lang="en-US" sz="2900" i="1">
                            <a:latin typeface="Cambria Math" panose="02040503050406030204" pitchFamily="18" charset="0"/>
                          </a:rPr>
                          <m:t>𝐼</m:t>
                        </m:r>
                        <m:r>
                          <a:rPr lang="en-US" sz="2900" i="1">
                            <a:latin typeface="Cambria Math" panose="02040503050406030204" pitchFamily="18" charset="0"/>
                          </a:rPr>
                          <m:t>.</m:t>
                        </m:r>
                        <m:r>
                          <a:rPr lang="en-US" sz="2900" i="1">
                            <a:latin typeface="Cambria Math" panose="02040503050406030204" pitchFamily="18" charset="0"/>
                          </a:rPr>
                          <m:t>𝐿</m:t>
                        </m:r>
                        <m:d>
                          <m:dPr>
                            <m:begChr m:val="{"/>
                            <m:endChr m:val="}"/>
                            <m:ctrlPr>
                              <a:rPr lang="en-US" sz="2900" i="1">
                                <a:latin typeface="Cambria Math" panose="02040503050406030204" pitchFamily="18" charset="0"/>
                              </a:rPr>
                            </m:ctrlPr>
                          </m:dPr>
                          <m:e>
                            <m:r>
                              <a:rPr lang="en-US" sz="2900" i="1">
                                <a:latin typeface="Cambria Math" panose="02040503050406030204" pitchFamily="18" charset="0"/>
                              </a:rPr>
                              <m:t>𝑌</m:t>
                            </m:r>
                          </m:e>
                        </m:d>
                        <m:r>
                          <a:rPr lang="en-US" sz="2900" i="1">
                            <a:latin typeface="Cambria Math" panose="02040503050406030204" pitchFamily="18" charset="0"/>
                          </a:rPr>
                          <m:t>−</m:t>
                        </m:r>
                        <m:sSub>
                          <m:sSubPr>
                            <m:ctrlPr>
                              <a:rPr lang="en-US" sz="2900" i="1">
                                <a:latin typeface="Cambria Math" panose="02040503050406030204" pitchFamily="18" charset="0"/>
                              </a:rPr>
                            </m:ctrlPr>
                          </m:sSubPr>
                          <m:e>
                            <m:r>
                              <a:rPr lang="en-US" sz="2900" i="1">
                                <a:latin typeface="Cambria Math" panose="02040503050406030204" pitchFamily="18" charset="0"/>
                              </a:rPr>
                              <m:t>𝑌</m:t>
                            </m:r>
                          </m:e>
                          <m:sub>
                            <m:r>
                              <a:rPr lang="en-US" sz="2900" i="1">
                                <a:latin typeface="Cambria Math" panose="02040503050406030204" pitchFamily="18" charset="0"/>
                              </a:rPr>
                              <m:t>0</m:t>
                            </m:r>
                          </m:sub>
                        </m:sSub>
                      </m:e>
                    </m:d>
                    <m:r>
                      <a:rPr lang="en-US" sz="2900" i="1">
                        <a:latin typeface="Cambria Math" panose="02040503050406030204" pitchFamily="18" charset="0"/>
                      </a:rPr>
                      <m:t>=</m:t>
                    </m:r>
                    <m:r>
                      <a:rPr lang="en-US" sz="2900" i="1">
                        <a:latin typeface="Cambria Math" panose="02040503050406030204" pitchFamily="18" charset="0"/>
                      </a:rPr>
                      <m:t>𝐵</m:t>
                    </m:r>
                    <m:r>
                      <a:rPr lang="en-US" sz="2900" i="1">
                        <a:latin typeface="Cambria Math" panose="02040503050406030204" pitchFamily="18" charset="0"/>
                      </a:rPr>
                      <m:t>.</m:t>
                    </m:r>
                    <m:r>
                      <a:rPr lang="en-US" sz="2900" i="1">
                        <a:latin typeface="Cambria Math" panose="02040503050406030204" pitchFamily="18" charset="0"/>
                      </a:rPr>
                      <m:t>𝐿</m:t>
                    </m:r>
                    <m:d>
                      <m:dPr>
                        <m:begChr m:val="{"/>
                        <m:endChr m:val="}"/>
                        <m:ctrlPr>
                          <a:rPr lang="en-US" sz="2900" i="1">
                            <a:latin typeface="Cambria Math" panose="02040503050406030204" pitchFamily="18" charset="0"/>
                          </a:rPr>
                        </m:ctrlPr>
                      </m:dPr>
                      <m:e>
                        <m:r>
                          <a:rPr lang="en-US" sz="2900" i="1">
                            <a:latin typeface="Cambria Math" panose="02040503050406030204" pitchFamily="18" charset="0"/>
                          </a:rPr>
                          <m:t>𝑈</m:t>
                        </m:r>
                      </m:e>
                    </m:d>
                    <m:r>
                      <a:rPr lang="en-US" sz="2900">
                        <a:latin typeface="Cambria Math" panose="02040503050406030204" pitchFamily="18" charset="0"/>
                      </a:rPr>
                      <m:t>             </m:t>
                    </m:r>
                  </m:oMath>
                </a14:m>
                <a:endParaRPr lang="de-DE" sz="2900" dirty="0" smtClean="0"/>
              </a:p>
              <a:p>
                <a:pPr marL="594360" lvl="2" indent="-320040">
                  <a:spcBef>
                    <a:spcPts val="700"/>
                  </a:spcBef>
                  <a:buSzPct val="60000"/>
                  <a:buFont typeface="Wingdings"/>
                  <a:buChar char=""/>
                </a:pPr>
                <a14:m>
                  <m:oMath xmlns:m="http://schemas.openxmlformats.org/officeDocument/2006/math">
                    <m:d>
                      <m:dPr>
                        <m:ctrlPr>
                          <a:rPr lang="en-US" sz="2900" i="1">
                            <a:latin typeface="Cambria Math" panose="02040503050406030204" pitchFamily="18" charset="0"/>
                          </a:rPr>
                        </m:ctrlPr>
                      </m:dPr>
                      <m:e>
                        <m:r>
                          <a:rPr lang="en-US" sz="2900" i="1">
                            <a:latin typeface="Cambria Math" panose="02040503050406030204" pitchFamily="18" charset="0"/>
                          </a:rPr>
                          <m:t>𝑠</m:t>
                        </m:r>
                        <m:r>
                          <a:rPr lang="en-US" sz="2900" i="1">
                            <a:latin typeface="Cambria Math" panose="02040503050406030204" pitchFamily="18" charset="0"/>
                          </a:rPr>
                          <m:t>.</m:t>
                        </m:r>
                        <m:r>
                          <a:rPr lang="en-US" sz="2900" i="1">
                            <a:latin typeface="Cambria Math" panose="02040503050406030204" pitchFamily="18" charset="0"/>
                          </a:rPr>
                          <m:t>𝐼</m:t>
                        </m:r>
                        <m:r>
                          <a:rPr lang="en-US" sz="2900" i="1">
                            <a:latin typeface="Cambria Math" panose="02040503050406030204" pitchFamily="18" charset="0"/>
                          </a:rPr>
                          <m:t>−</m:t>
                        </m:r>
                        <m:r>
                          <a:rPr lang="en-US" sz="2900" i="1">
                            <a:latin typeface="Cambria Math" panose="02040503050406030204" pitchFamily="18" charset="0"/>
                          </a:rPr>
                          <m:t>𝐴</m:t>
                        </m:r>
                      </m:e>
                    </m:d>
                    <m:sSup>
                      <m:sSupPr>
                        <m:ctrlPr>
                          <a:rPr lang="en-US" sz="2900" i="1">
                            <a:latin typeface="Cambria Math" panose="02040503050406030204" pitchFamily="18" charset="0"/>
                          </a:rPr>
                        </m:ctrlPr>
                      </m:sSupPr>
                      <m:e>
                        <m:r>
                          <a:rPr lang="en-US" sz="2900" i="1">
                            <a:latin typeface="Cambria Math" panose="02040503050406030204" pitchFamily="18" charset="0"/>
                          </a:rPr>
                          <m:t>.</m:t>
                        </m:r>
                        <m:r>
                          <a:rPr lang="en-US" sz="2900" i="1">
                            <a:latin typeface="Cambria Math" panose="02040503050406030204" pitchFamily="18" charset="0"/>
                          </a:rPr>
                          <m:t>𝐶</m:t>
                        </m:r>
                      </m:e>
                      <m:sup>
                        <m:r>
                          <a:rPr lang="en-US" sz="2900" i="1">
                            <a:latin typeface="Cambria Math" panose="02040503050406030204" pitchFamily="18" charset="0"/>
                          </a:rPr>
                          <m:t>−1</m:t>
                        </m:r>
                      </m:sup>
                    </m:sSup>
                    <m:r>
                      <a:rPr lang="en-US" sz="2900" i="1">
                        <a:latin typeface="Cambria Math" panose="02040503050406030204" pitchFamily="18" charset="0"/>
                      </a:rPr>
                      <m:t>.</m:t>
                    </m:r>
                    <m:r>
                      <a:rPr lang="en-US" sz="2900" i="1">
                        <a:latin typeface="Cambria Math" panose="02040503050406030204" pitchFamily="18" charset="0"/>
                      </a:rPr>
                      <m:t>𝐿</m:t>
                    </m:r>
                    <m:d>
                      <m:dPr>
                        <m:begChr m:val="{"/>
                        <m:endChr m:val="}"/>
                        <m:ctrlPr>
                          <a:rPr lang="en-US" sz="2900" i="1">
                            <a:latin typeface="Cambria Math" panose="02040503050406030204" pitchFamily="18" charset="0"/>
                          </a:rPr>
                        </m:ctrlPr>
                      </m:dPr>
                      <m:e>
                        <m:r>
                          <a:rPr lang="en-US" sz="2900" i="1">
                            <a:latin typeface="Cambria Math" panose="02040503050406030204" pitchFamily="18" charset="0"/>
                          </a:rPr>
                          <m:t>𝑌</m:t>
                        </m:r>
                      </m:e>
                    </m:d>
                    <m:r>
                      <a:rPr lang="en-US" sz="2900" i="1">
                        <a:latin typeface="Cambria Math" panose="02040503050406030204" pitchFamily="18" charset="0"/>
                      </a:rPr>
                      <m:t>=</m:t>
                    </m:r>
                    <m:r>
                      <a:rPr lang="en-US" sz="2900" i="1">
                        <a:latin typeface="Cambria Math" panose="02040503050406030204" pitchFamily="18" charset="0"/>
                      </a:rPr>
                      <m:t>𝐵</m:t>
                    </m:r>
                    <m:r>
                      <a:rPr lang="en-US" sz="2900" i="1">
                        <a:latin typeface="Cambria Math" panose="02040503050406030204" pitchFamily="18" charset="0"/>
                      </a:rPr>
                      <m:t>.</m:t>
                    </m:r>
                    <m:r>
                      <a:rPr lang="en-US" sz="2900" i="1">
                        <a:latin typeface="Cambria Math" panose="02040503050406030204" pitchFamily="18" charset="0"/>
                      </a:rPr>
                      <m:t>𝐿</m:t>
                    </m:r>
                    <m:d>
                      <m:dPr>
                        <m:begChr m:val="{"/>
                        <m:endChr m:val="}"/>
                        <m:ctrlPr>
                          <a:rPr lang="en-US" sz="2900" i="1">
                            <a:latin typeface="Cambria Math" panose="02040503050406030204" pitchFamily="18" charset="0"/>
                          </a:rPr>
                        </m:ctrlPr>
                      </m:dPr>
                      <m:e>
                        <m:r>
                          <a:rPr lang="en-US" sz="2900" i="1">
                            <a:latin typeface="Cambria Math" panose="02040503050406030204" pitchFamily="18" charset="0"/>
                          </a:rPr>
                          <m:t>𝑈</m:t>
                        </m:r>
                      </m:e>
                    </m:d>
                    <m:r>
                      <a:rPr lang="en-US" sz="2900" i="1">
                        <a:latin typeface="Cambria Math" panose="02040503050406030204" pitchFamily="18" charset="0"/>
                      </a:rPr>
                      <m:t>    </m:t>
                    </m:r>
                  </m:oMath>
                </a14:m>
                <a:endParaRPr lang="en-US" sz="2900" dirty="0" smtClean="0"/>
              </a:p>
              <a:p>
                <a:pPr marL="594360" lvl="2" indent="-320040">
                  <a:spcBef>
                    <a:spcPts val="700"/>
                  </a:spcBef>
                  <a:buSzPct val="60000"/>
                  <a:buFont typeface="Wingdings"/>
                  <a:buChar char=""/>
                </a:pPr>
                <a14:m>
                  <m:oMath xmlns:m="http://schemas.openxmlformats.org/officeDocument/2006/math">
                    <m:f>
                      <m:fPr>
                        <m:ctrlPr>
                          <a:rPr lang="en-US" sz="2800" b="1" i="1">
                            <a:latin typeface="Cambria Math" panose="02040503050406030204" pitchFamily="18" charset="0"/>
                          </a:rPr>
                        </m:ctrlPr>
                      </m:fPr>
                      <m:num>
                        <m:r>
                          <a:rPr lang="en-US" sz="2800" b="1" i="1">
                            <a:latin typeface="Cambria Math" panose="02040503050406030204" pitchFamily="18" charset="0"/>
                          </a:rPr>
                          <m:t>𝑳</m:t>
                        </m:r>
                        <m:d>
                          <m:dPr>
                            <m:begChr m:val="{"/>
                            <m:endChr m:val="}"/>
                            <m:ctrlPr>
                              <a:rPr lang="en-US" sz="2800" b="1" i="1">
                                <a:latin typeface="Cambria Math" panose="02040503050406030204" pitchFamily="18" charset="0"/>
                              </a:rPr>
                            </m:ctrlPr>
                          </m:dPr>
                          <m:e>
                            <m:r>
                              <a:rPr lang="en-US" sz="2800" b="1" i="1">
                                <a:latin typeface="Cambria Math" panose="02040503050406030204" pitchFamily="18" charset="0"/>
                              </a:rPr>
                              <m:t>𝒀</m:t>
                            </m:r>
                          </m:e>
                        </m:d>
                      </m:num>
                      <m:den>
                        <m:r>
                          <a:rPr lang="en-US" sz="2800" b="1" i="1">
                            <a:latin typeface="Cambria Math" panose="02040503050406030204" pitchFamily="18" charset="0"/>
                          </a:rPr>
                          <m:t>𝑳</m:t>
                        </m:r>
                        <m:d>
                          <m:dPr>
                            <m:begChr m:val="{"/>
                            <m:endChr m:val="}"/>
                            <m:ctrlPr>
                              <a:rPr lang="en-US" sz="2800" b="1" i="1">
                                <a:latin typeface="Cambria Math" panose="02040503050406030204" pitchFamily="18" charset="0"/>
                              </a:rPr>
                            </m:ctrlPr>
                          </m:dPr>
                          <m:e>
                            <m:r>
                              <a:rPr lang="en-US" sz="2800" b="1" i="1">
                                <a:latin typeface="Cambria Math" panose="02040503050406030204" pitchFamily="18" charset="0"/>
                              </a:rPr>
                              <m:t>𝑼</m:t>
                            </m:r>
                          </m:e>
                        </m:d>
                      </m:den>
                    </m:f>
                    <m:r>
                      <a:rPr lang="en-US" sz="2800" b="1" i="1">
                        <a:latin typeface="Cambria Math" panose="02040503050406030204" pitchFamily="18" charset="0"/>
                      </a:rPr>
                      <m:t>=</m:t>
                    </m:r>
                    <m:r>
                      <a:rPr lang="en-US" sz="2800" b="1" i="1">
                        <a:latin typeface="Cambria Math" panose="02040503050406030204" pitchFamily="18" charset="0"/>
                      </a:rPr>
                      <m:t>𝑪</m:t>
                    </m:r>
                    <m:r>
                      <a:rPr lang="en-US" sz="2800" b="1" i="1">
                        <a:latin typeface="Cambria Math" panose="02040503050406030204" pitchFamily="18" charset="0"/>
                      </a:rPr>
                      <m:t>.</m:t>
                    </m:r>
                    <m:sSup>
                      <m:sSupPr>
                        <m:ctrlPr>
                          <a:rPr lang="en-US" sz="2800" b="1" i="1">
                            <a:latin typeface="Cambria Math" panose="02040503050406030204" pitchFamily="18" charset="0"/>
                          </a:rPr>
                        </m:ctrlPr>
                      </m:sSupPr>
                      <m:e>
                        <m:d>
                          <m:dPr>
                            <m:ctrlPr>
                              <a:rPr lang="en-US" sz="2800" b="1" i="1">
                                <a:latin typeface="Cambria Math" panose="02040503050406030204" pitchFamily="18" charset="0"/>
                              </a:rPr>
                            </m:ctrlPr>
                          </m:dPr>
                          <m:e>
                            <m:r>
                              <a:rPr lang="en-US" sz="2800" b="1" i="1">
                                <a:latin typeface="Cambria Math" panose="02040503050406030204" pitchFamily="18" charset="0"/>
                              </a:rPr>
                              <m:t>𝒔</m:t>
                            </m:r>
                            <m:r>
                              <a:rPr lang="en-US" sz="2800" b="1" i="1">
                                <a:latin typeface="Cambria Math" panose="02040503050406030204" pitchFamily="18" charset="0"/>
                              </a:rPr>
                              <m:t>.</m:t>
                            </m:r>
                            <m:r>
                              <a:rPr lang="en-US" sz="2800" b="1" i="1">
                                <a:latin typeface="Cambria Math" panose="02040503050406030204" pitchFamily="18" charset="0"/>
                              </a:rPr>
                              <m:t>𝑰</m:t>
                            </m:r>
                            <m:r>
                              <a:rPr lang="en-US" sz="2800" b="1" i="1">
                                <a:latin typeface="Cambria Math" panose="02040503050406030204" pitchFamily="18" charset="0"/>
                              </a:rPr>
                              <m:t>−</m:t>
                            </m:r>
                            <m:r>
                              <a:rPr lang="en-US" sz="2800" b="1" i="1">
                                <a:latin typeface="Cambria Math" panose="02040503050406030204" pitchFamily="18" charset="0"/>
                              </a:rPr>
                              <m:t>𝑨</m:t>
                            </m:r>
                          </m:e>
                        </m:d>
                      </m:e>
                      <m:sup>
                        <m:r>
                          <a:rPr lang="en-US" sz="2800" b="1" i="1">
                            <a:latin typeface="Cambria Math" panose="02040503050406030204" pitchFamily="18" charset="0"/>
                          </a:rPr>
                          <m:t>−</m:t>
                        </m:r>
                        <m:r>
                          <a:rPr lang="en-US" sz="2800" b="1" i="1">
                            <a:latin typeface="Cambria Math" panose="02040503050406030204" pitchFamily="18" charset="0"/>
                          </a:rPr>
                          <m:t>𝟏</m:t>
                        </m:r>
                      </m:sup>
                    </m:sSup>
                    <m:r>
                      <a:rPr lang="en-US" sz="2800" b="1" i="1">
                        <a:latin typeface="Cambria Math" panose="02040503050406030204" pitchFamily="18" charset="0"/>
                      </a:rPr>
                      <m:t>.</m:t>
                    </m:r>
                    <m:r>
                      <a:rPr lang="en-US" sz="2800" b="1" i="1">
                        <a:latin typeface="Cambria Math" panose="02040503050406030204" pitchFamily="18" charset="0"/>
                      </a:rPr>
                      <m:t>𝑩</m:t>
                    </m:r>
                  </m:oMath>
                </a14:m>
                <a:endParaRPr lang="en-US" dirty="0"/>
              </a:p>
            </p:txBody>
          </p:sp>
        </mc:Choice>
        <mc:Fallback>
          <p:sp>
            <p:nvSpPr>
              <p:cNvPr id="2" name="Content Placeholder 1"/>
              <p:cNvSpPr>
                <a:spLocks noGrp="1" noRot="1" noChangeAspect="1" noMove="1" noResize="1" noEditPoints="1" noAdjustHandles="1" noChangeArrowheads="1" noChangeShapeType="1" noTextEdit="1"/>
              </p:cNvSpPr>
              <p:nvPr>
                <p:ph sz="quarter" idx="13"/>
              </p:nvPr>
            </p:nvSpPr>
            <p:spPr>
              <a:xfrm>
                <a:off x="152400" y="666750"/>
                <a:ext cx="8610600" cy="4476750"/>
              </a:xfrm>
              <a:blipFill rotWithShape="0">
                <a:blip r:embed="rId3"/>
                <a:stretch>
                  <a:fillRect l="-71" t="-2177"/>
                </a:stretch>
              </a:blipFill>
            </p:spPr>
            <p:txBody>
              <a:bodyPr/>
              <a:lstStyle/>
              <a:p>
                <a:r>
                  <a:rPr lang="cs-CZ">
                    <a:noFill/>
                  </a:rPr>
                  <a:t> </a:t>
                </a:r>
              </a:p>
            </p:txBody>
          </p:sp>
        </mc:Fallback>
      </mc:AlternateContent>
      <p:sp>
        <p:nvSpPr>
          <p:cNvPr id="3" name="Title 2"/>
          <p:cNvSpPr>
            <a:spLocks noGrp="1"/>
          </p:cNvSpPr>
          <p:nvPr>
            <p:ph type="title"/>
          </p:nvPr>
        </p:nvSpPr>
        <p:spPr/>
        <p:txBody>
          <a:bodyPr/>
          <a:lstStyle/>
          <a:p>
            <a:r>
              <a:rPr lang="en-US" sz="3000" dirty="0" smtClean="0"/>
              <a:t>Structural </a:t>
            </a:r>
            <a:r>
              <a:rPr lang="en-US" sz="3000" dirty="0" err="1" smtClean="0"/>
              <a:t>identifiability</a:t>
            </a:r>
            <a:r>
              <a:rPr lang="en-US" sz="3000" dirty="0" smtClean="0"/>
              <a:t> with transfer function</a:t>
            </a:r>
            <a:endParaRPr lang="en-US" sz="3000" dirty="0"/>
          </a:p>
        </p:txBody>
      </p:sp>
    </p:spTree>
    <p:extLst>
      <p:ext uri="{BB962C8B-B14F-4D97-AF65-F5344CB8AC3E}">
        <p14:creationId xmlns:p14="http://schemas.microsoft.com/office/powerpoint/2010/main" val="201413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Structural </a:t>
            </a:r>
            <a:r>
              <a:rPr lang="en-US" sz="3200" dirty="0" err="1"/>
              <a:t>identifiability</a:t>
            </a:r>
            <a:r>
              <a:rPr lang="en-US" sz="3200" dirty="0"/>
              <a:t> with transfer function</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1700994666"/>
              </p:ext>
            </p:extLst>
          </p:nvPr>
        </p:nvGraphicFramePr>
        <p:xfrm>
          <a:off x="308359" y="742950"/>
          <a:ext cx="3650481" cy="1912266"/>
        </p:xfrm>
        <a:graphic>
          <a:graphicData uri="http://schemas.openxmlformats.org/presentationml/2006/ole">
            <mc:AlternateContent xmlns:mc="http://schemas.openxmlformats.org/markup-compatibility/2006">
              <mc:Choice xmlns:v="urn:schemas-microsoft-com:vml" Requires="v">
                <p:oleObj spid="_x0000_s3088" r:id="rId4" imgW="3269742" imgH="1697355" progId="Visio.Drawing.11">
                  <p:embed/>
                </p:oleObj>
              </mc:Choice>
              <mc:Fallback>
                <p:oleObj r:id="rId4" imgW="3269742" imgH="1697355" progId="Visio.Drawing.11">
                  <p:embed/>
                  <p:pic>
                    <p:nvPicPr>
                      <p:cNvPr id="0" name=""/>
                      <p:cNvPicPr>
                        <a:picLocks noChangeAspect="1" noChangeArrowheads="1"/>
                      </p:cNvPicPr>
                      <p:nvPr/>
                    </p:nvPicPr>
                    <p:blipFill>
                      <a:blip r:embed="rId5">
                        <a:grayscl/>
                        <a:biLevel thresh="50000"/>
                        <a:extLst>
                          <a:ext uri="{28A0092B-C50C-407E-A947-70E740481C1C}">
                            <a14:useLocalDpi xmlns:a14="http://schemas.microsoft.com/office/drawing/2010/main" val="0"/>
                          </a:ext>
                        </a:extLst>
                      </a:blip>
                      <a:srcRect/>
                      <a:stretch>
                        <a:fillRect/>
                      </a:stretch>
                    </p:blipFill>
                    <p:spPr bwMode="auto">
                      <a:xfrm>
                        <a:off x="308359" y="742950"/>
                        <a:ext cx="3650481" cy="1912266"/>
                      </a:xfrm>
                      <a:prstGeom prst="rect">
                        <a:avLst/>
                      </a:prstGeom>
                      <a:noFill/>
                      <a:ln w="19050">
                        <a:solidFill>
                          <a:schemeClr val="accent5">
                            <a:lumMod val="75000"/>
                          </a:schemeClr>
                        </a:solidFill>
                      </a:ln>
                    </p:spPr>
                  </p:pic>
                </p:oleObj>
              </mc:Fallback>
            </mc:AlternateContent>
          </a:graphicData>
        </a:graphic>
      </p:graphicFrame>
      <p:sp>
        <p:nvSpPr>
          <p:cNvPr id="10" name="Right Arrow 9"/>
          <p:cNvSpPr/>
          <p:nvPr/>
        </p:nvSpPr>
        <p:spPr>
          <a:xfrm>
            <a:off x="4267200" y="1557448"/>
            <a:ext cx="894183" cy="228600"/>
          </a:xfrm>
          <a:prstGeom prst="rightArrow">
            <a:avLst/>
          </a:prstGeom>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Rectangle 17"/>
              <p:cNvSpPr/>
              <p:nvPr/>
            </p:nvSpPr>
            <p:spPr>
              <a:xfrm>
                <a:off x="4435151" y="2851133"/>
                <a:ext cx="4153638" cy="1098762"/>
              </a:xfrm>
              <a:prstGeom prst="rect">
                <a:avLst/>
              </a:prstGeom>
              <a:ln w="19050">
                <a:solidFill>
                  <a:srgbClr val="7030A0"/>
                </a:solidFill>
              </a:ln>
            </p:spPr>
            <p:txBody>
              <a:bodyPr wrap="none">
                <a:spAutoFit/>
              </a:bodyPr>
              <a:lstStyle/>
              <a:p>
                <a:pPr/>
                <a14:m>
                  <m:oMathPara xmlns:m="http://schemas.openxmlformats.org/officeDocument/2006/math">
                    <m:oMathParaPr>
                      <m:jc m:val="left"/>
                    </m:oMathParaPr>
                    <m:oMath xmlns:m="http://schemas.openxmlformats.org/officeDocument/2006/math">
                      <m:f>
                        <m:fPr>
                          <m:ctrlPr>
                            <a:rPr lang="cs-CZ" sz="1200" i="1" smtClean="0">
                              <a:latin typeface="Cambria Math" panose="02040503050406030204" pitchFamily="18" charset="0"/>
                            </a:rPr>
                          </m:ctrlPr>
                        </m:fPr>
                        <m:num>
                          <m:r>
                            <a:rPr lang="en-US" sz="1200" b="0" i="1">
                              <a:latin typeface="Cambria Math"/>
                            </a:rPr>
                            <m:t>𝐿</m:t>
                          </m:r>
                          <m:d>
                            <m:dPr>
                              <m:begChr m:val="{"/>
                              <m:endChr m:val="}"/>
                              <m:ctrlPr>
                                <a:rPr lang="cs-CZ" sz="1200" i="1">
                                  <a:latin typeface="Cambria Math" panose="02040503050406030204" pitchFamily="18" charset="0"/>
                                </a:rPr>
                              </m:ctrlPr>
                            </m:dPr>
                            <m:e>
                              <m:r>
                                <a:rPr lang="en-US" sz="1200" b="0" i="1">
                                  <a:latin typeface="Cambria Math"/>
                                </a:rPr>
                                <m:t>𝑌</m:t>
                              </m:r>
                            </m:e>
                          </m:d>
                        </m:num>
                        <m:den>
                          <m:r>
                            <a:rPr lang="en-US" sz="1200" b="0" i="1">
                              <a:latin typeface="Cambria Math"/>
                            </a:rPr>
                            <m:t>𝐿</m:t>
                          </m:r>
                          <m:d>
                            <m:dPr>
                              <m:begChr m:val="{"/>
                              <m:endChr m:val="}"/>
                              <m:ctrlPr>
                                <a:rPr lang="cs-CZ" sz="1200" i="1">
                                  <a:latin typeface="Cambria Math" panose="02040503050406030204" pitchFamily="18" charset="0"/>
                                </a:rPr>
                              </m:ctrlPr>
                            </m:dPr>
                            <m:e>
                              <m:r>
                                <a:rPr lang="en-US" sz="1200" b="0" i="1">
                                  <a:latin typeface="Cambria Math"/>
                                </a:rPr>
                                <m:t>𝑈</m:t>
                              </m:r>
                            </m:e>
                          </m:d>
                        </m:den>
                      </m:f>
                      <m:r>
                        <a:rPr lang="en-US" sz="1200" b="0" i="1">
                          <a:latin typeface="Cambria Math"/>
                        </a:rPr>
                        <m:t>=</m:t>
                      </m:r>
                      <m:r>
                        <a:rPr lang="en-US" sz="1200" b="0" i="1">
                          <a:latin typeface="Cambria Math"/>
                        </a:rPr>
                        <m:t>𝐶</m:t>
                      </m:r>
                      <m:r>
                        <a:rPr lang="en-US" sz="1200" b="0" i="1" smtClean="0">
                          <a:latin typeface="Cambria Math"/>
                          <a:ea typeface="Cambria Math"/>
                        </a:rPr>
                        <m:t>∙</m:t>
                      </m:r>
                      <m:sSup>
                        <m:sSupPr>
                          <m:ctrlPr>
                            <a:rPr lang="cs-CZ" sz="1200" i="1">
                              <a:latin typeface="Cambria Math" panose="02040503050406030204" pitchFamily="18" charset="0"/>
                            </a:rPr>
                          </m:ctrlPr>
                        </m:sSupPr>
                        <m:e>
                          <m:d>
                            <m:dPr>
                              <m:ctrlPr>
                                <a:rPr lang="cs-CZ" sz="1200" i="1">
                                  <a:latin typeface="Cambria Math" panose="02040503050406030204" pitchFamily="18" charset="0"/>
                                </a:rPr>
                              </m:ctrlPr>
                            </m:dPr>
                            <m:e>
                              <m:r>
                                <a:rPr lang="en-US" sz="1200" b="0" i="1">
                                  <a:latin typeface="Cambria Math"/>
                                </a:rPr>
                                <m:t>𝑠</m:t>
                              </m:r>
                              <m:r>
                                <a:rPr lang="en-US" sz="1200" b="0" i="1">
                                  <a:latin typeface="Cambria Math"/>
                                </a:rPr>
                                <m:t>.</m:t>
                              </m:r>
                              <m:r>
                                <a:rPr lang="en-US" sz="1200" b="0" i="1">
                                  <a:latin typeface="Cambria Math"/>
                                </a:rPr>
                                <m:t>𝐼</m:t>
                              </m:r>
                              <m:r>
                                <a:rPr lang="en-US" sz="1200" b="0" i="1">
                                  <a:latin typeface="Cambria Math"/>
                                </a:rPr>
                                <m:t>−</m:t>
                              </m:r>
                              <m:r>
                                <a:rPr lang="en-US" sz="1200" b="0" i="1">
                                  <a:latin typeface="Cambria Math"/>
                                </a:rPr>
                                <m:t>𝐴</m:t>
                              </m:r>
                            </m:e>
                          </m:d>
                        </m:e>
                        <m:sup>
                          <m:r>
                            <a:rPr lang="en-US" sz="1200" b="0" i="1">
                              <a:latin typeface="Cambria Math"/>
                            </a:rPr>
                            <m:t>−1</m:t>
                          </m:r>
                        </m:sup>
                      </m:sSup>
                      <m:r>
                        <a:rPr lang="en-US" sz="1200" b="0" i="1" smtClean="0">
                          <a:latin typeface="Cambria Math"/>
                          <a:ea typeface="Cambria Math"/>
                        </a:rPr>
                        <m:t>∙</m:t>
                      </m:r>
                      <m:r>
                        <m:rPr>
                          <m:sty m:val="p"/>
                        </m:rPr>
                        <a:rPr lang="en-US" sz="1200" b="0">
                          <a:latin typeface="Cambria Math"/>
                        </a:rPr>
                        <m:t>B</m:t>
                      </m:r>
                    </m:oMath>
                  </m:oMathPara>
                </a14:m>
                <a:endParaRPr lang="cs-CZ" sz="1200" dirty="0" smtClean="0"/>
              </a:p>
              <a:p>
                <a14:m>
                  <m:oMath xmlns:m="http://schemas.openxmlformats.org/officeDocument/2006/math">
                    <m:d>
                      <m:dPr>
                        <m:begChr m:val="["/>
                        <m:endChr m:val="]"/>
                        <m:ctrlPr>
                          <a:rPr lang="en-US" sz="1200" i="1" smtClean="0">
                            <a:latin typeface="Cambria Math" panose="02040503050406030204" pitchFamily="18" charset="0"/>
                          </a:rPr>
                        </m:ctrlPr>
                      </m:dPr>
                      <m:e>
                        <m:m>
                          <m:mPr>
                            <m:mcs>
                              <m:mc>
                                <m:mcPr>
                                  <m:count m:val="2"/>
                                  <m:mcJc m:val="center"/>
                                </m:mcPr>
                              </m:mc>
                            </m:mcs>
                            <m:ctrlPr>
                              <a:rPr lang="en-US" sz="1200" i="1" smtClean="0">
                                <a:latin typeface="Cambria Math" panose="02040503050406030204" pitchFamily="18" charset="0"/>
                              </a:rPr>
                            </m:ctrlPr>
                          </m:mPr>
                          <m:mr>
                            <m:e>
                              <m:f>
                                <m:fPr>
                                  <m:ctrlPr>
                                    <a:rPr lang="cs-CZ" sz="1200" b="1" i="1">
                                      <a:latin typeface="Cambria Math" panose="02040503050406030204" pitchFamily="18" charset="0"/>
                                    </a:rPr>
                                  </m:ctrlPr>
                                </m:fPr>
                                <m:num>
                                  <m:r>
                                    <a:rPr lang="en-US" sz="1200" b="1" i="1">
                                      <a:latin typeface="Cambria Math"/>
                                    </a:rPr>
                                    <m:t>𝑳</m:t>
                                  </m:r>
                                  <m:d>
                                    <m:dPr>
                                      <m:begChr m:val="{"/>
                                      <m:endChr m:val="}"/>
                                      <m:ctrlPr>
                                        <a:rPr lang="cs-CZ" sz="1200" b="1" i="1">
                                          <a:latin typeface="Cambria Math" panose="02040503050406030204" pitchFamily="18" charset="0"/>
                                        </a:rPr>
                                      </m:ctrlPr>
                                    </m:dPr>
                                    <m:e>
                                      <m:sSub>
                                        <m:sSubPr>
                                          <m:ctrlPr>
                                            <a:rPr lang="cs-CZ" sz="1200" i="1">
                                              <a:latin typeface="Cambria Math" panose="02040503050406030204" pitchFamily="18" charset="0"/>
                                            </a:rPr>
                                          </m:ctrlPr>
                                        </m:sSubPr>
                                        <m:e>
                                          <m:r>
                                            <a:rPr lang="en-US" sz="1200" i="1">
                                              <a:latin typeface="Cambria Math"/>
                                            </a:rPr>
                                            <m:t>𝑌</m:t>
                                          </m:r>
                                        </m:e>
                                        <m:sub>
                                          <m:r>
                                            <a:rPr lang="en-US" sz="1200" i="1">
                                              <a:latin typeface="Cambria Math"/>
                                            </a:rPr>
                                            <m:t>1</m:t>
                                          </m:r>
                                        </m:sub>
                                      </m:sSub>
                                    </m:e>
                                  </m:d>
                                </m:num>
                                <m:den>
                                  <m:r>
                                    <a:rPr lang="en-US" sz="1200" b="1" i="1">
                                      <a:latin typeface="Cambria Math"/>
                                    </a:rPr>
                                    <m:t>𝑳</m:t>
                                  </m:r>
                                  <m:d>
                                    <m:dPr>
                                      <m:begChr m:val="{"/>
                                      <m:endChr m:val="}"/>
                                      <m:ctrlPr>
                                        <a:rPr lang="cs-CZ" sz="1200" b="1" i="1">
                                          <a:latin typeface="Cambria Math" panose="02040503050406030204" pitchFamily="18" charset="0"/>
                                        </a:rPr>
                                      </m:ctrlPr>
                                    </m:dPr>
                                    <m:e>
                                      <m:sSub>
                                        <m:sSubPr>
                                          <m:ctrlPr>
                                            <a:rPr lang="cs-CZ" sz="1200" i="1">
                                              <a:latin typeface="Cambria Math" panose="02040503050406030204" pitchFamily="18" charset="0"/>
                                            </a:rPr>
                                          </m:ctrlPr>
                                        </m:sSubPr>
                                        <m:e>
                                          <m:r>
                                            <a:rPr lang="de-DE" sz="1200" i="1">
                                              <a:latin typeface="Cambria Math"/>
                                            </a:rPr>
                                            <m:t>𝑢</m:t>
                                          </m:r>
                                        </m:e>
                                        <m:sub>
                                          <m:r>
                                            <a:rPr lang="de-DE" sz="1200" i="1">
                                              <a:latin typeface="Cambria Math"/>
                                            </a:rPr>
                                            <m:t>1</m:t>
                                          </m:r>
                                        </m:sub>
                                      </m:sSub>
                                    </m:e>
                                  </m:d>
                                </m:den>
                              </m:f>
                            </m:e>
                            <m:e>
                              <m:f>
                                <m:fPr>
                                  <m:ctrlPr>
                                    <a:rPr lang="cs-CZ" sz="1200" b="1" i="1">
                                      <a:latin typeface="Cambria Math" panose="02040503050406030204" pitchFamily="18" charset="0"/>
                                    </a:rPr>
                                  </m:ctrlPr>
                                </m:fPr>
                                <m:num>
                                  <m:r>
                                    <a:rPr lang="en-US" sz="1200" b="1" i="1">
                                      <a:latin typeface="Cambria Math"/>
                                    </a:rPr>
                                    <m:t>𝑳</m:t>
                                  </m:r>
                                  <m:d>
                                    <m:dPr>
                                      <m:begChr m:val="{"/>
                                      <m:endChr m:val="}"/>
                                      <m:ctrlPr>
                                        <a:rPr lang="cs-CZ" sz="1200" b="1" i="1">
                                          <a:latin typeface="Cambria Math" panose="02040503050406030204" pitchFamily="18" charset="0"/>
                                        </a:rPr>
                                      </m:ctrlPr>
                                    </m:dPr>
                                    <m:e>
                                      <m:sSub>
                                        <m:sSubPr>
                                          <m:ctrlPr>
                                            <a:rPr lang="cs-CZ" sz="1200" i="1">
                                              <a:latin typeface="Cambria Math" panose="02040503050406030204" pitchFamily="18" charset="0"/>
                                            </a:rPr>
                                          </m:ctrlPr>
                                        </m:sSubPr>
                                        <m:e>
                                          <m:r>
                                            <a:rPr lang="en-US" sz="1200" i="1">
                                              <a:latin typeface="Cambria Math"/>
                                            </a:rPr>
                                            <m:t>𝑌</m:t>
                                          </m:r>
                                        </m:e>
                                        <m:sub>
                                          <m:r>
                                            <a:rPr lang="en-US" sz="1200" i="1">
                                              <a:latin typeface="Cambria Math"/>
                                            </a:rPr>
                                            <m:t>1</m:t>
                                          </m:r>
                                        </m:sub>
                                      </m:sSub>
                                    </m:e>
                                  </m:d>
                                </m:num>
                                <m:den>
                                  <m:r>
                                    <a:rPr lang="en-US" sz="1200" b="1" i="1">
                                      <a:latin typeface="Cambria Math"/>
                                    </a:rPr>
                                    <m:t>𝑳</m:t>
                                  </m:r>
                                  <m:d>
                                    <m:dPr>
                                      <m:begChr m:val="{"/>
                                      <m:endChr m:val="}"/>
                                      <m:ctrlPr>
                                        <a:rPr lang="cs-CZ" sz="1200" b="1" i="1">
                                          <a:latin typeface="Cambria Math" panose="02040503050406030204" pitchFamily="18" charset="0"/>
                                        </a:rPr>
                                      </m:ctrlPr>
                                    </m:dPr>
                                    <m:e>
                                      <m:sSub>
                                        <m:sSubPr>
                                          <m:ctrlPr>
                                            <a:rPr lang="cs-CZ" sz="1200" i="1">
                                              <a:latin typeface="Cambria Math" panose="02040503050406030204" pitchFamily="18" charset="0"/>
                                            </a:rPr>
                                          </m:ctrlPr>
                                        </m:sSubPr>
                                        <m:e>
                                          <m:r>
                                            <a:rPr lang="de-DE" sz="1200" i="1">
                                              <a:latin typeface="Cambria Math"/>
                                            </a:rPr>
                                            <m:t>𝑢</m:t>
                                          </m:r>
                                        </m:e>
                                        <m:sub>
                                          <m:r>
                                            <a:rPr lang="cs-CZ" sz="1200" b="0" i="1" smtClean="0">
                                              <a:latin typeface="Cambria Math"/>
                                            </a:rPr>
                                            <m:t>2</m:t>
                                          </m:r>
                                        </m:sub>
                                      </m:sSub>
                                    </m:e>
                                  </m:d>
                                </m:den>
                              </m:f>
                            </m:e>
                          </m:mr>
                          <m:mr>
                            <m:e>
                              <m:f>
                                <m:fPr>
                                  <m:ctrlPr>
                                    <a:rPr lang="cs-CZ" sz="1200" b="1" i="1">
                                      <a:latin typeface="Cambria Math" panose="02040503050406030204" pitchFamily="18" charset="0"/>
                                    </a:rPr>
                                  </m:ctrlPr>
                                </m:fPr>
                                <m:num>
                                  <m:r>
                                    <a:rPr lang="en-US" sz="1200" b="1" i="1">
                                      <a:latin typeface="Cambria Math"/>
                                    </a:rPr>
                                    <m:t>𝑳</m:t>
                                  </m:r>
                                  <m:d>
                                    <m:dPr>
                                      <m:begChr m:val="{"/>
                                      <m:endChr m:val="}"/>
                                      <m:ctrlPr>
                                        <a:rPr lang="cs-CZ" sz="1200" b="1" i="1">
                                          <a:latin typeface="Cambria Math" panose="02040503050406030204" pitchFamily="18" charset="0"/>
                                        </a:rPr>
                                      </m:ctrlPr>
                                    </m:dPr>
                                    <m:e>
                                      <m:sSub>
                                        <m:sSubPr>
                                          <m:ctrlPr>
                                            <a:rPr lang="cs-CZ" sz="1200" i="1">
                                              <a:latin typeface="Cambria Math" panose="02040503050406030204" pitchFamily="18" charset="0"/>
                                            </a:rPr>
                                          </m:ctrlPr>
                                        </m:sSubPr>
                                        <m:e>
                                          <m:r>
                                            <a:rPr lang="en-US" sz="1200" i="1">
                                              <a:latin typeface="Cambria Math"/>
                                            </a:rPr>
                                            <m:t>𝑌</m:t>
                                          </m:r>
                                        </m:e>
                                        <m:sub>
                                          <m:r>
                                            <a:rPr lang="cs-CZ" sz="1200" b="0" i="1" smtClean="0">
                                              <a:latin typeface="Cambria Math"/>
                                            </a:rPr>
                                            <m:t>2</m:t>
                                          </m:r>
                                        </m:sub>
                                      </m:sSub>
                                    </m:e>
                                  </m:d>
                                </m:num>
                                <m:den>
                                  <m:r>
                                    <a:rPr lang="en-US" sz="1200" b="1" i="1">
                                      <a:latin typeface="Cambria Math"/>
                                    </a:rPr>
                                    <m:t>𝑳</m:t>
                                  </m:r>
                                  <m:d>
                                    <m:dPr>
                                      <m:begChr m:val="{"/>
                                      <m:endChr m:val="}"/>
                                      <m:ctrlPr>
                                        <a:rPr lang="cs-CZ" sz="1200" b="1" i="1">
                                          <a:latin typeface="Cambria Math" panose="02040503050406030204" pitchFamily="18" charset="0"/>
                                        </a:rPr>
                                      </m:ctrlPr>
                                    </m:dPr>
                                    <m:e>
                                      <m:sSub>
                                        <m:sSubPr>
                                          <m:ctrlPr>
                                            <a:rPr lang="cs-CZ" sz="1200" i="1">
                                              <a:latin typeface="Cambria Math" panose="02040503050406030204" pitchFamily="18" charset="0"/>
                                            </a:rPr>
                                          </m:ctrlPr>
                                        </m:sSubPr>
                                        <m:e>
                                          <m:r>
                                            <a:rPr lang="de-DE" sz="1200" i="1">
                                              <a:latin typeface="Cambria Math"/>
                                            </a:rPr>
                                            <m:t>𝑢</m:t>
                                          </m:r>
                                        </m:e>
                                        <m:sub>
                                          <m:r>
                                            <a:rPr lang="de-DE" sz="1200" i="1">
                                              <a:latin typeface="Cambria Math"/>
                                            </a:rPr>
                                            <m:t>1</m:t>
                                          </m:r>
                                        </m:sub>
                                      </m:sSub>
                                    </m:e>
                                  </m:d>
                                </m:den>
                              </m:f>
                            </m:e>
                            <m:e>
                              <m:f>
                                <m:fPr>
                                  <m:ctrlPr>
                                    <a:rPr lang="cs-CZ" sz="1200" b="1" i="1">
                                      <a:latin typeface="Cambria Math" panose="02040503050406030204" pitchFamily="18" charset="0"/>
                                    </a:rPr>
                                  </m:ctrlPr>
                                </m:fPr>
                                <m:num>
                                  <m:r>
                                    <a:rPr lang="en-US" sz="1200" b="1" i="1">
                                      <a:latin typeface="Cambria Math"/>
                                    </a:rPr>
                                    <m:t>𝑳</m:t>
                                  </m:r>
                                  <m:d>
                                    <m:dPr>
                                      <m:begChr m:val="{"/>
                                      <m:endChr m:val="}"/>
                                      <m:ctrlPr>
                                        <a:rPr lang="cs-CZ" sz="1200" b="1" i="1">
                                          <a:latin typeface="Cambria Math" panose="02040503050406030204" pitchFamily="18" charset="0"/>
                                        </a:rPr>
                                      </m:ctrlPr>
                                    </m:dPr>
                                    <m:e>
                                      <m:sSub>
                                        <m:sSubPr>
                                          <m:ctrlPr>
                                            <a:rPr lang="cs-CZ" sz="1200" i="1">
                                              <a:latin typeface="Cambria Math" panose="02040503050406030204" pitchFamily="18" charset="0"/>
                                            </a:rPr>
                                          </m:ctrlPr>
                                        </m:sSubPr>
                                        <m:e>
                                          <m:r>
                                            <a:rPr lang="en-US" sz="1200" i="1">
                                              <a:latin typeface="Cambria Math"/>
                                            </a:rPr>
                                            <m:t>𝑌</m:t>
                                          </m:r>
                                        </m:e>
                                        <m:sub>
                                          <m:r>
                                            <a:rPr lang="cs-CZ" sz="1200" b="0" i="1" smtClean="0">
                                              <a:latin typeface="Cambria Math"/>
                                            </a:rPr>
                                            <m:t>2</m:t>
                                          </m:r>
                                        </m:sub>
                                      </m:sSub>
                                    </m:e>
                                  </m:d>
                                </m:num>
                                <m:den>
                                  <m:r>
                                    <a:rPr lang="en-US" sz="1200" b="1" i="1">
                                      <a:latin typeface="Cambria Math"/>
                                    </a:rPr>
                                    <m:t>𝑳</m:t>
                                  </m:r>
                                  <m:d>
                                    <m:dPr>
                                      <m:begChr m:val="{"/>
                                      <m:endChr m:val="}"/>
                                      <m:ctrlPr>
                                        <a:rPr lang="cs-CZ" sz="1200" b="1" i="1">
                                          <a:latin typeface="Cambria Math" panose="02040503050406030204" pitchFamily="18" charset="0"/>
                                        </a:rPr>
                                      </m:ctrlPr>
                                    </m:dPr>
                                    <m:e>
                                      <m:sSub>
                                        <m:sSubPr>
                                          <m:ctrlPr>
                                            <a:rPr lang="cs-CZ" sz="1200" i="1">
                                              <a:latin typeface="Cambria Math" panose="02040503050406030204" pitchFamily="18" charset="0"/>
                                            </a:rPr>
                                          </m:ctrlPr>
                                        </m:sSubPr>
                                        <m:e>
                                          <m:r>
                                            <a:rPr lang="de-DE" sz="1200" i="1">
                                              <a:latin typeface="Cambria Math"/>
                                            </a:rPr>
                                            <m:t>𝑢</m:t>
                                          </m:r>
                                        </m:e>
                                        <m:sub>
                                          <m:r>
                                            <a:rPr lang="cs-CZ" sz="1200" b="0" i="1" smtClean="0">
                                              <a:latin typeface="Cambria Math"/>
                                            </a:rPr>
                                            <m:t>2</m:t>
                                          </m:r>
                                        </m:sub>
                                      </m:sSub>
                                    </m:e>
                                  </m:d>
                                </m:den>
                              </m:f>
                            </m:e>
                          </m:mr>
                        </m:m>
                      </m:e>
                    </m:d>
                    <m:r>
                      <a:rPr lang="en-US" sz="1200" i="1">
                        <a:latin typeface="Cambria Math"/>
                      </a:rPr>
                      <m:t>=</m:t>
                    </m:r>
                  </m:oMath>
                </a14:m>
                <a:r>
                  <a:rPr lang="cs-CZ" sz="1200" dirty="0"/>
                  <a:t> </a:t>
                </a:r>
                <a14:m>
                  <m:oMath xmlns:m="http://schemas.openxmlformats.org/officeDocument/2006/math">
                    <m:d>
                      <m:dPr>
                        <m:begChr m:val="["/>
                        <m:endChr m:val="]"/>
                        <m:ctrlPr>
                          <a:rPr lang="cs-CZ" sz="1200" i="1">
                            <a:latin typeface="Cambria Math" panose="02040503050406030204" pitchFamily="18" charset="0"/>
                          </a:rPr>
                        </m:ctrlPr>
                      </m:dPr>
                      <m:e>
                        <m:m>
                          <m:mPr>
                            <m:mcs>
                              <m:mc>
                                <m:mcPr>
                                  <m:count m:val="1"/>
                                  <m:mcJc m:val="center"/>
                                </m:mcPr>
                              </m:mc>
                            </m:mcs>
                            <m:ctrlPr>
                              <a:rPr lang="cs-CZ" sz="1200" i="1">
                                <a:latin typeface="Cambria Math" panose="02040503050406030204" pitchFamily="18" charset="0"/>
                              </a:rPr>
                            </m:ctrlPr>
                          </m:mPr>
                          <m:mr>
                            <m:e>
                              <m:m>
                                <m:mPr>
                                  <m:mcs>
                                    <m:mc>
                                      <m:mcPr>
                                        <m:count m:val="2"/>
                                        <m:mcJc m:val="center"/>
                                      </m:mcPr>
                                    </m:mc>
                                  </m:mcs>
                                  <m:ctrlPr>
                                    <a:rPr lang="cs-CZ" sz="1200" i="1">
                                      <a:latin typeface="Cambria Math" panose="02040503050406030204" pitchFamily="18" charset="0"/>
                                    </a:rPr>
                                  </m:ctrlPr>
                                </m:mPr>
                                <m:mr>
                                  <m:e>
                                    <m:f>
                                      <m:fPr>
                                        <m:ctrlPr>
                                          <a:rPr lang="cs-CZ" sz="1200" i="1">
                                            <a:latin typeface="Cambria Math" panose="02040503050406030204" pitchFamily="18" charset="0"/>
                                          </a:rPr>
                                        </m:ctrlPr>
                                      </m:fPr>
                                      <m:num>
                                        <m:r>
                                          <a:rPr lang="en-US" sz="1200" i="1">
                                            <a:latin typeface="Cambria Math"/>
                                          </a:rPr>
                                          <m:t>1</m:t>
                                        </m:r>
                                      </m:num>
                                      <m:den>
                                        <m:sSub>
                                          <m:sSubPr>
                                            <m:ctrlPr>
                                              <a:rPr lang="cs-CZ" sz="1200" i="1">
                                                <a:latin typeface="Cambria Math" panose="02040503050406030204" pitchFamily="18" charset="0"/>
                                              </a:rPr>
                                            </m:ctrlPr>
                                          </m:sSubPr>
                                          <m:e>
                                            <m:r>
                                              <a:rPr lang="en-US" sz="1200" i="1">
                                                <a:latin typeface="Cambria Math"/>
                                              </a:rPr>
                                              <m:t>𝑉</m:t>
                                            </m:r>
                                          </m:e>
                                          <m:sub>
                                            <m:r>
                                              <a:rPr lang="en-US" sz="1200" i="1">
                                                <a:latin typeface="Cambria Math"/>
                                              </a:rPr>
                                              <m:t>1</m:t>
                                            </m:r>
                                          </m:sub>
                                        </m:sSub>
                                      </m:den>
                                    </m:f>
                                  </m:e>
                                  <m:e>
                                    <m:r>
                                      <a:rPr lang="en-US" sz="1200" i="1">
                                        <a:latin typeface="Cambria Math"/>
                                      </a:rPr>
                                      <m:t>0</m:t>
                                    </m:r>
                                  </m:e>
                                </m:mr>
                                <m:mr>
                                  <m:e>
                                    <m:r>
                                      <a:rPr lang="de-DE" sz="1200" i="1">
                                        <a:latin typeface="Cambria Math"/>
                                      </a:rPr>
                                      <m:t>0</m:t>
                                    </m:r>
                                  </m:e>
                                  <m:e>
                                    <m:r>
                                      <a:rPr lang="de-DE" sz="1200" i="1">
                                        <a:latin typeface="Cambria Math"/>
                                      </a:rPr>
                                      <m:t>0</m:t>
                                    </m:r>
                                  </m:e>
                                </m:mr>
                              </m:m>
                            </m:e>
                          </m:mr>
                        </m:m>
                      </m:e>
                    </m:d>
                  </m:oMath>
                </a14:m>
                <a:r>
                  <a:rPr lang="en-US" sz="1200" dirty="0">
                    <a:ea typeface="Cambria Math"/>
                  </a:rPr>
                  <a:t> </a:t>
                </a:r>
                <a14:m>
                  <m:oMath xmlns:m="http://schemas.openxmlformats.org/officeDocument/2006/math">
                    <m:r>
                      <a:rPr lang="en-US" sz="1200" i="1">
                        <a:latin typeface="Cambria Math"/>
                        <a:ea typeface="Cambria Math"/>
                      </a:rPr>
                      <m:t>∙</m:t>
                    </m:r>
                  </m:oMath>
                </a14:m>
                <a:r>
                  <a:rPr lang="cs-CZ" sz="1200" dirty="0"/>
                  <a:t> </a:t>
                </a:r>
                <a14:m>
                  <m:oMath xmlns:m="http://schemas.openxmlformats.org/officeDocument/2006/math">
                    <m:sSup>
                      <m:sSupPr>
                        <m:ctrlPr>
                          <a:rPr lang="cs-CZ" sz="1200" i="1">
                            <a:latin typeface="Cambria Math" panose="02040503050406030204" pitchFamily="18" charset="0"/>
                          </a:rPr>
                        </m:ctrlPr>
                      </m:sSupPr>
                      <m:e>
                        <m:d>
                          <m:dPr>
                            <m:begChr m:val="["/>
                            <m:endChr m:val="]"/>
                            <m:ctrlPr>
                              <a:rPr lang="cs-CZ" sz="1200" i="1">
                                <a:latin typeface="Cambria Math" panose="02040503050406030204" pitchFamily="18" charset="0"/>
                              </a:rPr>
                            </m:ctrlPr>
                          </m:dPr>
                          <m:e>
                            <m:m>
                              <m:mPr>
                                <m:mcs>
                                  <m:mc>
                                    <m:mcPr>
                                      <m:count m:val="2"/>
                                      <m:mcJc m:val="center"/>
                                    </m:mcPr>
                                  </m:mc>
                                </m:mcs>
                                <m:ctrlPr>
                                  <a:rPr lang="cs-CZ" sz="1200" i="1">
                                    <a:latin typeface="Cambria Math" panose="02040503050406030204" pitchFamily="18" charset="0"/>
                                  </a:rPr>
                                </m:ctrlPr>
                              </m:mPr>
                              <m:mr>
                                <m:e>
                                  <m:r>
                                    <m:rPr>
                                      <m:brk m:alnAt="7"/>
                                    </m:rPr>
                                    <a:rPr lang="de-DE" sz="1200" b="0" i="1" smtClean="0">
                                      <a:latin typeface="Cambria Math"/>
                                    </a:rPr>
                                    <m:t>𝑠</m:t>
                                  </m:r>
                                  <m:r>
                                    <a:rPr lang="de-DE" sz="1200" b="0" i="1" smtClean="0">
                                      <a:latin typeface="Cambria Math"/>
                                    </a:rPr>
                                    <m:t>+</m:t>
                                  </m:r>
                                  <m:sSub>
                                    <m:sSubPr>
                                      <m:ctrlPr>
                                        <a:rPr lang="cs-CZ" sz="1200" i="1">
                                          <a:latin typeface="Cambria Math" panose="02040503050406030204" pitchFamily="18" charset="0"/>
                                        </a:rPr>
                                      </m:ctrlPr>
                                    </m:sSubPr>
                                    <m:e>
                                      <m:r>
                                        <a:rPr lang="en-US" sz="1200" i="1">
                                          <a:latin typeface="Cambria Math"/>
                                        </a:rPr>
                                        <m:t>𝑘</m:t>
                                      </m:r>
                                    </m:e>
                                    <m:sub>
                                      <m:r>
                                        <a:rPr lang="en-US" sz="1200" i="1">
                                          <a:latin typeface="Cambria Math"/>
                                        </a:rPr>
                                        <m:t>11</m:t>
                                      </m:r>
                                    </m:sub>
                                  </m:sSub>
                                  <m:r>
                                    <a:rPr lang="de-DE" sz="1200" b="0" i="1" smtClean="0">
                                      <a:latin typeface="Cambria Math"/>
                                    </a:rPr>
                                    <m:t>+</m:t>
                                  </m:r>
                                  <m:sSub>
                                    <m:sSubPr>
                                      <m:ctrlPr>
                                        <a:rPr lang="cs-CZ" sz="1200" i="1">
                                          <a:latin typeface="Cambria Math" panose="02040503050406030204" pitchFamily="18" charset="0"/>
                                        </a:rPr>
                                      </m:ctrlPr>
                                    </m:sSubPr>
                                    <m:e>
                                      <m:r>
                                        <a:rPr lang="en-US" sz="1200" i="1">
                                          <a:latin typeface="Cambria Math"/>
                                        </a:rPr>
                                        <m:t>𝑘</m:t>
                                      </m:r>
                                    </m:e>
                                    <m:sub>
                                      <m:r>
                                        <a:rPr lang="en-US" sz="1200" i="1">
                                          <a:latin typeface="Cambria Math"/>
                                        </a:rPr>
                                        <m:t>12</m:t>
                                      </m:r>
                                    </m:sub>
                                  </m:sSub>
                                </m:e>
                                <m:e>
                                  <m:sSub>
                                    <m:sSubPr>
                                      <m:ctrlPr>
                                        <a:rPr lang="cs-CZ" sz="1200" i="1">
                                          <a:latin typeface="Cambria Math" panose="02040503050406030204" pitchFamily="18" charset="0"/>
                                        </a:rPr>
                                      </m:ctrlPr>
                                    </m:sSubPr>
                                    <m:e>
                                      <m:r>
                                        <a:rPr lang="de-DE" sz="1200" b="0" i="1" smtClean="0">
                                          <a:latin typeface="Cambria Math"/>
                                        </a:rPr>
                                        <m:t>−</m:t>
                                      </m:r>
                                      <m:r>
                                        <a:rPr lang="en-US" sz="1200" i="1">
                                          <a:latin typeface="Cambria Math"/>
                                        </a:rPr>
                                        <m:t>𝑘</m:t>
                                      </m:r>
                                    </m:e>
                                    <m:sub>
                                      <m:r>
                                        <a:rPr lang="en-US" sz="1200" i="1">
                                          <a:latin typeface="Cambria Math"/>
                                        </a:rPr>
                                        <m:t>21</m:t>
                                      </m:r>
                                    </m:sub>
                                  </m:sSub>
                                </m:e>
                              </m:mr>
                              <m:mr>
                                <m:e>
                                  <m:sSub>
                                    <m:sSubPr>
                                      <m:ctrlPr>
                                        <a:rPr lang="cs-CZ" sz="1200" i="1">
                                          <a:latin typeface="Cambria Math" panose="02040503050406030204" pitchFamily="18" charset="0"/>
                                        </a:rPr>
                                      </m:ctrlPr>
                                    </m:sSubPr>
                                    <m:e>
                                      <m:r>
                                        <a:rPr lang="de-DE" sz="1200" b="0" i="1" smtClean="0">
                                          <a:latin typeface="Cambria Math"/>
                                        </a:rPr>
                                        <m:t>−</m:t>
                                      </m:r>
                                      <m:r>
                                        <a:rPr lang="en-US" sz="1200" i="1">
                                          <a:latin typeface="Cambria Math"/>
                                        </a:rPr>
                                        <m:t>𝑘</m:t>
                                      </m:r>
                                    </m:e>
                                    <m:sub>
                                      <m:r>
                                        <a:rPr lang="en-US" sz="1200" i="1">
                                          <a:latin typeface="Cambria Math"/>
                                        </a:rPr>
                                        <m:t>12</m:t>
                                      </m:r>
                                    </m:sub>
                                  </m:sSub>
                                </m:e>
                                <m:e>
                                  <m:r>
                                    <a:rPr lang="de-DE" sz="1200" b="0" i="1" smtClean="0">
                                      <a:latin typeface="Cambria Math"/>
                                    </a:rPr>
                                    <m:t>𝑠</m:t>
                                  </m:r>
                                  <m:r>
                                    <a:rPr lang="de-DE" sz="1200" b="0" i="1" smtClean="0">
                                      <a:latin typeface="Cambria Math"/>
                                    </a:rPr>
                                    <m:t>+</m:t>
                                  </m:r>
                                  <m:sSub>
                                    <m:sSubPr>
                                      <m:ctrlPr>
                                        <a:rPr lang="cs-CZ" sz="1200" i="1">
                                          <a:latin typeface="Cambria Math" panose="02040503050406030204" pitchFamily="18" charset="0"/>
                                        </a:rPr>
                                      </m:ctrlPr>
                                    </m:sSubPr>
                                    <m:e>
                                      <m:r>
                                        <a:rPr lang="en-US" sz="1200" i="1">
                                          <a:latin typeface="Cambria Math"/>
                                        </a:rPr>
                                        <m:t>𝑘</m:t>
                                      </m:r>
                                    </m:e>
                                    <m:sub>
                                      <m:r>
                                        <a:rPr lang="en-US" sz="1200" i="1">
                                          <a:latin typeface="Cambria Math"/>
                                        </a:rPr>
                                        <m:t>21</m:t>
                                      </m:r>
                                    </m:sub>
                                  </m:sSub>
                                </m:e>
                              </m:mr>
                            </m:m>
                          </m:e>
                        </m:d>
                      </m:e>
                      <m:sup>
                        <m:r>
                          <a:rPr lang="en-US" sz="1200" i="1">
                            <a:latin typeface="Cambria Math"/>
                          </a:rPr>
                          <m:t>−1</m:t>
                        </m:r>
                      </m:sup>
                    </m:sSup>
                    <m:r>
                      <a:rPr lang="en-US" sz="1200" i="1">
                        <a:latin typeface="Cambria Math"/>
                        <a:ea typeface="Cambria Math"/>
                      </a:rPr>
                      <m:t>∙</m:t>
                    </m:r>
                    <m:d>
                      <m:dPr>
                        <m:begChr m:val="["/>
                        <m:endChr m:val="]"/>
                        <m:ctrlPr>
                          <a:rPr lang="cs-CZ" sz="1200" i="1">
                            <a:latin typeface="Cambria Math" panose="02040503050406030204" pitchFamily="18" charset="0"/>
                          </a:rPr>
                        </m:ctrlPr>
                      </m:dPr>
                      <m:e>
                        <m:m>
                          <m:mPr>
                            <m:mcs>
                              <m:mc>
                                <m:mcPr>
                                  <m:count m:val="2"/>
                                  <m:mcJc m:val="center"/>
                                </m:mcPr>
                              </m:mc>
                            </m:mcs>
                            <m:ctrlPr>
                              <a:rPr lang="cs-CZ" sz="1200" i="1">
                                <a:latin typeface="Cambria Math" panose="02040503050406030204" pitchFamily="18" charset="0"/>
                              </a:rPr>
                            </m:ctrlPr>
                          </m:mPr>
                          <m:mr>
                            <m:e>
                              <m:r>
                                <a:rPr lang="en-US" sz="1200">
                                  <a:latin typeface="Cambria Math"/>
                                </a:rPr>
                                <m:t>1</m:t>
                              </m:r>
                            </m:e>
                            <m:e>
                              <m:r>
                                <a:rPr lang="de-DE" sz="1200" i="1">
                                  <a:latin typeface="Cambria Math"/>
                                </a:rPr>
                                <m:t>0</m:t>
                              </m:r>
                            </m:e>
                          </m:mr>
                          <m:mr>
                            <m:e>
                              <m:r>
                                <a:rPr lang="en-US" sz="1200">
                                  <a:latin typeface="Cambria Math"/>
                                </a:rPr>
                                <m:t>0</m:t>
                              </m:r>
                            </m:e>
                            <m:e>
                              <m:r>
                                <a:rPr lang="de-DE" sz="1200" i="1">
                                  <a:latin typeface="Cambria Math"/>
                                </a:rPr>
                                <m:t>0</m:t>
                              </m:r>
                            </m:e>
                          </m:mr>
                        </m:m>
                      </m:e>
                    </m:d>
                  </m:oMath>
                </a14:m>
                <a:endParaRPr lang="cs-CZ" sz="1200" dirty="0" smtClean="0"/>
              </a:p>
            </p:txBody>
          </p:sp>
        </mc:Choice>
        <mc:Fallback xmlns="">
          <p:sp>
            <p:nvSpPr>
              <p:cNvPr id="18" name="Rectangle 17"/>
              <p:cNvSpPr>
                <a:spLocks noRot="1" noChangeAspect="1" noMove="1" noResize="1" noEditPoints="1" noAdjustHandles="1" noChangeArrowheads="1" noChangeShapeType="1" noTextEdit="1"/>
              </p:cNvSpPr>
              <p:nvPr/>
            </p:nvSpPr>
            <p:spPr>
              <a:xfrm>
                <a:off x="4435151" y="2851133"/>
                <a:ext cx="4153638" cy="1098762"/>
              </a:xfrm>
              <a:prstGeom prst="rect">
                <a:avLst/>
              </a:prstGeom>
              <a:blipFill rotWithShape="1">
                <a:blip r:embed="rId6"/>
                <a:stretch>
                  <a:fillRect/>
                </a:stretch>
              </a:blipFill>
              <a:ln w="19050">
                <a:solidFill>
                  <a:srgbClr val="7030A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5486400" y="790349"/>
                <a:ext cx="2406941" cy="1686231"/>
              </a:xfrm>
              <a:prstGeom prst="rect">
                <a:avLst/>
              </a:prstGeom>
              <a:ln w="19050">
                <a:solidFill>
                  <a:schemeClr val="accent2">
                    <a:lumMod val="75000"/>
                  </a:schemeClr>
                </a:solidFill>
              </a:ln>
            </p:spPr>
            <p:txBody>
              <a:bodyPr wrap="none">
                <a:spAutoFit/>
              </a:bodyPr>
              <a:lstStyle/>
              <a:p>
                <a:pPr/>
                <a14:m>
                  <m:oMathPara xmlns:m="http://schemas.openxmlformats.org/officeDocument/2006/math">
                    <m:oMathParaPr>
                      <m:jc m:val="left"/>
                    </m:oMathParaPr>
                    <m:oMath xmlns:m="http://schemas.openxmlformats.org/officeDocument/2006/math">
                      <m:r>
                        <a:rPr lang="en-US" sz="1200" i="1" smtClean="0">
                          <a:latin typeface="Cambria Math"/>
                        </a:rPr>
                        <m:t>𝑋</m:t>
                      </m:r>
                      <m:r>
                        <a:rPr lang="en-US" sz="1200" i="1" smtClean="0">
                          <a:latin typeface="Cambria Math"/>
                        </a:rPr>
                        <m:t>=</m:t>
                      </m:r>
                      <m:d>
                        <m:dPr>
                          <m:begChr m:val="["/>
                          <m:endChr m:val="]"/>
                          <m:ctrlPr>
                            <a:rPr lang="cs-CZ" sz="1200" i="1">
                              <a:latin typeface="Cambria Math" panose="02040503050406030204" pitchFamily="18" charset="0"/>
                            </a:rPr>
                          </m:ctrlPr>
                        </m:dPr>
                        <m:e>
                          <m:m>
                            <m:mPr>
                              <m:mcs>
                                <m:mc>
                                  <m:mcPr>
                                    <m:count m:val="1"/>
                                    <m:mcJc m:val="center"/>
                                  </m:mcPr>
                                </m:mc>
                              </m:mcs>
                              <m:ctrlPr>
                                <a:rPr lang="cs-CZ" sz="1200" i="1">
                                  <a:latin typeface="Cambria Math" panose="02040503050406030204" pitchFamily="18" charset="0"/>
                                </a:rPr>
                              </m:ctrlPr>
                            </m:mPr>
                            <m:mr>
                              <m:e>
                                <m:sSub>
                                  <m:sSubPr>
                                    <m:ctrlPr>
                                      <a:rPr lang="cs-CZ" sz="1200" i="1">
                                        <a:latin typeface="Cambria Math" panose="02040503050406030204" pitchFamily="18" charset="0"/>
                                      </a:rPr>
                                    </m:ctrlPr>
                                  </m:sSubPr>
                                  <m:e>
                                    <m:r>
                                      <a:rPr lang="en-US" sz="1200" i="1">
                                        <a:latin typeface="Cambria Math"/>
                                      </a:rPr>
                                      <m:t>𝑋</m:t>
                                    </m:r>
                                  </m:e>
                                  <m:sub>
                                    <m:r>
                                      <a:rPr lang="en-US" sz="1200" i="1">
                                        <a:latin typeface="Cambria Math"/>
                                      </a:rPr>
                                      <m:t>1</m:t>
                                    </m:r>
                                  </m:sub>
                                </m:sSub>
                              </m:e>
                            </m:mr>
                            <m:mr>
                              <m:e>
                                <m:sSub>
                                  <m:sSubPr>
                                    <m:ctrlPr>
                                      <a:rPr lang="cs-CZ" sz="1200" i="1">
                                        <a:latin typeface="Cambria Math" panose="02040503050406030204" pitchFamily="18" charset="0"/>
                                      </a:rPr>
                                    </m:ctrlPr>
                                  </m:sSubPr>
                                  <m:e>
                                    <m:r>
                                      <a:rPr lang="en-US" sz="1200" i="1">
                                        <a:latin typeface="Cambria Math"/>
                                      </a:rPr>
                                      <m:t>𝑋</m:t>
                                    </m:r>
                                  </m:e>
                                  <m:sub>
                                    <m:r>
                                      <a:rPr lang="en-US" sz="1200" i="1">
                                        <a:latin typeface="Cambria Math"/>
                                      </a:rPr>
                                      <m:t>2</m:t>
                                    </m:r>
                                  </m:sub>
                                </m:sSub>
                              </m:e>
                            </m:mr>
                          </m:m>
                        </m:e>
                      </m:d>
                      <m:r>
                        <a:rPr lang="cs-CZ" sz="1200" b="0" i="1" smtClean="0">
                          <a:latin typeface="Cambria Math"/>
                        </a:rPr>
                        <m:t>       </m:t>
                      </m:r>
                      <m:r>
                        <a:rPr lang="en-US" sz="1200" i="1">
                          <a:latin typeface="Cambria Math"/>
                        </a:rPr>
                        <m:t>𝑌</m:t>
                      </m:r>
                      <m:r>
                        <a:rPr lang="en-US" sz="1200" i="1">
                          <a:latin typeface="Cambria Math"/>
                        </a:rPr>
                        <m:t>=</m:t>
                      </m:r>
                      <m:d>
                        <m:dPr>
                          <m:begChr m:val="["/>
                          <m:endChr m:val="]"/>
                          <m:ctrlPr>
                            <a:rPr lang="cs-CZ" sz="1200" i="1">
                              <a:latin typeface="Cambria Math" panose="02040503050406030204" pitchFamily="18" charset="0"/>
                            </a:rPr>
                          </m:ctrlPr>
                        </m:dPr>
                        <m:e>
                          <m:m>
                            <m:mPr>
                              <m:mcs>
                                <m:mc>
                                  <m:mcPr>
                                    <m:count m:val="1"/>
                                    <m:mcJc m:val="center"/>
                                  </m:mcPr>
                                </m:mc>
                              </m:mcs>
                              <m:ctrlPr>
                                <a:rPr lang="cs-CZ" sz="1200" i="1">
                                  <a:latin typeface="Cambria Math" panose="02040503050406030204" pitchFamily="18" charset="0"/>
                                </a:rPr>
                              </m:ctrlPr>
                            </m:mPr>
                            <m:mr>
                              <m:e>
                                <m:m>
                                  <m:mPr>
                                    <m:mcs>
                                      <m:mc>
                                        <m:mcPr>
                                          <m:count m:val="1"/>
                                          <m:mcJc m:val="center"/>
                                        </m:mcPr>
                                      </m:mc>
                                    </m:mcs>
                                    <m:ctrlPr>
                                      <a:rPr lang="cs-CZ" sz="1200" i="1">
                                        <a:latin typeface="Cambria Math" panose="02040503050406030204" pitchFamily="18" charset="0"/>
                                      </a:rPr>
                                    </m:ctrlPr>
                                  </m:mPr>
                                  <m:mr>
                                    <m:e>
                                      <m:m>
                                        <m:mPr>
                                          <m:mcs>
                                            <m:mc>
                                              <m:mcPr>
                                                <m:count m:val="1"/>
                                                <m:mcJc m:val="center"/>
                                              </m:mcPr>
                                            </m:mc>
                                          </m:mcs>
                                          <m:ctrlPr>
                                            <a:rPr lang="cs-CZ" sz="1200" i="1" smtClean="0">
                                              <a:latin typeface="Cambria Math" panose="02040503050406030204" pitchFamily="18" charset="0"/>
                                            </a:rPr>
                                          </m:ctrlPr>
                                        </m:mPr>
                                        <m:mr>
                                          <m:e>
                                            <m:sSub>
                                              <m:sSubPr>
                                                <m:ctrlPr>
                                                  <a:rPr lang="cs-CZ" sz="1200" i="1">
                                                    <a:latin typeface="Cambria Math" panose="02040503050406030204" pitchFamily="18" charset="0"/>
                                                  </a:rPr>
                                                </m:ctrlPr>
                                              </m:sSubPr>
                                              <m:e>
                                                <m:r>
                                                  <a:rPr lang="en-US" sz="1200" i="1">
                                                    <a:latin typeface="Cambria Math"/>
                                                  </a:rPr>
                                                  <m:t>𝑌</m:t>
                                                </m:r>
                                              </m:e>
                                              <m:sub>
                                                <m:r>
                                                  <a:rPr lang="en-US" sz="1200" i="1">
                                                    <a:latin typeface="Cambria Math"/>
                                                  </a:rPr>
                                                  <m:t>1</m:t>
                                                </m:r>
                                              </m:sub>
                                            </m:sSub>
                                          </m:e>
                                        </m:mr>
                                        <m:mr>
                                          <m:e>
                                            <m:sSub>
                                              <m:sSubPr>
                                                <m:ctrlPr>
                                                  <a:rPr lang="cs-CZ" sz="1200" i="1">
                                                    <a:latin typeface="Cambria Math" panose="02040503050406030204" pitchFamily="18" charset="0"/>
                                                  </a:rPr>
                                                </m:ctrlPr>
                                              </m:sSubPr>
                                              <m:e>
                                                <m:r>
                                                  <a:rPr lang="en-US" sz="1200" i="1">
                                                    <a:latin typeface="Cambria Math"/>
                                                  </a:rPr>
                                                  <m:t>𝑌</m:t>
                                                </m:r>
                                              </m:e>
                                              <m:sub>
                                                <m:r>
                                                  <a:rPr lang="de-DE" sz="1200" b="0" i="1" smtClean="0">
                                                    <a:latin typeface="Cambria Math"/>
                                                  </a:rPr>
                                                  <m:t>2</m:t>
                                                </m:r>
                                              </m:sub>
                                            </m:sSub>
                                          </m:e>
                                        </m:mr>
                                      </m:m>
                                    </m:e>
                                  </m:mr>
                                </m:m>
                              </m:e>
                            </m:mr>
                          </m:m>
                        </m:e>
                      </m:d>
                      <m:r>
                        <a:rPr lang="cs-CZ" sz="1200" b="0" i="1" smtClean="0">
                          <a:latin typeface="Cambria Math"/>
                        </a:rPr>
                        <m:t>    </m:t>
                      </m:r>
                      <m:r>
                        <a:rPr lang="cs-CZ" sz="1200" b="0" i="1" smtClean="0">
                          <a:latin typeface="Cambria Math"/>
                        </a:rPr>
                        <m:t>𝑈</m:t>
                      </m:r>
                      <m:r>
                        <a:rPr lang="en-US" sz="1200" i="1">
                          <a:latin typeface="Cambria Math"/>
                        </a:rPr>
                        <m:t>=</m:t>
                      </m:r>
                      <m:d>
                        <m:dPr>
                          <m:begChr m:val="["/>
                          <m:endChr m:val="]"/>
                          <m:ctrlPr>
                            <a:rPr lang="cs-CZ" sz="1200" i="1">
                              <a:latin typeface="Cambria Math" panose="02040503050406030204" pitchFamily="18" charset="0"/>
                            </a:rPr>
                          </m:ctrlPr>
                        </m:dPr>
                        <m:e>
                          <m:m>
                            <m:mPr>
                              <m:mcs>
                                <m:mc>
                                  <m:mcPr>
                                    <m:count m:val="1"/>
                                    <m:mcJc m:val="center"/>
                                  </m:mcPr>
                                </m:mc>
                              </m:mcs>
                              <m:ctrlPr>
                                <a:rPr lang="cs-CZ" sz="1200" i="1" smtClean="0">
                                  <a:latin typeface="Cambria Math" panose="02040503050406030204" pitchFamily="18" charset="0"/>
                                </a:rPr>
                              </m:ctrlPr>
                            </m:mPr>
                            <m:mr>
                              <m:e>
                                <m:sSub>
                                  <m:sSubPr>
                                    <m:ctrlPr>
                                      <a:rPr lang="cs-CZ" sz="1200" i="1" smtClean="0">
                                        <a:latin typeface="Cambria Math" panose="02040503050406030204" pitchFamily="18" charset="0"/>
                                      </a:rPr>
                                    </m:ctrlPr>
                                  </m:sSubPr>
                                  <m:e>
                                    <m:r>
                                      <a:rPr lang="de-DE" sz="1200" b="0" i="1" smtClean="0">
                                        <a:latin typeface="Cambria Math"/>
                                      </a:rPr>
                                      <m:t>𝑢</m:t>
                                    </m:r>
                                  </m:e>
                                  <m:sub>
                                    <m:r>
                                      <a:rPr lang="de-DE" sz="1200" b="0" i="1" smtClean="0">
                                        <a:latin typeface="Cambria Math"/>
                                      </a:rPr>
                                      <m:t>1</m:t>
                                    </m:r>
                                  </m:sub>
                                </m:sSub>
                              </m:e>
                            </m:mr>
                            <m:mr>
                              <m:e>
                                <m:sSub>
                                  <m:sSubPr>
                                    <m:ctrlPr>
                                      <a:rPr lang="cs-CZ" sz="1200" i="1">
                                        <a:latin typeface="Cambria Math" panose="02040503050406030204" pitchFamily="18" charset="0"/>
                                      </a:rPr>
                                    </m:ctrlPr>
                                  </m:sSubPr>
                                  <m:e>
                                    <m:r>
                                      <a:rPr lang="de-DE" sz="1200" i="1">
                                        <a:latin typeface="Cambria Math"/>
                                      </a:rPr>
                                      <m:t>𝑢</m:t>
                                    </m:r>
                                  </m:e>
                                  <m:sub>
                                    <m:r>
                                      <a:rPr lang="de-DE" sz="1200" b="0" i="1" smtClean="0">
                                        <a:latin typeface="Cambria Math"/>
                                      </a:rPr>
                                      <m:t>2</m:t>
                                    </m:r>
                                  </m:sub>
                                </m:sSub>
                              </m:e>
                            </m:mr>
                          </m:m>
                        </m:e>
                      </m:d>
                    </m:oMath>
                  </m:oMathPara>
                </a14:m>
                <a:endParaRPr lang="en-US" sz="1200" dirty="0" smtClean="0"/>
              </a:p>
              <a:p>
                <a:pPr/>
                <a14:m>
                  <m:oMathPara xmlns:m="http://schemas.openxmlformats.org/officeDocument/2006/math">
                    <m:oMathParaPr>
                      <m:jc m:val="left"/>
                    </m:oMathParaPr>
                    <m:oMath xmlns:m="http://schemas.openxmlformats.org/officeDocument/2006/math">
                      <m:r>
                        <a:rPr lang="en-US" sz="1200" i="1">
                          <a:latin typeface="Cambria Math"/>
                        </a:rPr>
                        <m:t>𝐴</m:t>
                      </m:r>
                      <m:r>
                        <a:rPr lang="en-US" sz="1200" i="1">
                          <a:latin typeface="Cambria Math"/>
                        </a:rPr>
                        <m:t>=</m:t>
                      </m:r>
                      <m:d>
                        <m:dPr>
                          <m:begChr m:val="["/>
                          <m:endChr m:val="]"/>
                          <m:ctrlPr>
                            <a:rPr lang="cs-CZ" sz="1200" i="1">
                              <a:latin typeface="Cambria Math" panose="02040503050406030204" pitchFamily="18" charset="0"/>
                            </a:rPr>
                          </m:ctrlPr>
                        </m:dPr>
                        <m:e>
                          <m:m>
                            <m:mPr>
                              <m:mcs>
                                <m:mc>
                                  <m:mcPr>
                                    <m:count m:val="2"/>
                                    <m:mcJc m:val="center"/>
                                  </m:mcPr>
                                </m:mc>
                              </m:mcs>
                              <m:ctrlPr>
                                <a:rPr lang="cs-CZ" sz="1200" i="1">
                                  <a:latin typeface="Cambria Math" panose="02040503050406030204" pitchFamily="18" charset="0"/>
                                </a:rPr>
                              </m:ctrlPr>
                            </m:mPr>
                            <m:mr>
                              <m:e>
                                <m:m>
                                  <m:mPr>
                                    <m:mcs>
                                      <m:mc>
                                        <m:mcPr>
                                          <m:count m:val="1"/>
                                          <m:mcJc m:val="center"/>
                                        </m:mcPr>
                                      </m:mc>
                                    </m:mcs>
                                    <m:ctrlPr>
                                      <a:rPr lang="cs-CZ" sz="1200" i="1">
                                        <a:latin typeface="Cambria Math" panose="02040503050406030204" pitchFamily="18" charset="0"/>
                                      </a:rPr>
                                    </m:ctrlPr>
                                  </m:mPr>
                                  <m:mr>
                                    <m:e>
                                      <m:d>
                                        <m:dPr>
                                          <m:ctrlPr>
                                            <a:rPr lang="cs-CZ" sz="1200" i="1">
                                              <a:latin typeface="Cambria Math" panose="02040503050406030204" pitchFamily="18" charset="0"/>
                                            </a:rPr>
                                          </m:ctrlPr>
                                        </m:dPr>
                                        <m:e>
                                          <m:sSub>
                                            <m:sSubPr>
                                              <m:ctrlPr>
                                                <a:rPr lang="cs-CZ" sz="1200" i="1">
                                                  <a:latin typeface="Cambria Math" panose="02040503050406030204" pitchFamily="18" charset="0"/>
                                                </a:rPr>
                                              </m:ctrlPr>
                                            </m:sSubPr>
                                            <m:e>
                                              <m:r>
                                                <a:rPr lang="en-US" sz="1200" i="1">
                                                  <a:latin typeface="Cambria Math"/>
                                                </a:rPr>
                                                <m:t>−</m:t>
                                              </m:r>
                                              <m:r>
                                                <a:rPr lang="en-US" sz="1200" i="1">
                                                  <a:latin typeface="Cambria Math"/>
                                                </a:rPr>
                                                <m:t>𝑘</m:t>
                                              </m:r>
                                            </m:e>
                                            <m:sub>
                                              <m:r>
                                                <a:rPr lang="en-US" sz="1200" i="1">
                                                  <a:latin typeface="Cambria Math"/>
                                                </a:rPr>
                                                <m:t>11</m:t>
                                              </m:r>
                                            </m:sub>
                                          </m:sSub>
                                          <m:r>
                                            <a:rPr lang="en-US" sz="1200" i="1">
                                              <a:latin typeface="Cambria Math"/>
                                            </a:rPr>
                                            <m:t>−</m:t>
                                          </m:r>
                                          <m:sSub>
                                            <m:sSubPr>
                                              <m:ctrlPr>
                                                <a:rPr lang="cs-CZ" sz="1200" i="1">
                                                  <a:latin typeface="Cambria Math" panose="02040503050406030204" pitchFamily="18" charset="0"/>
                                                </a:rPr>
                                              </m:ctrlPr>
                                            </m:sSubPr>
                                            <m:e>
                                              <m:r>
                                                <a:rPr lang="en-US" sz="1200" i="1">
                                                  <a:latin typeface="Cambria Math"/>
                                                </a:rPr>
                                                <m:t>𝑘</m:t>
                                              </m:r>
                                            </m:e>
                                            <m:sub>
                                              <m:r>
                                                <a:rPr lang="en-US" sz="1200" i="1">
                                                  <a:latin typeface="Cambria Math"/>
                                                </a:rPr>
                                                <m:t>12</m:t>
                                              </m:r>
                                            </m:sub>
                                          </m:sSub>
                                        </m:e>
                                      </m:d>
                                    </m:e>
                                  </m:mr>
                                </m:m>
                              </m:e>
                              <m:e>
                                <m:sSub>
                                  <m:sSubPr>
                                    <m:ctrlPr>
                                      <a:rPr lang="cs-CZ" sz="1200" i="1">
                                        <a:latin typeface="Cambria Math" panose="02040503050406030204" pitchFamily="18" charset="0"/>
                                      </a:rPr>
                                    </m:ctrlPr>
                                  </m:sSubPr>
                                  <m:e>
                                    <m:r>
                                      <a:rPr lang="en-US" sz="1200" i="1">
                                        <a:latin typeface="Cambria Math"/>
                                      </a:rPr>
                                      <m:t>𝑘</m:t>
                                    </m:r>
                                  </m:e>
                                  <m:sub>
                                    <m:r>
                                      <a:rPr lang="en-US" sz="1200" i="1">
                                        <a:latin typeface="Cambria Math"/>
                                      </a:rPr>
                                      <m:t>21</m:t>
                                    </m:r>
                                  </m:sub>
                                </m:sSub>
                              </m:e>
                            </m:mr>
                            <m:mr>
                              <m:e>
                                <m:sSub>
                                  <m:sSubPr>
                                    <m:ctrlPr>
                                      <a:rPr lang="cs-CZ" sz="1200" i="1">
                                        <a:latin typeface="Cambria Math" panose="02040503050406030204" pitchFamily="18" charset="0"/>
                                      </a:rPr>
                                    </m:ctrlPr>
                                  </m:sSubPr>
                                  <m:e>
                                    <m:r>
                                      <a:rPr lang="en-US" sz="1200" i="1">
                                        <a:latin typeface="Cambria Math"/>
                                      </a:rPr>
                                      <m:t>𝑘</m:t>
                                    </m:r>
                                  </m:e>
                                  <m:sub>
                                    <m:r>
                                      <a:rPr lang="en-US" sz="1200" i="1">
                                        <a:latin typeface="Cambria Math"/>
                                      </a:rPr>
                                      <m:t>12</m:t>
                                    </m:r>
                                  </m:sub>
                                </m:sSub>
                              </m:e>
                              <m:e>
                                <m:r>
                                  <a:rPr lang="en-US" sz="1200" i="1">
                                    <a:latin typeface="Cambria Math"/>
                                  </a:rPr>
                                  <m:t>−</m:t>
                                </m:r>
                                <m:sSub>
                                  <m:sSubPr>
                                    <m:ctrlPr>
                                      <a:rPr lang="cs-CZ" sz="1200" i="1">
                                        <a:latin typeface="Cambria Math" panose="02040503050406030204" pitchFamily="18" charset="0"/>
                                      </a:rPr>
                                    </m:ctrlPr>
                                  </m:sSubPr>
                                  <m:e>
                                    <m:r>
                                      <a:rPr lang="en-US" sz="1200" i="1">
                                        <a:latin typeface="Cambria Math"/>
                                      </a:rPr>
                                      <m:t>𝑘</m:t>
                                    </m:r>
                                  </m:e>
                                  <m:sub>
                                    <m:r>
                                      <a:rPr lang="en-US" sz="1200" i="1">
                                        <a:latin typeface="Cambria Math"/>
                                      </a:rPr>
                                      <m:t>21</m:t>
                                    </m:r>
                                  </m:sub>
                                </m:sSub>
                              </m:e>
                            </m:mr>
                          </m:m>
                        </m:e>
                      </m:d>
                    </m:oMath>
                  </m:oMathPara>
                </a14:m>
                <a:endParaRPr lang="en-US" sz="1200" dirty="0" smtClean="0"/>
              </a:p>
              <a:p>
                <a:pPr/>
                <a14:m>
                  <m:oMathPara xmlns:m="http://schemas.openxmlformats.org/officeDocument/2006/math">
                    <m:oMathParaPr>
                      <m:jc m:val="left"/>
                    </m:oMathParaPr>
                    <m:oMath xmlns:m="http://schemas.openxmlformats.org/officeDocument/2006/math">
                      <m:r>
                        <m:rPr>
                          <m:sty m:val="p"/>
                        </m:rPr>
                        <a:rPr lang="en-US" sz="1200">
                          <a:latin typeface="Cambria Math"/>
                        </a:rPr>
                        <m:t>B</m:t>
                      </m:r>
                      <m:r>
                        <a:rPr lang="en-US" sz="1200">
                          <a:latin typeface="Cambria Math"/>
                        </a:rPr>
                        <m:t>=</m:t>
                      </m:r>
                      <m:d>
                        <m:dPr>
                          <m:begChr m:val="["/>
                          <m:endChr m:val="]"/>
                          <m:ctrlPr>
                            <a:rPr lang="cs-CZ" sz="1200" i="1">
                              <a:latin typeface="Cambria Math" panose="02040503050406030204" pitchFamily="18" charset="0"/>
                            </a:rPr>
                          </m:ctrlPr>
                        </m:dPr>
                        <m:e>
                          <m:m>
                            <m:mPr>
                              <m:mcs>
                                <m:mc>
                                  <m:mcPr>
                                    <m:count m:val="2"/>
                                    <m:mcJc m:val="center"/>
                                  </m:mcPr>
                                </m:mc>
                              </m:mcs>
                              <m:ctrlPr>
                                <a:rPr lang="cs-CZ" sz="1200" i="1">
                                  <a:latin typeface="Cambria Math" panose="02040503050406030204" pitchFamily="18" charset="0"/>
                                </a:rPr>
                              </m:ctrlPr>
                            </m:mPr>
                            <m:mr>
                              <m:e>
                                <m:r>
                                  <a:rPr lang="en-US" sz="1200">
                                    <a:latin typeface="Cambria Math"/>
                                  </a:rPr>
                                  <m:t>1</m:t>
                                </m:r>
                              </m:e>
                              <m:e>
                                <m:r>
                                  <a:rPr lang="de-DE" sz="1200" b="0" i="1" smtClean="0">
                                    <a:latin typeface="Cambria Math"/>
                                  </a:rPr>
                                  <m:t>0</m:t>
                                </m:r>
                              </m:e>
                            </m:mr>
                            <m:mr>
                              <m:e>
                                <m:r>
                                  <a:rPr lang="en-US" sz="1200">
                                    <a:latin typeface="Cambria Math"/>
                                  </a:rPr>
                                  <m:t>0</m:t>
                                </m:r>
                              </m:e>
                              <m:e>
                                <m:r>
                                  <a:rPr lang="de-DE" sz="1200" b="0" i="1" smtClean="0">
                                    <a:latin typeface="Cambria Math"/>
                                  </a:rPr>
                                  <m:t>0</m:t>
                                </m:r>
                              </m:e>
                            </m:mr>
                          </m:m>
                        </m:e>
                      </m:d>
                    </m:oMath>
                  </m:oMathPara>
                </a14:m>
                <a:endParaRPr lang="en-US" sz="1200" dirty="0" smtClean="0"/>
              </a:p>
              <a:p>
                <a:pPr/>
                <a14:m>
                  <m:oMathPara xmlns:m="http://schemas.openxmlformats.org/officeDocument/2006/math">
                    <m:oMathParaPr>
                      <m:jc m:val="left"/>
                    </m:oMathParaPr>
                    <m:oMath xmlns:m="http://schemas.openxmlformats.org/officeDocument/2006/math">
                      <m:r>
                        <a:rPr lang="de-DE" sz="1200" b="0" i="1" smtClean="0">
                          <a:latin typeface="Cambria Math"/>
                        </a:rPr>
                        <m:t>𝐶</m:t>
                      </m:r>
                      <m:r>
                        <a:rPr lang="en-US" sz="1200" i="1">
                          <a:latin typeface="Cambria Math"/>
                        </a:rPr>
                        <m:t>=</m:t>
                      </m:r>
                      <m:d>
                        <m:dPr>
                          <m:begChr m:val="["/>
                          <m:endChr m:val="]"/>
                          <m:ctrlPr>
                            <a:rPr lang="cs-CZ" sz="1200" i="1">
                              <a:latin typeface="Cambria Math" panose="02040503050406030204" pitchFamily="18" charset="0"/>
                            </a:rPr>
                          </m:ctrlPr>
                        </m:dPr>
                        <m:e>
                          <m:m>
                            <m:mPr>
                              <m:mcs>
                                <m:mc>
                                  <m:mcPr>
                                    <m:count m:val="1"/>
                                    <m:mcJc m:val="center"/>
                                  </m:mcPr>
                                </m:mc>
                              </m:mcs>
                              <m:ctrlPr>
                                <a:rPr lang="cs-CZ" sz="1200" i="1">
                                  <a:latin typeface="Cambria Math" panose="02040503050406030204" pitchFamily="18" charset="0"/>
                                </a:rPr>
                              </m:ctrlPr>
                            </m:mPr>
                            <m:mr>
                              <m:e>
                                <m:m>
                                  <m:mPr>
                                    <m:mcs>
                                      <m:mc>
                                        <m:mcPr>
                                          <m:count m:val="2"/>
                                          <m:mcJc m:val="center"/>
                                        </m:mcPr>
                                      </m:mc>
                                    </m:mcs>
                                    <m:ctrlPr>
                                      <a:rPr lang="cs-CZ" sz="1200" i="1">
                                        <a:latin typeface="Cambria Math" panose="02040503050406030204" pitchFamily="18" charset="0"/>
                                      </a:rPr>
                                    </m:ctrlPr>
                                  </m:mPr>
                                  <m:mr>
                                    <m:e>
                                      <m:f>
                                        <m:fPr>
                                          <m:ctrlPr>
                                            <a:rPr lang="cs-CZ" sz="1200" i="1">
                                              <a:latin typeface="Cambria Math" panose="02040503050406030204" pitchFamily="18" charset="0"/>
                                            </a:rPr>
                                          </m:ctrlPr>
                                        </m:fPr>
                                        <m:num>
                                          <m:r>
                                            <a:rPr lang="en-US" sz="1200" i="1">
                                              <a:latin typeface="Cambria Math"/>
                                            </a:rPr>
                                            <m:t>1</m:t>
                                          </m:r>
                                        </m:num>
                                        <m:den>
                                          <m:sSub>
                                            <m:sSubPr>
                                              <m:ctrlPr>
                                                <a:rPr lang="cs-CZ" sz="1200" i="1">
                                                  <a:latin typeface="Cambria Math" panose="02040503050406030204" pitchFamily="18" charset="0"/>
                                                </a:rPr>
                                              </m:ctrlPr>
                                            </m:sSubPr>
                                            <m:e>
                                              <m:r>
                                                <a:rPr lang="en-US" sz="1200" i="1">
                                                  <a:latin typeface="Cambria Math"/>
                                                </a:rPr>
                                                <m:t>𝑉</m:t>
                                              </m:r>
                                            </m:e>
                                            <m:sub>
                                              <m:r>
                                                <a:rPr lang="en-US" sz="1200" i="1">
                                                  <a:latin typeface="Cambria Math"/>
                                                </a:rPr>
                                                <m:t>1</m:t>
                                              </m:r>
                                            </m:sub>
                                          </m:sSub>
                                        </m:den>
                                      </m:f>
                                    </m:e>
                                    <m:e>
                                      <m:r>
                                        <a:rPr lang="en-US" sz="1200" i="1">
                                          <a:latin typeface="Cambria Math"/>
                                        </a:rPr>
                                        <m:t>0</m:t>
                                      </m:r>
                                    </m:e>
                                  </m:mr>
                                  <m:mr>
                                    <m:e>
                                      <m:r>
                                        <a:rPr lang="de-DE" sz="1200" b="0" i="1" smtClean="0">
                                          <a:latin typeface="Cambria Math"/>
                                        </a:rPr>
                                        <m:t>0</m:t>
                                      </m:r>
                                    </m:e>
                                    <m:e>
                                      <m:r>
                                        <a:rPr lang="de-DE" sz="1200" b="0" i="1" smtClean="0">
                                          <a:latin typeface="Cambria Math"/>
                                        </a:rPr>
                                        <m:t>0</m:t>
                                      </m:r>
                                    </m:e>
                                  </m:mr>
                                </m:m>
                              </m:e>
                            </m:mr>
                          </m:m>
                        </m:e>
                      </m:d>
                    </m:oMath>
                  </m:oMathPara>
                </a14:m>
                <a:endParaRPr lang="en-US" sz="1200" dirty="0"/>
              </a:p>
            </p:txBody>
          </p:sp>
        </mc:Choice>
        <mc:Fallback xmlns="">
          <p:sp>
            <p:nvSpPr>
              <p:cNvPr id="11" name="Rectangle 10"/>
              <p:cNvSpPr>
                <a:spLocks noRot="1" noChangeAspect="1" noMove="1" noResize="1" noEditPoints="1" noAdjustHandles="1" noChangeArrowheads="1" noChangeShapeType="1" noTextEdit="1"/>
              </p:cNvSpPr>
              <p:nvPr/>
            </p:nvSpPr>
            <p:spPr>
              <a:xfrm>
                <a:off x="5486400" y="790349"/>
                <a:ext cx="2406941" cy="1686231"/>
              </a:xfrm>
              <a:prstGeom prst="rect">
                <a:avLst/>
              </a:prstGeom>
              <a:blipFill rotWithShape="1">
                <a:blip r:embed="rId7"/>
                <a:stretch>
                  <a:fillRect/>
                </a:stretch>
              </a:blipFill>
              <a:ln w="19050">
                <a:solidFill>
                  <a:schemeClr val="accent2">
                    <a:lumMod val="7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5177727" y="4323312"/>
                <a:ext cx="2823273" cy="745589"/>
              </a:xfrm>
              <a:prstGeom prst="rect">
                <a:avLst/>
              </a:prstGeom>
              <a:ln w="19050">
                <a:solidFill>
                  <a:srgbClr val="7030A0"/>
                </a:solidFill>
              </a:ln>
            </p:spPr>
            <p:txBody>
              <a:bodyPr wrap="none">
                <a:spAutoFit/>
              </a:bodyPr>
              <a:lstStyle/>
              <a:p>
                <a:pPr/>
                <a14:m>
                  <m:oMathPara xmlns:m="http://schemas.openxmlformats.org/officeDocument/2006/math">
                    <m:oMathParaPr>
                      <m:jc m:val="left"/>
                    </m:oMathParaPr>
                    <m:oMath xmlns:m="http://schemas.openxmlformats.org/officeDocument/2006/math">
                      <m:f>
                        <m:fPr>
                          <m:ctrlPr>
                            <a:rPr lang="cs-CZ" sz="1100" b="1" i="1">
                              <a:latin typeface="Cambria Math" panose="02040503050406030204" pitchFamily="18" charset="0"/>
                            </a:rPr>
                          </m:ctrlPr>
                        </m:fPr>
                        <m:num>
                          <m:r>
                            <a:rPr lang="en-US" sz="1100" b="1" i="1">
                              <a:latin typeface="Cambria Math"/>
                            </a:rPr>
                            <m:t>𝑳</m:t>
                          </m:r>
                          <m:d>
                            <m:dPr>
                              <m:begChr m:val="{"/>
                              <m:endChr m:val="}"/>
                              <m:ctrlPr>
                                <a:rPr lang="cs-CZ" sz="1100" b="1" i="1">
                                  <a:latin typeface="Cambria Math" panose="02040503050406030204" pitchFamily="18" charset="0"/>
                                </a:rPr>
                              </m:ctrlPr>
                            </m:dPr>
                            <m:e>
                              <m:sSub>
                                <m:sSubPr>
                                  <m:ctrlPr>
                                    <a:rPr lang="cs-CZ" sz="1100" b="1" i="1">
                                      <a:latin typeface="Cambria Math" panose="02040503050406030204" pitchFamily="18" charset="0"/>
                                    </a:rPr>
                                  </m:ctrlPr>
                                </m:sSubPr>
                                <m:e>
                                  <m:r>
                                    <a:rPr lang="en-US" sz="1100" b="1" i="1">
                                      <a:latin typeface="Cambria Math"/>
                                    </a:rPr>
                                    <m:t>𝒀</m:t>
                                  </m:r>
                                </m:e>
                                <m:sub>
                                  <m:r>
                                    <a:rPr lang="en-US" sz="1100" b="1" i="1">
                                      <a:latin typeface="Cambria Math"/>
                                    </a:rPr>
                                    <m:t>𝟏</m:t>
                                  </m:r>
                                </m:sub>
                              </m:sSub>
                            </m:e>
                          </m:d>
                        </m:num>
                        <m:den>
                          <m:r>
                            <a:rPr lang="en-US" sz="1100" b="1" i="1">
                              <a:latin typeface="Cambria Math"/>
                            </a:rPr>
                            <m:t>𝑳</m:t>
                          </m:r>
                          <m:d>
                            <m:dPr>
                              <m:begChr m:val="{"/>
                              <m:endChr m:val="}"/>
                              <m:ctrlPr>
                                <a:rPr lang="cs-CZ" sz="1100" b="1" i="1">
                                  <a:latin typeface="Cambria Math" panose="02040503050406030204" pitchFamily="18" charset="0"/>
                                </a:rPr>
                              </m:ctrlPr>
                            </m:dPr>
                            <m:e>
                              <m:sSub>
                                <m:sSubPr>
                                  <m:ctrlPr>
                                    <a:rPr lang="cs-CZ" sz="1100" b="1" i="1">
                                      <a:latin typeface="Cambria Math" panose="02040503050406030204" pitchFamily="18" charset="0"/>
                                    </a:rPr>
                                  </m:ctrlPr>
                                </m:sSubPr>
                                <m:e>
                                  <m:r>
                                    <a:rPr lang="de-DE" sz="1100" b="1" i="1">
                                      <a:latin typeface="Cambria Math"/>
                                    </a:rPr>
                                    <m:t>𝒖</m:t>
                                  </m:r>
                                </m:e>
                                <m:sub>
                                  <m:r>
                                    <a:rPr lang="de-DE" sz="1100" b="1" i="1">
                                      <a:latin typeface="Cambria Math"/>
                                    </a:rPr>
                                    <m:t>𝟏</m:t>
                                  </m:r>
                                </m:sub>
                              </m:sSub>
                            </m:e>
                          </m:d>
                        </m:den>
                      </m:f>
                      <m:r>
                        <a:rPr lang="en-US" sz="1100" b="1" i="1">
                          <a:latin typeface="Cambria Math"/>
                        </a:rPr>
                        <m:t>=</m:t>
                      </m:r>
                      <m:f>
                        <m:fPr>
                          <m:ctrlPr>
                            <a:rPr lang="cs-CZ" sz="1100" b="1" i="1">
                              <a:latin typeface="Cambria Math" panose="02040503050406030204" pitchFamily="18" charset="0"/>
                            </a:rPr>
                          </m:ctrlPr>
                        </m:fPr>
                        <m:num>
                          <m:f>
                            <m:fPr>
                              <m:ctrlPr>
                                <a:rPr lang="cs-CZ" sz="1100" b="1" i="1">
                                  <a:latin typeface="Cambria Math" panose="02040503050406030204" pitchFamily="18" charset="0"/>
                                </a:rPr>
                              </m:ctrlPr>
                            </m:fPr>
                            <m:num>
                              <m:r>
                                <a:rPr lang="en-US" sz="1100" b="1" i="1">
                                  <a:latin typeface="Cambria Math"/>
                                </a:rPr>
                                <m:t>𝟏</m:t>
                              </m:r>
                            </m:num>
                            <m:den>
                              <m:sSub>
                                <m:sSubPr>
                                  <m:ctrlPr>
                                    <a:rPr lang="cs-CZ" sz="1100" b="1" i="1">
                                      <a:latin typeface="Cambria Math" panose="02040503050406030204" pitchFamily="18" charset="0"/>
                                    </a:rPr>
                                  </m:ctrlPr>
                                </m:sSubPr>
                                <m:e>
                                  <m:r>
                                    <a:rPr lang="en-US" sz="1100" b="1" i="1">
                                      <a:latin typeface="Cambria Math"/>
                                    </a:rPr>
                                    <m:t>𝑽</m:t>
                                  </m:r>
                                </m:e>
                                <m:sub>
                                  <m:r>
                                    <a:rPr lang="en-US" sz="1100" b="1" i="1">
                                      <a:latin typeface="Cambria Math"/>
                                    </a:rPr>
                                    <m:t>𝟏</m:t>
                                  </m:r>
                                </m:sub>
                              </m:sSub>
                            </m:den>
                          </m:f>
                          <m:r>
                            <a:rPr lang="en-US" sz="1100" b="1" i="1">
                              <a:latin typeface="Cambria Math"/>
                            </a:rPr>
                            <m:t>𝒔</m:t>
                          </m:r>
                          <m:r>
                            <a:rPr lang="en-US" sz="1100" b="1" i="1">
                              <a:latin typeface="Cambria Math"/>
                            </a:rPr>
                            <m:t>+</m:t>
                          </m:r>
                          <m:f>
                            <m:fPr>
                              <m:ctrlPr>
                                <a:rPr lang="cs-CZ" sz="1100" b="1" i="1">
                                  <a:latin typeface="Cambria Math" panose="02040503050406030204" pitchFamily="18" charset="0"/>
                                </a:rPr>
                              </m:ctrlPr>
                            </m:fPr>
                            <m:num>
                              <m:r>
                                <a:rPr lang="en-US" sz="1100" b="1" i="1">
                                  <a:latin typeface="Cambria Math"/>
                                </a:rPr>
                                <m:t>𝟏</m:t>
                              </m:r>
                            </m:num>
                            <m:den>
                              <m:sSub>
                                <m:sSubPr>
                                  <m:ctrlPr>
                                    <a:rPr lang="cs-CZ" sz="1100" b="1" i="1">
                                      <a:latin typeface="Cambria Math" panose="02040503050406030204" pitchFamily="18" charset="0"/>
                                    </a:rPr>
                                  </m:ctrlPr>
                                </m:sSubPr>
                                <m:e>
                                  <m:r>
                                    <a:rPr lang="en-US" sz="1100" b="1" i="1">
                                      <a:latin typeface="Cambria Math"/>
                                    </a:rPr>
                                    <m:t>𝑽</m:t>
                                  </m:r>
                                </m:e>
                                <m:sub>
                                  <m:r>
                                    <a:rPr lang="en-US" sz="1100" b="1" i="1">
                                      <a:latin typeface="Cambria Math"/>
                                    </a:rPr>
                                    <m:t>𝟏</m:t>
                                  </m:r>
                                </m:sub>
                              </m:sSub>
                            </m:den>
                          </m:f>
                          <m:sSub>
                            <m:sSubPr>
                              <m:ctrlPr>
                                <a:rPr lang="cs-CZ" sz="1100" b="1" i="1">
                                  <a:latin typeface="Cambria Math" panose="02040503050406030204" pitchFamily="18" charset="0"/>
                                </a:rPr>
                              </m:ctrlPr>
                            </m:sSubPr>
                            <m:e>
                              <m:r>
                                <a:rPr lang="en-US" sz="1100" b="1" i="1">
                                  <a:latin typeface="Cambria Math"/>
                                </a:rPr>
                                <m:t>𝒌</m:t>
                              </m:r>
                            </m:e>
                            <m:sub>
                              <m:r>
                                <a:rPr lang="en-US" sz="1100" b="1" i="1">
                                  <a:latin typeface="Cambria Math"/>
                                </a:rPr>
                                <m:t>𝟐𝟏</m:t>
                              </m:r>
                            </m:sub>
                          </m:sSub>
                        </m:num>
                        <m:den>
                          <m:sSup>
                            <m:sSupPr>
                              <m:ctrlPr>
                                <a:rPr lang="cs-CZ" sz="1100" b="1" i="1">
                                  <a:latin typeface="Cambria Math" panose="02040503050406030204" pitchFamily="18" charset="0"/>
                                </a:rPr>
                              </m:ctrlPr>
                            </m:sSupPr>
                            <m:e>
                              <m:r>
                                <a:rPr lang="en-US" sz="1100" b="1" i="1">
                                  <a:latin typeface="Cambria Math"/>
                                </a:rPr>
                                <m:t>𝒔</m:t>
                              </m:r>
                            </m:e>
                            <m:sup>
                              <m:r>
                                <a:rPr lang="en-US" sz="1100" b="1" i="1">
                                  <a:latin typeface="Cambria Math"/>
                                </a:rPr>
                                <m:t>𝟐</m:t>
                              </m:r>
                            </m:sup>
                          </m:sSup>
                          <m:r>
                            <a:rPr lang="en-US" sz="1100" b="1">
                              <a:latin typeface="Cambria Math"/>
                            </a:rPr>
                            <m:t>+</m:t>
                          </m:r>
                          <m:d>
                            <m:dPr>
                              <m:ctrlPr>
                                <a:rPr lang="cs-CZ" sz="1100" b="1" i="1">
                                  <a:latin typeface="Cambria Math" panose="02040503050406030204" pitchFamily="18" charset="0"/>
                                </a:rPr>
                              </m:ctrlPr>
                            </m:dPr>
                            <m:e>
                              <m:sSub>
                                <m:sSubPr>
                                  <m:ctrlPr>
                                    <a:rPr lang="cs-CZ" sz="1100" b="1" i="1">
                                      <a:latin typeface="Cambria Math" panose="02040503050406030204" pitchFamily="18" charset="0"/>
                                    </a:rPr>
                                  </m:ctrlPr>
                                </m:sSubPr>
                                <m:e>
                                  <m:r>
                                    <a:rPr lang="en-US" sz="1100" b="1" i="1">
                                      <a:latin typeface="Cambria Math"/>
                                    </a:rPr>
                                    <m:t>𝒌</m:t>
                                  </m:r>
                                </m:e>
                                <m:sub>
                                  <m:r>
                                    <a:rPr lang="en-US" sz="1100" b="1" i="1">
                                      <a:latin typeface="Cambria Math"/>
                                    </a:rPr>
                                    <m:t>𝟏𝟏</m:t>
                                  </m:r>
                                </m:sub>
                              </m:sSub>
                              <m:r>
                                <a:rPr lang="en-US" sz="1100" b="1" i="1">
                                  <a:latin typeface="Cambria Math"/>
                                </a:rPr>
                                <m:t>+</m:t>
                              </m:r>
                              <m:sSub>
                                <m:sSubPr>
                                  <m:ctrlPr>
                                    <a:rPr lang="cs-CZ" sz="1100" b="1" i="1">
                                      <a:latin typeface="Cambria Math" panose="02040503050406030204" pitchFamily="18" charset="0"/>
                                    </a:rPr>
                                  </m:ctrlPr>
                                </m:sSubPr>
                                <m:e>
                                  <m:r>
                                    <a:rPr lang="en-US" sz="1100" b="1" i="1">
                                      <a:latin typeface="Cambria Math"/>
                                    </a:rPr>
                                    <m:t>𝒌</m:t>
                                  </m:r>
                                </m:e>
                                <m:sub>
                                  <m:r>
                                    <a:rPr lang="en-US" sz="1100" b="1" i="1">
                                      <a:latin typeface="Cambria Math"/>
                                    </a:rPr>
                                    <m:t>𝟏𝟐</m:t>
                                  </m:r>
                                </m:sub>
                              </m:sSub>
                              <m:r>
                                <a:rPr lang="en-US" sz="1100" b="1">
                                  <a:latin typeface="Cambria Math"/>
                                </a:rPr>
                                <m:t>+</m:t>
                              </m:r>
                              <m:sSub>
                                <m:sSubPr>
                                  <m:ctrlPr>
                                    <a:rPr lang="cs-CZ" sz="1100" b="1" i="1">
                                      <a:latin typeface="Cambria Math" panose="02040503050406030204" pitchFamily="18" charset="0"/>
                                    </a:rPr>
                                  </m:ctrlPr>
                                </m:sSubPr>
                                <m:e>
                                  <m:r>
                                    <a:rPr lang="en-US" sz="1100" b="1" i="1">
                                      <a:latin typeface="Cambria Math"/>
                                    </a:rPr>
                                    <m:t>𝒌</m:t>
                                  </m:r>
                                </m:e>
                                <m:sub>
                                  <m:r>
                                    <a:rPr lang="en-US" sz="1100" b="1" i="1">
                                      <a:latin typeface="Cambria Math"/>
                                    </a:rPr>
                                    <m:t>𝟐𝟏</m:t>
                                  </m:r>
                                </m:sub>
                              </m:sSub>
                            </m:e>
                          </m:d>
                          <m:r>
                            <a:rPr lang="en-US" sz="1100" b="1" i="1">
                              <a:latin typeface="Cambria Math"/>
                            </a:rPr>
                            <m:t>𝒔</m:t>
                          </m:r>
                          <m:r>
                            <a:rPr lang="en-US" sz="1100" b="1">
                              <a:latin typeface="Cambria Math"/>
                            </a:rPr>
                            <m:t>+</m:t>
                          </m:r>
                          <m:sSub>
                            <m:sSubPr>
                              <m:ctrlPr>
                                <a:rPr lang="cs-CZ" sz="1100" b="1" i="1">
                                  <a:latin typeface="Cambria Math" panose="02040503050406030204" pitchFamily="18" charset="0"/>
                                </a:rPr>
                              </m:ctrlPr>
                            </m:sSubPr>
                            <m:e>
                              <m:r>
                                <a:rPr lang="en-US" sz="1100" b="1" i="1">
                                  <a:latin typeface="Cambria Math"/>
                                </a:rPr>
                                <m:t>𝒌</m:t>
                              </m:r>
                            </m:e>
                            <m:sub>
                              <m:r>
                                <a:rPr lang="en-US" sz="1100" b="1" i="1">
                                  <a:latin typeface="Cambria Math"/>
                                </a:rPr>
                                <m:t>𝟐𝟏</m:t>
                              </m:r>
                            </m:sub>
                          </m:sSub>
                          <m:sSub>
                            <m:sSubPr>
                              <m:ctrlPr>
                                <a:rPr lang="cs-CZ" sz="1100" b="1" i="1">
                                  <a:latin typeface="Cambria Math" panose="02040503050406030204" pitchFamily="18" charset="0"/>
                                </a:rPr>
                              </m:ctrlPr>
                            </m:sSubPr>
                            <m:e>
                              <m:r>
                                <a:rPr lang="en-US" sz="1100" b="1" i="1">
                                  <a:latin typeface="Cambria Math"/>
                                </a:rPr>
                                <m:t>𝒌</m:t>
                              </m:r>
                            </m:e>
                            <m:sub>
                              <m:r>
                                <a:rPr lang="en-US" sz="1100" b="1" i="1">
                                  <a:latin typeface="Cambria Math"/>
                                </a:rPr>
                                <m:t>𝟏𝟏</m:t>
                              </m:r>
                            </m:sub>
                          </m:sSub>
                        </m:den>
                      </m:f>
                    </m:oMath>
                  </m:oMathPara>
                </a14:m>
                <a:endParaRPr lang="cs-CZ" sz="1100" b="1" dirty="0" smtClean="0"/>
              </a:p>
              <a:p>
                <a:endParaRPr lang="cs-CZ" sz="1100" dirty="0"/>
              </a:p>
            </p:txBody>
          </p:sp>
        </mc:Choice>
        <mc:Fallback xmlns="">
          <p:sp>
            <p:nvSpPr>
              <p:cNvPr id="13" name="Rectangle 12"/>
              <p:cNvSpPr>
                <a:spLocks noRot="1" noChangeAspect="1" noMove="1" noResize="1" noEditPoints="1" noAdjustHandles="1" noChangeArrowheads="1" noChangeShapeType="1" noTextEdit="1"/>
              </p:cNvSpPr>
              <p:nvPr/>
            </p:nvSpPr>
            <p:spPr>
              <a:xfrm>
                <a:off x="5177727" y="4323312"/>
                <a:ext cx="2823273" cy="745589"/>
              </a:xfrm>
              <a:prstGeom prst="rect">
                <a:avLst/>
              </a:prstGeom>
              <a:blipFill rotWithShape="1">
                <a:blip r:embed="rId8"/>
                <a:stretch>
                  <a:fillRect/>
                </a:stretch>
              </a:blipFill>
              <a:ln w="19050">
                <a:solidFill>
                  <a:srgbClr val="7030A0"/>
                </a:solidFill>
              </a:ln>
            </p:spPr>
            <p:txBody>
              <a:bodyPr/>
              <a:lstStyle/>
              <a:p>
                <a:r>
                  <a:rPr lang="en-US">
                    <a:noFill/>
                  </a:rPr>
                  <a:t> </a:t>
                </a:r>
              </a:p>
            </p:txBody>
          </p:sp>
        </mc:Fallback>
      </mc:AlternateContent>
      <p:sp>
        <p:nvSpPr>
          <p:cNvPr id="19" name="Down Arrow 18"/>
          <p:cNvSpPr/>
          <p:nvPr/>
        </p:nvSpPr>
        <p:spPr>
          <a:xfrm>
            <a:off x="6439021" y="2521648"/>
            <a:ext cx="228600" cy="282979"/>
          </a:xfrm>
          <a:prstGeom prst="downArrow">
            <a:avLst/>
          </a:prstGeom>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6477121" y="4019550"/>
            <a:ext cx="228600" cy="282979"/>
          </a:xfrm>
          <a:prstGeom prst="downArrow">
            <a:avLst/>
          </a:prstGeom>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9441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3" grpId="0" animBg="1"/>
      <p:bldP spid="19" grpId="0" animBg="1"/>
      <p:bldP spid="1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0</TotalTime>
  <Words>631</Words>
  <Application>Microsoft Office PowerPoint</Application>
  <PresentationFormat>Předvádění na obrazovce (16:9)</PresentationFormat>
  <Paragraphs>168</Paragraphs>
  <Slides>17</Slides>
  <Notes>10</Notes>
  <HiddenSlides>0</HiddenSlides>
  <MMClips>0</MMClips>
  <ScaleCrop>false</ScaleCrop>
  <HeadingPairs>
    <vt:vector size="8" baseType="variant">
      <vt:variant>
        <vt:lpstr>Použitá písma</vt:lpstr>
      </vt:variant>
      <vt:variant>
        <vt:i4>5</vt:i4>
      </vt:variant>
      <vt:variant>
        <vt:lpstr>Motiv</vt:lpstr>
      </vt:variant>
      <vt:variant>
        <vt:i4>1</vt:i4>
      </vt:variant>
      <vt:variant>
        <vt:lpstr>Vložené servery OLE</vt:lpstr>
      </vt:variant>
      <vt:variant>
        <vt:i4>1</vt:i4>
      </vt:variant>
      <vt:variant>
        <vt:lpstr>Nadpisy snímků</vt:lpstr>
      </vt:variant>
      <vt:variant>
        <vt:i4>17</vt:i4>
      </vt:variant>
    </vt:vector>
  </HeadingPairs>
  <TitlesOfParts>
    <vt:vector size="24" baseType="lpstr">
      <vt:lpstr>Calibri</vt:lpstr>
      <vt:lpstr>Cambria Math</vt:lpstr>
      <vt:lpstr>Tw Cen MT</vt:lpstr>
      <vt:lpstr>Wingdings</vt:lpstr>
      <vt:lpstr>Wingdings 2</vt:lpstr>
      <vt:lpstr>WidescreenPresentation</vt:lpstr>
      <vt:lpstr>Visio.Drawing.11</vt:lpstr>
      <vt:lpstr>Modelling and Simulation</vt:lpstr>
      <vt:lpstr>What do we do in today's lesson? </vt:lpstr>
      <vt:lpstr>Summary of the previous practice </vt:lpstr>
      <vt:lpstr>Semester schedule</vt:lpstr>
      <vt:lpstr>Purpose of identifiability analysis</vt:lpstr>
      <vt:lpstr>Purpose of identifiability analysis</vt:lpstr>
      <vt:lpstr>Formal definition of identifiability</vt:lpstr>
      <vt:lpstr>Structural identifiability with transfer function</vt:lpstr>
      <vt:lpstr>Structural identifiability with transfer function</vt:lpstr>
      <vt:lpstr>Structural identifiability with transfer function</vt:lpstr>
      <vt:lpstr>Structural identifiability with transfer function</vt:lpstr>
      <vt:lpstr>Structural identifiability with transfer function</vt:lpstr>
      <vt:lpstr>Structural identifiability with transfer function</vt:lpstr>
      <vt:lpstr>Structural identifiability with similarity transformation</vt:lpstr>
      <vt:lpstr>Structural identifiability with taylor series</vt:lpstr>
      <vt:lpstr>Structural identifiability with taylor series</vt:lpstr>
      <vt:lpstr>Homework - Practical identifiability analysis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2010-12-24T12:24:52Z</dcterms:created>
  <dcterms:modified xsi:type="dcterms:W3CDTF">2014-04-15T08:01:26Z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