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9"/>
  </p:notesMasterIdLst>
  <p:handoutMasterIdLst>
    <p:handoutMasterId r:id="rId20"/>
  </p:handoutMasterIdLst>
  <p:sldIdLst>
    <p:sldId id="256" r:id="rId2"/>
    <p:sldId id="397" r:id="rId3"/>
    <p:sldId id="468" r:id="rId4"/>
    <p:sldId id="472" r:id="rId5"/>
    <p:sldId id="473" r:id="rId6"/>
    <p:sldId id="474" r:id="rId7"/>
    <p:sldId id="477" r:id="rId8"/>
    <p:sldId id="485" r:id="rId9"/>
    <p:sldId id="479" r:id="rId10"/>
    <p:sldId id="478" r:id="rId11"/>
    <p:sldId id="475" r:id="rId12"/>
    <p:sldId id="476" r:id="rId13"/>
    <p:sldId id="480" r:id="rId14"/>
    <p:sldId id="481" r:id="rId15"/>
    <p:sldId id="482" r:id="rId16"/>
    <p:sldId id="483" r:id="rId17"/>
    <p:sldId id="484" r:id="rId18"/>
  </p:sldIdLst>
  <p:sldSz cx="9144000" cy="5143500" type="screen16x9"/>
  <p:notesSz cx="7315200" cy="96012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AB3"/>
    <a:srgbClr val="DEC2DB"/>
    <a:srgbClr val="FFFF99"/>
    <a:srgbClr val="FFFF66"/>
    <a:srgbClr val="DF6645"/>
    <a:srgbClr val="A38B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2" autoAdjust="0"/>
    <p:restoredTop sz="86934" autoAdjust="0"/>
  </p:normalViewPr>
  <p:slideViewPr>
    <p:cSldViewPr>
      <p:cViewPr varScale="1">
        <p:scale>
          <a:sx n="83" d="100"/>
          <a:sy n="83" d="100"/>
        </p:scale>
        <p:origin x="1098" y="90"/>
      </p:cViewPr>
      <p:guideLst>
        <p:guide orient="horz" pos="1620"/>
        <p:guide pos="2880"/>
      </p:guideLst>
    </p:cSldViewPr>
  </p:slideViewPr>
  <p:outlineViewPr>
    <p:cViewPr>
      <p:scale>
        <a:sx n="33" d="100"/>
        <a:sy n="33" d="100"/>
      </p:scale>
      <p:origin x="0" y="3158"/>
    </p:cViewPr>
  </p:outlineViewPr>
  <p:notesTextViewPr>
    <p:cViewPr>
      <p:scale>
        <a:sx n="100" d="100"/>
        <a:sy n="100" d="100"/>
      </p:scale>
      <p:origin x="0" y="0"/>
    </p:cViewPr>
  </p:notesTextViewPr>
  <p:notesViewPr>
    <p:cSldViewPr>
      <p:cViewPr varScale="1">
        <p:scale>
          <a:sx n="55" d="100"/>
          <a:sy n="55" d="100"/>
        </p:scale>
        <p:origin x="-2646"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B4DB0AD4-9D2C-426F-B60E-2AFDECABB8C6}" type="datetimeFigureOut">
              <a:rPr lang="en-US" smtClean="0"/>
              <a:pPr/>
              <a:t>1/3/2019</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289C686-9B9C-49D8-B2AB-4E155F542C9E}" type="slidenum">
              <a:rPr lang="en-US" smtClean="0"/>
              <a:pPr/>
              <a:t>‹#›</a:t>
            </a:fld>
            <a:endParaRPr lang="en-US"/>
          </a:p>
        </p:txBody>
      </p:sp>
    </p:spTree>
    <p:extLst>
      <p:ext uri="{BB962C8B-B14F-4D97-AF65-F5344CB8AC3E}">
        <p14:creationId xmlns:p14="http://schemas.microsoft.com/office/powerpoint/2010/main" val="4008750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extLst/>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extLst/>
          </a:lstStyle>
          <a:p>
            <a:fld id="{A8ADFD5B-A66C-449C-B6E8-FB716D07777D}" type="datetimeFigureOut">
              <a:rPr lang="en-US" smtClean="0"/>
              <a:pPr/>
              <a:t>1/3/2019</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extLst/>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2458122187"/>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4</a:t>
            </a:fld>
            <a:endParaRPr lang="en-US"/>
          </a:p>
        </p:txBody>
      </p:sp>
    </p:spTree>
    <p:extLst>
      <p:ext uri="{BB962C8B-B14F-4D97-AF65-F5344CB8AC3E}">
        <p14:creationId xmlns:p14="http://schemas.microsoft.com/office/powerpoint/2010/main" val="4235926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5</a:t>
            </a:fld>
            <a:endParaRPr lang="en-US"/>
          </a:p>
        </p:txBody>
      </p:sp>
    </p:spTree>
    <p:extLst>
      <p:ext uri="{BB962C8B-B14F-4D97-AF65-F5344CB8AC3E}">
        <p14:creationId xmlns:p14="http://schemas.microsoft.com/office/powerpoint/2010/main" val="4170466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6</a:t>
            </a:fld>
            <a:endParaRPr lang="en-US"/>
          </a:p>
        </p:txBody>
      </p:sp>
    </p:spTree>
    <p:extLst>
      <p:ext uri="{BB962C8B-B14F-4D97-AF65-F5344CB8AC3E}">
        <p14:creationId xmlns:p14="http://schemas.microsoft.com/office/powerpoint/2010/main" val="4170466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7</a:t>
            </a:fld>
            <a:endParaRPr lang="en-US"/>
          </a:p>
        </p:txBody>
      </p:sp>
    </p:spTree>
    <p:extLst>
      <p:ext uri="{BB962C8B-B14F-4D97-AF65-F5344CB8AC3E}">
        <p14:creationId xmlns:p14="http://schemas.microsoft.com/office/powerpoint/2010/main" val="4170466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10</a:t>
            </a:fld>
            <a:endParaRPr lang="en-US"/>
          </a:p>
        </p:txBody>
      </p:sp>
    </p:spTree>
    <p:extLst>
      <p:ext uri="{BB962C8B-B14F-4D97-AF65-F5344CB8AC3E}">
        <p14:creationId xmlns:p14="http://schemas.microsoft.com/office/powerpoint/2010/main" val="4170466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11</a:t>
            </a:fld>
            <a:endParaRPr lang="en-US"/>
          </a:p>
        </p:txBody>
      </p:sp>
    </p:spTree>
    <p:extLst>
      <p:ext uri="{BB962C8B-B14F-4D97-AF65-F5344CB8AC3E}">
        <p14:creationId xmlns:p14="http://schemas.microsoft.com/office/powerpoint/2010/main" val="4170466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12</a:t>
            </a:fld>
            <a:endParaRPr lang="en-US"/>
          </a:p>
        </p:txBody>
      </p:sp>
    </p:spTree>
    <p:extLst>
      <p:ext uri="{BB962C8B-B14F-4D97-AF65-F5344CB8AC3E}">
        <p14:creationId xmlns:p14="http://schemas.microsoft.com/office/powerpoint/2010/main" val="4170466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extLst/>
          </a:lstStyle>
          <a:p>
            <a:pPr algn="ctr"/>
            <a:fld id="{047E157E-8DCB-4F70-A0AF-5EB586A91DD4}" type="datetime1">
              <a:rPr lang="en-US" smtClean="0">
                <a:solidFill>
                  <a:srgbClr val="FFFFFF"/>
                </a:solidFill>
              </a:rPr>
              <a:pPr algn="ctr"/>
              <a:t>1/3/2019</a:t>
            </a:fld>
            <a:endParaRPr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extLst/>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a:prstGeom prst="rect">
            <a:avLst/>
          </a:prstGeom>
        </p:spPr>
        <p:txBody>
          <a:bodyPr/>
          <a:lstStyle>
            <a:lvl1pPr>
              <a:defRPr>
                <a:solidFill>
                  <a:schemeClr val="tx2"/>
                </a:solidFill>
              </a:defRPr>
            </a:lvl1pPr>
            <a:extLst/>
          </a:lstStyle>
          <a:p>
            <a:fld id="{8F82E0A0-C266-4798-8C8F-B9F91E9DA37E}" type="slidenum">
              <a:rPr lang="en-US" smtClean="0">
                <a:solidFill>
                  <a:schemeClr val="tx2"/>
                </a:solidFill>
              </a:rPr>
              <a:pPr/>
              <a:t>‹#›</a:t>
            </a:fld>
            <a:endParaRPr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a:defRPr cap="all" baseline="0"/>
            </a:lvl1pPr>
            <a:extLst/>
          </a:lstStyle>
          <a:p>
            <a:r>
              <a:rPr lang="en-US"/>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a:spLocks noGrp="1"/>
          </p:cNvSpPr>
          <p:nvPr>
            <p:ph type="dt" sz="half" idx="10"/>
          </p:nvPr>
        </p:nvSpPr>
        <p:spPr/>
        <p:txBody>
          <a:bodyPr/>
          <a:lstStyle/>
          <a:p>
            <a:fld id="{E4606EA6-EFEA-4C30-9264-4F9291A5780D}" type="datetime1">
              <a:rPr lang="en-US" smtClean="0"/>
              <a:pPr/>
              <a:t>1/3/2019</a:t>
            </a:fld>
            <a:endParaRPr lang="en-US"/>
          </a:p>
        </p:txBody>
      </p:sp>
      <p:sp>
        <p:nvSpPr>
          <p:cNvPr id="4" name="Rectangle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0" y="590550"/>
            <a:ext cx="533400" cy="45719"/>
          </a:xfrm>
          <a:prstGeom prst="rect">
            <a:avLst/>
          </a:prstGeom>
        </p:spPr>
        <p:txBody>
          <a:bodyPr/>
          <a:lstStyle/>
          <a:p>
            <a:pPr algn="ctr"/>
            <a:fld id="{8F82E0A0-C266-4798-8C8F-B9F91E9DA37E}" type="slidenum">
              <a:rPr lang="en-US" sz="1400" b="1" smtClean="0">
                <a:solidFill>
                  <a:srgbClr val="FFFFFF"/>
                </a:solidFill>
              </a:rPr>
              <a:pPr algn="ctr"/>
              <a:t>‹#›</a:t>
            </a:fld>
            <a:endParaRPr lang="en-US"/>
          </a:p>
        </p:txBody>
      </p:sp>
      <p:sp>
        <p:nvSpPr>
          <p:cNvPr id="7" name="Rectangle 6"/>
          <p:cNvSpPr>
            <a:spLocks noGrp="1"/>
          </p:cNvSpPr>
          <p:nvPr>
            <p:ph sz="quarter" idx="13"/>
          </p:nvPr>
        </p:nvSpPr>
        <p:spPr>
          <a:xfrm>
            <a:off x="609600" y="1352550"/>
            <a:ext cx="8153400" cy="3276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hasCustomPrompt="1"/>
          </p:nvPr>
        </p:nvSpPr>
        <p:spPr>
          <a:xfrm>
            <a:off x="1371600" y="1200150"/>
            <a:ext cx="7620000" cy="742950"/>
          </a:xfrm>
        </p:spPr>
        <p:txBody>
          <a:bodyPr/>
          <a:lstStyle>
            <a:lvl1pPr algn="l">
              <a:buNone/>
              <a:defRPr sz="4400" b="0" cap="none">
                <a:solidFill>
                  <a:srgbClr val="FFFFFF"/>
                </a:solidFill>
              </a:defRPr>
            </a:lvl1pPr>
            <a:extLst/>
          </a:lstStyle>
          <a:p>
            <a:r>
              <a:rPr lang="en-US" dirty="0"/>
              <a:t>Click to edit master title style</a:t>
            </a:r>
          </a:p>
        </p:txBody>
      </p:sp>
      <p:sp>
        <p:nvSpPr>
          <p:cNvPr id="12" name="Date Placeholder 11"/>
          <p:cNvSpPr>
            <a:spLocks noGrp="1"/>
          </p:cNvSpPr>
          <p:nvPr>
            <p:ph type="dt" sz="half" idx="10"/>
          </p:nvPr>
        </p:nvSpPr>
        <p:spPr/>
        <p:txBody>
          <a:bodyPr/>
          <a:lstStyle/>
          <a:p>
            <a:fld id="{6FCF9F07-3BC7-4570-B054-79111B0A380C}" type="datetime1">
              <a:rPr lang="en-US" smtClean="0"/>
              <a:pPr/>
              <a:t>1/3/2019</a:t>
            </a:fld>
            <a:endParaRPr lang="en-US"/>
          </a:p>
        </p:txBody>
      </p:sp>
      <p:sp>
        <p:nvSpPr>
          <p:cNvPr id="13" name="Slide Number Placeholder 12"/>
          <p:cNvSpPr>
            <a:spLocks noGrp="1"/>
          </p:cNvSpPr>
          <p:nvPr>
            <p:ph type="sldNum" sz="quarter" idx="11"/>
          </p:nvPr>
        </p:nvSpPr>
        <p:spPr>
          <a:xfrm>
            <a:off x="0" y="1314450"/>
            <a:ext cx="1295400" cy="526257"/>
          </a:xfrm>
          <a:prstGeom prst="rect">
            <a:avLst/>
          </a:prstGeom>
        </p:spPr>
        <p:txBody>
          <a:bodyPr>
            <a:noAutofit/>
          </a:bodyPr>
          <a:lstStyle>
            <a:lvl1pPr>
              <a:defRPr sz="2400">
                <a:solidFill>
                  <a:srgbClr val="FFFFFF"/>
                </a:solidFill>
              </a:defRPr>
            </a:lvl1pPr>
            <a:extLst/>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472440"/>
          </a:xfrm>
        </p:spPr>
        <p:txBody>
          <a:bodyPr/>
          <a:lstStyle/>
          <a:p>
            <a:r>
              <a:rPr lang="en-US" dirty="0"/>
              <a:t>Click to edit Master title style</a:t>
            </a:r>
          </a:p>
        </p:txBody>
      </p:sp>
      <p:sp>
        <p:nvSpPr>
          <p:cNvPr id="9" name="Content Placeholder 8"/>
          <p:cNvSpPr>
            <a:spLocks noGrp="1"/>
          </p:cNvSpPr>
          <p:nvPr>
            <p:ph sz="quarter" idx="13"/>
          </p:nvPr>
        </p:nvSpPr>
        <p:spPr>
          <a:xfrm>
            <a:off x="609600" y="1352551"/>
            <a:ext cx="3886200" cy="3268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5"/>
          </p:nvPr>
        </p:nvSpPr>
        <p:spPr/>
        <p:txBody>
          <a:bodyPr rtlCol="0"/>
          <a:lstStyle/>
          <a:p>
            <a:fld id="{E4606EA6-EFEA-4C30-9264-4F9291A5780D}" type="datetime1">
              <a:rPr lang="en-US" smtClean="0"/>
              <a:pPr/>
              <a:t>1/3/2019</a:t>
            </a:fld>
            <a:endParaRPr lang="en-US"/>
          </a:p>
        </p:txBody>
      </p:sp>
      <p:sp>
        <p:nvSpPr>
          <p:cNvPr id="10" name="Slide Number Placeholder 9"/>
          <p:cNvSpPr>
            <a:spLocks noGrp="1"/>
          </p:cNvSpPr>
          <p:nvPr>
            <p:ph type="sldNum" sz="quarter" idx="16"/>
          </p:nvPr>
        </p:nvSpPr>
        <p:spPr>
          <a:xfrm>
            <a:off x="0" y="590550"/>
            <a:ext cx="533400" cy="45719"/>
          </a:xfrm>
          <a:prstGeom prst="rect">
            <a:avLst/>
          </a:prstGeom>
        </p:spPr>
        <p:txBody>
          <a:bodyPr rtlCol="0"/>
          <a:lstStyle/>
          <a:p>
            <a:pPr algn="ctr"/>
            <a:fld id="{8F82E0A0-C266-4798-8C8F-B9F91E9DA37E}" type="slidenum">
              <a:rPr lang="en-US" sz="1400" b="1" smtClean="0">
                <a:solidFill>
                  <a:srgbClr val="FFFFFF"/>
                </a:solidFill>
              </a:rPr>
              <a:pPr algn="ctr"/>
              <a:t>‹#›</a:t>
            </a:fld>
            <a:endParaRPr lang="en-US" dirty="0"/>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a:defRPr/>
            </a:lvl1pPr>
            <a:extLst/>
          </a:lstStyle>
          <a:p>
            <a:r>
              <a:rPr lang="en-US"/>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15"/>
          </p:nvPr>
        </p:nvSpPr>
        <p:spPr/>
        <p:txBody>
          <a:bodyPr rtlCol="0"/>
          <a:lstStyle/>
          <a:p>
            <a:fld id="{E4606EA6-EFEA-4C30-9264-4F9291A5780D}" type="datetime1">
              <a:rPr lang="en-US" smtClean="0"/>
              <a:pPr/>
              <a:t>1/3/2019</a:t>
            </a:fld>
            <a:endParaRPr lang="en-US"/>
          </a:p>
        </p:txBody>
      </p:sp>
      <p:sp>
        <p:nvSpPr>
          <p:cNvPr id="12" name="Slide Number Placeholder 11"/>
          <p:cNvSpPr>
            <a:spLocks noGrp="1"/>
          </p:cNvSpPr>
          <p:nvPr>
            <p:ph type="sldNum" sz="quarter" idx="16"/>
          </p:nvPr>
        </p:nvSpPr>
        <p:spPr>
          <a:xfrm>
            <a:off x="0" y="590550"/>
            <a:ext cx="533400" cy="45719"/>
          </a:xfrm>
          <a:prstGeom prst="rect">
            <a:avLst/>
          </a:prstGeom>
        </p:spPr>
        <p:txBody>
          <a:bodyPr rtlCol="0"/>
          <a:lstStyle/>
          <a:p>
            <a:pPr algn="ctr"/>
            <a:fld id="{8F82E0A0-C266-4798-8C8F-B9F91E9DA37E}" type="slidenum">
              <a:rPr lang="en-US" sz="1400" b="1" smtClean="0">
                <a:solidFill>
                  <a:srgbClr val="FFFFFF"/>
                </a:solidFill>
              </a:rPr>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FADB5D-B7A0-47E3-AD2D-B1A6F8614213}" type="datetime1">
              <a:rPr lang="en-US" smtClean="0"/>
              <a:pPr/>
              <a:t>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0" y="590550"/>
            <a:ext cx="533400" cy="45719"/>
          </a:xfrm>
          <a:prstGeom prst="rect">
            <a:avLst/>
          </a:prstGeom>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lang="en-US" smtClean="0"/>
              <a:pPr/>
              <a:t>1/3/2019</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4686300"/>
            <a:ext cx="533400" cy="285750"/>
          </a:xfrm>
          <a:prstGeom prst="rect">
            <a:avLst/>
          </a:prstGeom>
        </p:spPr>
        <p:txBody>
          <a:bodyPr/>
          <a:lstStyle>
            <a:lvl1pPr>
              <a:defRPr>
                <a:solidFill>
                  <a:schemeClr val="tx2"/>
                </a:solidFill>
              </a:defRPr>
            </a:lvl1pPr>
            <a:extLst/>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a:buNone/>
              <a:defRPr sz="4200" b="0"/>
            </a:lvl1pPr>
            <a:extLst/>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F49A8198-4617-485E-9585-4840B69DBBA6}" type="datetime1">
              <a:rPr lang="en-US" smtClean="0"/>
              <a:pPr/>
              <a:t>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0" y="590550"/>
            <a:ext cx="533400" cy="45719"/>
          </a:xfrm>
          <a:prstGeom prst="rect">
            <a:avLst/>
          </a:prstGeom>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9" name="Content Placeholder 8"/>
          <p:cNvSpPr>
            <a:spLocks noGrp="1"/>
          </p:cNvSpPr>
          <p:nvPr>
            <p:ph sz="quarter" idx="13"/>
          </p:nvPr>
        </p:nvSpPr>
        <p:spPr>
          <a:xfrm>
            <a:off x="2362200" y="1428750"/>
            <a:ext cx="6400800"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a:buNone/>
              <a:defRPr sz="3200"/>
            </a:lvl1pPr>
            <a:extLst/>
          </a:lstStyle>
          <a:p>
            <a:r>
              <a:rPr lang="en-US"/>
              <a:t>Click icon to add picture</a:t>
            </a:r>
            <a:endParaRPr lang="en-US"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a:t>Click to edit Master title style</a:t>
            </a:r>
            <a:endParaRPr lang="en-US" dirty="0"/>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4686300"/>
            <a:ext cx="2667000" cy="273844"/>
          </a:xfrm>
        </p:spPr>
        <p:txBody>
          <a:bodyPr rtlCol="0"/>
          <a:lstStyle/>
          <a:p>
            <a:fld id="{E4606EA6-EFEA-4C30-9264-4F9291A5780D}" type="datetime1">
              <a:rPr lang="en-US" smtClean="0"/>
              <a:pPr/>
              <a:t>1/3/2019</a:t>
            </a:fld>
            <a:endParaRPr lang="en-US"/>
          </a:p>
        </p:txBody>
      </p:sp>
      <p:sp>
        <p:nvSpPr>
          <p:cNvPr id="13" name="Slide Number Placeholder 12"/>
          <p:cNvSpPr>
            <a:spLocks noGrp="1"/>
          </p:cNvSpPr>
          <p:nvPr>
            <p:ph type="sldNum" sz="quarter" idx="11"/>
          </p:nvPr>
        </p:nvSpPr>
        <p:spPr>
          <a:xfrm>
            <a:off x="0" y="3500437"/>
            <a:ext cx="1447800" cy="497684"/>
          </a:xfrm>
          <a:prstGeom prst="rect">
            <a:avLst/>
          </a:prstGeom>
        </p:spPr>
        <p:txBody>
          <a:bodyPr rtlCol="0"/>
          <a:lstStyle>
            <a:lvl1pPr>
              <a:defRPr sz="2800"/>
            </a:lvl1pPr>
            <a:extLst/>
          </a:lstStyle>
          <a:p>
            <a:pPr algn="ctr"/>
            <a:fld id="{8F82E0A0-C266-4798-8C8F-B9F91E9DA37E}" type="slidenum">
              <a:rPr lang="en-US" sz="2800" b="1" smtClean="0">
                <a:solidFill>
                  <a:srgbClr val="FFFFFF"/>
                </a:solidFill>
              </a:rPr>
              <a:pPr algn="ctr"/>
              <a:t>‹#›</a:t>
            </a:fld>
            <a:endParaRPr lang="en-US" sz="2800" dirty="0"/>
          </a:p>
        </p:txBody>
      </p:sp>
      <p:sp>
        <p:nvSpPr>
          <p:cNvPr id="14" name="Footer Placeholder 13"/>
          <p:cNvSpPr>
            <a:spLocks noGrp="1"/>
          </p:cNvSpPr>
          <p:nvPr>
            <p:ph type="ftr" sz="quarter" idx="12"/>
          </p:nvPr>
        </p:nvSpPr>
        <p:spPr>
          <a:xfrm>
            <a:off x="1600200" y="4686155"/>
            <a:ext cx="4572000" cy="273844"/>
          </a:xfrm>
        </p:spPr>
        <p:txBody>
          <a:bodyPr rtlCol="0"/>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123950"/>
            <a:ext cx="8153400" cy="3470910"/>
          </a:xfrm>
          <a:prstGeom prst="rect">
            <a:avLst/>
          </a:prstGeom>
        </p:spPr>
        <p:txBody>
          <a:bodyPr vert="horz">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a:defRPr sz="1400">
                <a:solidFill>
                  <a:schemeClr val="tx2"/>
                </a:solidFill>
              </a:defRPr>
            </a:lvl1pPr>
            <a:extLst/>
          </a:lstStyle>
          <a:p>
            <a:fld id="{E4606EA6-EFEA-4C30-9264-4F9291A5780D}" type="datetime1">
              <a:rPr lang="en-US" smtClean="0"/>
              <a:pPr/>
              <a:t>1/3/2019</a:t>
            </a:fld>
            <a:endParaRPr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a:defRPr sz="1400">
                <a:solidFill>
                  <a:schemeClr val="tx2"/>
                </a:solidFill>
              </a:defRPr>
            </a:lvl1pPr>
            <a:extLst/>
          </a:lstStyle>
          <a:p>
            <a:pPr algn="r"/>
            <a:endParaRPr lang="en-US" sz="1400" dirty="0">
              <a:solidFill>
                <a:schemeClr val="tx2"/>
              </a:solidFill>
            </a:endParaRPr>
          </a:p>
        </p:txBody>
      </p:sp>
      <p:sp>
        <p:nvSpPr>
          <p:cNvPr id="7" name="Rectangle 6"/>
          <p:cNvSpPr/>
          <p:nvPr/>
        </p:nvSpPr>
        <p:spPr>
          <a:xfrm>
            <a:off x="0" y="845008"/>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flipV="1">
            <a:off x="0" y="590550"/>
            <a:ext cx="9144000" cy="51196"/>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2" name="Title Placeholder 21"/>
          <p:cNvSpPr>
            <a:spLocks noGrp="1"/>
          </p:cNvSpPr>
          <p:nvPr>
            <p:ph type="title"/>
          </p:nvPr>
        </p:nvSpPr>
        <p:spPr>
          <a:xfrm>
            <a:off x="152400" y="118110"/>
            <a:ext cx="8763000" cy="472440"/>
          </a:xfrm>
          <a:prstGeom prst="rect">
            <a:avLst/>
          </a:prstGeom>
        </p:spPr>
        <p:txBody>
          <a:bodyPr vert="horz" anchor="b">
            <a:noAutofit/>
          </a:bodyPr>
          <a:lstStyle/>
          <a:p>
            <a:r>
              <a:rPr lang="en-US" dirty="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sz="36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6.emf"/><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3.xml"/><Relationship Id="rId7" Type="http://schemas.openxmlformats.org/officeDocument/2006/relationships/image" Target="../media/image8.png"/><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6.png"/><Relationship Id="rId5" Type="http://schemas.openxmlformats.org/officeDocument/2006/relationships/image" Target="../media/image3.e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6.emf"/><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7.xml"/><Relationship Id="rId5" Type="http://schemas.openxmlformats.org/officeDocument/2006/relationships/image" Target="../media/image10.emf"/><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152400" y="1047750"/>
            <a:ext cx="8610600" cy="1809750"/>
          </a:xfrm>
        </p:spPr>
        <p:txBody>
          <a:bodyPr/>
          <a:lstStyle/>
          <a:p>
            <a:pPr algn="ctr"/>
            <a:r>
              <a:rPr lang="cs-CZ" b="1" dirty="0"/>
              <a:t>cvičení</a:t>
            </a:r>
            <a:r>
              <a:rPr lang="en-US" dirty="0"/>
              <a:t> </a:t>
            </a:r>
            <a:r>
              <a:rPr lang="cs-CZ" b="1" dirty="0"/>
              <a:t>Modelování a simulace</a:t>
            </a:r>
            <a:endParaRPr lang="en-US" dirty="0"/>
          </a:p>
        </p:txBody>
      </p:sp>
      <p:sp>
        <p:nvSpPr>
          <p:cNvPr id="5" name="Rectangle 4"/>
          <p:cNvSpPr>
            <a:spLocks noGrp="1"/>
          </p:cNvSpPr>
          <p:nvPr>
            <p:ph type="subTitle" idx="1"/>
          </p:nvPr>
        </p:nvSpPr>
        <p:spPr/>
        <p:txBody>
          <a:bodyPr>
            <a:normAutofit lnSpcReduction="10000"/>
          </a:bodyPr>
          <a:lstStyle/>
          <a:p>
            <a:r>
              <a:rPr lang="cs-CZ" b="1" dirty="0"/>
              <a:t>Cvičení</a:t>
            </a:r>
            <a:r>
              <a:rPr lang="en-US" dirty="0"/>
              <a:t> </a:t>
            </a:r>
            <a:r>
              <a:rPr lang="cs-CZ" dirty="0"/>
              <a:t>1</a:t>
            </a:r>
            <a:r>
              <a:rPr lang="en-US" dirty="0"/>
              <a:t>2 - LS 2014 – Michel Kana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b="1" dirty="0"/>
              <a:t>Analýza citlivosti</a:t>
            </a:r>
            <a:r>
              <a:rPr lang="en-US" dirty="0"/>
              <a:t> </a:t>
            </a:r>
            <a:r>
              <a:rPr lang="cs-CZ" b="1" dirty="0"/>
              <a:t>modelu</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7" name="Rectangle 6"/>
              <p:cNvSpPr/>
              <p:nvPr/>
            </p:nvSpPr>
            <p:spPr>
              <a:xfrm>
                <a:off x="5257799" y="2419350"/>
                <a:ext cx="3778783" cy="2361416"/>
              </a:xfrm>
              <a:prstGeom prst="rect">
                <a:avLst/>
              </a:prstGeom>
              <a:ln>
                <a:solidFill>
                  <a:schemeClr val="accent1">
                    <a:lumMod val="75000"/>
                  </a:schemeClr>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100" i="1" smtClean="0">
                              <a:latin typeface="Cambria Math" panose="02040503050406030204" pitchFamily="18" charset="0"/>
                            </a:rPr>
                          </m:ctrlPr>
                        </m:sSubPr>
                        <m:e>
                          <m:r>
                            <a:rPr lang="en-US" sz="1100" i="1">
                              <a:latin typeface="Cambria Math"/>
                            </a:rPr>
                            <m:t>𝜆</m:t>
                          </m:r>
                        </m:e>
                        <m:sub>
                          <m:r>
                            <a:rPr lang="en-US" sz="1100" i="1">
                              <a:latin typeface="Cambria Math"/>
                            </a:rPr>
                            <m:t>11</m:t>
                          </m:r>
                        </m:sub>
                      </m:sSub>
                      <m:r>
                        <a:rPr lang="en-US" sz="1100" i="1">
                          <a:latin typeface="Cambria Math"/>
                        </a:rPr>
                        <m:t>=</m:t>
                      </m:r>
                      <m:f>
                        <m:fPr>
                          <m:ctrlPr>
                            <a:rPr lang="en-US" sz="1100" i="1">
                              <a:latin typeface="Cambria Math" panose="02040503050406030204" pitchFamily="18" charset="0"/>
                            </a:rPr>
                          </m:ctrlPr>
                        </m:fPr>
                        <m:num>
                          <m:r>
                            <a:rPr lang="en-US" sz="1100" i="1">
                              <a:latin typeface="Cambria Math"/>
                            </a:rPr>
                            <m:t>𝜕</m:t>
                          </m:r>
                          <m:sSub>
                            <m:sSubPr>
                              <m:ctrlPr>
                                <a:rPr lang="en-US" sz="1100" i="1">
                                  <a:latin typeface="Cambria Math" panose="02040503050406030204" pitchFamily="18" charset="0"/>
                                </a:rPr>
                              </m:ctrlPr>
                            </m:sSubPr>
                            <m:e>
                              <m:r>
                                <m:rPr>
                                  <m:sty m:val="p"/>
                                </m:rPr>
                                <a:rPr lang="en-US" sz="1100">
                                  <a:latin typeface="Cambria Math"/>
                                </a:rPr>
                                <m:t>X</m:t>
                              </m:r>
                            </m:e>
                            <m:sub>
                              <m:r>
                                <a:rPr lang="en-US" sz="1100">
                                  <a:latin typeface="Cambria Math"/>
                                </a:rPr>
                                <m:t>1</m:t>
                              </m:r>
                            </m:sub>
                          </m:sSub>
                        </m:num>
                        <m:den>
                          <m:r>
                            <a:rPr lang="en-US" sz="1100" i="1">
                              <a:latin typeface="Cambria Math"/>
                            </a:rPr>
                            <m:t>𝜕</m:t>
                          </m:r>
                          <m:sSub>
                            <m:sSubPr>
                              <m:ctrlPr>
                                <a:rPr lang="en-US" sz="1100" i="1">
                                  <a:latin typeface="Cambria Math" panose="02040503050406030204" pitchFamily="18" charset="0"/>
                                </a:rPr>
                              </m:ctrlPr>
                            </m:sSubPr>
                            <m:e>
                              <m:r>
                                <a:rPr lang="en-US" sz="1100" i="1">
                                  <a:latin typeface="Cambria Math"/>
                                </a:rPr>
                                <m:t>𝑉</m:t>
                              </m:r>
                            </m:e>
                            <m:sub>
                              <m:r>
                                <a:rPr lang="en-US" sz="1100" i="1">
                                  <a:latin typeface="Cambria Math"/>
                                </a:rPr>
                                <m:t>1</m:t>
                              </m:r>
                            </m:sub>
                          </m:sSub>
                        </m:den>
                      </m:f>
                      <m:r>
                        <a:rPr lang="en-US" sz="1100" i="1">
                          <a:latin typeface="Cambria Math"/>
                        </a:rPr>
                        <m:t>, </m:t>
                      </m:r>
                      <m:sSub>
                        <m:sSubPr>
                          <m:ctrlPr>
                            <a:rPr lang="en-US" sz="1100" i="1">
                              <a:latin typeface="Cambria Math" panose="02040503050406030204" pitchFamily="18" charset="0"/>
                            </a:rPr>
                          </m:ctrlPr>
                        </m:sSubPr>
                        <m:e>
                          <m:r>
                            <a:rPr lang="en-US" sz="1100" i="1">
                              <a:latin typeface="Cambria Math"/>
                            </a:rPr>
                            <m:t>𝜆</m:t>
                          </m:r>
                        </m:e>
                        <m:sub>
                          <m:r>
                            <a:rPr lang="en-US" sz="1100" i="1">
                              <a:latin typeface="Cambria Math"/>
                            </a:rPr>
                            <m:t>12</m:t>
                          </m:r>
                        </m:sub>
                      </m:sSub>
                      <m:r>
                        <a:rPr lang="en-US" sz="1100" i="1">
                          <a:latin typeface="Cambria Math"/>
                        </a:rPr>
                        <m:t>=</m:t>
                      </m:r>
                      <m:f>
                        <m:fPr>
                          <m:ctrlPr>
                            <a:rPr lang="en-US" sz="1100" i="1">
                              <a:latin typeface="Cambria Math" panose="02040503050406030204" pitchFamily="18" charset="0"/>
                            </a:rPr>
                          </m:ctrlPr>
                        </m:fPr>
                        <m:num>
                          <m:r>
                            <a:rPr lang="en-US" sz="1100" i="1">
                              <a:latin typeface="Cambria Math"/>
                            </a:rPr>
                            <m:t>𝜕</m:t>
                          </m:r>
                          <m:sSub>
                            <m:sSubPr>
                              <m:ctrlPr>
                                <a:rPr lang="en-US" sz="1100" i="1">
                                  <a:latin typeface="Cambria Math" panose="02040503050406030204" pitchFamily="18" charset="0"/>
                                </a:rPr>
                              </m:ctrlPr>
                            </m:sSubPr>
                            <m:e>
                              <m:r>
                                <m:rPr>
                                  <m:sty m:val="p"/>
                                </m:rPr>
                                <a:rPr lang="en-US" sz="1100">
                                  <a:latin typeface="Cambria Math"/>
                                </a:rPr>
                                <m:t>X</m:t>
                              </m:r>
                            </m:e>
                            <m:sub>
                              <m:r>
                                <a:rPr lang="en-US" sz="1100">
                                  <a:latin typeface="Cambria Math"/>
                                </a:rPr>
                                <m:t>2</m:t>
                              </m:r>
                            </m:sub>
                          </m:sSub>
                        </m:num>
                        <m:den>
                          <m:r>
                            <a:rPr lang="en-US" sz="1100" i="1">
                              <a:latin typeface="Cambria Math"/>
                            </a:rPr>
                            <m:t>𝜕</m:t>
                          </m:r>
                          <m:sSub>
                            <m:sSubPr>
                              <m:ctrlPr>
                                <a:rPr lang="en-US" sz="1100" i="1">
                                  <a:latin typeface="Cambria Math" panose="02040503050406030204" pitchFamily="18" charset="0"/>
                                </a:rPr>
                              </m:ctrlPr>
                            </m:sSubPr>
                            <m:e>
                              <m:r>
                                <a:rPr lang="en-US" sz="1100" i="1">
                                  <a:latin typeface="Cambria Math"/>
                                </a:rPr>
                                <m:t>𝑉</m:t>
                              </m:r>
                            </m:e>
                            <m:sub>
                              <m:r>
                                <a:rPr lang="en-US" sz="1100" i="1">
                                  <a:latin typeface="Cambria Math"/>
                                </a:rPr>
                                <m:t>1</m:t>
                              </m:r>
                            </m:sub>
                          </m:sSub>
                        </m:den>
                      </m:f>
                      <m:r>
                        <a:rPr lang="en-US" sz="1100" i="1">
                          <a:latin typeface="Cambria Math"/>
                        </a:rPr>
                        <m:t>, </m:t>
                      </m:r>
                      <m:sSub>
                        <m:sSubPr>
                          <m:ctrlPr>
                            <a:rPr lang="en-US" sz="1100" i="1">
                              <a:latin typeface="Cambria Math" panose="02040503050406030204" pitchFamily="18" charset="0"/>
                            </a:rPr>
                          </m:ctrlPr>
                        </m:sSubPr>
                        <m:e>
                          <m:r>
                            <a:rPr lang="en-US" sz="1100" i="1">
                              <a:latin typeface="Cambria Math"/>
                            </a:rPr>
                            <m:t>𝜆</m:t>
                          </m:r>
                        </m:e>
                        <m:sub>
                          <m:r>
                            <a:rPr lang="en-US" sz="1100" i="1">
                              <a:latin typeface="Cambria Math"/>
                            </a:rPr>
                            <m:t>13</m:t>
                          </m:r>
                        </m:sub>
                      </m:sSub>
                      <m:r>
                        <a:rPr lang="en-US" sz="1100" i="1">
                          <a:latin typeface="Cambria Math"/>
                        </a:rPr>
                        <m:t>=</m:t>
                      </m:r>
                      <m:f>
                        <m:fPr>
                          <m:ctrlPr>
                            <a:rPr lang="en-US" sz="1100" i="1">
                              <a:latin typeface="Cambria Math" panose="02040503050406030204" pitchFamily="18" charset="0"/>
                            </a:rPr>
                          </m:ctrlPr>
                        </m:fPr>
                        <m:num>
                          <m:r>
                            <a:rPr lang="en-US" sz="1100" i="1">
                              <a:latin typeface="Cambria Math"/>
                            </a:rPr>
                            <m:t>𝜕</m:t>
                          </m:r>
                          <m:sSub>
                            <m:sSubPr>
                              <m:ctrlPr>
                                <a:rPr lang="en-US" sz="1100" i="1">
                                  <a:latin typeface="Cambria Math" panose="02040503050406030204" pitchFamily="18" charset="0"/>
                                </a:rPr>
                              </m:ctrlPr>
                            </m:sSubPr>
                            <m:e>
                              <m:r>
                                <m:rPr>
                                  <m:sty m:val="p"/>
                                </m:rPr>
                                <a:rPr lang="en-US" sz="1100">
                                  <a:latin typeface="Cambria Math"/>
                                </a:rPr>
                                <m:t>X</m:t>
                              </m:r>
                            </m:e>
                            <m:sub>
                              <m:r>
                                <a:rPr lang="en-US" sz="1100">
                                  <a:latin typeface="Cambria Math"/>
                                </a:rPr>
                                <m:t>3</m:t>
                              </m:r>
                            </m:sub>
                          </m:sSub>
                        </m:num>
                        <m:den>
                          <m:r>
                            <a:rPr lang="en-US" sz="1100" i="1">
                              <a:latin typeface="Cambria Math"/>
                            </a:rPr>
                            <m:t>𝜕</m:t>
                          </m:r>
                          <m:sSub>
                            <m:sSubPr>
                              <m:ctrlPr>
                                <a:rPr lang="en-US" sz="1100" i="1">
                                  <a:latin typeface="Cambria Math" panose="02040503050406030204" pitchFamily="18" charset="0"/>
                                </a:rPr>
                              </m:ctrlPr>
                            </m:sSubPr>
                            <m:e>
                              <m:r>
                                <a:rPr lang="en-US" sz="1100" i="1">
                                  <a:latin typeface="Cambria Math"/>
                                </a:rPr>
                                <m:t>𝑉</m:t>
                              </m:r>
                            </m:e>
                            <m:sub>
                              <m:r>
                                <a:rPr lang="en-US" sz="1100" i="1">
                                  <a:latin typeface="Cambria Math"/>
                                </a:rPr>
                                <m:t>1</m:t>
                              </m:r>
                            </m:sub>
                          </m:sSub>
                        </m:den>
                      </m:f>
                    </m:oMath>
                  </m:oMathPara>
                </a14:m>
                <a:endParaRPr lang="de-DE" sz="1100" dirty="0"/>
              </a:p>
              <a:p>
                <a:pPr/>
                <a14:m>
                  <m:oMathPara xmlns:m="http://schemas.openxmlformats.org/officeDocument/2006/math">
                    <m:oMathParaPr>
                      <m:jc m:val="centerGroup"/>
                    </m:oMathParaPr>
                    <m:oMath xmlns:m="http://schemas.openxmlformats.org/officeDocument/2006/math">
                      <m:sSub>
                        <m:sSubPr>
                          <m:ctrlPr>
                            <a:rPr lang="en-US" sz="1100" i="1">
                              <a:latin typeface="Cambria Math" panose="02040503050406030204" pitchFamily="18" charset="0"/>
                            </a:rPr>
                          </m:ctrlPr>
                        </m:sSubPr>
                        <m:e>
                          <m:r>
                            <a:rPr lang="en-US" sz="1100" i="1">
                              <a:latin typeface="Cambria Math"/>
                            </a:rPr>
                            <m:t>𝜆</m:t>
                          </m:r>
                        </m:e>
                        <m:sub>
                          <m:r>
                            <a:rPr lang="en-US" sz="1100" i="1">
                              <a:latin typeface="Cambria Math"/>
                            </a:rPr>
                            <m:t>21</m:t>
                          </m:r>
                        </m:sub>
                      </m:sSub>
                      <m:r>
                        <a:rPr lang="en-US" sz="1100" i="1">
                          <a:latin typeface="Cambria Math"/>
                        </a:rPr>
                        <m:t>=</m:t>
                      </m:r>
                      <m:f>
                        <m:fPr>
                          <m:ctrlPr>
                            <a:rPr lang="en-US" sz="1100" i="1">
                              <a:latin typeface="Cambria Math" panose="02040503050406030204" pitchFamily="18" charset="0"/>
                            </a:rPr>
                          </m:ctrlPr>
                        </m:fPr>
                        <m:num>
                          <m:r>
                            <a:rPr lang="en-US" sz="1100" i="1">
                              <a:latin typeface="Cambria Math"/>
                            </a:rPr>
                            <m:t>𝜕</m:t>
                          </m:r>
                          <m:sSub>
                            <m:sSubPr>
                              <m:ctrlPr>
                                <a:rPr lang="en-US" sz="1100" i="1">
                                  <a:latin typeface="Cambria Math" panose="02040503050406030204" pitchFamily="18" charset="0"/>
                                </a:rPr>
                              </m:ctrlPr>
                            </m:sSubPr>
                            <m:e>
                              <m:r>
                                <m:rPr>
                                  <m:sty m:val="p"/>
                                </m:rPr>
                                <a:rPr lang="en-US" sz="1100">
                                  <a:latin typeface="Cambria Math"/>
                                </a:rPr>
                                <m:t>X</m:t>
                              </m:r>
                            </m:e>
                            <m:sub>
                              <m:r>
                                <a:rPr lang="en-US" sz="1100">
                                  <a:latin typeface="Cambria Math"/>
                                </a:rPr>
                                <m:t>1</m:t>
                              </m:r>
                            </m:sub>
                          </m:sSub>
                        </m:num>
                        <m:den>
                          <m:r>
                            <a:rPr lang="en-US" sz="1100" i="1">
                              <a:latin typeface="Cambria Math"/>
                            </a:rPr>
                            <m:t>𝜕</m:t>
                          </m:r>
                          <m:sSub>
                            <m:sSubPr>
                              <m:ctrlPr>
                                <a:rPr lang="en-US" sz="1100" i="1">
                                  <a:latin typeface="Cambria Math" panose="02040503050406030204" pitchFamily="18" charset="0"/>
                                </a:rPr>
                              </m:ctrlPr>
                            </m:sSubPr>
                            <m:e>
                              <m:r>
                                <a:rPr lang="en-US" sz="1100" i="1">
                                  <a:latin typeface="Cambria Math"/>
                                </a:rPr>
                                <m:t>𝑘</m:t>
                              </m:r>
                            </m:e>
                            <m:sub>
                              <m:r>
                                <a:rPr lang="en-US" sz="1100" i="1">
                                  <a:latin typeface="Cambria Math"/>
                                </a:rPr>
                                <m:t>12</m:t>
                              </m:r>
                            </m:sub>
                          </m:sSub>
                        </m:den>
                      </m:f>
                      <m:r>
                        <a:rPr lang="en-US" sz="1100" i="1">
                          <a:latin typeface="Cambria Math"/>
                        </a:rPr>
                        <m:t>, </m:t>
                      </m:r>
                      <m:sSub>
                        <m:sSubPr>
                          <m:ctrlPr>
                            <a:rPr lang="en-US" sz="1100" i="1">
                              <a:latin typeface="Cambria Math" panose="02040503050406030204" pitchFamily="18" charset="0"/>
                            </a:rPr>
                          </m:ctrlPr>
                        </m:sSubPr>
                        <m:e>
                          <m:r>
                            <a:rPr lang="en-US" sz="1100" i="1">
                              <a:latin typeface="Cambria Math"/>
                            </a:rPr>
                            <m:t>𝜆</m:t>
                          </m:r>
                        </m:e>
                        <m:sub>
                          <m:r>
                            <a:rPr lang="en-US" sz="1100" i="1">
                              <a:latin typeface="Cambria Math"/>
                            </a:rPr>
                            <m:t>22</m:t>
                          </m:r>
                        </m:sub>
                      </m:sSub>
                      <m:r>
                        <a:rPr lang="en-US" sz="1100" i="1">
                          <a:latin typeface="Cambria Math"/>
                        </a:rPr>
                        <m:t>=</m:t>
                      </m:r>
                      <m:f>
                        <m:fPr>
                          <m:ctrlPr>
                            <a:rPr lang="en-US" sz="1100" i="1">
                              <a:latin typeface="Cambria Math" panose="02040503050406030204" pitchFamily="18" charset="0"/>
                            </a:rPr>
                          </m:ctrlPr>
                        </m:fPr>
                        <m:num>
                          <m:r>
                            <a:rPr lang="en-US" sz="1100" i="1">
                              <a:latin typeface="Cambria Math"/>
                            </a:rPr>
                            <m:t>𝜕</m:t>
                          </m:r>
                          <m:sSub>
                            <m:sSubPr>
                              <m:ctrlPr>
                                <a:rPr lang="en-US" sz="1100" i="1">
                                  <a:latin typeface="Cambria Math" panose="02040503050406030204" pitchFamily="18" charset="0"/>
                                </a:rPr>
                              </m:ctrlPr>
                            </m:sSubPr>
                            <m:e>
                              <m:r>
                                <m:rPr>
                                  <m:sty m:val="p"/>
                                </m:rPr>
                                <a:rPr lang="en-US" sz="1100">
                                  <a:latin typeface="Cambria Math"/>
                                </a:rPr>
                                <m:t>X</m:t>
                              </m:r>
                            </m:e>
                            <m:sub>
                              <m:r>
                                <a:rPr lang="en-US" sz="1100">
                                  <a:latin typeface="Cambria Math"/>
                                </a:rPr>
                                <m:t>2</m:t>
                              </m:r>
                            </m:sub>
                          </m:sSub>
                        </m:num>
                        <m:den>
                          <m:r>
                            <a:rPr lang="en-US" sz="1100" i="1">
                              <a:latin typeface="Cambria Math"/>
                            </a:rPr>
                            <m:t>𝜕</m:t>
                          </m:r>
                          <m:sSub>
                            <m:sSubPr>
                              <m:ctrlPr>
                                <a:rPr lang="en-US" sz="1100" i="1">
                                  <a:latin typeface="Cambria Math" panose="02040503050406030204" pitchFamily="18" charset="0"/>
                                </a:rPr>
                              </m:ctrlPr>
                            </m:sSubPr>
                            <m:e>
                              <m:r>
                                <a:rPr lang="en-US" sz="1100" i="1">
                                  <a:latin typeface="Cambria Math"/>
                                </a:rPr>
                                <m:t>𝑘</m:t>
                              </m:r>
                            </m:e>
                            <m:sub>
                              <m:r>
                                <a:rPr lang="en-US" sz="1100" i="1">
                                  <a:latin typeface="Cambria Math"/>
                                </a:rPr>
                                <m:t>12</m:t>
                              </m:r>
                            </m:sub>
                          </m:sSub>
                        </m:den>
                      </m:f>
                      <m:r>
                        <a:rPr lang="en-US" sz="1100" i="1">
                          <a:latin typeface="Cambria Math"/>
                        </a:rPr>
                        <m:t>, </m:t>
                      </m:r>
                      <m:sSub>
                        <m:sSubPr>
                          <m:ctrlPr>
                            <a:rPr lang="en-US" sz="1100" i="1">
                              <a:latin typeface="Cambria Math" panose="02040503050406030204" pitchFamily="18" charset="0"/>
                            </a:rPr>
                          </m:ctrlPr>
                        </m:sSubPr>
                        <m:e>
                          <m:r>
                            <a:rPr lang="en-US" sz="1100" i="1">
                              <a:latin typeface="Cambria Math"/>
                            </a:rPr>
                            <m:t>𝜆</m:t>
                          </m:r>
                        </m:e>
                        <m:sub>
                          <m:r>
                            <a:rPr lang="en-US" sz="1100" i="1">
                              <a:latin typeface="Cambria Math"/>
                            </a:rPr>
                            <m:t>23</m:t>
                          </m:r>
                        </m:sub>
                      </m:sSub>
                      <m:r>
                        <a:rPr lang="en-US" sz="1100" i="1">
                          <a:latin typeface="Cambria Math"/>
                        </a:rPr>
                        <m:t>=</m:t>
                      </m:r>
                      <m:f>
                        <m:fPr>
                          <m:ctrlPr>
                            <a:rPr lang="en-US" sz="1100" i="1">
                              <a:latin typeface="Cambria Math" panose="02040503050406030204" pitchFamily="18" charset="0"/>
                            </a:rPr>
                          </m:ctrlPr>
                        </m:fPr>
                        <m:num>
                          <m:r>
                            <a:rPr lang="en-US" sz="1100" i="1">
                              <a:latin typeface="Cambria Math"/>
                            </a:rPr>
                            <m:t>𝜕</m:t>
                          </m:r>
                          <m:sSub>
                            <m:sSubPr>
                              <m:ctrlPr>
                                <a:rPr lang="en-US" sz="1100" i="1">
                                  <a:latin typeface="Cambria Math" panose="02040503050406030204" pitchFamily="18" charset="0"/>
                                </a:rPr>
                              </m:ctrlPr>
                            </m:sSubPr>
                            <m:e>
                              <m:r>
                                <m:rPr>
                                  <m:sty m:val="p"/>
                                </m:rPr>
                                <a:rPr lang="en-US" sz="1100">
                                  <a:latin typeface="Cambria Math"/>
                                </a:rPr>
                                <m:t>X</m:t>
                              </m:r>
                            </m:e>
                            <m:sub>
                              <m:r>
                                <a:rPr lang="en-US" sz="1100">
                                  <a:latin typeface="Cambria Math"/>
                                </a:rPr>
                                <m:t>3</m:t>
                              </m:r>
                            </m:sub>
                          </m:sSub>
                        </m:num>
                        <m:den>
                          <m:r>
                            <a:rPr lang="en-US" sz="1100" i="1">
                              <a:latin typeface="Cambria Math"/>
                            </a:rPr>
                            <m:t>𝜕</m:t>
                          </m:r>
                          <m:sSub>
                            <m:sSubPr>
                              <m:ctrlPr>
                                <a:rPr lang="en-US" sz="1100" i="1">
                                  <a:latin typeface="Cambria Math" panose="02040503050406030204" pitchFamily="18" charset="0"/>
                                </a:rPr>
                              </m:ctrlPr>
                            </m:sSubPr>
                            <m:e>
                              <m:r>
                                <a:rPr lang="en-US" sz="1100" i="1">
                                  <a:latin typeface="Cambria Math"/>
                                </a:rPr>
                                <m:t>𝑘</m:t>
                              </m:r>
                            </m:e>
                            <m:sub>
                              <m:r>
                                <a:rPr lang="en-US" sz="1100" i="1">
                                  <a:latin typeface="Cambria Math"/>
                                </a:rPr>
                                <m:t>12</m:t>
                              </m:r>
                            </m:sub>
                          </m:sSub>
                        </m:den>
                      </m:f>
                    </m:oMath>
                  </m:oMathPara>
                </a14:m>
                <a:endParaRPr lang="de-DE" sz="1100" dirty="0"/>
              </a:p>
              <a:p>
                <a:endParaRPr lang="de-DE" sz="1100" i="1" dirty="0"/>
              </a:p>
              <a:p>
                <a:pPr/>
                <a14:m>
                  <m:oMathPara xmlns:m="http://schemas.openxmlformats.org/officeDocument/2006/math">
                    <m:oMathParaPr>
                      <m:jc m:val="centerGroup"/>
                    </m:oMathParaPr>
                    <m:oMath xmlns:m="http://schemas.openxmlformats.org/officeDocument/2006/math">
                      <m:sSub>
                        <m:sSubPr>
                          <m:ctrlPr>
                            <a:rPr lang="en-US" sz="1100" i="1">
                              <a:latin typeface="Cambria Math" panose="02040503050406030204" pitchFamily="18" charset="0"/>
                            </a:rPr>
                          </m:ctrlPr>
                        </m:sSubPr>
                        <m:e>
                          <m:r>
                            <a:rPr lang="en-US" sz="1100" i="1">
                              <a:latin typeface="Cambria Math"/>
                            </a:rPr>
                            <m:t>𝜆</m:t>
                          </m:r>
                        </m:e>
                        <m:sub>
                          <m:r>
                            <a:rPr lang="en-US" sz="1100" i="1">
                              <a:latin typeface="Cambria Math"/>
                            </a:rPr>
                            <m:t>31</m:t>
                          </m:r>
                        </m:sub>
                      </m:sSub>
                      <m:r>
                        <a:rPr lang="en-US" sz="1100" i="1">
                          <a:latin typeface="Cambria Math"/>
                        </a:rPr>
                        <m:t>=</m:t>
                      </m:r>
                      <m:f>
                        <m:fPr>
                          <m:ctrlPr>
                            <a:rPr lang="en-US" sz="1100" i="1">
                              <a:latin typeface="Cambria Math" panose="02040503050406030204" pitchFamily="18" charset="0"/>
                            </a:rPr>
                          </m:ctrlPr>
                        </m:fPr>
                        <m:num>
                          <m:r>
                            <a:rPr lang="en-US" sz="1100" i="1">
                              <a:latin typeface="Cambria Math"/>
                            </a:rPr>
                            <m:t>𝜕</m:t>
                          </m:r>
                          <m:sSub>
                            <m:sSubPr>
                              <m:ctrlPr>
                                <a:rPr lang="en-US" sz="1100" i="1">
                                  <a:latin typeface="Cambria Math" panose="02040503050406030204" pitchFamily="18" charset="0"/>
                                </a:rPr>
                              </m:ctrlPr>
                            </m:sSubPr>
                            <m:e>
                              <m:r>
                                <m:rPr>
                                  <m:sty m:val="p"/>
                                </m:rPr>
                                <a:rPr lang="en-US" sz="1100">
                                  <a:latin typeface="Cambria Math"/>
                                </a:rPr>
                                <m:t>X</m:t>
                              </m:r>
                            </m:e>
                            <m:sub>
                              <m:r>
                                <a:rPr lang="en-US" sz="1100">
                                  <a:latin typeface="Cambria Math"/>
                                </a:rPr>
                                <m:t>1</m:t>
                              </m:r>
                            </m:sub>
                          </m:sSub>
                        </m:num>
                        <m:den>
                          <m:r>
                            <a:rPr lang="en-US" sz="1100" i="1">
                              <a:latin typeface="Cambria Math"/>
                            </a:rPr>
                            <m:t>𝜕</m:t>
                          </m:r>
                          <m:sSub>
                            <m:sSubPr>
                              <m:ctrlPr>
                                <a:rPr lang="en-US" sz="1100" i="1">
                                  <a:latin typeface="Cambria Math" panose="02040503050406030204" pitchFamily="18" charset="0"/>
                                </a:rPr>
                              </m:ctrlPr>
                            </m:sSubPr>
                            <m:e>
                              <m:r>
                                <a:rPr lang="en-US" sz="1100" i="1">
                                  <a:latin typeface="Cambria Math"/>
                                </a:rPr>
                                <m:t>𝑘</m:t>
                              </m:r>
                            </m:e>
                            <m:sub>
                              <m:r>
                                <a:rPr lang="en-US" sz="1100" i="1">
                                  <a:latin typeface="Cambria Math"/>
                                </a:rPr>
                                <m:t>21</m:t>
                              </m:r>
                            </m:sub>
                          </m:sSub>
                        </m:den>
                      </m:f>
                      <m:r>
                        <a:rPr lang="en-US" sz="1100" i="1">
                          <a:latin typeface="Cambria Math"/>
                        </a:rPr>
                        <m:t>, </m:t>
                      </m:r>
                      <m:sSub>
                        <m:sSubPr>
                          <m:ctrlPr>
                            <a:rPr lang="en-US" sz="1100" i="1">
                              <a:latin typeface="Cambria Math" panose="02040503050406030204" pitchFamily="18" charset="0"/>
                            </a:rPr>
                          </m:ctrlPr>
                        </m:sSubPr>
                        <m:e>
                          <m:r>
                            <a:rPr lang="en-US" sz="1100" i="1">
                              <a:latin typeface="Cambria Math"/>
                            </a:rPr>
                            <m:t>𝜆</m:t>
                          </m:r>
                        </m:e>
                        <m:sub>
                          <m:r>
                            <a:rPr lang="en-US" sz="1100" i="1">
                              <a:latin typeface="Cambria Math"/>
                            </a:rPr>
                            <m:t>32</m:t>
                          </m:r>
                        </m:sub>
                      </m:sSub>
                      <m:r>
                        <a:rPr lang="en-US" sz="1100" i="1">
                          <a:latin typeface="Cambria Math"/>
                        </a:rPr>
                        <m:t>=</m:t>
                      </m:r>
                      <m:f>
                        <m:fPr>
                          <m:ctrlPr>
                            <a:rPr lang="en-US" sz="1100" i="1">
                              <a:latin typeface="Cambria Math" panose="02040503050406030204" pitchFamily="18" charset="0"/>
                            </a:rPr>
                          </m:ctrlPr>
                        </m:fPr>
                        <m:num>
                          <m:r>
                            <a:rPr lang="en-US" sz="1100" i="1">
                              <a:latin typeface="Cambria Math"/>
                            </a:rPr>
                            <m:t>𝜕</m:t>
                          </m:r>
                          <m:sSub>
                            <m:sSubPr>
                              <m:ctrlPr>
                                <a:rPr lang="en-US" sz="1100" i="1">
                                  <a:latin typeface="Cambria Math" panose="02040503050406030204" pitchFamily="18" charset="0"/>
                                </a:rPr>
                              </m:ctrlPr>
                            </m:sSubPr>
                            <m:e>
                              <m:r>
                                <m:rPr>
                                  <m:sty m:val="p"/>
                                </m:rPr>
                                <a:rPr lang="en-US" sz="1100">
                                  <a:latin typeface="Cambria Math"/>
                                </a:rPr>
                                <m:t>X</m:t>
                              </m:r>
                            </m:e>
                            <m:sub>
                              <m:r>
                                <a:rPr lang="en-US" sz="1100">
                                  <a:latin typeface="Cambria Math"/>
                                </a:rPr>
                                <m:t>2</m:t>
                              </m:r>
                            </m:sub>
                          </m:sSub>
                        </m:num>
                        <m:den>
                          <m:r>
                            <a:rPr lang="en-US" sz="1100" i="1">
                              <a:latin typeface="Cambria Math"/>
                            </a:rPr>
                            <m:t>𝜕</m:t>
                          </m:r>
                          <m:sSub>
                            <m:sSubPr>
                              <m:ctrlPr>
                                <a:rPr lang="en-US" sz="1100" i="1">
                                  <a:latin typeface="Cambria Math" panose="02040503050406030204" pitchFamily="18" charset="0"/>
                                </a:rPr>
                              </m:ctrlPr>
                            </m:sSubPr>
                            <m:e>
                              <m:r>
                                <a:rPr lang="en-US" sz="1100" i="1">
                                  <a:latin typeface="Cambria Math"/>
                                </a:rPr>
                                <m:t>𝑘</m:t>
                              </m:r>
                            </m:e>
                            <m:sub>
                              <m:r>
                                <a:rPr lang="en-US" sz="1100" i="1">
                                  <a:latin typeface="Cambria Math"/>
                                </a:rPr>
                                <m:t>21</m:t>
                              </m:r>
                            </m:sub>
                          </m:sSub>
                        </m:den>
                      </m:f>
                      <m:r>
                        <a:rPr lang="en-US" sz="1100" i="1">
                          <a:latin typeface="Cambria Math"/>
                        </a:rPr>
                        <m:t>, </m:t>
                      </m:r>
                      <m:sSub>
                        <m:sSubPr>
                          <m:ctrlPr>
                            <a:rPr lang="en-US" sz="1100" i="1">
                              <a:latin typeface="Cambria Math" panose="02040503050406030204" pitchFamily="18" charset="0"/>
                            </a:rPr>
                          </m:ctrlPr>
                        </m:sSubPr>
                        <m:e>
                          <m:r>
                            <a:rPr lang="en-US" sz="1100" i="1">
                              <a:latin typeface="Cambria Math"/>
                            </a:rPr>
                            <m:t>𝜆</m:t>
                          </m:r>
                        </m:e>
                        <m:sub>
                          <m:r>
                            <a:rPr lang="en-US" sz="1100" i="1">
                              <a:latin typeface="Cambria Math"/>
                            </a:rPr>
                            <m:t>33</m:t>
                          </m:r>
                        </m:sub>
                      </m:sSub>
                      <m:r>
                        <a:rPr lang="en-US" sz="1100" i="1">
                          <a:latin typeface="Cambria Math"/>
                        </a:rPr>
                        <m:t>=</m:t>
                      </m:r>
                      <m:f>
                        <m:fPr>
                          <m:ctrlPr>
                            <a:rPr lang="en-US" sz="1100" i="1">
                              <a:latin typeface="Cambria Math" panose="02040503050406030204" pitchFamily="18" charset="0"/>
                            </a:rPr>
                          </m:ctrlPr>
                        </m:fPr>
                        <m:num>
                          <m:r>
                            <a:rPr lang="en-US" sz="1100" i="1">
                              <a:latin typeface="Cambria Math"/>
                            </a:rPr>
                            <m:t>𝜕</m:t>
                          </m:r>
                          <m:sSub>
                            <m:sSubPr>
                              <m:ctrlPr>
                                <a:rPr lang="en-US" sz="1100" i="1">
                                  <a:latin typeface="Cambria Math" panose="02040503050406030204" pitchFamily="18" charset="0"/>
                                </a:rPr>
                              </m:ctrlPr>
                            </m:sSubPr>
                            <m:e>
                              <m:r>
                                <m:rPr>
                                  <m:sty m:val="p"/>
                                </m:rPr>
                                <a:rPr lang="en-US" sz="1100">
                                  <a:latin typeface="Cambria Math"/>
                                </a:rPr>
                                <m:t>X</m:t>
                              </m:r>
                            </m:e>
                            <m:sub>
                              <m:r>
                                <a:rPr lang="en-US" sz="1100">
                                  <a:latin typeface="Cambria Math"/>
                                </a:rPr>
                                <m:t>3</m:t>
                              </m:r>
                            </m:sub>
                          </m:sSub>
                        </m:num>
                        <m:den>
                          <m:r>
                            <a:rPr lang="en-US" sz="1100" i="1">
                              <a:latin typeface="Cambria Math"/>
                            </a:rPr>
                            <m:t>𝜕</m:t>
                          </m:r>
                          <m:sSub>
                            <m:sSubPr>
                              <m:ctrlPr>
                                <a:rPr lang="en-US" sz="1100" i="1">
                                  <a:latin typeface="Cambria Math" panose="02040503050406030204" pitchFamily="18" charset="0"/>
                                </a:rPr>
                              </m:ctrlPr>
                            </m:sSubPr>
                            <m:e>
                              <m:r>
                                <a:rPr lang="en-US" sz="1100" i="1">
                                  <a:latin typeface="Cambria Math"/>
                                </a:rPr>
                                <m:t>𝑘</m:t>
                              </m:r>
                            </m:e>
                            <m:sub>
                              <m:r>
                                <a:rPr lang="en-US" sz="1100" i="1">
                                  <a:latin typeface="Cambria Math"/>
                                </a:rPr>
                                <m:t>21</m:t>
                              </m:r>
                            </m:sub>
                          </m:sSub>
                        </m:den>
                      </m:f>
                    </m:oMath>
                  </m:oMathPara>
                </a14:m>
                <a:endParaRPr lang="de-DE" sz="1100" dirty="0"/>
              </a:p>
              <a:p>
                <a:pPr/>
                <a14:m>
                  <m:oMathPara xmlns:m="http://schemas.openxmlformats.org/officeDocument/2006/math">
                    <m:oMathParaPr>
                      <m:jc m:val="centerGroup"/>
                    </m:oMathParaPr>
                    <m:oMath xmlns:m="http://schemas.openxmlformats.org/officeDocument/2006/math">
                      <m:sSub>
                        <m:sSubPr>
                          <m:ctrlPr>
                            <a:rPr lang="en-US" sz="1100" i="1">
                              <a:latin typeface="Cambria Math" panose="02040503050406030204" pitchFamily="18" charset="0"/>
                            </a:rPr>
                          </m:ctrlPr>
                        </m:sSubPr>
                        <m:e>
                          <m:r>
                            <a:rPr lang="en-US" sz="1100" i="1">
                              <a:latin typeface="Cambria Math"/>
                            </a:rPr>
                            <m:t>𝜆</m:t>
                          </m:r>
                        </m:e>
                        <m:sub>
                          <m:r>
                            <a:rPr lang="en-US" sz="1100" i="1">
                              <a:latin typeface="Cambria Math"/>
                            </a:rPr>
                            <m:t>41</m:t>
                          </m:r>
                        </m:sub>
                      </m:sSub>
                      <m:r>
                        <a:rPr lang="en-US" sz="1100" i="1">
                          <a:latin typeface="Cambria Math"/>
                        </a:rPr>
                        <m:t>=</m:t>
                      </m:r>
                      <m:f>
                        <m:fPr>
                          <m:ctrlPr>
                            <a:rPr lang="en-US" sz="1100" i="1">
                              <a:latin typeface="Cambria Math" panose="02040503050406030204" pitchFamily="18" charset="0"/>
                            </a:rPr>
                          </m:ctrlPr>
                        </m:fPr>
                        <m:num>
                          <m:r>
                            <a:rPr lang="en-US" sz="1100" i="1">
                              <a:latin typeface="Cambria Math"/>
                            </a:rPr>
                            <m:t>𝜕</m:t>
                          </m:r>
                          <m:sSub>
                            <m:sSubPr>
                              <m:ctrlPr>
                                <a:rPr lang="en-US" sz="1100" i="1">
                                  <a:latin typeface="Cambria Math" panose="02040503050406030204" pitchFamily="18" charset="0"/>
                                </a:rPr>
                              </m:ctrlPr>
                            </m:sSubPr>
                            <m:e>
                              <m:r>
                                <m:rPr>
                                  <m:sty m:val="p"/>
                                </m:rPr>
                                <a:rPr lang="en-US" sz="1100">
                                  <a:latin typeface="Cambria Math"/>
                                </a:rPr>
                                <m:t>X</m:t>
                              </m:r>
                            </m:e>
                            <m:sub>
                              <m:r>
                                <a:rPr lang="en-US" sz="1100">
                                  <a:latin typeface="Cambria Math"/>
                                </a:rPr>
                                <m:t>1</m:t>
                              </m:r>
                            </m:sub>
                          </m:sSub>
                        </m:num>
                        <m:den>
                          <m:r>
                            <a:rPr lang="en-US" sz="1100" i="1">
                              <a:latin typeface="Cambria Math"/>
                            </a:rPr>
                            <m:t>𝜕</m:t>
                          </m:r>
                          <m:sSub>
                            <m:sSubPr>
                              <m:ctrlPr>
                                <a:rPr lang="en-US" sz="1100" i="1">
                                  <a:latin typeface="Cambria Math" panose="02040503050406030204" pitchFamily="18" charset="0"/>
                                </a:rPr>
                              </m:ctrlPr>
                            </m:sSubPr>
                            <m:e>
                              <m:r>
                                <a:rPr lang="en-US" sz="1100" i="1">
                                  <a:latin typeface="Cambria Math"/>
                                </a:rPr>
                                <m:t>𝑘</m:t>
                              </m:r>
                            </m:e>
                            <m:sub>
                              <m:r>
                                <a:rPr lang="en-US" sz="1100" i="1">
                                  <a:latin typeface="Cambria Math"/>
                                </a:rPr>
                                <m:t>13</m:t>
                              </m:r>
                            </m:sub>
                          </m:sSub>
                        </m:den>
                      </m:f>
                      <m:r>
                        <a:rPr lang="en-US" sz="1100" i="1">
                          <a:latin typeface="Cambria Math"/>
                        </a:rPr>
                        <m:t>, </m:t>
                      </m:r>
                      <m:sSub>
                        <m:sSubPr>
                          <m:ctrlPr>
                            <a:rPr lang="en-US" sz="1100" i="1">
                              <a:latin typeface="Cambria Math" panose="02040503050406030204" pitchFamily="18" charset="0"/>
                            </a:rPr>
                          </m:ctrlPr>
                        </m:sSubPr>
                        <m:e>
                          <m:r>
                            <a:rPr lang="en-US" sz="1100" i="1">
                              <a:latin typeface="Cambria Math"/>
                            </a:rPr>
                            <m:t>𝜆</m:t>
                          </m:r>
                        </m:e>
                        <m:sub>
                          <m:r>
                            <a:rPr lang="en-US" sz="1100" i="1">
                              <a:latin typeface="Cambria Math"/>
                            </a:rPr>
                            <m:t>42</m:t>
                          </m:r>
                        </m:sub>
                      </m:sSub>
                      <m:r>
                        <a:rPr lang="en-US" sz="1100" i="1">
                          <a:latin typeface="Cambria Math"/>
                        </a:rPr>
                        <m:t>=</m:t>
                      </m:r>
                      <m:f>
                        <m:fPr>
                          <m:ctrlPr>
                            <a:rPr lang="en-US" sz="1100" i="1">
                              <a:latin typeface="Cambria Math" panose="02040503050406030204" pitchFamily="18" charset="0"/>
                            </a:rPr>
                          </m:ctrlPr>
                        </m:fPr>
                        <m:num>
                          <m:r>
                            <a:rPr lang="en-US" sz="1100" i="1">
                              <a:latin typeface="Cambria Math"/>
                            </a:rPr>
                            <m:t>𝜕</m:t>
                          </m:r>
                          <m:sSub>
                            <m:sSubPr>
                              <m:ctrlPr>
                                <a:rPr lang="en-US" sz="1100" i="1">
                                  <a:latin typeface="Cambria Math" panose="02040503050406030204" pitchFamily="18" charset="0"/>
                                </a:rPr>
                              </m:ctrlPr>
                            </m:sSubPr>
                            <m:e>
                              <m:r>
                                <m:rPr>
                                  <m:sty m:val="p"/>
                                </m:rPr>
                                <a:rPr lang="en-US" sz="1100">
                                  <a:latin typeface="Cambria Math"/>
                                </a:rPr>
                                <m:t>X</m:t>
                              </m:r>
                            </m:e>
                            <m:sub>
                              <m:r>
                                <a:rPr lang="en-US" sz="1100">
                                  <a:latin typeface="Cambria Math"/>
                                </a:rPr>
                                <m:t>2</m:t>
                              </m:r>
                            </m:sub>
                          </m:sSub>
                        </m:num>
                        <m:den>
                          <m:r>
                            <a:rPr lang="en-US" sz="1100" i="1">
                              <a:latin typeface="Cambria Math"/>
                            </a:rPr>
                            <m:t>𝜕</m:t>
                          </m:r>
                          <m:sSub>
                            <m:sSubPr>
                              <m:ctrlPr>
                                <a:rPr lang="en-US" sz="1100" i="1">
                                  <a:latin typeface="Cambria Math" panose="02040503050406030204" pitchFamily="18" charset="0"/>
                                </a:rPr>
                              </m:ctrlPr>
                            </m:sSubPr>
                            <m:e>
                              <m:r>
                                <a:rPr lang="en-US" sz="1100" i="1">
                                  <a:latin typeface="Cambria Math"/>
                                </a:rPr>
                                <m:t>𝑘</m:t>
                              </m:r>
                            </m:e>
                            <m:sub>
                              <m:r>
                                <a:rPr lang="en-US" sz="1100" i="1">
                                  <a:latin typeface="Cambria Math"/>
                                </a:rPr>
                                <m:t>13</m:t>
                              </m:r>
                            </m:sub>
                          </m:sSub>
                        </m:den>
                      </m:f>
                      <m:r>
                        <a:rPr lang="en-US" sz="1100" i="1">
                          <a:latin typeface="Cambria Math"/>
                        </a:rPr>
                        <m:t>, </m:t>
                      </m:r>
                      <m:sSub>
                        <m:sSubPr>
                          <m:ctrlPr>
                            <a:rPr lang="en-US" sz="1100" i="1">
                              <a:latin typeface="Cambria Math" panose="02040503050406030204" pitchFamily="18" charset="0"/>
                            </a:rPr>
                          </m:ctrlPr>
                        </m:sSubPr>
                        <m:e>
                          <m:r>
                            <a:rPr lang="en-US" sz="1100" i="1">
                              <a:latin typeface="Cambria Math"/>
                            </a:rPr>
                            <m:t>𝜆</m:t>
                          </m:r>
                        </m:e>
                        <m:sub>
                          <m:r>
                            <a:rPr lang="en-US" sz="1100" i="1">
                              <a:latin typeface="Cambria Math"/>
                            </a:rPr>
                            <m:t>43</m:t>
                          </m:r>
                        </m:sub>
                      </m:sSub>
                      <m:r>
                        <a:rPr lang="en-US" sz="1100" i="1">
                          <a:latin typeface="Cambria Math"/>
                        </a:rPr>
                        <m:t>=</m:t>
                      </m:r>
                      <m:f>
                        <m:fPr>
                          <m:ctrlPr>
                            <a:rPr lang="en-US" sz="1100" i="1">
                              <a:latin typeface="Cambria Math" panose="02040503050406030204" pitchFamily="18" charset="0"/>
                            </a:rPr>
                          </m:ctrlPr>
                        </m:fPr>
                        <m:num>
                          <m:r>
                            <a:rPr lang="en-US" sz="1100" i="1">
                              <a:latin typeface="Cambria Math"/>
                            </a:rPr>
                            <m:t>𝜕</m:t>
                          </m:r>
                          <m:sSub>
                            <m:sSubPr>
                              <m:ctrlPr>
                                <a:rPr lang="en-US" sz="1100" i="1">
                                  <a:latin typeface="Cambria Math" panose="02040503050406030204" pitchFamily="18" charset="0"/>
                                </a:rPr>
                              </m:ctrlPr>
                            </m:sSubPr>
                            <m:e>
                              <m:r>
                                <m:rPr>
                                  <m:sty m:val="p"/>
                                </m:rPr>
                                <a:rPr lang="en-US" sz="1100">
                                  <a:latin typeface="Cambria Math"/>
                                </a:rPr>
                                <m:t>X</m:t>
                              </m:r>
                            </m:e>
                            <m:sub>
                              <m:r>
                                <a:rPr lang="en-US" sz="1100">
                                  <a:latin typeface="Cambria Math"/>
                                </a:rPr>
                                <m:t>3</m:t>
                              </m:r>
                            </m:sub>
                          </m:sSub>
                        </m:num>
                        <m:den>
                          <m:r>
                            <a:rPr lang="en-US" sz="1100" i="1">
                              <a:latin typeface="Cambria Math"/>
                            </a:rPr>
                            <m:t>𝜕</m:t>
                          </m:r>
                          <m:sSub>
                            <m:sSubPr>
                              <m:ctrlPr>
                                <a:rPr lang="en-US" sz="1100" i="1">
                                  <a:latin typeface="Cambria Math" panose="02040503050406030204" pitchFamily="18" charset="0"/>
                                </a:rPr>
                              </m:ctrlPr>
                            </m:sSubPr>
                            <m:e>
                              <m:r>
                                <a:rPr lang="en-US" sz="1100" i="1">
                                  <a:latin typeface="Cambria Math"/>
                                </a:rPr>
                                <m:t>𝑘</m:t>
                              </m:r>
                            </m:e>
                            <m:sub>
                              <m:r>
                                <a:rPr lang="en-US" sz="1100" i="1">
                                  <a:latin typeface="Cambria Math"/>
                                </a:rPr>
                                <m:t>13</m:t>
                              </m:r>
                            </m:sub>
                          </m:sSub>
                        </m:den>
                      </m:f>
                    </m:oMath>
                  </m:oMathPara>
                </a14:m>
                <a:endParaRPr lang="de-DE" sz="1100" dirty="0"/>
              </a:p>
              <a:p>
                <a:pPr/>
                <a14:m>
                  <m:oMathPara xmlns:m="http://schemas.openxmlformats.org/officeDocument/2006/math">
                    <m:oMathParaPr>
                      <m:jc m:val="centerGroup"/>
                    </m:oMathParaPr>
                    <m:oMath xmlns:m="http://schemas.openxmlformats.org/officeDocument/2006/math">
                      <m:sSub>
                        <m:sSubPr>
                          <m:ctrlPr>
                            <a:rPr lang="en-US" sz="1100" i="1">
                              <a:latin typeface="Cambria Math" panose="02040503050406030204" pitchFamily="18" charset="0"/>
                            </a:rPr>
                          </m:ctrlPr>
                        </m:sSubPr>
                        <m:e>
                          <m:r>
                            <a:rPr lang="en-US" sz="1100" i="1">
                              <a:latin typeface="Cambria Math"/>
                            </a:rPr>
                            <m:t>𝜆</m:t>
                          </m:r>
                        </m:e>
                        <m:sub>
                          <m:r>
                            <a:rPr lang="en-US" sz="1100" i="1">
                              <a:latin typeface="Cambria Math"/>
                            </a:rPr>
                            <m:t>51</m:t>
                          </m:r>
                        </m:sub>
                      </m:sSub>
                      <m:r>
                        <a:rPr lang="en-US" sz="1100" i="1">
                          <a:latin typeface="Cambria Math"/>
                        </a:rPr>
                        <m:t>=</m:t>
                      </m:r>
                      <m:f>
                        <m:fPr>
                          <m:ctrlPr>
                            <a:rPr lang="en-US" sz="1100" i="1">
                              <a:latin typeface="Cambria Math" panose="02040503050406030204" pitchFamily="18" charset="0"/>
                            </a:rPr>
                          </m:ctrlPr>
                        </m:fPr>
                        <m:num>
                          <m:r>
                            <a:rPr lang="en-US" sz="1100" i="1">
                              <a:latin typeface="Cambria Math"/>
                            </a:rPr>
                            <m:t>𝜕</m:t>
                          </m:r>
                          <m:sSub>
                            <m:sSubPr>
                              <m:ctrlPr>
                                <a:rPr lang="en-US" sz="1100" i="1">
                                  <a:latin typeface="Cambria Math" panose="02040503050406030204" pitchFamily="18" charset="0"/>
                                </a:rPr>
                              </m:ctrlPr>
                            </m:sSubPr>
                            <m:e>
                              <m:r>
                                <m:rPr>
                                  <m:sty m:val="p"/>
                                </m:rPr>
                                <a:rPr lang="en-US" sz="1100">
                                  <a:latin typeface="Cambria Math"/>
                                </a:rPr>
                                <m:t>X</m:t>
                              </m:r>
                            </m:e>
                            <m:sub>
                              <m:r>
                                <a:rPr lang="en-US" sz="1100">
                                  <a:latin typeface="Cambria Math"/>
                                </a:rPr>
                                <m:t>1</m:t>
                              </m:r>
                            </m:sub>
                          </m:sSub>
                        </m:num>
                        <m:den>
                          <m:r>
                            <a:rPr lang="en-US" sz="1100" i="1">
                              <a:latin typeface="Cambria Math"/>
                            </a:rPr>
                            <m:t>𝜕</m:t>
                          </m:r>
                          <m:sSub>
                            <m:sSubPr>
                              <m:ctrlPr>
                                <a:rPr lang="en-US" sz="1100" i="1">
                                  <a:latin typeface="Cambria Math" panose="02040503050406030204" pitchFamily="18" charset="0"/>
                                </a:rPr>
                              </m:ctrlPr>
                            </m:sSubPr>
                            <m:e>
                              <m:r>
                                <a:rPr lang="en-US" sz="1100" i="1">
                                  <a:latin typeface="Cambria Math"/>
                                </a:rPr>
                                <m:t>𝑘</m:t>
                              </m:r>
                            </m:e>
                            <m:sub>
                              <m:r>
                                <a:rPr lang="en-US" sz="1100" i="1">
                                  <a:latin typeface="Cambria Math"/>
                                </a:rPr>
                                <m:t>31</m:t>
                              </m:r>
                            </m:sub>
                          </m:sSub>
                        </m:den>
                      </m:f>
                      <m:r>
                        <a:rPr lang="en-US" sz="1100" i="1">
                          <a:latin typeface="Cambria Math"/>
                        </a:rPr>
                        <m:t>, </m:t>
                      </m:r>
                      <m:sSub>
                        <m:sSubPr>
                          <m:ctrlPr>
                            <a:rPr lang="en-US" sz="1100" i="1">
                              <a:latin typeface="Cambria Math" panose="02040503050406030204" pitchFamily="18" charset="0"/>
                            </a:rPr>
                          </m:ctrlPr>
                        </m:sSubPr>
                        <m:e>
                          <m:r>
                            <a:rPr lang="en-US" sz="1100" i="1">
                              <a:latin typeface="Cambria Math"/>
                            </a:rPr>
                            <m:t>𝜆</m:t>
                          </m:r>
                        </m:e>
                        <m:sub>
                          <m:r>
                            <a:rPr lang="en-US" sz="1100" i="1">
                              <a:latin typeface="Cambria Math"/>
                            </a:rPr>
                            <m:t>52</m:t>
                          </m:r>
                        </m:sub>
                      </m:sSub>
                      <m:r>
                        <a:rPr lang="en-US" sz="1100" i="1">
                          <a:latin typeface="Cambria Math"/>
                        </a:rPr>
                        <m:t>=</m:t>
                      </m:r>
                      <m:f>
                        <m:fPr>
                          <m:ctrlPr>
                            <a:rPr lang="en-US" sz="1100" i="1">
                              <a:latin typeface="Cambria Math" panose="02040503050406030204" pitchFamily="18" charset="0"/>
                            </a:rPr>
                          </m:ctrlPr>
                        </m:fPr>
                        <m:num>
                          <m:r>
                            <a:rPr lang="en-US" sz="1100" i="1">
                              <a:latin typeface="Cambria Math"/>
                            </a:rPr>
                            <m:t>𝜕</m:t>
                          </m:r>
                          <m:sSub>
                            <m:sSubPr>
                              <m:ctrlPr>
                                <a:rPr lang="en-US" sz="1100" i="1">
                                  <a:latin typeface="Cambria Math" panose="02040503050406030204" pitchFamily="18" charset="0"/>
                                </a:rPr>
                              </m:ctrlPr>
                            </m:sSubPr>
                            <m:e>
                              <m:r>
                                <m:rPr>
                                  <m:sty m:val="p"/>
                                </m:rPr>
                                <a:rPr lang="en-US" sz="1100">
                                  <a:latin typeface="Cambria Math"/>
                                </a:rPr>
                                <m:t>X</m:t>
                              </m:r>
                            </m:e>
                            <m:sub>
                              <m:r>
                                <a:rPr lang="en-US" sz="1100">
                                  <a:latin typeface="Cambria Math"/>
                                </a:rPr>
                                <m:t>2</m:t>
                              </m:r>
                            </m:sub>
                          </m:sSub>
                        </m:num>
                        <m:den>
                          <m:r>
                            <a:rPr lang="en-US" sz="1100" i="1">
                              <a:latin typeface="Cambria Math"/>
                            </a:rPr>
                            <m:t>𝜕</m:t>
                          </m:r>
                          <m:sSub>
                            <m:sSubPr>
                              <m:ctrlPr>
                                <a:rPr lang="en-US" sz="1100" i="1">
                                  <a:latin typeface="Cambria Math" panose="02040503050406030204" pitchFamily="18" charset="0"/>
                                </a:rPr>
                              </m:ctrlPr>
                            </m:sSubPr>
                            <m:e>
                              <m:r>
                                <a:rPr lang="en-US" sz="1100" i="1">
                                  <a:latin typeface="Cambria Math"/>
                                </a:rPr>
                                <m:t>𝑘</m:t>
                              </m:r>
                            </m:e>
                            <m:sub>
                              <m:r>
                                <a:rPr lang="en-US" sz="1100" i="1">
                                  <a:latin typeface="Cambria Math"/>
                                </a:rPr>
                                <m:t>31</m:t>
                              </m:r>
                            </m:sub>
                          </m:sSub>
                        </m:den>
                      </m:f>
                      <m:r>
                        <a:rPr lang="en-US" sz="1100" i="1">
                          <a:latin typeface="Cambria Math"/>
                        </a:rPr>
                        <m:t>, </m:t>
                      </m:r>
                      <m:sSub>
                        <m:sSubPr>
                          <m:ctrlPr>
                            <a:rPr lang="en-US" sz="1100" i="1">
                              <a:latin typeface="Cambria Math" panose="02040503050406030204" pitchFamily="18" charset="0"/>
                            </a:rPr>
                          </m:ctrlPr>
                        </m:sSubPr>
                        <m:e>
                          <m:r>
                            <a:rPr lang="en-US" sz="1100" i="1">
                              <a:latin typeface="Cambria Math"/>
                            </a:rPr>
                            <m:t>𝜆</m:t>
                          </m:r>
                        </m:e>
                        <m:sub>
                          <m:r>
                            <a:rPr lang="en-US" sz="1100" i="1">
                              <a:latin typeface="Cambria Math"/>
                            </a:rPr>
                            <m:t>53</m:t>
                          </m:r>
                        </m:sub>
                      </m:sSub>
                      <m:r>
                        <a:rPr lang="en-US" sz="1100" i="1">
                          <a:latin typeface="Cambria Math"/>
                        </a:rPr>
                        <m:t>=</m:t>
                      </m:r>
                      <m:f>
                        <m:fPr>
                          <m:ctrlPr>
                            <a:rPr lang="en-US" sz="1100" i="1">
                              <a:latin typeface="Cambria Math" panose="02040503050406030204" pitchFamily="18" charset="0"/>
                            </a:rPr>
                          </m:ctrlPr>
                        </m:fPr>
                        <m:num>
                          <m:r>
                            <a:rPr lang="en-US" sz="1100" i="1">
                              <a:latin typeface="Cambria Math"/>
                            </a:rPr>
                            <m:t>𝜕</m:t>
                          </m:r>
                          <m:sSub>
                            <m:sSubPr>
                              <m:ctrlPr>
                                <a:rPr lang="en-US" sz="1100" i="1">
                                  <a:latin typeface="Cambria Math" panose="02040503050406030204" pitchFamily="18" charset="0"/>
                                </a:rPr>
                              </m:ctrlPr>
                            </m:sSubPr>
                            <m:e>
                              <m:r>
                                <m:rPr>
                                  <m:sty m:val="p"/>
                                </m:rPr>
                                <a:rPr lang="en-US" sz="1100">
                                  <a:latin typeface="Cambria Math"/>
                                </a:rPr>
                                <m:t>X</m:t>
                              </m:r>
                            </m:e>
                            <m:sub>
                              <m:r>
                                <a:rPr lang="en-US" sz="1100">
                                  <a:latin typeface="Cambria Math"/>
                                </a:rPr>
                                <m:t>3</m:t>
                              </m:r>
                            </m:sub>
                          </m:sSub>
                        </m:num>
                        <m:den>
                          <m:r>
                            <a:rPr lang="en-US" sz="1100" i="1">
                              <a:latin typeface="Cambria Math"/>
                            </a:rPr>
                            <m:t>𝜕</m:t>
                          </m:r>
                          <m:sSub>
                            <m:sSubPr>
                              <m:ctrlPr>
                                <a:rPr lang="en-US" sz="1100" i="1">
                                  <a:latin typeface="Cambria Math" panose="02040503050406030204" pitchFamily="18" charset="0"/>
                                </a:rPr>
                              </m:ctrlPr>
                            </m:sSubPr>
                            <m:e>
                              <m:r>
                                <a:rPr lang="en-US" sz="1100" i="1">
                                  <a:latin typeface="Cambria Math"/>
                                </a:rPr>
                                <m:t>𝑘</m:t>
                              </m:r>
                            </m:e>
                            <m:sub>
                              <m:r>
                                <a:rPr lang="en-US" sz="1100" i="1">
                                  <a:latin typeface="Cambria Math"/>
                                </a:rPr>
                                <m:t>31</m:t>
                              </m:r>
                            </m:sub>
                          </m:sSub>
                        </m:den>
                      </m:f>
                    </m:oMath>
                  </m:oMathPara>
                </a14:m>
                <a:endParaRPr lang="de-DE" sz="1100" dirty="0"/>
              </a:p>
              <a:p>
                <a:pPr/>
                <a14:m>
                  <m:oMathPara xmlns:m="http://schemas.openxmlformats.org/officeDocument/2006/math">
                    <m:oMathParaPr>
                      <m:jc m:val="centerGroup"/>
                    </m:oMathParaPr>
                    <m:oMath xmlns:m="http://schemas.openxmlformats.org/officeDocument/2006/math">
                      <m:sSub>
                        <m:sSubPr>
                          <m:ctrlPr>
                            <a:rPr lang="en-US" sz="1100" i="1">
                              <a:latin typeface="Cambria Math" panose="02040503050406030204" pitchFamily="18" charset="0"/>
                            </a:rPr>
                          </m:ctrlPr>
                        </m:sSubPr>
                        <m:e>
                          <m:r>
                            <a:rPr lang="en-US" sz="1100" i="1">
                              <a:latin typeface="Cambria Math"/>
                            </a:rPr>
                            <m:t>𝜂</m:t>
                          </m:r>
                        </m:e>
                        <m:sub>
                          <m:r>
                            <a:rPr lang="en-US" sz="1100" i="1">
                              <a:latin typeface="Cambria Math"/>
                            </a:rPr>
                            <m:t>11</m:t>
                          </m:r>
                        </m:sub>
                      </m:sSub>
                      <m:r>
                        <a:rPr lang="en-US" sz="1100" i="1">
                          <a:latin typeface="Cambria Math"/>
                        </a:rPr>
                        <m:t>=</m:t>
                      </m:r>
                      <m:f>
                        <m:fPr>
                          <m:ctrlPr>
                            <a:rPr lang="en-US" sz="1100" i="1">
                              <a:latin typeface="Cambria Math" panose="02040503050406030204" pitchFamily="18" charset="0"/>
                            </a:rPr>
                          </m:ctrlPr>
                        </m:fPr>
                        <m:num>
                          <m:r>
                            <a:rPr lang="en-US" sz="1100" i="1">
                              <a:latin typeface="Cambria Math"/>
                            </a:rPr>
                            <m:t>𝜕</m:t>
                          </m:r>
                          <m:sSub>
                            <m:sSubPr>
                              <m:ctrlPr>
                                <a:rPr lang="en-US" sz="1100" i="1">
                                  <a:latin typeface="Cambria Math" panose="02040503050406030204" pitchFamily="18" charset="0"/>
                                </a:rPr>
                              </m:ctrlPr>
                            </m:sSubPr>
                            <m:e>
                              <m:r>
                                <a:rPr lang="en-US" sz="1100" i="1">
                                  <a:latin typeface="Cambria Math"/>
                                </a:rPr>
                                <m:t>𝑌</m:t>
                              </m:r>
                            </m:e>
                            <m:sub>
                              <m:r>
                                <a:rPr lang="en-US" sz="1100" i="1">
                                  <a:latin typeface="Cambria Math"/>
                                </a:rPr>
                                <m:t>1</m:t>
                              </m:r>
                            </m:sub>
                          </m:sSub>
                        </m:num>
                        <m:den>
                          <m:r>
                            <a:rPr lang="en-US" sz="1100" i="1">
                              <a:latin typeface="Cambria Math"/>
                            </a:rPr>
                            <m:t>𝜕</m:t>
                          </m:r>
                          <m:sSub>
                            <m:sSubPr>
                              <m:ctrlPr>
                                <a:rPr lang="en-US" sz="1100" i="1">
                                  <a:latin typeface="Cambria Math" panose="02040503050406030204" pitchFamily="18" charset="0"/>
                                </a:rPr>
                              </m:ctrlPr>
                            </m:sSubPr>
                            <m:e>
                              <m:r>
                                <a:rPr lang="en-US" sz="1100" i="1">
                                  <a:latin typeface="Cambria Math"/>
                                </a:rPr>
                                <m:t>𝑉</m:t>
                              </m:r>
                            </m:e>
                            <m:sub>
                              <m:r>
                                <a:rPr lang="en-US" sz="1100" i="1">
                                  <a:latin typeface="Cambria Math"/>
                                </a:rPr>
                                <m:t>1</m:t>
                              </m:r>
                            </m:sub>
                          </m:sSub>
                        </m:den>
                      </m:f>
                      <m:r>
                        <a:rPr lang="de-DE" sz="1100" b="0" i="1" smtClean="0">
                          <a:latin typeface="Cambria Math"/>
                        </a:rPr>
                        <m:t>,</m:t>
                      </m:r>
                      <m:sSub>
                        <m:sSubPr>
                          <m:ctrlPr>
                            <a:rPr lang="en-US" sz="1100" i="1">
                              <a:latin typeface="Cambria Math" panose="02040503050406030204" pitchFamily="18" charset="0"/>
                            </a:rPr>
                          </m:ctrlPr>
                        </m:sSubPr>
                        <m:e>
                          <m:r>
                            <a:rPr lang="en-US" sz="1100" i="1">
                              <a:latin typeface="Cambria Math"/>
                            </a:rPr>
                            <m:t>𝜂</m:t>
                          </m:r>
                        </m:e>
                        <m:sub>
                          <m:r>
                            <a:rPr lang="en-US" sz="1100" i="1">
                              <a:latin typeface="Cambria Math"/>
                            </a:rPr>
                            <m:t>21</m:t>
                          </m:r>
                        </m:sub>
                      </m:sSub>
                      <m:r>
                        <a:rPr lang="en-US" sz="1100" i="1">
                          <a:latin typeface="Cambria Math"/>
                        </a:rPr>
                        <m:t>=</m:t>
                      </m:r>
                      <m:f>
                        <m:fPr>
                          <m:ctrlPr>
                            <a:rPr lang="en-US" sz="1100" i="1">
                              <a:latin typeface="Cambria Math" panose="02040503050406030204" pitchFamily="18" charset="0"/>
                            </a:rPr>
                          </m:ctrlPr>
                        </m:fPr>
                        <m:num>
                          <m:r>
                            <a:rPr lang="en-US" sz="1100" i="1">
                              <a:latin typeface="Cambria Math"/>
                            </a:rPr>
                            <m:t>𝜕</m:t>
                          </m:r>
                          <m:sSub>
                            <m:sSubPr>
                              <m:ctrlPr>
                                <a:rPr lang="en-US" sz="1100" i="1">
                                  <a:latin typeface="Cambria Math" panose="02040503050406030204" pitchFamily="18" charset="0"/>
                                </a:rPr>
                              </m:ctrlPr>
                            </m:sSubPr>
                            <m:e>
                              <m:r>
                                <a:rPr lang="en-US" sz="1100" i="1">
                                  <a:latin typeface="Cambria Math"/>
                                </a:rPr>
                                <m:t>𝑌</m:t>
                              </m:r>
                            </m:e>
                            <m:sub>
                              <m:r>
                                <a:rPr lang="en-US" sz="1100" i="1">
                                  <a:latin typeface="Cambria Math"/>
                                </a:rPr>
                                <m:t>1</m:t>
                              </m:r>
                            </m:sub>
                          </m:sSub>
                        </m:num>
                        <m:den>
                          <m:r>
                            <a:rPr lang="en-US" sz="1100" i="1">
                              <a:latin typeface="Cambria Math"/>
                            </a:rPr>
                            <m:t>𝜕</m:t>
                          </m:r>
                          <m:sSub>
                            <m:sSubPr>
                              <m:ctrlPr>
                                <a:rPr lang="en-US" sz="1100" i="1">
                                  <a:latin typeface="Cambria Math" panose="02040503050406030204" pitchFamily="18" charset="0"/>
                                </a:rPr>
                              </m:ctrlPr>
                            </m:sSubPr>
                            <m:e>
                              <m:r>
                                <a:rPr lang="en-US" sz="1100" i="1">
                                  <a:latin typeface="Cambria Math"/>
                                </a:rPr>
                                <m:t>𝑘</m:t>
                              </m:r>
                            </m:e>
                            <m:sub>
                              <m:r>
                                <a:rPr lang="en-US" sz="1100" i="1">
                                  <a:latin typeface="Cambria Math"/>
                                </a:rPr>
                                <m:t>12</m:t>
                              </m:r>
                            </m:sub>
                          </m:sSub>
                        </m:den>
                      </m:f>
                      <m:r>
                        <a:rPr lang="de-DE" sz="1100" b="0" i="1" smtClean="0">
                          <a:latin typeface="Cambria Math"/>
                        </a:rPr>
                        <m:t>,</m:t>
                      </m:r>
                      <m:sSub>
                        <m:sSubPr>
                          <m:ctrlPr>
                            <a:rPr lang="en-US" sz="1100" i="1">
                              <a:latin typeface="Cambria Math" panose="02040503050406030204" pitchFamily="18" charset="0"/>
                            </a:rPr>
                          </m:ctrlPr>
                        </m:sSubPr>
                        <m:e>
                          <m:r>
                            <a:rPr lang="en-US" sz="1100" i="1">
                              <a:latin typeface="Cambria Math"/>
                            </a:rPr>
                            <m:t>𝜂</m:t>
                          </m:r>
                        </m:e>
                        <m:sub>
                          <m:r>
                            <a:rPr lang="en-US" sz="1100" i="1">
                              <a:latin typeface="Cambria Math"/>
                            </a:rPr>
                            <m:t>31</m:t>
                          </m:r>
                        </m:sub>
                      </m:sSub>
                      <m:r>
                        <a:rPr lang="en-US" sz="1100" i="1">
                          <a:latin typeface="Cambria Math"/>
                        </a:rPr>
                        <m:t>=</m:t>
                      </m:r>
                      <m:f>
                        <m:fPr>
                          <m:ctrlPr>
                            <a:rPr lang="en-US" sz="1100" i="1">
                              <a:latin typeface="Cambria Math" panose="02040503050406030204" pitchFamily="18" charset="0"/>
                            </a:rPr>
                          </m:ctrlPr>
                        </m:fPr>
                        <m:num>
                          <m:r>
                            <a:rPr lang="en-US" sz="1100" i="1">
                              <a:latin typeface="Cambria Math"/>
                            </a:rPr>
                            <m:t>𝜕</m:t>
                          </m:r>
                          <m:sSub>
                            <m:sSubPr>
                              <m:ctrlPr>
                                <a:rPr lang="en-US" sz="1100" i="1">
                                  <a:latin typeface="Cambria Math" panose="02040503050406030204" pitchFamily="18" charset="0"/>
                                </a:rPr>
                              </m:ctrlPr>
                            </m:sSubPr>
                            <m:e>
                              <m:r>
                                <a:rPr lang="en-US" sz="1100" i="1">
                                  <a:latin typeface="Cambria Math"/>
                                </a:rPr>
                                <m:t>𝑌</m:t>
                              </m:r>
                            </m:e>
                            <m:sub>
                              <m:r>
                                <a:rPr lang="en-US" sz="1100" i="1">
                                  <a:latin typeface="Cambria Math"/>
                                </a:rPr>
                                <m:t>1</m:t>
                              </m:r>
                            </m:sub>
                          </m:sSub>
                        </m:num>
                        <m:den>
                          <m:r>
                            <a:rPr lang="en-US" sz="1100" i="1">
                              <a:latin typeface="Cambria Math"/>
                            </a:rPr>
                            <m:t>𝜕</m:t>
                          </m:r>
                          <m:sSub>
                            <m:sSubPr>
                              <m:ctrlPr>
                                <a:rPr lang="en-US" sz="1100" i="1">
                                  <a:latin typeface="Cambria Math" panose="02040503050406030204" pitchFamily="18" charset="0"/>
                                </a:rPr>
                              </m:ctrlPr>
                            </m:sSubPr>
                            <m:e>
                              <m:r>
                                <a:rPr lang="en-US" sz="1100" i="1">
                                  <a:latin typeface="Cambria Math"/>
                                </a:rPr>
                                <m:t>𝑘</m:t>
                              </m:r>
                            </m:e>
                            <m:sub>
                              <m:r>
                                <a:rPr lang="en-US" sz="1100" i="1">
                                  <a:latin typeface="Cambria Math"/>
                                </a:rPr>
                                <m:t>21</m:t>
                              </m:r>
                            </m:sub>
                          </m:sSub>
                        </m:den>
                      </m:f>
                      <m:r>
                        <a:rPr lang="de-DE" sz="1100" b="0" i="1" smtClean="0">
                          <a:latin typeface="Cambria Math"/>
                        </a:rPr>
                        <m:t>,</m:t>
                      </m:r>
                      <m:sSub>
                        <m:sSubPr>
                          <m:ctrlPr>
                            <a:rPr lang="en-US" sz="1100" i="1">
                              <a:latin typeface="Cambria Math" panose="02040503050406030204" pitchFamily="18" charset="0"/>
                            </a:rPr>
                          </m:ctrlPr>
                        </m:sSubPr>
                        <m:e>
                          <m:r>
                            <a:rPr lang="en-US" sz="1100" i="1">
                              <a:latin typeface="Cambria Math"/>
                            </a:rPr>
                            <m:t>𝜂</m:t>
                          </m:r>
                        </m:e>
                        <m:sub>
                          <m:r>
                            <a:rPr lang="en-US" sz="1100" i="1">
                              <a:latin typeface="Cambria Math"/>
                            </a:rPr>
                            <m:t>41</m:t>
                          </m:r>
                        </m:sub>
                      </m:sSub>
                      <m:r>
                        <a:rPr lang="en-US" sz="1100" i="1">
                          <a:latin typeface="Cambria Math"/>
                        </a:rPr>
                        <m:t>=</m:t>
                      </m:r>
                      <m:f>
                        <m:fPr>
                          <m:ctrlPr>
                            <a:rPr lang="en-US" sz="1100" i="1">
                              <a:latin typeface="Cambria Math" panose="02040503050406030204" pitchFamily="18" charset="0"/>
                            </a:rPr>
                          </m:ctrlPr>
                        </m:fPr>
                        <m:num>
                          <m:r>
                            <a:rPr lang="en-US" sz="1100" i="1">
                              <a:latin typeface="Cambria Math"/>
                            </a:rPr>
                            <m:t>𝜕</m:t>
                          </m:r>
                          <m:sSub>
                            <m:sSubPr>
                              <m:ctrlPr>
                                <a:rPr lang="en-US" sz="1100" i="1">
                                  <a:latin typeface="Cambria Math" panose="02040503050406030204" pitchFamily="18" charset="0"/>
                                </a:rPr>
                              </m:ctrlPr>
                            </m:sSubPr>
                            <m:e>
                              <m:r>
                                <a:rPr lang="en-US" sz="1100" i="1">
                                  <a:latin typeface="Cambria Math"/>
                                </a:rPr>
                                <m:t>𝑌</m:t>
                              </m:r>
                            </m:e>
                            <m:sub>
                              <m:r>
                                <a:rPr lang="en-US" sz="1100" i="1">
                                  <a:latin typeface="Cambria Math"/>
                                </a:rPr>
                                <m:t>1</m:t>
                              </m:r>
                            </m:sub>
                          </m:sSub>
                        </m:num>
                        <m:den>
                          <m:r>
                            <a:rPr lang="en-US" sz="1100" i="1">
                              <a:latin typeface="Cambria Math"/>
                            </a:rPr>
                            <m:t>𝜕</m:t>
                          </m:r>
                          <m:sSub>
                            <m:sSubPr>
                              <m:ctrlPr>
                                <a:rPr lang="en-US" sz="1100" i="1">
                                  <a:latin typeface="Cambria Math" panose="02040503050406030204" pitchFamily="18" charset="0"/>
                                </a:rPr>
                              </m:ctrlPr>
                            </m:sSubPr>
                            <m:e>
                              <m:r>
                                <a:rPr lang="en-US" sz="1100" i="1">
                                  <a:latin typeface="Cambria Math"/>
                                </a:rPr>
                                <m:t>𝑘</m:t>
                              </m:r>
                            </m:e>
                            <m:sub>
                              <m:r>
                                <a:rPr lang="en-US" sz="1100" i="1">
                                  <a:latin typeface="Cambria Math"/>
                                </a:rPr>
                                <m:t>13</m:t>
                              </m:r>
                            </m:sub>
                          </m:sSub>
                        </m:den>
                      </m:f>
                      <m:r>
                        <a:rPr lang="de-DE" sz="1100" b="0" i="1" smtClean="0">
                          <a:latin typeface="Cambria Math"/>
                        </a:rPr>
                        <m:t>,</m:t>
                      </m:r>
                      <m:sSub>
                        <m:sSubPr>
                          <m:ctrlPr>
                            <a:rPr lang="en-US" sz="1100" i="1">
                              <a:latin typeface="Cambria Math" panose="02040503050406030204" pitchFamily="18" charset="0"/>
                            </a:rPr>
                          </m:ctrlPr>
                        </m:sSubPr>
                        <m:e>
                          <m:r>
                            <a:rPr lang="en-US" sz="1100" i="1">
                              <a:latin typeface="Cambria Math"/>
                            </a:rPr>
                            <m:t>𝜂</m:t>
                          </m:r>
                        </m:e>
                        <m:sub>
                          <m:r>
                            <a:rPr lang="en-US" sz="1100" i="1">
                              <a:latin typeface="Cambria Math"/>
                            </a:rPr>
                            <m:t>51</m:t>
                          </m:r>
                        </m:sub>
                      </m:sSub>
                      <m:r>
                        <a:rPr lang="en-US" sz="1100" i="1">
                          <a:latin typeface="Cambria Math"/>
                        </a:rPr>
                        <m:t>=</m:t>
                      </m:r>
                      <m:f>
                        <m:fPr>
                          <m:ctrlPr>
                            <a:rPr lang="en-US" sz="1100" i="1">
                              <a:latin typeface="Cambria Math" panose="02040503050406030204" pitchFamily="18" charset="0"/>
                            </a:rPr>
                          </m:ctrlPr>
                        </m:fPr>
                        <m:num>
                          <m:r>
                            <a:rPr lang="en-US" sz="1100" i="1">
                              <a:latin typeface="Cambria Math"/>
                            </a:rPr>
                            <m:t>𝜕</m:t>
                          </m:r>
                          <m:sSub>
                            <m:sSubPr>
                              <m:ctrlPr>
                                <a:rPr lang="en-US" sz="1100" i="1">
                                  <a:latin typeface="Cambria Math" panose="02040503050406030204" pitchFamily="18" charset="0"/>
                                </a:rPr>
                              </m:ctrlPr>
                            </m:sSubPr>
                            <m:e>
                              <m:r>
                                <a:rPr lang="en-US" sz="1100" i="1">
                                  <a:latin typeface="Cambria Math"/>
                                </a:rPr>
                                <m:t>𝑌</m:t>
                              </m:r>
                            </m:e>
                            <m:sub>
                              <m:r>
                                <a:rPr lang="en-US" sz="1100" i="1">
                                  <a:latin typeface="Cambria Math"/>
                                </a:rPr>
                                <m:t>1</m:t>
                              </m:r>
                            </m:sub>
                          </m:sSub>
                        </m:num>
                        <m:den>
                          <m:r>
                            <a:rPr lang="en-US" sz="1100" i="1">
                              <a:latin typeface="Cambria Math"/>
                            </a:rPr>
                            <m:t>𝜕</m:t>
                          </m:r>
                          <m:sSub>
                            <m:sSubPr>
                              <m:ctrlPr>
                                <a:rPr lang="en-US" sz="1100" i="1">
                                  <a:latin typeface="Cambria Math" panose="02040503050406030204" pitchFamily="18" charset="0"/>
                                </a:rPr>
                              </m:ctrlPr>
                            </m:sSubPr>
                            <m:e>
                              <m:r>
                                <a:rPr lang="en-US" sz="1100" i="1">
                                  <a:latin typeface="Cambria Math"/>
                                </a:rPr>
                                <m:t>𝑘</m:t>
                              </m:r>
                            </m:e>
                            <m:sub>
                              <m:r>
                                <a:rPr lang="en-US" sz="1100" i="1">
                                  <a:latin typeface="Cambria Math"/>
                                </a:rPr>
                                <m:t>31</m:t>
                              </m:r>
                            </m:sub>
                          </m:sSub>
                        </m:den>
                      </m:f>
                    </m:oMath>
                  </m:oMathPara>
                </a14:m>
                <a:endParaRPr lang="cs-CZ" sz="1100" dirty="0"/>
              </a:p>
            </p:txBody>
          </p:sp>
        </mc:Choice>
        <mc:Fallback xmlns="">
          <p:sp>
            <p:nvSpPr>
              <p:cNvPr id="7" name="Rectangle 6"/>
              <p:cNvSpPr>
                <a:spLocks noRot="1" noChangeAspect="1" noMove="1" noResize="1" noEditPoints="1" noAdjustHandles="1" noChangeArrowheads="1" noChangeShapeType="1" noTextEdit="1"/>
              </p:cNvSpPr>
              <p:nvPr/>
            </p:nvSpPr>
            <p:spPr>
              <a:xfrm>
                <a:off x="5257799" y="2419350"/>
                <a:ext cx="3778783" cy="2361416"/>
              </a:xfrm>
              <a:prstGeom prst="rect">
                <a:avLst/>
              </a:prstGeom>
              <a:blipFill rotWithShape="1">
                <a:blip r:embed="rId4"/>
                <a:stretch>
                  <a:fillRect/>
                </a:stretch>
              </a:blipFill>
              <a:ln>
                <a:solidFill>
                  <a:schemeClr val="accent1">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5257800" y="742950"/>
                <a:ext cx="3886200" cy="1040926"/>
              </a:xfrm>
              <a:prstGeom prst="rect">
                <a:avLst/>
              </a:prstGeom>
              <a:ln>
                <a:solidFill>
                  <a:schemeClr val="accent6">
                    <a:lumMod val="75000"/>
                  </a:schemeClr>
                </a:solidFill>
              </a:ln>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1200" i="1" smtClean="0">
                              <a:latin typeface="Cambria Math" panose="02040503050406030204" pitchFamily="18" charset="0"/>
                            </a:rPr>
                          </m:ctrlPr>
                        </m:sSubPr>
                        <m:e>
                          <m:acc>
                            <m:accPr>
                              <m:chr m:val="̇"/>
                              <m:ctrlPr>
                                <a:rPr lang="en-US" sz="1200" i="1">
                                  <a:latin typeface="Cambria Math" panose="02040503050406030204" pitchFamily="18" charset="0"/>
                                </a:rPr>
                              </m:ctrlPr>
                            </m:accPr>
                            <m:e>
                              <m:r>
                                <a:rPr lang="en-US" sz="1200" i="1">
                                  <a:latin typeface="Cambria Math"/>
                                </a:rPr>
                                <m:t>𝑋</m:t>
                              </m:r>
                            </m:e>
                          </m:acc>
                        </m:e>
                        <m:sub>
                          <m:r>
                            <a:rPr lang="en-US" sz="1200" i="1">
                              <a:latin typeface="Cambria Math"/>
                            </a:rPr>
                            <m:t>1</m:t>
                          </m:r>
                        </m:sub>
                      </m:sSub>
                      <m:r>
                        <a:rPr lang="en-US" sz="1200" i="1">
                          <a:latin typeface="Cambria Math"/>
                        </a:rPr>
                        <m:t>=</m:t>
                      </m:r>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a:rPr>
                                <m:t>−</m:t>
                              </m:r>
                              <m:r>
                                <a:rPr lang="en-US" sz="1200" i="1">
                                  <a:latin typeface="Cambria Math"/>
                                </a:rPr>
                                <m:t>𝑘</m:t>
                              </m:r>
                            </m:e>
                            <m:sub>
                              <m:r>
                                <a:rPr lang="en-US" sz="1200" i="1">
                                  <a:latin typeface="Cambria Math"/>
                                </a:rPr>
                                <m:t>12</m:t>
                              </m:r>
                            </m:sub>
                          </m:sSub>
                          <m:r>
                            <a:rPr lang="en-US" sz="1200" i="1">
                              <a:latin typeface="Cambria Math"/>
                            </a:rPr>
                            <m:t>−</m:t>
                          </m:r>
                          <m:sSub>
                            <m:sSubPr>
                              <m:ctrlPr>
                                <a:rPr lang="en-US" sz="1200" i="1">
                                  <a:latin typeface="Cambria Math" panose="02040503050406030204" pitchFamily="18" charset="0"/>
                                </a:rPr>
                              </m:ctrlPr>
                            </m:sSubPr>
                            <m:e>
                              <m:r>
                                <a:rPr lang="en-US" sz="1200" i="1">
                                  <a:latin typeface="Cambria Math"/>
                                </a:rPr>
                                <m:t>𝑘</m:t>
                              </m:r>
                            </m:e>
                            <m:sub>
                              <m:r>
                                <a:rPr lang="en-US" sz="1200" i="1">
                                  <a:latin typeface="Cambria Math"/>
                                </a:rPr>
                                <m:t>13</m:t>
                              </m:r>
                            </m:sub>
                          </m:sSub>
                        </m:e>
                      </m:d>
                      <m:sSub>
                        <m:sSubPr>
                          <m:ctrlPr>
                            <a:rPr lang="en-US" sz="1200" i="1">
                              <a:latin typeface="Cambria Math" panose="02040503050406030204" pitchFamily="18" charset="0"/>
                            </a:rPr>
                          </m:ctrlPr>
                        </m:sSubPr>
                        <m:e>
                          <m:r>
                            <a:rPr lang="en-US" sz="1200" i="1">
                              <a:latin typeface="Cambria Math"/>
                            </a:rPr>
                            <m:t>𝑋</m:t>
                          </m:r>
                        </m:e>
                        <m:sub>
                          <m:r>
                            <a:rPr lang="en-US" sz="1200" i="1">
                              <a:latin typeface="Cambria Math"/>
                            </a:rPr>
                            <m:t>1</m:t>
                          </m:r>
                        </m:sub>
                      </m:sSub>
                      <m:r>
                        <a:rPr lang="en-US" sz="1200" i="1">
                          <a:latin typeface="Cambria Math"/>
                        </a:rPr>
                        <m:t> </m:t>
                      </m:r>
                      <m:r>
                        <a:rPr lang="de-DE" sz="1200" b="0" i="1" smtClean="0">
                          <a:latin typeface="Cambria Math"/>
                        </a:rPr>
                        <m:t>+</m:t>
                      </m:r>
                      <m:sSub>
                        <m:sSubPr>
                          <m:ctrlPr>
                            <a:rPr lang="en-US" sz="1200" i="1">
                              <a:latin typeface="Cambria Math" panose="02040503050406030204" pitchFamily="18" charset="0"/>
                            </a:rPr>
                          </m:ctrlPr>
                        </m:sSubPr>
                        <m:e>
                          <m:r>
                            <a:rPr lang="en-US" sz="1200" i="1">
                              <a:latin typeface="Cambria Math"/>
                            </a:rPr>
                            <m:t>𝑘</m:t>
                          </m:r>
                        </m:e>
                        <m:sub>
                          <m:r>
                            <a:rPr lang="en-US" sz="1200" i="1">
                              <a:latin typeface="Cambria Math"/>
                            </a:rPr>
                            <m:t>21</m:t>
                          </m:r>
                        </m:sub>
                      </m:sSub>
                      <m:sSub>
                        <m:sSubPr>
                          <m:ctrlPr>
                            <a:rPr lang="en-US" sz="1200" i="1">
                              <a:latin typeface="Cambria Math" panose="02040503050406030204" pitchFamily="18" charset="0"/>
                            </a:rPr>
                          </m:ctrlPr>
                        </m:sSubPr>
                        <m:e>
                          <m:r>
                            <a:rPr lang="en-US" sz="1200" i="1">
                              <a:latin typeface="Cambria Math"/>
                            </a:rPr>
                            <m:t>𝑋</m:t>
                          </m:r>
                        </m:e>
                        <m:sub>
                          <m:r>
                            <a:rPr lang="en-US" sz="1200" i="1">
                              <a:latin typeface="Cambria Math"/>
                            </a:rPr>
                            <m:t>2</m:t>
                          </m:r>
                        </m:sub>
                      </m:sSub>
                      <m:r>
                        <a:rPr lang="en-US" sz="1200" i="1">
                          <a:latin typeface="Cambria Math"/>
                        </a:rPr>
                        <m:t> </m:t>
                      </m:r>
                      <m:r>
                        <a:rPr lang="de-DE" sz="1200" b="0" i="1" smtClean="0">
                          <a:latin typeface="Cambria Math"/>
                        </a:rPr>
                        <m:t>+</m:t>
                      </m:r>
                      <m:sSub>
                        <m:sSubPr>
                          <m:ctrlPr>
                            <a:rPr lang="en-US" sz="1200" i="1">
                              <a:latin typeface="Cambria Math" panose="02040503050406030204" pitchFamily="18" charset="0"/>
                            </a:rPr>
                          </m:ctrlPr>
                        </m:sSubPr>
                        <m:e>
                          <m:r>
                            <a:rPr lang="en-US" sz="1200" i="1">
                              <a:latin typeface="Cambria Math"/>
                            </a:rPr>
                            <m:t>𝑘</m:t>
                          </m:r>
                        </m:e>
                        <m:sub>
                          <m:r>
                            <a:rPr lang="en-US" sz="1200" i="1">
                              <a:latin typeface="Cambria Math"/>
                            </a:rPr>
                            <m:t>31</m:t>
                          </m:r>
                        </m:sub>
                      </m:sSub>
                      <m:sSub>
                        <m:sSubPr>
                          <m:ctrlPr>
                            <a:rPr lang="en-US" sz="1200" i="1">
                              <a:latin typeface="Cambria Math" panose="02040503050406030204" pitchFamily="18" charset="0"/>
                            </a:rPr>
                          </m:ctrlPr>
                        </m:sSubPr>
                        <m:e>
                          <m:r>
                            <a:rPr lang="en-US" sz="1200" i="1">
                              <a:latin typeface="Cambria Math"/>
                            </a:rPr>
                            <m:t>𝑋</m:t>
                          </m:r>
                        </m:e>
                        <m:sub>
                          <m:r>
                            <a:rPr lang="en-US" sz="1200" i="1">
                              <a:latin typeface="Cambria Math"/>
                            </a:rPr>
                            <m:t>3</m:t>
                          </m:r>
                        </m:sub>
                      </m:sSub>
                      <m:r>
                        <a:rPr lang="en-US" sz="1200" i="1">
                          <a:latin typeface="Cambria Math"/>
                        </a:rPr>
                        <m:t> + </m:t>
                      </m:r>
                      <m:sSub>
                        <m:sSubPr>
                          <m:ctrlPr>
                            <a:rPr lang="en-US" sz="1200" i="1">
                              <a:latin typeface="Cambria Math" panose="02040503050406030204" pitchFamily="18" charset="0"/>
                            </a:rPr>
                          </m:ctrlPr>
                        </m:sSubPr>
                        <m:e>
                          <m:r>
                            <a:rPr lang="en-US" sz="1200" i="1">
                              <a:latin typeface="Cambria Math"/>
                            </a:rPr>
                            <m:t>𝑢</m:t>
                          </m:r>
                        </m:e>
                        <m:sub>
                          <m:r>
                            <a:rPr lang="en-US" sz="1200" i="1">
                              <a:latin typeface="Cambria Math"/>
                            </a:rPr>
                            <m:t>1</m:t>
                          </m:r>
                        </m:sub>
                      </m:sSub>
                    </m:oMath>
                    <m:oMath xmlns:m="http://schemas.openxmlformats.org/officeDocument/2006/math">
                      <m:sSub>
                        <m:sSubPr>
                          <m:ctrlPr>
                            <a:rPr lang="en-US" sz="1200" i="1">
                              <a:latin typeface="Cambria Math" panose="02040503050406030204" pitchFamily="18" charset="0"/>
                            </a:rPr>
                          </m:ctrlPr>
                        </m:sSubPr>
                        <m:e>
                          <m:acc>
                            <m:accPr>
                              <m:chr m:val="̇"/>
                              <m:ctrlPr>
                                <a:rPr lang="en-US" sz="1200" i="1">
                                  <a:latin typeface="Cambria Math" panose="02040503050406030204" pitchFamily="18" charset="0"/>
                                </a:rPr>
                              </m:ctrlPr>
                            </m:accPr>
                            <m:e>
                              <m:r>
                                <a:rPr lang="en-US" sz="1200" i="1">
                                  <a:latin typeface="Cambria Math"/>
                                </a:rPr>
                                <m:t>𝑋</m:t>
                              </m:r>
                            </m:e>
                          </m:acc>
                        </m:e>
                        <m:sub>
                          <m:r>
                            <a:rPr lang="en-US" sz="1200" i="1">
                              <a:latin typeface="Cambria Math"/>
                            </a:rPr>
                            <m:t>2</m:t>
                          </m:r>
                        </m:sub>
                      </m:sSub>
                      <m:r>
                        <a:rPr lang="en-US" sz="1200" i="1">
                          <a:latin typeface="Cambria Math"/>
                        </a:rPr>
                        <m:t>=</m:t>
                      </m:r>
                      <m:sSub>
                        <m:sSubPr>
                          <m:ctrlPr>
                            <a:rPr lang="en-US" sz="1200" i="1">
                              <a:latin typeface="Cambria Math" panose="02040503050406030204" pitchFamily="18" charset="0"/>
                            </a:rPr>
                          </m:ctrlPr>
                        </m:sSubPr>
                        <m:e>
                          <m:r>
                            <a:rPr lang="en-US" sz="1200" i="1">
                              <a:latin typeface="Cambria Math"/>
                            </a:rPr>
                            <m:t>𝑘</m:t>
                          </m:r>
                        </m:e>
                        <m:sub>
                          <m:r>
                            <a:rPr lang="en-US" sz="1200" i="1">
                              <a:latin typeface="Cambria Math"/>
                            </a:rPr>
                            <m:t>12</m:t>
                          </m:r>
                        </m:sub>
                      </m:sSub>
                      <m:sSub>
                        <m:sSubPr>
                          <m:ctrlPr>
                            <a:rPr lang="en-US" sz="1200" i="1">
                              <a:latin typeface="Cambria Math" panose="02040503050406030204" pitchFamily="18" charset="0"/>
                            </a:rPr>
                          </m:ctrlPr>
                        </m:sSubPr>
                        <m:e>
                          <m:r>
                            <a:rPr lang="en-US" sz="1200" i="1">
                              <a:latin typeface="Cambria Math"/>
                            </a:rPr>
                            <m:t>𝑋</m:t>
                          </m:r>
                        </m:e>
                        <m:sub>
                          <m:r>
                            <a:rPr lang="en-US" sz="1200" i="1">
                              <a:latin typeface="Cambria Math"/>
                            </a:rPr>
                            <m:t>1</m:t>
                          </m:r>
                        </m:sub>
                      </m:sSub>
                      <m:r>
                        <a:rPr lang="en-US" sz="1200" i="1">
                          <a:latin typeface="Cambria Math"/>
                        </a:rPr>
                        <m:t>  +  </m:t>
                      </m:r>
                      <m:d>
                        <m:dPr>
                          <m:ctrlPr>
                            <a:rPr lang="en-US" sz="1200" i="1">
                              <a:latin typeface="Cambria Math" panose="02040503050406030204" pitchFamily="18" charset="0"/>
                            </a:rPr>
                          </m:ctrlPr>
                        </m:dPr>
                        <m:e>
                          <m:r>
                            <a:rPr lang="en-US" sz="1200" i="1">
                              <a:latin typeface="Cambria Math"/>
                            </a:rPr>
                            <m:t>−</m:t>
                          </m:r>
                          <m:sSub>
                            <m:sSubPr>
                              <m:ctrlPr>
                                <a:rPr lang="en-US" sz="1200" i="1">
                                  <a:latin typeface="Cambria Math" panose="02040503050406030204" pitchFamily="18" charset="0"/>
                                </a:rPr>
                              </m:ctrlPr>
                            </m:sSubPr>
                            <m:e>
                              <m:r>
                                <a:rPr lang="en-US" sz="1200" i="1">
                                  <a:latin typeface="Cambria Math"/>
                                </a:rPr>
                                <m:t>𝑘</m:t>
                              </m:r>
                            </m:e>
                            <m:sub>
                              <m:r>
                                <a:rPr lang="en-US" sz="1200" i="1">
                                  <a:latin typeface="Cambria Math"/>
                                </a:rPr>
                                <m:t>21</m:t>
                              </m:r>
                            </m:sub>
                          </m:sSub>
                          <m:r>
                            <a:rPr lang="en-US" sz="1200" i="1">
                              <a:latin typeface="Cambria Math"/>
                            </a:rPr>
                            <m:t>−</m:t>
                          </m:r>
                          <m:sSub>
                            <m:sSubPr>
                              <m:ctrlPr>
                                <a:rPr lang="en-US" sz="1200" i="1">
                                  <a:latin typeface="Cambria Math" panose="02040503050406030204" pitchFamily="18" charset="0"/>
                                </a:rPr>
                              </m:ctrlPr>
                            </m:sSubPr>
                            <m:e>
                              <m:r>
                                <a:rPr lang="en-US" sz="1200" i="1">
                                  <a:latin typeface="Cambria Math"/>
                                </a:rPr>
                                <m:t>𝑘</m:t>
                              </m:r>
                            </m:e>
                            <m:sub>
                              <m:r>
                                <a:rPr lang="en-US" sz="1200" i="1">
                                  <a:latin typeface="Cambria Math"/>
                                </a:rPr>
                                <m:t>22</m:t>
                              </m:r>
                            </m:sub>
                          </m:sSub>
                        </m:e>
                      </m:d>
                      <m:sSub>
                        <m:sSubPr>
                          <m:ctrlPr>
                            <a:rPr lang="en-US" sz="1200" i="1">
                              <a:latin typeface="Cambria Math" panose="02040503050406030204" pitchFamily="18" charset="0"/>
                            </a:rPr>
                          </m:ctrlPr>
                        </m:sSubPr>
                        <m:e>
                          <m:r>
                            <a:rPr lang="en-US" sz="1200" i="1">
                              <a:latin typeface="Cambria Math"/>
                            </a:rPr>
                            <m:t>𝑋</m:t>
                          </m:r>
                        </m:e>
                        <m:sub>
                          <m:r>
                            <a:rPr lang="en-US" sz="1200" i="1">
                              <a:latin typeface="Cambria Math"/>
                            </a:rPr>
                            <m:t>2</m:t>
                          </m:r>
                        </m:sub>
                      </m:sSub>
                      <m:r>
                        <a:rPr lang="en-US" sz="1200" i="1">
                          <a:latin typeface="Cambria Math"/>
                        </a:rPr>
                        <m:t>  </m:t>
                      </m:r>
                    </m:oMath>
                  </m:oMathPara>
                </a14:m>
                <a:endParaRPr lang="de-DE" sz="1200" i="1" dirty="0"/>
              </a:p>
              <a:p>
                <a:pPr/>
                <a14:m>
                  <m:oMathPara xmlns:m="http://schemas.openxmlformats.org/officeDocument/2006/math">
                    <m:oMathParaPr>
                      <m:jc m:val="left"/>
                    </m:oMathParaPr>
                    <m:oMath xmlns:m="http://schemas.openxmlformats.org/officeDocument/2006/math">
                      <m:sSub>
                        <m:sSubPr>
                          <m:ctrlPr>
                            <a:rPr lang="en-US" sz="1200" i="1">
                              <a:latin typeface="Cambria Math" panose="02040503050406030204" pitchFamily="18" charset="0"/>
                            </a:rPr>
                          </m:ctrlPr>
                        </m:sSubPr>
                        <m:e>
                          <m:acc>
                            <m:accPr>
                              <m:chr m:val="̇"/>
                              <m:ctrlPr>
                                <a:rPr lang="en-US" sz="1200" i="1">
                                  <a:latin typeface="Cambria Math" panose="02040503050406030204" pitchFamily="18" charset="0"/>
                                </a:rPr>
                              </m:ctrlPr>
                            </m:accPr>
                            <m:e>
                              <m:r>
                                <a:rPr lang="en-US" sz="1200" i="1">
                                  <a:latin typeface="Cambria Math"/>
                                </a:rPr>
                                <m:t>𝑋</m:t>
                              </m:r>
                            </m:e>
                          </m:acc>
                        </m:e>
                        <m:sub>
                          <m:r>
                            <a:rPr lang="en-US" sz="1200" i="1">
                              <a:latin typeface="Cambria Math"/>
                            </a:rPr>
                            <m:t>3</m:t>
                          </m:r>
                        </m:sub>
                      </m:sSub>
                      <m:r>
                        <a:rPr lang="en-US" sz="1200" i="1">
                          <a:latin typeface="Cambria Math"/>
                        </a:rPr>
                        <m:t>= </m:t>
                      </m:r>
                      <m:sSub>
                        <m:sSubPr>
                          <m:ctrlPr>
                            <a:rPr lang="en-US" sz="1200" i="1">
                              <a:latin typeface="Cambria Math" panose="02040503050406030204" pitchFamily="18" charset="0"/>
                            </a:rPr>
                          </m:ctrlPr>
                        </m:sSubPr>
                        <m:e>
                          <m:r>
                            <a:rPr lang="en-US" sz="1200" i="1">
                              <a:latin typeface="Cambria Math"/>
                            </a:rPr>
                            <m:t>𝑘</m:t>
                          </m:r>
                        </m:e>
                        <m:sub>
                          <m:r>
                            <a:rPr lang="en-US" sz="1200" i="1">
                              <a:latin typeface="Cambria Math"/>
                            </a:rPr>
                            <m:t>13</m:t>
                          </m:r>
                        </m:sub>
                      </m:sSub>
                      <m:sSub>
                        <m:sSubPr>
                          <m:ctrlPr>
                            <a:rPr lang="en-US" sz="1200" i="1">
                              <a:latin typeface="Cambria Math" panose="02040503050406030204" pitchFamily="18" charset="0"/>
                            </a:rPr>
                          </m:ctrlPr>
                        </m:sSubPr>
                        <m:e>
                          <m:r>
                            <a:rPr lang="en-US" sz="1200" i="1">
                              <a:latin typeface="Cambria Math"/>
                            </a:rPr>
                            <m:t>𝑋</m:t>
                          </m:r>
                        </m:e>
                        <m:sub>
                          <m:r>
                            <a:rPr lang="en-US" sz="1200" i="1">
                              <a:latin typeface="Cambria Math"/>
                            </a:rPr>
                            <m:t>1  </m:t>
                          </m:r>
                        </m:sub>
                      </m:sSub>
                      <m:r>
                        <a:rPr lang="en-US" sz="1200" i="1">
                          <a:latin typeface="Cambria Math"/>
                        </a:rPr>
                        <m:t> −</m:t>
                      </m:r>
                      <m:sSub>
                        <m:sSubPr>
                          <m:ctrlPr>
                            <a:rPr lang="en-US" sz="1200" i="1">
                              <a:latin typeface="Cambria Math" panose="02040503050406030204" pitchFamily="18" charset="0"/>
                            </a:rPr>
                          </m:ctrlPr>
                        </m:sSubPr>
                        <m:e>
                          <m:r>
                            <a:rPr lang="en-US" sz="1200" i="1">
                              <a:latin typeface="Cambria Math"/>
                            </a:rPr>
                            <m:t>𝑘</m:t>
                          </m:r>
                        </m:e>
                        <m:sub>
                          <m:r>
                            <a:rPr lang="en-US" sz="1200" i="1">
                              <a:latin typeface="Cambria Math"/>
                            </a:rPr>
                            <m:t>31</m:t>
                          </m:r>
                        </m:sub>
                      </m:sSub>
                      <m:sSub>
                        <m:sSubPr>
                          <m:ctrlPr>
                            <a:rPr lang="en-US" sz="1200" i="1">
                              <a:latin typeface="Cambria Math" panose="02040503050406030204" pitchFamily="18" charset="0"/>
                            </a:rPr>
                          </m:ctrlPr>
                        </m:sSubPr>
                        <m:e>
                          <m:r>
                            <a:rPr lang="en-US" sz="1200" i="1">
                              <a:latin typeface="Cambria Math"/>
                            </a:rPr>
                            <m:t>𝑋</m:t>
                          </m:r>
                        </m:e>
                        <m:sub>
                          <m:r>
                            <a:rPr lang="en-US" sz="1200" i="1">
                              <a:latin typeface="Cambria Math"/>
                            </a:rPr>
                            <m:t>3</m:t>
                          </m:r>
                        </m:sub>
                      </m:sSub>
                    </m:oMath>
                  </m:oMathPara>
                </a14:m>
                <a:endParaRPr lang="cs-CZ" sz="1200" dirty="0"/>
              </a:p>
              <a:p>
                <a:pPr/>
                <a14:m>
                  <m:oMathPara xmlns:m="http://schemas.openxmlformats.org/officeDocument/2006/math">
                    <m:oMathParaPr>
                      <m:jc m:val="left"/>
                    </m:oMathParaPr>
                    <m:oMath xmlns:m="http://schemas.openxmlformats.org/officeDocument/2006/math">
                      <m:sSub>
                        <m:sSubPr>
                          <m:ctrlPr>
                            <a:rPr lang="cs-CZ" sz="1200" i="1">
                              <a:latin typeface="Cambria Math" panose="02040503050406030204" pitchFamily="18" charset="0"/>
                            </a:rPr>
                          </m:ctrlPr>
                        </m:sSubPr>
                        <m:e>
                          <m:r>
                            <a:rPr lang="en-US" sz="1200" i="1">
                              <a:latin typeface="Cambria Math"/>
                            </a:rPr>
                            <m:t>𝑌</m:t>
                          </m:r>
                        </m:e>
                        <m:sub>
                          <m:r>
                            <a:rPr lang="en-US" sz="1200" i="1">
                              <a:latin typeface="Cambria Math"/>
                            </a:rPr>
                            <m:t>1</m:t>
                          </m:r>
                        </m:sub>
                      </m:sSub>
                      <m:r>
                        <a:rPr lang="en-US" sz="1200" i="1">
                          <a:latin typeface="Cambria Math"/>
                        </a:rPr>
                        <m:t>=</m:t>
                      </m:r>
                      <m:f>
                        <m:fPr>
                          <m:ctrlPr>
                            <a:rPr lang="cs-CZ" sz="1200" i="1">
                              <a:latin typeface="Cambria Math" panose="02040503050406030204" pitchFamily="18" charset="0"/>
                            </a:rPr>
                          </m:ctrlPr>
                        </m:fPr>
                        <m:num>
                          <m:r>
                            <a:rPr lang="en-US" sz="1200" i="1">
                              <a:latin typeface="Cambria Math"/>
                            </a:rPr>
                            <m:t>1</m:t>
                          </m:r>
                        </m:num>
                        <m:den>
                          <m:sSub>
                            <m:sSubPr>
                              <m:ctrlPr>
                                <a:rPr lang="cs-CZ" sz="1200" i="1">
                                  <a:latin typeface="Cambria Math" panose="02040503050406030204" pitchFamily="18" charset="0"/>
                                </a:rPr>
                              </m:ctrlPr>
                            </m:sSubPr>
                            <m:e>
                              <m:r>
                                <a:rPr lang="en-US" sz="1200" i="1">
                                  <a:latin typeface="Cambria Math"/>
                                </a:rPr>
                                <m:t>𝑉</m:t>
                              </m:r>
                            </m:e>
                            <m:sub>
                              <m:r>
                                <a:rPr lang="en-US" sz="1200" i="1">
                                  <a:latin typeface="Cambria Math"/>
                                </a:rPr>
                                <m:t>1</m:t>
                              </m:r>
                            </m:sub>
                          </m:sSub>
                        </m:den>
                      </m:f>
                      <m:sSub>
                        <m:sSubPr>
                          <m:ctrlPr>
                            <a:rPr lang="cs-CZ" sz="1200" i="1">
                              <a:latin typeface="Cambria Math" panose="02040503050406030204" pitchFamily="18" charset="0"/>
                            </a:rPr>
                          </m:ctrlPr>
                        </m:sSubPr>
                        <m:e>
                          <m:r>
                            <a:rPr lang="en-US" sz="1200" i="1">
                              <a:latin typeface="Cambria Math"/>
                            </a:rPr>
                            <m:t>𝑋</m:t>
                          </m:r>
                        </m:e>
                        <m:sub>
                          <m:r>
                            <a:rPr lang="en-US" sz="1200" i="1">
                              <a:latin typeface="Cambria Math"/>
                            </a:rPr>
                            <m:t>1</m:t>
                          </m:r>
                        </m:sub>
                      </m:sSub>
                    </m:oMath>
                  </m:oMathPara>
                </a14:m>
                <a:endParaRPr lang="en-US" sz="1200" dirty="0"/>
              </a:p>
            </p:txBody>
          </p:sp>
        </mc:Choice>
        <mc:Fallback xmlns="">
          <p:sp>
            <p:nvSpPr>
              <p:cNvPr id="10" name="Rectangle 9"/>
              <p:cNvSpPr>
                <a:spLocks noRot="1" noChangeAspect="1" noMove="1" noResize="1" noEditPoints="1" noAdjustHandles="1" noChangeArrowheads="1" noChangeShapeType="1" noTextEdit="1"/>
              </p:cNvSpPr>
              <p:nvPr/>
            </p:nvSpPr>
            <p:spPr>
              <a:xfrm>
                <a:off x="5257800" y="742950"/>
                <a:ext cx="3886200" cy="1040926"/>
              </a:xfrm>
              <a:prstGeom prst="rect">
                <a:avLst/>
              </a:prstGeom>
              <a:blipFill rotWithShape="1">
                <a:blip r:embed="rId5"/>
                <a:stretch>
                  <a:fillRect/>
                </a:stretch>
              </a:blipFill>
              <a:ln>
                <a:solidFill>
                  <a:schemeClr val="accent6">
                    <a:lumMod val="75000"/>
                  </a:schemeClr>
                </a:solidFill>
              </a:ln>
            </p:spPr>
            <p:txBody>
              <a:bodyPr/>
              <a:lstStyle/>
              <a:p>
                <a:r>
                  <a:rPr lang="en-US">
                    <a:noFill/>
                  </a:rPr>
                  <a:t> </a:t>
                </a:r>
              </a:p>
            </p:txBody>
          </p:sp>
        </mc:Fallback>
      </mc:AlternateContent>
      <p:sp>
        <p:nvSpPr>
          <p:cNvPr id="11" name="Rectangle 10"/>
          <p:cNvSpPr/>
          <p:nvPr/>
        </p:nvSpPr>
        <p:spPr>
          <a:xfrm>
            <a:off x="-1" y="2653346"/>
            <a:ext cx="5137279" cy="4324261"/>
          </a:xfrm>
          <a:prstGeom prst="rect">
            <a:avLst/>
          </a:prstGeom>
          <a:ln w="19050">
            <a:solidFill>
              <a:schemeClr val="accent2">
                <a:lumMod val="75000"/>
              </a:schemeClr>
            </a:solidFill>
          </a:ln>
        </p:spPr>
        <p:txBody>
          <a:bodyPr wrap="square">
            <a:spAutoFit/>
          </a:bodyPr>
          <a:lstStyle/>
          <a:p>
            <a:r>
              <a:rPr lang="de-DE" sz="1100" dirty="0" err="1"/>
              <a:t>syms</a:t>
            </a:r>
            <a:r>
              <a:rPr lang="de-DE" sz="1100" dirty="0"/>
              <a:t> k12 k13 k21 k22 k31 V1 u1;</a:t>
            </a:r>
          </a:p>
          <a:p>
            <a:r>
              <a:rPr lang="en-US" sz="1100" dirty="0"/>
              <a:t>S=</a:t>
            </a:r>
            <a:r>
              <a:rPr lang="en-US" sz="1100" dirty="0" err="1"/>
              <a:t>dsolve</a:t>
            </a:r>
            <a:r>
              <a:rPr lang="en-US" sz="1100" dirty="0"/>
              <a:t>(‘DX</a:t>
            </a:r>
            <a:r>
              <a:rPr lang="cs-CZ" sz="1100" dirty="0"/>
              <a:t>1</a:t>
            </a:r>
            <a:r>
              <a:rPr lang="en-US" sz="1100" dirty="0"/>
              <a:t> = (-</a:t>
            </a:r>
            <a:r>
              <a:rPr lang="cs-CZ" sz="1100" dirty="0"/>
              <a:t>k1</a:t>
            </a:r>
            <a:r>
              <a:rPr lang="de-DE" sz="1100" dirty="0"/>
              <a:t>2-K13)</a:t>
            </a:r>
            <a:r>
              <a:rPr lang="cs-CZ" sz="1100" dirty="0"/>
              <a:t>*X</a:t>
            </a:r>
            <a:r>
              <a:rPr lang="en-US" sz="1100" dirty="0"/>
              <a:t>1+k21*X2+k31*X3+u1’, ‘DX2 = k12*X1+(-k21-k23)*X2’,’DX3=k13*X1-k31*X3’ ‘X1(0)=100’, ‘t’);</a:t>
            </a:r>
          </a:p>
          <a:p>
            <a:r>
              <a:rPr lang="en-US" sz="1100" dirty="0"/>
              <a:t>X1=subs(S.X1); X2=subs(S.X2); X3=subs(S.X3);</a:t>
            </a:r>
          </a:p>
          <a:p>
            <a:r>
              <a:rPr lang="cs-CZ" sz="1100" dirty="0"/>
              <a:t>Y1</a:t>
            </a:r>
            <a:r>
              <a:rPr lang="en-US" sz="1100" dirty="0"/>
              <a:t>=</a:t>
            </a:r>
            <a:r>
              <a:rPr lang="cs-CZ" sz="1100" dirty="0"/>
              <a:t>X1</a:t>
            </a:r>
            <a:r>
              <a:rPr lang="de-DE" sz="1100" dirty="0"/>
              <a:t>/</a:t>
            </a:r>
            <a:r>
              <a:rPr lang="cs-CZ" sz="1100" dirty="0"/>
              <a:t>V1</a:t>
            </a:r>
            <a:r>
              <a:rPr lang="en-US" sz="1100" dirty="0"/>
              <a:t>;</a:t>
            </a:r>
            <a:endParaRPr lang="cs-CZ" sz="1100" dirty="0"/>
          </a:p>
          <a:p>
            <a:r>
              <a:rPr lang="cs-CZ" sz="1100" dirty="0"/>
              <a:t>lambda11</a:t>
            </a:r>
            <a:r>
              <a:rPr lang="en-US" sz="1100" dirty="0"/>
              <a:t>=</a:t>
            </a:r>
            <a:r>
              <a:rPr lang="cs-CZ" sz="1100" dirty="0" err="1"/>
              <a:t>diff</a:t>
            </a:r>
            <a:r>
              <a:rPr lang="en-US" sz="1100" dirty="0"/>
              <a:t>(X</a:t>
            </a:r>
            <a:r>
              <a:rPr lang="cs-CZ" sz="1100" dirty="0"/>
              <a:t>1,V1</a:t>
            </a:r>
            <a:r>
              <a:rPr lang="de-DE" sz="1100" dirty="0"/>
              <a:t>)</a:t>
            </a:r>
            <a:r>
              <a:rPr lang="en-US" sz="1100" dirty="0"/>
              <a:t>; </a:t>
            </a:r>
            <a:r>
              <a:rPr lang="cs-CZ" sz="1100" dirty="0"/>
              <a:t>lambda12</a:t>
            </a:r>
            <a:r>
              <a:rPr lang="en-US" sz="1100" dirty="0"/>
              <a:t>=</a:t>
            </a:r>
            <a:r>
              <a:rPr lang="cs-CZ" sz="1100" dirty="0" err="1"/>
              <a:t>diff</a:t>
            </a:r>
            <a:r>
              <a:rPr lang="en-US" sz="1100" dirty="0"/>
              <a:t>(X</a:t>
            </a:r>
            <a:r>
              <a:rPr lang="de-DE" sz="1100" dirty="0"/>
              <a:t>2</a:t>
            </a:r>
            <a:r>
              <a:rPr lang="cs-CZ" sz="1100" dirty="0"/>
              <a:t>,</a:t>
            </a:r>
            <a:r>
              <a:rPr lang="de-DE" sz="1100" dirty="0"/>
              <a:t>V1</a:t>
            </a:r>
            <a:r>
              <a:rPr lang="en-US" sz="1100" dirty="0"/>
              <a:t>); l</a:t>
            </a:r>
            <a:r>
              <a:rPr lang="cs-CZ" sz="1100" dirty="0"/>
              <a:t>ambda1</a:t>
            </a:r>
            <a:r>
              <a:rPr lang="de-DE" sz="1100" dirty="0"/>
              <a:t>3</a:t>
            </a:r>
            <a:r>
              <a:rPr lang="en-US" sz="1100" dirty="0"/>
              <a:t>=</a:t>
            </a:r>
            <a:r>
              <a:rPr lang="cs-CZ" sz="1100" dirty="0" err="1"/>
              <a:t>diff</a:t>
            </a:r>
            <a:r>
              <a:rPr lang="en-US" sz="1100" dirty="0"/>
              <a:t>(X</a:t>
            </a:r>
            <a:r>
              <a:rPr lang="de-DE" sz="1100" dirty="0"/>
              <a:t>3</a:t>
            </a:r>
            <a:r>
              <a:rPr lang="cs-CZ" sz="1100" dirty="0"/>
              <a:t>,</a:t>
            </a:r>
            <a:r>
              <a:rPr lang="de-DE" sz="1100" dirty="0"/>
              <a:t>V1)</a:t>
            </a:r>
            <a:r>
              <a:rPr lang="en-US" sz="1100" dirty="0"/>
              <a:t>;</a:t>
            </a:r>
          </a:p>
          <a:p>
            <a:r>
              <a:rPr lang="cs-CZ" sz="1100" dirty="0"/>
              <a:t>lambda</a:t>
            </a:r>
            <a:r>
              <a:rPr lang="de-DE" sz="1100" dirty="0"/>
              <a:t>2</a:t>
            </a:r>
            <a:r>
              <a:rPr lang="cs-CZ" sz="1100" dirty="0"/>
              <a:t>1</a:t>
            </a:r>
            <a:r>
              <a:rPr lang="en-US" sz="1100" dirty="0"/>
              <a:t>=</a:t>
            </a:r>
            <a:r>
              <a:rPr lang="cs-CZ" sz="1100" dirty="0" err="1"/>
              <a:t>diff</a:t>
            </a:r>
            <a:r>
              <a:rPr lang="en-US" sz="1100" dirty="0"/>
              <a:t>(X</a:t>
            </a:r>
            <a:r>
              <a:rPr lang="cs-CZ" sz="1100" dirty="0"/>
              <a:t>1,</a:t>
            </a:r>
            <a:r>
              <a:rPr lang="de-DE" sz="1100" dirty="0"/>
              <a:t>k</a:t>
            </a:r>
            <a:r>
              <a:rPr lang="cs-CZ" sz="1100" dirty="0"/>
              <a:t>1</a:t>
            </a:r>
            <a:r>
              <a:rPr lang="de-DE" sz="1100" dirty="0"/>
              <a:t>2</a:t>
            </a:r>
            <a:r>
              <a:rPr lang="en-US" sz="1100" dirty="0"/>
              <a:t>); </a:t>
            </a:r>
            <a:r>
              <a:rPr lang="cs-CZ" sz="1100" dirty="0"/>
              <a:t>lambda</a:t>
            </a:r>
            <a:r>
              <a:rPr lang="de-DE" sz="1100" dirty="0"/>
              <a:t>2</a:t>
            </a:r>
            <a:r>
              <a:rPr lang="cs-CZ" sz="1100" dirty="0"/>
              <a:t>2</a:t>
            </a:r>
            <a:r>
              <a:rPr lang="en-US" sz="1100" dirty="0"/>
              <a:t>=</a:t>
            </a:r>
            <a:r>
              <a:rPr lang="cs-CZ" sz="1100" dirty="0" err="1"/>
              <a:t>diff</a:t>
            </a:r>
            <a:r>
              <a:rPr lang="en-US" sz="1100" dirty="0"/>
              <a:t>(X</a:t>
            </a:r>
            <a:r>
              <a:rPr lang="de-DE" sz="1100" dirty="0"/>
              <a:t>2</a:t>
            </a:r>
            <a:r>
              <a:rPr lang="cs-CZ" sz="1100" dirty="0"/>
              <a:t>,</a:t>
            </a:r>
            <a:r>
              <a:rPr lang="de-DE" sz="1100" dirty="0"/>
              <a:t> k12</a:t>
            </a:r>
            <a:r>
              <a:rPr lang="en-US" sz="1100" dirty="0"/>
              <a:t>); l</a:t>
            </a:r>
            <a:r>
              <a:rPr lang="cs-CZ" sz="1100" dirty="0" err="1"/>
              <a:t>ambda</a:t>
            </a:r>
            <a:r>
              <a:rPr lang="de-DE" sz="1100" dirty="0"/>
              <a:t>23</a:t>
            </a:r>
            <a:r>
              <a:rPr lang="en-US" sz="1100" dirty="0"/>
              <a:t>=</a:t>
            </a:r>
            <a:r>
              <a:rPr lang="cs-CZ" sz="1100" dirty="0" err="1"/>
              <a:t>diff</a:t>
            </a:r>
            <a:r>
              <a:rPr lang="en-US" sz="1100" dirty="0"/>
              <a:t>(X</a:t>
            </a:r>
            <a:r>
              <a:rPr lang="de-DE" sz="1100" dirty="0"/>
              <a:t>3</a:t>
            </a:r>
            <a:r>
              <a:rPr lang="cs-CZ" sz="1100" dirty="0"/>
              <a:t>,</a:t>
            </a:r>
            <a:r>
              <a:rPr lang="de-DE" sz="1100" dirty="0"/>
              <a:t> k12)</a:t>
            </a:r>
            <a:r>
              <a:rPr lang="en-US" sz="1100" dirty="0"/>
              <a:t>;</a:t>
            </a:r>
          </a:p>
          <a:p>
            <a:r>
              <a:rPr lang="cs-CZ" sz="1100" dirty="0"/>
              <a:t>lambda</a:t>
            </a:r>
            <a:r>
              <a:rPr lang="de-DE" sz="1100" dirty="0"/>
              <a:t>3</a:t>
            </a:r>
            <a:r>
              <a:rPr lang="cs-CZ" sz="1100" dirty="0"/>
              <a:t>1</a:t>
            </a:r>
            <a:r>
              <a:rPr lang="en-US" sz="1100" dirty="0"/>
              <a:t>=</a:t>
            </a:r>
            <a:r>
              <a:rPr lang="cs-CZ" sz="1100" dirty="0" err="1"/>
              <a:t>diff</a:t>
            </a:r>
            <a:r>
              <a:rPr lang="en-US" sz="1100" dirty="0"/>
              <a:t>(X</a:t>
            </a:r>
            <a:r>
              <a:rPr lang="cs-CZ" sz="1100" dirty="0"/>
              <a:t>1,</a:t>
            </a:r>
            <a:r>
              <a:rPr lang="de-DE" sz="1100" dirty="0"/>
              <a:t>k2</a:t>
            </a:r>
            <a:r>
              <a:rPr lang="cs-CZ" sz="1100" dirty="0"/>
              <a:t>1</a:t>
            </a:r>
            <a:r>
              <a:rPr lang="en-US" sz="1100" dirty="0"/>
              <a:t>); </a:t>
            </a:r>
            <a:r>
              <a:rPr lang="cs-CZ" sz="1100" dirty="0"/>
              <a:t>lambda</a:t>
            </a:r>
            <a:r>
              <a:rPr lang="de-DE" sz="1100" dirty="0"/>
              <a:t>3</a:t>
            </a:r>
            <a:r>
              <a:rPr lang="cs-CZ" sz="1100" dirty="0"/>
              <a:t>2</a:t>
            </a:r>
            <a:r>
              <a:rPr lang="en-US" sz="1100" dirty="0"/>
              <a:t>=</a:t>
            </a:r>
            <a:r>
              <a:rPr lang="cs-CZ" sz="1100" dirty="0" err="1"/>
              <a:t>diff</a:t>
            </a:r>
            <a:r>
              <a:rPr lang="en-US" sz="1100" dirty="0"/>
              <a:t>(X</a:t>
            </a:r>
            <a:r>
              <a:rPr lang="de-DE" sz="1100" dirty="0"/>
              <a:t>2</a:t>
            </a:r>
            <a:r>
              <a:rPr lang="cs-CZ" sz="1100" dirty="0"/>
              <a:t>,</a:t>
            </a:r>
            <a:r>
              <a:rPr lang="de-DE" sz="1100" dirty="0"/>
              <a:t> k2</a:t>
            </a:r>
            <a:r>
              <a:rPr lang="cs-CZ" sz="1100" dirty="0"/>
              <a:t>1</a:t>
            </a:r>
            <a:r>
              <a:rPr lang="en-US" sz="1100" dirty="0"/>
              <a:t>); l</a:t>
            </a:r>
            <a:r>
              <a:rPr lang="cs-CZ" sz="1100" dirty="0" err="1"/>
              <a:t>ambda</a:t>
            </a:r>
            <a:r>
              <a:rPr lang="de-DE" sz="1100" dirty="0"/>
              <a:t>33</a:t>
            </a:r>
            <a:r>
              <a:rPr lang="en-US" sz="1100" dirty="0"/>
              <a:t>=</a:t>
            </a:r>
            <a:r>
              <a:rPr lang="cs-CZ" sz="1100" dirty="0" err="1"/>
              <a:t>diff</a:t>
            </a:r>
            <a:r>
              <a:rPr lang="en-US" sz="1100" dirty="0"/>
              <a:t>(X</a:t>
            </a:r>
            <a:r>
              <a:rPr lang="de-DE" sz="1100" dirty="0"/>
              <a:t>3</a:t>
            </a:r>
            <a:r>
              <a:rPr lang="cs-CZ" sz="1100" dirty="0"/>
              <a:t>,</a:t>
            </a:r>
            <a:r>
              <a:rPr lang="de-DE" sz="1100" dirty="0"/>
              <a:t> k2</a:t>
            </a:r>
            <a:r>
              <a:rPr lang="cs-CZ" sz="1100" dirty="0"/>
              <a:t>1</a:t>
            </a:r>
            <a:r>
              <a:rPr lang="de-DE" sz="1100" dirty="0"/>
              <a:t>)</a:t>
            </a:r>
            <a:r>
              <a:rPr lang="en-US" sz="1100" dirty="0"/>
              <a:t>;</a:t>
            </a:r>
          </a:p>
          <a:p>
            <a:r>
              <a:rPr lang="cs-CZ" sz="1100" dirty="0"/>
              <a:t>lambda</a:t>
            </a:r>
            <a:r>
              <a:rPr lang="de-DE" sz="1100" dirty="0"/>
              <a:t>4</a:t>
            </a:r>
            <a:r>
              <a:rPr lang="cs-CZ" sz="1100" dirty="0"/>
              <a:t>1</a:t>
            </a:r>
            <a:r>
              <a:rPr lang="en-US" sz="1100" dirty="0"/>
              <a:t>=</a:t>
            </a:r>
            <a:r>
              <a:rPr lang="cs-CZ" sz="1100" dirty="0" err="1"/>
              <a:t>diff</a:t>
            </a:r>
            <a:r>
              <a:rPr lang="en-US" sz="1100" dirty="0"/>
              <a:t>(X</a:t>
            </a:r>
            <a:r>
              <a:rPr lang="cs-CZ" sz="1100" dirty="0"/>
              <a:t>1,</a:t>
            </a:r>
            <a:r>
              <a:rPr lang="de-DE" sz="1100" dirty="0"/>
              <a:t>k13</a:t>
            </a:r>
            <a:r>
              <a:rPr lang="en-US" sz="1100" dirty="0"/>
              <a:t>); </a:t>
            </a:r>
            <a:r>
              <a:rPr lang="cs-CZ" sz="1100" dirty="0"/>
              <a:t>lambda</a:t>
            </a:r>
            <a:r>
              <a:rPr lang="de-DE" sz="1100" dirty="0"/>
              <a:t>4</a:t>
            </a:r>
            <a:r>
              <a:rPr lang="cs-CZ" sz="1100" dirty="0"/>
              <a:t>2</a:t>
            </a:r>
            <a:r>
              <a:rPr lang="en-US" sz="1100" dirty="0"/>
              <a:t>=</a:t>
            </a:r>
            <a:r>
              <a:rPr lang="cs-CZ" sz="1100" dirty="0" err="1"/>
              <a:t>diff</a:t>
            </a:r>
            <a:r>
              <a:rPr lang="en-US" sz="1100" dirty="0"/>
              <a:t>(X</a:t>
            </a:r>
            <a:r>
              <a:rPr lang="de-DE" sz="1100" dirty="0"/>
              <a:t>2</a:t>
            </a:r>
            <a:r>
              <a:rPr lang="cs-CZ" sz="1100" dirty="0"/>
              <a:t>,</a:t>
            </a:r>
            <a:r>
              <a:rPr lang="de-DE" sz="1100" dirty="0"/>
              <a:t> k13</a:t>
            </a:r>
            <a:r>
              <a:rPr lang="en-US" sz="1100" dirty="0"/>
              <a:t>); l</a:t>
            </a:r>
            <a:r>
              <a:rPr lang="cs-CZ" sz="1100" dirty="0" err="1"/>
              <a:t>ambda</a:t>
            </a:r>
            <a:r>
              <a:rPr lang="de-DE" sz="1100" dirty="0"/>
              <a:t>43</a:t>
            </a:r>
            <a:r>
              <a:rPr lang="en-US" sz="1100" dirty="0"/>
              <a:t>=</a:t>
            </a:r>
            <a:r>
              <a:rPr lang="cs-CZ" sz="1100" dirty="0" err="1"/>
              <a:t>diff</a:t>
            </a:r>
            <a:r>
              <a:rPr lang="en-US" sz="1100" dirty="0"/>
              <a:t>(X</a:t>
            </a:r>
            <a:r>
              <a:rPr lang="de-DE" sz="1100" dirty="0"/>
              <a:t>3</a:t>
            </a:r>
            <a:r>
              <a:rPr lang="cs-CZ" sz="1100" dirty="0"/>
              <a:t>,</a:t>
            </a:r>
            <a:r>
              <a:rPr lang="de-DE" sz="1100" dirty="0"/>
              <a:t> k13)</a:t>
            </a:r>
            <a:r>
              <a:rPr lang="en-US" sz="1100" dirty="0"/>
              <a:t>;</a:t>
            </a:r>
          </a:p>
          <a:p>
            <a:r>
              <a:rPr lang="cs-CZ" sz="1100" dirty="0"/>
              <a:t>lambda</a:t>
            </a:r>
            <a:r>
              <a:rPr lang="de-DE" sz="1100" dirty="0"/>
              <a:t>5</a:t>
            </a:r>
            <a:r>
              <a:rPr lang="cs-CZ" sz="1100" dirty="0"/>
              <a:t>1</a:t>
            </a:r>
            <a:r>
              <a:rPr lang="en-US" sz="1100" dirty="0"/>
              <a:t>=</a:t>
            </a:r>
            <a:r>
              <a:rPr lang="cs-CZ" sz="1100" dirty="0" err="1"/>
              <a:t>diff</a:t>
            </a:r>
            <a:r>
              <a:rPr lang="en-US" sz="1100" dirty="0"/>
              <a:t>(X</a:t>
            </a:r>
            <a:r>
              <a:rPr lang="cs-CZ" sz="1100" dirty="0"/>
              <a:t>1,</a:t>
            </a:r>
            <a:r>
              <a:rPr lang="de-DE" sz="1100" dirty="0"/>
              <a:t>k31</a:t>
            </a:r>
            <a:r>
              <a:rPr lang="en-US" sz="1100" dirty="0"/>
              <a:t>); </a:t>
            </a:r>
            <a:r>
              <a:rPr lang="cs-CZ" sz="1100" dirty="0"/>
              <a:t>lambda</a:t>
            </a:r>
            <a:r>
              <a:rPr lang="de-DE" sz="1100" dirty="0"/>
              <a:t>5</a:t>
            </a:r>
            <a:r>
              <a:rPr lang="cs-CZ" sz="1100" dirty="0"/>
              <a:t>2</a:t>
            </a:r>
            <a:r>
              <a:rPr lang="en-US" sz="1100" dirty="0"/>
              <a:t>=</a:t>
            </a:r>
            <a:r>
              <a:rPr lang="cs-CZ" sz="1100" dirty="0" err="1"/>
              <a:t>diff</a:t>
            </a:r>
            <a:r>
              <a:rPr lang="en-US" sz="1100" dirty="0"/>
              <a:t>(X</a:t>
            </a:r>
            <a:r>
              <a:rPr lang="de-DE" sz="1100" dirty="0"/>
              <a:t>2</a:t>
            </a:r>
            <a:r>
              <a:rPr lang="cs-CZ" sz="1100" dirty="0"/>
              <a:t>,</a:t>
            </a:r>
            <a:r>
              <a:rPr lang="de-DE" sz="1100" dirty="0"/>
              <a:t> k31</a:t>
            </a:r>
            <a:r>
              <a:rPr lang="en-US" sz="1100" dirty="0"/>
              <a:t>); l</a:t>
            </a:r>
            <a:r>
              <a:rPr lang="cs-CZ" sz="1100" dirty="0" err="1"/>
              <a:t>ambda</a:t>
            </a:r>
            <a:r>
              <a:rPr lang="de-DE" sz="1100" dirty="0"/>
              <a:t>53</a:t>
            </a:r>
            <a:r>
              <a:rPr lang="en-US" sz="1100" dirty="0"/>
              <a:t>=</a:t>
            </a:r>
            <a:r>
              <a:rPr lang="cs-CZ" sz="1100" dirty="0" err="1"/>
              <a:t>diff</a:t>
            </a:r>
            <a:r>
              <a:rPr lang="en-US" sz="1100" dirty="0"/>
              <a:t>(X</a:t>
            </a:r>
            <a:r>
              <a:rPr lang="de-DE" sz="1100" dirty="0"/>
              <a:t>3</a:t>
            </a:r>
            <a:r>
              <a:rPr lang="cs-CZ" sz="1100" dirty="0"/>
              <a:t>,</a:t>
            </a:r>
            <a:r>
              <a:rPr lang="de-DE" sz="1100" dirty="0"/>
              <a:t> k31)</a:t>
            </a:r>
            <a:r>
              <a:rPr lang="en-US" sz="1100" dirty="0"/>
              <a:t>;</a:t>
            </a:r>
          </a:p>
          <a:p>
            <a:r>
              <a:rPr lang="cs-CZ" sz="1100" dirty="0"/>
              <a:t>eta11</a:t>
            </a:r>
            <a:r>
              <a:rPr lang="en-US" sz="1100" dirty="0"/>
              <a:t>=</a:t>
            </a:r>
            <a:r>
              <a:rPr lang="cs-CZ" sz="1100" dirty="0" err="1"/>
              <a:t>diff</a:t>
            </a:r>
            <a:r>
              <a:rPr lang="en-US" sz="1100" dirty="0"/>
              <a:t>(</a:t>
            </a:r>
            <a:r>
              <a:rPr lang="cs-CZ" sz="1100" dirty="0"/>
              <a:t>Y1,V1</a:t>
            </a:r>
            <a:r>
              <a:rPr lang="en-US" sz="1100" dirty="0"/>
              <a:t>); </a:t>
            </a:r>
            <a:r>
              <a:rPr lang="cs-CZ" sz="1100" dirty="0" err="1"/>
              <a:t>eta</a:t>
            </a:r>
            <a:r>
              <a:rPr lang="de-DE" sz="1100" dirty="0"/>
              <a:t>21</a:t>
            </a:r>
            <a:r>
              <a:rPr lang="en-US" sz="1100" dirty="0"/>
              <a:t>=</a:t>
            </a:r>
            <a:r>
              <a:rPr lang="cs-CZ" sz="1100" dirty="0" err="1"/>
              <a:t>diff</a:t>
            </a:r>
            <a:r>
              <a:rPr lang="en-US" sz="1100" dirty="0"/>
              <a:t>(</a:t>
            </a:r>
            <a:r>
              <a:rPr lang="cs-CZ" sz="1100" dirty="0"/>
              <a:t>Y1,k1</a:t>
            </a:r>
            <a:r>
              <a:rPr lang="de-DE" sz="1100" dirty="0"/>
              <a:t>2</a:t>
            </a:r>
            <a:r>
              <a:rPr lang="en-US" sz="1100" dirty="0"/>
              <a:t>); </a:t>
            </a:r>
            <a:r>
              <a:rPr lang="cs-CZ" sz="1100" dirty="0" err="1"/>
              <a:t>eta</a:t>
            </a:r>
            <a:r>
              <a:rPr lang="de-DE" sz="1100" dirty="0"/>
              <a:t>31</a:t>
            </a:r>
            <a:r>
              <a:rPr lang="en-US" sz="1100" dirty="0"/>
              <a:t>=</a:t>
            </a:r>
            <a:r>
              <a:rPr lang="cs-CZ" sz="1100" dirty="0" err="1"/>
              <a:t>diff</a:t>
            </a:r>
            <a:r>
              <a:rPr lang="en-US" sz="1100" dirty="0"/>
              <a:t>(</a:t>
            </a:r>
            <a:r>
              <a:rPr lang="cs-CZ" sz="1100" dirty="0"/>
              <a:t>Y1,k</a:t>
            </a:r>
            <a:r>
              <a:rPr lang="de-DE" sz="1100" dirty="0"/>
              <a:t>21</a:t>
            </a:r>
            <a:r>
              <a:rPr lang="en-US" sz="1100" dirty="0"/>
              <a:t>);</a:t>
            </a:r>
            <a:r>
              <a:rPr lang="cs-CZ" sz="1100" dirty="0"/>
              <a:t> </a:t>
            </a:r>
            <a:endParaRPr lang="de-DE" sz="1100" dirty="0"/>
          </a:p>
          <a:p>
            <a:r>
              <a:rPr lang="cs-CZ" sz="1100" dirty="0" err="1"/>
              <a:t>eta</a:t>
            </a:r>
            <a:r>
              <a:rPr lang="de-DE" sz="1100" dirty="0"/>
              <a:t>41</a:t>
            </a:r>
            <a:r>
              <a:rPr lang="en-US" sz="1100" dirty="0"/>
              <a:t>=</a:t>
            </a:r>
            <a:r>
              <a:rPr lang="cs-CZ" sz="1100" dirty="0" err="1"/>
              <a:t>diff</a:t>
            </a:r>
            <a:r>
              <a:rPr lang="en-US" sz="1100" dirty="0"/>
              <a:t>(</a:t>
            </a:r>
            <a:r>
              <a:rPr lang="cs-CZ" sz="1100" dirty="0"/>
              <a:t>Y1,k1</a:t>
            </a:r>
            <a:r>
              <a:rPr lang="de-DE" sz="1100" dirty="0"/>
              <a:t>3</a:t>
            </a:r>
            <a:r>
              <a:rPr lang="en-US" sz="1100" dirty="0"/>
              <a:t>); </a:t>
            </a:r>
            <a:r>
              <a:rPr lang="cs-CZ" sz="1100" dirty="0" err="1"/>
              <a:t>eta</a:t>
            </a:r>
            <a:r>
              <a:rPr lang="de-DE" sz="1100" dirty="0"/>
              <a:t>51</a:t>
            </a:r>
            <a:r>
              <a:rPr lang="en-US" sz="1100" dirty="0"/>
              <a:t>=</a:t>
            </a:r>
            <a:r>
              <a:rPr lang="cs-CZ" sz="1100" dirty="0" err="1"/>
              <a:t>diff</a:t>
            </a:r>
            <a:r>
              <a:rPr lang="en-US" sz="1100" dirty="0"/>
              <a:t>(</a:t>
            </a:r>
            <a:r>
              <a:rPr lang="cs-CZ" sz="1100" dirty="0"/>
              <a:t>Y1,k</a:t>
            </a:r>
            <a:r>
              <a:rPr lang="de-DE" sz="1100" dirty="0"/>
              <a:t>31</a:t>
            </a:r>
            <a:r>
              <a:rPr lang="en-US" sz="1100" dirty="0"/>
              <a:t>);</a:t>
            </a:r>
          </a:p>
          <a:p>
            <a:r>
              <a:rPr lang="en-US" sz="1100" dirty="0"/>
              <a:t>V1=4; k12=0.3; k21=0.1; k13=0.6; k31=0.4; u1=0;</a:t>
            </a:r>
          </a:p>
          <a:p>
            <a:r>
              <a:rPr lang="cs-CZ" sz="1100" dirty="0"/>
              <a:t>lambda11</a:t>
            </a:r>
            <a:r>
              <a:rPr lang="en-US" sz="1100" dirty="0"/>
              <a:t>=subs(</a:t>
            </a:r>
            <a:r>
              <a:rPr lang="cs-CZ" sz="1100" dirty="0"/>
              <a:t>lambda</a:t>
            </a:r>
            <a:r>
              <a:rPr lang="de-DE" sz="1100" dirty="0"/>
              <a:t>1</a:t>
            </a:r>
            <a:r>
              <a:rPr lang="cs-CZ" sz="1100" dirty="0"/>
              <a:t>1</a:t>
            </a:r>
            <a:r>
              <a:rPr lang="en-US" sz="1100" dirty="0"/>
              <a:t>);</a:t>
            </a:r>
            <a:r>
              <a:rPr lang="cs-CZ" sz="1100" dirty="0"/>
              <a:t> lambda12</a:t>
            </a:r>
            <a:r>
              <a:rPr lang="en-US" sz="1100" dirty="0"/>
              <a:t>=subs(</a:t>
            </a:r>
            <a:r>
              <a:rPr lang="cs-CZ" sz="1100" dirty="0"/>
              <a:t>lambda12</a:t>
            </a:r>
            <a:r>
              <a:rPr lang="en-US" sz="1100" dirty="0"/>
              <a:t>);</a:t>
            </a:r>
            <a:r>
              <a:rPr lang="cs-CZ" sz="1100" dirty="0"/>
              <a:t> lambda1</a:t>
            </a:r>
            <a:r>
              <a:rPr lang="de-DE" sz="1100" dirty="0"/>
              <a:t>3</a:t>
            </a:r>
            <a:r>
              <a:rPr lang="en-US" sz="1100" dirty="0"/>
              <a:t>=subs(</a:t>
            </a:r>
            <a:r>
              <a:rPr lang="cs-CZ" sz="1100" dirty="0"/>
              <a:t>lambda1</a:t>
            </a:r>
            <a:r>
              <a:rPr lang="de-DE" sz="1100" dirty="0"/>
              <a:t>3</a:t>
            </a:r>
            <a:r>
              <a:rPr lang="en-US" sz="1100" dirty="0"/>
              <a:t>);</a:t>
            </a:r>
          </a:p>
          <a:p>
            <a:r>
              <a:rPr lang="cs-CZ" sz="1100" dirty="0"/>
              <a:t>lambda</a:t>
            </a:r>
            <a:r>
              <a:rPr lang="de-DE" sz="1100" dirty="0"/>
              <a:t>2</a:t>
            </a:r>
            <a:r>
              <a:rPr lang="cs-CZ" sz="1100" dirty="0"/>
              <a:t>1</a:t>
            </a:r>
            <a:r>
              <a:rPr lang="en-US" sz="1100" dirty="0"/>
              <a:t>=subs(</a:t>
            </a:r>
            <a:r>
              <a:rPr lang="cs-CZ" sz="1100" dirty="0"/>
              <a:t>lambda</a:t>
            </a:r>
            <a:r>
              <a:rPr lang="de-DE" sz="1100" dirty="0"/>
              <a:t>1</a:t>
            </a:r>
            <a:r>
              <a:rPr lang="cs-CZ" sz="1100" dirty="0"/>
              <a:t>1</a:t>
            </a:r>
            <a:r>
              <a:rPr lang="en-US" sz="1100" dirty="0"/>
              <a:t>);</a:t>
            </a:r>
            <a:r>
              <a:rPr lang="cs-CZ" sz="1100" dirty="0"/>
              <a:t> lambda</a:t>
            </a:r>
            <a:r>
              <a:rPr lang="de-DE" sz="1100" dirty="0"/>
              <a:t>2</a:t>
            </a:r>
            <a:r>
              <a:rPr lang="cs-CZ" sz="1100" dirty="0"/>
              <a:t>2</a:t>
            </a:r>
            <a:r>
              <a:rPr lang="en-US" sz="1100" dirty="0"/>
              <a:t>=subs(</a:t>
            </a:r>
            <a:r>
              <a:rPr lang="cs-CZ" sz="1100" dirty="0"/>
              <a:t>lambda</a:t>
            </a:r>
            <a:r>
              <a:rPr lang="de-DE" sz="1100" dirty="0"/>
              <a:t>2</a:t>
            </a:r>
            <a:r>
              <a:rPr lang="cs-CZ" sz="1100" dirty="0"/>
              <a:t>2</a:t>
            </a:r>
            <a:r>
              <a:rPr lang="en-US" sz="1100" dirty="0"/>
              <a:t>);</a:t>
            </a:r>
            <a:r>
              <a:rPr lang="cs-CZ" sz="1100" dirty="0"/>
              <a:t> lambda</a:t>
            </a:r>
            <a:r>
              <a:rPr lang="de-DE" sz="1100" dirty="0"/>
              <a:t>23</a:t>
            </a:r>
            <a:r>
              <a:rPr lang="en-US" sz="1100" dirty="0"/>
              <a:t>=subs(</a:t>
            </a:r>
            <a:r>
              <a:rPr lang="cs-CZ" sz="1100" dirty="0"/>
              <a:t>lambda</a:t>
            </a:r>
            <a:r>
              <a:rPr lang="de-DE" sz="1100" dirty="0"/>
              <a:t>23</a:t>
            </a:r>
            <a:r>
              <a:rPr lang="en-US" sz="1100" dirty="0"/>
              <a:t>);</a:t>
            </a:r>
          </a:p>
          <a:p>
            <a:r>
              <a:rPr lang="cs-CZ" sz="1100" dirty="0"/>
              <a:t>lambda</a:t>
            </a:r>
            <a:r>
              <a:rPr lang="de-DE" sz="1100" dirty="0"/>
              <a:t>3</a:t>
            </a:r>
            <a:r>
              <a:rPr lang="cs-CZ" sz="1100" dirty="0"/>
              <a:t>1</a:t>
            </a:r>
            <a:r>
              <a:rPr lang="en-US" sz="1100" dirty="0"/>
              <a:t>=subs(</a:t>
            </a:r>
            <a:r>
              <a:rPr lang="cs-CZ" sz="1100" dirty="0"/>
              <a:t>lambda</a:t>
            </a:r>
            <a:r>
              <a:rPr lang="de-DE" sz="1100" dirty="0"/>
              <a:t>3</a:t>
            </a:r>
            <a:r>
              <a:rPr lang="cs-CZ" sz="1100" dirty="0"/>
              <a:t>1</a:t>
            </a:r>
            <a:r>
              <a:rPr lang="en-US" sz="1100" dirty="0"/>
              <a:t>);</a:t>
            </a:r>
            <a:r>
              <a:rPr lang="cs-CZ" sz="1100" dirty="0"/>
              <a:t> lambda</a:t>
            </a:r>
            <a:r>
              <a:rPr lang="de-DE" sz="1100" dirty="0"/>
              <a:t>3</a:t>
            </a:r>
            <a:r>
              <a:rPr lang="cs-CZ" sz="1100" dirty="0"/>
              <a:t>2</a:t>
            </a:r>
            <a:r>
              <a:rPr lang="en-US" sz="1100" dirty="0"/>
              <a:t>=subs(</a:t>
            </a:r>
            <a:r>
              <a:rPr lang="cs-CZ" sz="1100" dirty="0"/>
              <a:t>lambda12</a:t>
            </a:r>
            <a:r>
              <a:rPr lang="en-US" sz="1100" dirty="0"/>
              <a:t>);</a:t>
            </a:r>
            <a:r>
              <a:rPr lang="cs-CZ" sz="1100" dirty="0"/>
              <a:t> lambda</a:t>
            </a:r>
            <a:r>
              <a:rPr lang="de-DE" sz="1100" dirty="0"/>
              <a:t>33</a:t>
            </a:r>
            <a:r>
              <a:rPr lang="en-US" sz="1100" dirty="0"/>
              <a:t>=subs(</a:t>
            </a:r>
            <a:r>
              <a:rPr lang="cs-CZ" sz="1100" dirty="0"/>
              <a:t>lambda</a:t>
            </a:r>
            <a:r>
              <a:rPr lang="de-DE" sz="1100" dirty="0"/>
              <a:t>33</a:t>
            </a:r>
            <a:r>
              <a:rPr lang="en-US" sz="1100" dirty="0"/>
              <a:t>);</a:t>
            </a:r>
          </a:p>
          <a:p>
            <a:r>
              <a:rPr lang="cs-CZ" sz="1100" dirty="0"/>
              <a:t>lambda11</a:t>
            </a:r>
            <a:r>
              <a:rPr lang="en-US" sz="1100" dirty="0"/>
              <a:t>=subs(</a:t>
            </a:r>
            <a:r>
              <a:rPr lang="cs-CZ" sz="1100" dirty="0"/>
              <a:t>lambda</a:t>
            </a:r>
            <a:r>
              <a:rPr lang="de-DE" sz="1100" dirty="0"/>
              <a:t>1</a:t>
            </a:r>
            <a:r>
              <a:rPr lang="cs-CZ" sz="1100" dirty="0"/>
              <a:t>1</a:t>
            </a:r>
            <a:r>
              <a:rPr lang="en-US" sz="1100" dirty="0"/>
              <a:t>);</a:t>
            </a:r>
            <a:r>
              <a:rPr lang="cs-CZ" sz="1100" dirty="0"/>
              <a:t> lambda12</a:t>
            </a:r>
            <a:r>
              <a:rPr lang="en-US" sz="1100" dirty="0"/>
              <a:t>=subs(</a:t>
            </a:r>
            <a:r>
              <a:rPr lang="cs-CZ" sz="1100" dirty="0"/>
              <a:t>lambda12</a:t>
            </a:r>
            <a:r>
              <a:rPr lang="en-US" sz="1100" dirty="0"/>
              <a:t>);</a:t>
            </a:r>
            <a:r>
              <a:rPr lang="cs-CZ" sz="1100" dirty="0"/>
              <a:t> lambda1</a:t>
            </a:r>
            <a:r>
              <a:rPr lang="de-DE" sz="1100" dirty="0"/>
              <a:t>3</a:t>
            </a:r>
            <a:r>
              <a:rPr lang="en-US" sz="1100" dirty="0"/>
              <a:t>=subs(</a:t>
            </a:r>
            <a:r>
              <a:rPr lang="cs-CZ" sz="1100" dirty="0"/>
              <a:t>lambda1</a:t>
            </a:r>
            <a:r>
              <a:rPr lang="de-DE" sz="1100" dirty="0"/>
              <a:t>3</a:t>
            </a:r>
            <a:r>
              <a:rPr lang="en-US" sz="1100" dirty="0"/>
              <a:t>);</a:t>
            </a:r>
          </a:p>
          <a:p>
            <a:r>
              <a:rPr lang="cs-CZ" sz="1100" dirty="0"/>
              <a:t>lambda11</a:t>
            </a:r>
            <a:r>
              <a:rPr lang="en-US" sz="1100" dirty="0"/>
              <a:t>=subs(</a:t>
            </a:r>
            <a:r>
              <a:rPr lang="cs-CZ" sz="1100" dirty="0"/>
              <a:t>lambda</a:t>
            </a:r>
            <a:r>
              <a:rPr lang="de-DE" sz="1100" dirty="0"/>
              <a:t>1</a:t>
            </a:r>
            <a:r>
              <a:rPr lang="cs-CZ" sz="1100" dirty="0"/>
              <a:t>1</a:t>
            </a:r>
            <a:r>
              <a:rPr lang="en-US" sz="1100" dirty="0"/>
              <a:t>);</a:t>
            </a:r>
            <a:r>
              <a:rPr lang="cs-CZ" sz="1100" dirty="0"/>
              <a:t> lambda12</a:t>
            </a:r>
            <a:r>
              <a:rPr lang="en-US" sz="1100" dirty="0"/>
              <a:t>=subs(</a:t>
            </a:r>
            <a:r>
              <a:rPr lang="cs-CZ" sz="1100" dirty="0"/>
              <a:t>lambda12</a:t>
            </a:r>
            <a:r>
              <a:rPr lang="en-US" sz="1100" dirty="0"/>
              <a:t>);</a:t>
            </a:r>
            <a:r>
              <a:rPr lang="cs-CZ" sz="1100" dirty="0"/>
              <a:t> lambda1</a:t>
            </a:r>
            <a:r>
              <a:rPr lang="de-DE" sz="1100" dirty="0"/>
              <a:t>3</a:t>
            </a:r>
            <a:r>
              <a:rPr lang="en-US" sz="1100" dirty="0"/>
              <a:t>=subs(</a:t>
            </a:r>
            <a:r>
              <a:rPr lang="cs-CZ" sz="1100" dirty="0"/>
              <a:t>lambda1</a:t>
            </a:r>
            <a:r>
              <a:rPr lang="de-DE" sz="1100" dirty="0"/>
              <a:t>3</a:t>
            </a:r>
            <a:r>
              <a:rPr lang="en-US" sz="1100" dirty="0"/>
              <a:t>);</a:t>
            </a:r>
          </a:p>
          <a:p>
            <a:endParaRPr lang="en-US" sz="1100" dirty="0"/>
          </a:p>
          <a:p>
            <a:r>
              <a:rPr lang="cs-CZ" sz="1100" dirty="0"/>
              <a:t>eta11</a:t>
            </a:r>
            <a:r>
              <a:rPr lang="en-US" sz="1100" dirty="0"/>
              <a:t>=subs(</a:t>
            </a:r>
            <a:r>
              <a:rPr lang="cs-CZ" sz="1100" dirty="0"/>
              <a:t>eta11</a:t>
            </a:r>
            <a:r>
              <a:rPr lang="en-US" sz="1100" dirty="0"/>
              <a:t>);</a:t>
            </a:r>
            <a:r>
              <a:rPr lang="cs-CZ" sz="1100" dirty="0"/>
              <a:t> eta12</a:t>
            </a:r>
            <a:r>
              <a:rPr lang="en-US" sz="1100" dirty="0"/>
              <a:t>=subs(</a:t>
            </a:r>
            <a:r>
              <a:rPr lang="cs-CZ" sz="1100" dirty="0"/>
              <a:t>eta12</a:t>
            </a:r>
            <a:r>
              <a:rPr lang="en-US" sz="1100" dirty="0"/>
              <a:t>);</a:t>
            </a:r>
          </a:p>
          <a:p>
            <a:r>
              <a:rPr lang="en-US" sz="1100" dirty="0" err="1"/>
              <a:t>tval</a:t>
            </a:r>
            <a:r>
              <a:rPr lang="en-US" sz="1100" dirty="0"/>
              <a:t>=[0 100];</a:t>
            </a:r>
          </a:p>
          <a:p>
            <a:r>
              <a:rPr lang="en-US" sz="1100" dirty="0" err="1"/>
              <a:t>ezplot</a:t>
            </a:r>
            <a:r>
              <a:rPr lang="en-US" sz="1100" dirty="0"/>
              <a:t>(</a:t>
            </a:r>
            <a:r>
              <a:rPr lang="cs-CZ" sz="1100" dirty="0"/>
              <a:t>lambda11</a:t>
            </a:r>
            <a:r>
              <a:rPr lang="en-US" sz="1100" dirty="0"/>
              <a:t>, </a:t>
            </a:r>
            <a:r>
              <a:rPr lang="en-US" sz="1100" dirty="0" err="1"/>
              <a:t>tval</a:t>
            </a:r>
            <a:r>
              <a:rPr lang="en-US" sz="1100" dirty="0"/>
              <a:t>);</a:t>
            </a:r>
          </a:p>
          <a:p>
            <a:r>
              <a:rPr lang="en-US" sz="1100" dirty="0" err="1"/>
              <a:t>ezplot</a:t>
            </a:r>
            <a:r>
              <a:rPr lang="en-US" sz="1100" dirty="0"/>
              <a:t>(</a:t>
            </a:r>
            <a:r>
              <a:rPr lang="cs-CZ" sz="1100" dirty="0"/>
              <a:t>lambda12</a:t>
            </a:r>
            <a:r>
              <a:rPr lang="en-US" sz="1100" dirty="0"/>
              <a:t>, </a:t>
            </a:r>
            <a:r>
              <a:rPr lang="en-US" sz="1100" dirty="0" err="1"/>
              <a:t>tval</a:t>
            </a:r>
            <a:r>
              <a:rPr lang="en-US" sz="1100" dirty="0"/>
              <a:t>);</a:t>
            </a:r>
          </a:p>
          <a:p>
            <a:r>
              <a:rPr lang="en-US" sz="1100" dirty="0" err="1"/>
              <a:t>ezplot</a:t>
            </a:r>
            <a:r>
              <a:rPr lang="en-US" sz="1100" dirty="0"/>
              <a:t>(</a:t>
            </a:r>
            <a:r>
              <a:rPr lang="cs-CZ" sz="1100" dirty="0"/>
              <a:t>eta11</a:t>
            </a:r>
            <a:r>
              <a:rPr lang="en-US" sz="1100" dirty="0"/>
              <a:t>, </a:t>
            </a:r>
            <a:r>
              <a:rPr lang="en-US" sz="1100" dirty="0" err="1"/>
              <a:t>tval</a:t>
            </a:r>
            <a:r>
              <a:rPr lang="en-US" sz="1100" dirty="0"/>
              <a:t>);</a:t>
            </a:r>
          </a:p>
          <a:p>
            <a:r>
              <a:rPr lang="en-US" sz="1100" dirty="0" err="1"/>
              <a:t>ezplot</a:t>
            </a:r>
            <a:r>
              <a:rPr lang="en-US" sz="1100" dirty="0"/>
              <a:t>(</a:t>
            </a:r>
            <a:r>
              <a:rPr lang="cs-CZ" sz="1100" dirty="0"/>
              <a:t>eta12</a:t>
            </a:r>
            <a:r>
              <a:rPr lang="en-US" sz="1100" dirty="0"/>
              <a:t>, </a:t>
            </a:r>
            <a:r>
              <a:rPr lang="en-US" sz="1100" dirty="0" err="1"/>
              <a:t>tval</a:t>
            </a:r>
            <a:r>
              <a:rPr lang="en-US" sz="1100" dirty="0"/>
              <a:t>);</a:t>
            </a:r>
          </a:p>
        </p:txBody>
      </p:sp>
      <p:sp>
        <p:nvSpPr>
          <p:cNvPr id="12" name="Right Arrow 11"/>
          <p:cNvSpPr/>
          <p:nvPr/>
        </p:nvSpPr>
        <p:spPr>
          <a:xfrm>
            <a:off x="4876800" y="1579019"/>
            <a:ext cx="260479" cy="228600"/>
          </a:xfrm>
          <a:prstGeom prst="rightArrow">
            <a:avLst/>
          </a:prstGeom>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 name="Object 15"/>
          <p:cNvGraphicFramePr>
            <a:graphicFrameLocks noChangeAspect="1"/>
          </p:cNvGraphicFramePr>
          <p:nvPr>
            <p:extLst>
              <p:ext uri="{D42A27DB-BD31-4B8C-83A1-F6EECF244321}">
                <p14:modId xmlns:p14="http://schemas.microsoft.com/office/powerpoint/2010/main" val="3810604835"/>
              </p:ext>
            </p:extLst>
          </p:nvPr>
        </p:nvGraphicFramePr>
        <p:xfrm>
          <a:off x="457200" y="638184"/>
          <a:ext cx="3962401" cy="1881669"/>
        </p:xfrm>
        <a:graphic>
          <a:graphicData uri="http://schemas.openxmlformats.org/presentationml/2006/ole">
            <mc:AlternateContent xmlns:mc="http://schemas.openxmlformats.org/markup-compatibility/2006">
              <mc:Choice xmlns:v="urn:schemas-microsoft-com:vml" Requires="v">
                <p:oleObj spid="_x0000_s29705" r:id="rId6" imgW="3692271" imgH="1757172" progId="Visio.Drawing.11">
                  <p:embed/>
                </p:oleObj>
              </mc:Choice>
              <mc:Fallback>
                <p:oleObj r:id="rId6" imgW="3692271" imgH="1757172" progId="Visio.Drawing.11">
                  <p:embed/>
                  <p:pic>
                    <p:nvPicPr>
                      <p:cNvPr id="0" name=""/>
                      <p:cNvPicPr>
                        <a:picLocks noChangeAspect="1" noChangeArrowheads="1"/>
                      </p:cNvPicPr>
                      <p:nvPr/>
                    </p:nvPicPr>
                    <p:blipFill>
                      <a:blip r:embed="rId7">
                        <a:grayscl/>
                        <a:biLevel thresh="50000"/>
                        <a:extLst>
                          <a:ext uri="{28A0092B-C50C-407E-A947-70E740481C1C}">
                            <a14:useLocalDpi xmlns:a14="http://schemas.microsoft.com/office/drawing/2010/main" val="0"/>
                          </a:ext>
                        </a:extLst>
                      </a:blip>
                      <a:srcRect/>
                      <a:stretch>
                        <a:fillRect/>
                      </a:stretch>
                    </p:blipFill>
                    <p:spPr bwMode="auto">
                      <a:xfrm>
                        <a:off x="457200" y="638184"/>
                        <a:ext cx="3962401" cy="1881669"/>
                      </a:xfrm>
                      <a:prstGeom prst="rect">
                        <a:avLst/>
                      </a:prstGeom>
                      <a:noFill/>
                    </p:spPr>
                  </p:pic>
                </p:oleObj>
              </mc:Fallback>
            </mc:AlternateContent>
          </a:graphicData>
        </a:graphic>
      </p:graphicFrame>
    </p:spTree>
    <p:extLst>
      <p:ext uri="{BB962C8B-B14F-4D97-AF65-F5344CB8AC3E}">
        <p14:creationId xmlns:p14="http://schemas.microsoft.com/office/powerpoint/2010/main" val="64000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b="1" dirty="0"/>
              <a:t>Uživatelské rozhraní v </a:t>
            </a:r>
            <a:r>
              <a:rPr lang="cs-CZ" b="1" dirty="0" err="1"/>
              <a:t>Matlabu</a:t>
            </a:r>
            <a:endParaRPr lang="en-US" b="1"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86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819150"/>
            <a:ext cx="26670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266950"/>
            <a:ext cx="3505200" cy="2404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1224895"/>
            <a:ext cx="3171825"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5562600" y="4347992"/>
            <a:ext cx="1324530" cy="369332"/>
          </a:xfrm>
          <a:prstGeom prst="rect">
            <a:avLst/>
          </a:prstGeom>
          <a:noFill/>
        </p:spPr>
        <p:txBody>
          <a:bodyPr wrap="none" rtlCol="0">
            <a:spAutoFit/>
          </a:bodyPr>
          <a:lstStyle/>
          <a:p>
            <a:r>
              <a:rPr lang="de-DE" dirty="0" err="1"/>
              <a:t>myAdder.fig</a:t>
            </a:r>
            <a:endParaRPr lang="de-DE" dirty="0"/>
          </a:p>
        </p:txBody>
      </p:sp>
    </p:spTree>
    <p:extLst>
      <p:ext uri="{BB962C8B-B14F-4D97-AF65-F5344CB8AC3E}">
        <p14:creationId xmlns:p14="http://schemas.microsoft.com/office/powerpoint/2010/main" val="3569184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a:t>Uživatelské rozhraní v </a:t>
            </a:r>
            <a:r>
              <a:rPr lang="cs-CZ" dirty="0" err="1"/>
              <a:t>Matlabu</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819150"/>
            <a:ext cx="300990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6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834892"/>
            <a:ext cx="302895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5"/>
          <p:cNvSpPr/>
          <p:nvPr/>
        </p:nvSpPr>
        <p:spPr>
          <a:xfrm>
            <a:off x="4889625" y="819150"/>
            <a:ext cx="3919663" cy="1107996"/>
          </a:xfrm>
          <a:prstGeom prst="rect">
            <a:avLst/>
          </a:prstGeom>
          <a:ln w="19050">
            <a:solidFill>
              <a:schemeClr val="accent2">
                <a:lumMod val="75000"/>
              </a:schemeClr>
            </a:solidFill>
          </a:ln>
        </p:spPr>
        <p:txBody>
          <a:bodyPr wrap="none">
            <a:spAutoFit/>
          </a:bodyPr>
          <a:lstStyle/>
          <a:p>
            <a:r>
              <a:rPr lang="en-US" sz="1100" b="1" dirty="0"/>
              <a:t>function input1_editText_Callback(</a:t>
            </a:r>
            <a:r>
              <a:rPr lang="en-US" sz="1100" b="1" dirty="0" err="1"/>
              <a:t>hObject</a:t>
            </a:r>
            <a:r>
              <a:rPr lang="en-US" sz="1100" b="1" dirty="0"/>
              <a:t>, </a:t>
            </a:r>
            <a:r>
              <a:rPr lang="en-US" sz="1100" b="1" dirty="0" err="1"/>
              <a:t>eventdata</a:t>
            </a:r>
            <a:r>
              <a:rPr lang="en-US" sz="1100" b="1" dirty="0"/>
              <a:t>, handles)</a:t>
            </a:r>
          </a:p>
          <a:p>
            <a:r>
              <a:rPr lang="en-US" sz="1100" dirty="0"/>
              <a:t>input = str2num(get(</a:t>
            </a:r>
            <a:r>
              <a:rPr lang="en-US" sz="1100" dirty="0" err="1"/>
              <a:t>hObject</a:t>
            </a:r>
            <a:r>
              <a:rPr lang="en-US" sz="1100" dirty="0"/>
              <a:t>,'String'));</a:t>
            </a:r>
          </a:p>
          <a:p>
            <a:r>
              <a:rPr lang="en-US" sz="1100" dirty="0"/>
              <a:t>if (</a:t>
            </a:r>
            <a:r>
              <a:rPr lang="en-US" sz="1100" dirty="0" err="1"/>
              <a:t>isempty</a:t>
            </a:r>
            <a:r>
              <a:rPr lang="en-US" sz="1100" dirty="0"/>
              <a:t>(input))</a:t>
            </a:r>
          </a:p>
          <a:p>
            <a:r>
              <a:rPr lang="en-US" sz="1100" dirty="0"/>
              <a:t>set(hObject,'String','0')</a:t>
            </a:r>
          </a:p>
          <a:p>
            <a:r>
              <a:rPr lang="en-US" sz="1100" dirty="0"/>
              <a:t>end</a:t>
            </a:r>
          </a:p>
          <a:p>
            <a:r>
              <a:rPr lang="en-US" sz="1100" dirty="0" err="1"/>
              <a:t>guidata</a:t>
            </a:r>
            <a:r>
              <a:rPr lang="en-US" sz="1100" dirty="0"/>
              <a:t>(</a:t>
            </a:r>
            <a:r>
              <a:rPr lang="en-US" sz="1100" dirty="0" err="1"/>
              <a:t>hObject</a:t>
            </a:r>
            <a:r>
              <a:rPr lang="en-US" sz="1100" dirty="0"/>
              <a:t>, handles);</a:t>
            </a:r>
          </a:p>
        </p:txBody>
      </p:sp>
      <p:sp>
        <p:nvSpPr>
          <p:cNvPr id="17" name="Rectangle 16"/>
          <p:cNvSpPr/>
          <p:nvPr/>
        </p:nvSpPr>
        <p:spPr>
          <a:xfrm>
            <a:off x="4876800" y="3333750"/>
            <a:ext cx="3967753" cy="1277273"/>
          </a:xfrm>
          <a:prstGeom prst="rect">
            <a:avLst/>
          </a:prstGeom>
          <a:ln w="19050">
            <a:solidFill>
              <a:schemeClr val="accent2">
                <a:lumMod val="75000"/>
              </a:schemeClr>
            </a:solidFill>
          </a:ln>
        </p:spPr>
        <p:txBody>
          <a:bodyPr wrap="none">
            <a:spAutoFit/>
          </a:bodyPr>
          <a:lstStyle/>
          <a:p>
            <a:r>
              <a:rPr lang="en-US" sz="1100" b="1" dirty="0"/>
              <a:t>function </a:t>
            </a:r>
            <a:r>
              <a:rPr lang="en-US" sz="1100" b="1" dirty="0" err="1"/>
              <a:t>add_pushbutton_Callback</a:t>
            </a:r>
            <a:r>
              <a:rPr lang="en-US" sz="1100" b="1" dirty="0"/>
              <a:t>(</a:t>
            </a:r>
            <a:r>
              <a:rPr lang="en-US" sz="1100" b="1" dirty="0" err="1"/>
              <a:t>hObject</a:t>
            </a:r>
            <a:r>
              <a:rPr lang="en-US" sz="1100" b="1" dirty="0"/>
              <a:t>, </a:t>
            </a:r>
            <a:r>
              <a:rPr lang="en-US" sz="1100" b="1" dirty="0" err="1"/>
              <a:t>eventdata</a:t>
            </a:r>
            <a:r>
              <a:rPr lang="en-US" sz="1100" b="1" dirty="0"/>
              <a:t>, handles)</a:t>
            </a:r>
          </a:p>
          <a:p>
            <a:r>
              <a:rPr lang="en-US" sz="1100" dirty="0"/>
              <a:t>a = get(handles.input1_editText,'String');</a:t>
            </a:r>
          </a:p>
          <a:p>
            <a:r>
              <a:rPr lang="en-US" sz="1100" dirty="0"/>
              <a:t>b = get(handles.input2_editText,'String');</a:t>
            </a:r>
          </a:p>
          <a:p>
            <a:r>
              <a:rPr lang="en-US" sz="1100" dirty="0"/>
              <a:t>total = str2num(a) + str2num(b);</a:t>
            </a:r>
          </a:p>
          <a:p>
            <a:r>
              <a:rPr lang="en-US" sz="1100" dirty="0"/>
              <a:t>c = num2str(total);</a:t>
            </a:r>
          </a:p>
          <a:p>
            <a:r>
              <a:rPr lang="en-US" sz="1100" dirty="0"/>
              <a:t>set(handles.answer_</a:t>
            </a:r>
            <a:r>
              <a:rPr lang="en-US" sz="1100" dirty="0" err="1"/>
              <a:t>staticText</a:t>
            </a:r>
            <a:r>
              <a:rPr lang="en-US" sz="1100" dirty="0"/>
              <a:t>,'</a:t>
            </a:r>
            <a:r>
              <a:rPr lang="en-US" sz="1100" dirty="0" err="1"/>
              <a:t>String',c</a:t>
            </a:r>
            <a:r>
              <a:rPr lang="en-US" sz="1100" dirty="0"/>
              <a:t>);</a:t>
            </a:r>
          </a:p>
          <a:p>
            <a:r>
              <a:rPr lang="en-US" sz="1100" dirty="0" err="1"/>
              <a:t>guidata</a:t>
            </a:r>
            <a:r>
              <a:rPr lang="en-US" sz="1100" dirty="0"/>
              <a:t>(</a:t>
            </a:r>
            <a:r>
              <a:rPr lang="en-US" sz="1100" dirty="0" err="1"/>
              <a:t>hObject</a:t>
            </a:r>
            <a:r>
              <a:rPr lang="en-US" sz="1100" dirty="0"/>
              <a:t>, handles);</a:t>
            </a:r>
          </a:p>
        </p:txBody>
      </p:sp>
      <p:sp>
        <p:nvSpPr>
          <p:cNvPr id="18" name="Rectangle 17"/>
          <p:cNvSpPr/>
          <p:nvPr/>
        </p:nvSpPr>
        <p:spPr>
          <a:xfrm>
            <a:off x="4876800" y="2038350"/>
            <a:ext cx="3919663" cy="1107996"/>
          </a:xfrm>
          <a:prstGeom prst="rect">
            <a:avLst/>
          </a:prstGeom>
          <a:ln w="19050">
            <a:solidFill>
              <a:schemeClr val="accent2">
                <a:lumMod val="75000"/>
              </a:schemeClr>
            </a:solidFill>
          </a:ln>
        </p:spPr>
        <p:txBody>
          <a:bodyPr wrap="none">
            <a:spAutoFit/>
          </a:bodyPr>
          <a:lstStyle/>
          <a:p>
            <a:r>
              <a:rPr lang="en-US" sz="1100" b="1" dirty="0"/>
              <a:t>function input2_editText_Callback(</a:t>
            </a:r>
            <a:r>
              <a:rPr lang="en-US" sz="1100" b="1" dirty="0" err="1"/>
              <a:t>hObject</a:t>
            </a:r>
            <a:r>
              <a:rPr lang="en-US" sz="1100" b="1" dirty="0"/>
              <a:t>, </a:t>
            </a:r>
            <a:r>
              <a:rPr lang="en-US" sz="1100" b="1" dirty="0" err="1"/>
              <a:t>eventdata</a:t>
            </a:r>
            <a:r>
              <a:rPr lang="en-US" sz="1100" b="1" dirty="0"/>
              <a:t>, handles)</a:t>
            </a:r>
          </a:p>
          <a:p>
            <a:r>
              <a:rPr lang="en-US" sz="1100" dirty="0"/>
              <a:t>input = str2num(get(</a:t>
            </a:r>
            <a:r>
              <a:rPr lang="en-US" sz="1100" dirty="0" err="1"/>
              <a:t>hObject</a:t>
            </a:r>
            <a:r>
              <a:rPr lang="en-US" sz="1100" dirty="0"/>
              <a:t>,'String'));</a:t>
            </a:r>
          </a:p>
          <a:p>
            <a:r>
              <a:rPr lang="en-US" sz="1100" dirty="0"/>
              <a:t>if (</a:t>
            </a:r>
            <a:r>
              <a:rPr lang="en-US" sz="1100" dirty="0" err="1"/>
              <a:t>isempty</a:t>
            </a:r>
            <a:r>
              <a:rPr lang="en-US" sz="1100" dirty="0"/>
              <a:t>(input))</a:t>
            </a:r>
          </a:p>
          <a:p>
            <a:r>
              <a:rPr lang="en-US" sz="1100" dirty="0"/>
              <a:t>set(hObject,'String','0')</a:t>
            </a:r>
          </a:p>
          <a:p>
            <a:r>
              <a:rPr lang="en-US" sz="1100" dirty="0"/>
              <a:t>end</a:t>
            </a:r>
          </a:p>
          <a:p>
            <a:r>
              <a:rPr lang="en-US" sz="1100" dirty="0" err="1"/>
              <a:t>guidata</a:t>
            </a:r>
            <a:r>
              <a:rPr lang="en-US" sz="1100" dirty="0"/>
              <a:t>(</a:t>
            </a:r>
            <a:r>
              <a:rPr lang="en-US" sz="1100" dirty="0" err="1"/>
              <a:t>hObject</a:t>
            </a:r>
            <a:r>
              <a:rPr lang="en-US" sz="1100" dirty="0"/>
              <a:t>, handles);</a:t>
            </a:r>
          </a:p>
        </p:txBody>
      </p:sp>
      <p:sp>
        <p:nvSpPr>
          <p:cNvPr id="19" name="TextBox 18"/>
          <p:cNvSpPr txBox="1"/>
          <p:nvPr/>
        </p:nvSpPr>
        <p:spPr>
          <a:xfrm>
            <a:off x="914400" y="4765692"/>
            <a:ext cx="1324530" cy="369332"/>
          </a:xfrm>
          <a:prstGeom prst="rect">
            <a:avLst/>
          </a:prstGeom>
          <a:noFill/>
        </p:spPr>
        <p:txBody>
          <a:bodyPr wrap="none" rtlCol="0">
            <a:spAutoFit/>
          </a:bodyPr>
          <a:lstStyle/>
          <a:p>
            <a:r>
              <a:rPr lang="de-DE" dirty="0" err="1"/>
              <a:t>myAdder.fig</a:t>
            </a:r>
            <a:endParaRPr lang="de-DE" dirty="0"/>
          </a:p>
        </p:txBody>
      </p:sp>
      <p:sp>
        <p:nvSpPr>
          <p:cNvPr id="20" name="TextBox 19"/>
          <p:cNvSpPr txBox="1"/>
          <p:nvPr/>
        </p:nvSpPr>
        <p:spPr>
          <a:xfrm>
            <a:off x="6096000" y="4738997"/>
            <a:ext cx="1223540" cy="369332"/>
          </a:xfrm>
          <a:prstGeom prst="rect">
            <a:avLst/>
          </a:prstGeom>
          <a:noFill/>
        </p:spPr>
        <p:txBody>
          <a:bodyPr wrap="none" rtlCol="0">
            <a:spAutoFit/>
          </a:bodyPr>
          <a:lstStyle/>
          <a:p>
            <a:r>
              <a:rPr lang="de-DE" dirty="0" err="1"/>
              <a:t>myAdder.m</a:t>
            </a:r>
            <a:endParaRPr lang="en-US" dirty="0"/>
          </a:p>
        </p:txBody>
      </p:sp>
    </p:spTree>
    <p:extLst>
      <p:ext uri="{BB962C8B-B14F-4D97-AF65-F5344CB8AC3E}">
        <p14:creationId xmlns:p14="http://schemas.microsoft.com/office/powerpoint/2010/main" val="860075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b="1" dirty="0">
                <a:solidFill>
                  <a:schemeClr val="tx1"/>
                </a:solidFill>
              </a:rPr>
              <a:t>Týmový Projekt</a:t>
            </a:r>
            <a:endParaRPr lang="en-US" dirty="0"/>
          </a:p>
        </p:txBody>
      </p:sp>
      <p:sp>
        <p:nvSpPr>
          <p:cNvPr id="3" name="Content Placeholder 2"/>
          <p:cNvSpPr>
            <a:spLocks noGrp="1"/>
          </p:cNvSpPr>
          <p:nvPr>
            <p:ph sz="quarter" idx="13"/>
          </p:nvPr>
        </p:nvSpPr>
        <p:spPr>
          <a:xfrm>
            <a:off x="152400" y="971550"/>
            <a:ext cx="8686800" cy="3276600"/>
          </a:xfrm>
        </p:spPr>
        <p:txBody>
          <a:bodyPr>
            <a:normAutofit/>
          </a:bodyPr>
          <a:lstStyle/>
          <a:p>
            <a:r>
              <a:rPr lang="cs-CZ" b="1" dirty="0"/>
              <a:t>Projekt 1 – Simulátor modely populace</a:t>
            </a:r>
            <a:r>
              <a:rPr lang="de-DE" b="1" dirty="0"/>
              <a:t> (</a:t>
            </a:r>
            <a:r>
              <a:rPr lang="de-DE" b="1" dirty="0" err="1"/>
              <a:t>Hrůza</a:t>
            </a:r>
            <a:r>
              <a:rPr lang="de-DE" b="1" dirty="0"/>
              <a:t>, </a:t>
            </a:r>
            <a:r>
              <a:rPr lang="de-DE" b="1" dirty="0" err="1"/>
              <a:t>Roun</a:t>
            </a:r>
            <a:r>
              <a:rPr lang="de-DE" b="1" dirty="0"/>
              <a:t>)</a:t>
            </a:r>
            <a:endParaRPr lang="cs-CZ" b="1" dirty="0"/>
          </a:p>
          <a:p>
            <a:pPr lvl="1"/>
            <a:r>
              <a:rPr lang="cs-CZ" dirty="0"/>
              <a:t>Uživatel si vybere model</a:t>
            </a:r>
          </a:p>
          <a:p>
            <a:pPr lvl="1"/>
            <a:r>
              <a:rPr lang="cs-CZ" dirty="0"/>
              <a:t>Uživatel zadává hodnoty parametrů a počáteční velikost populace</a:t>
            </a:r>
          </a:p>
          <a:p>
            <a:pPr lvl="1"/>
            <a:r>
              <a:rPr lang="cs-CZ" dirty="0"/>
              <a:t>Systém zobrazí vývoj populace v casu</a:t>
            </a:r>
          </a:p>
        </p:txBody>
      </p:sp>
    </p:spTree>
    <p:extLst>
      <p:ext uri="{BB962C8B-B14F-4D97-AF65-F5344CB8AC3E}">
        <p14:creationId xmlns:p14="http://schemas.microsoft.com/office/powerpoint/2010/main" val="2170466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b="1" dirty="0">
                <a:solidFill>
                  <a:schemeClr val="tx1"/>
                </a:solidFill>
              </a:rPr>
              <a:t>Týmový Projekt</a:t>
            </a:r>
            <a:endParaRPr lang="en-US" dirty="0"/>
          </a:p>
        </p:txBody>
      </p:sp>
      <p:sp>
        <p:nvSpPr>
          <p:cNvPr id="3" name="Content Placeholder 2"/>
          <p:cNvSpPr>
            <a:spLocks noGrp="1"/>
          </p:cNvSpPr>
          <p:nvPr>
            <p:ph sz="quarter" idx="13"/>
          </p:nvPr>
        </p:nvSpPr>
        <p:spPr>
          <a:xfrm>
            <a:off x="76200" y="742950"/>
            <a:ext cx="4876800" cy="2362200"/>
          </a:xfrm>
        </p:spPr>
        <p:txBody>
          <a:bodyPr>
            <a:normAutofit fontScale="70000" lnSpcReduction="20000"/>
          </a:bodyPr>
          <a:lstStyle/>
          <a:p>
            <a:r>
              <a:rPr lang="cs-CZ" b="1" dirty="0"/>
              <a:t>Projekt 2 – Simulator kompartmentové modely</a:t>
            </a:r>
            <a:r>
              <a:rPr lang="de-DE" b="1" dirty="0"/>
              <a:t> (</a:t>
            </a:r>
            <a:r>
              <a:rPr lang="de-DE" b="1" dirty="0" err="1"/>
              <a:t>Panoška</a:t>
            </a:r>
            <a:r>
              <a:rPr lang="de-DE" b="1" dirty="0"/>
              <a:t>, Havel)</a:t>
            </a:r>
            <a:endParaRPr lang="cs-CZ" b="1" dirty="0"/>
          </a:p>
          <a:p>
            <a:pPr lvl="1"/>
            <a:r>
              <a:rPr lang="cs-CZ" dirty="0"/>
              <a:t>Uživatel zadává popis modelu</a:t>
            </a:r>
          </a:p>
          <a:p>
            <a:pPr lvl="1"/>
            <a:r>
              <a:rPr lang="cs-CZ" dirty="0"/>
              <a:t>Uživatel zadává hodnoty parametrů a počáteční množství látku.</a:t>
            </a:r>
          </a:p>
          <a:p>
            <a:pPr lvl="1"/>
            <a:r>
              <a:rPr lang="cs-CZ" dirty="0"/>
              <a:t>Systém vygeneruje diferenciální rovnice</a:t>
            </a:r>
          </a:p>
          <a:p>
            <a:pPr lvl="1"/>
            <a:r>
              <a:rPr lang="cs-CZ" dirty="0"/>
              <a:t>Systém vypočítavá a zobrazí vývoj množství a koncentraci látku v čase</a:t>
            </a:r>
            <a:endParaRPr lang="en-US"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4508" t="4996" r="34242" b="6393"/>
          <a:stretch/>
        </p:blipFill>
        <p:spPr bwMode="auto">
          <a:xfrm>
            <a:off x="5334000" y="666751"/>
            <a:ext cx="3685498" cy="4453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7517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b="1" dirty="0">
                <a:solidFill>
                  <a:schemeClr val="tx1"/>
                </a:solidFill>
              </a:rPr>
              <a:t>Týmový Projekt</a:t>
            </a:r>
            <a:endParaRPr lang="en-US" dirty="0"/>
          </a:p>
        </p:txBody>
      </p:sp>
      <p:sp>
        <p:nvSpPr>
          <p:cNvPr id="6" name="Content Placeholder 3"/>
          <p:cNvSpPr>
            <a:spLocks noGrp="1"/>
          </p:cNvSpPr>
          <p:nvPr>
            <p:ph sz="quarter" idx="14"/>
          </p:nvPr>
        </p:nvSpPr>
        <p:spPr>
          <a:xfrm>
            <a:off x="609600" y="1047750"/>
            <a:ext cx="7620000" cy="3429000"/>
          </a:xfrm>
        </p:spPr>
        <p:txBody>
          <a:bodyPr>
            <a:normAutofit fontScale="92500" lnSpcReduction="10000"/>
          </a:bodyPr>
          <a:lstStyle/>
          <a:p>
            <a:r>
              <a:rPr lang="cs-CZ" b="1" dirty="0"/>
              <a:t>Projekt 3 – Analyzátor kompartmentové modely</a:t>
            </a:r>
            <a:r>
              <a:rPr lang="de-DE" b="1" dirty="0"/>
              <a:t> (Reimer, </a:t>
            </a:r>
            <a:r>
              <a:rPr lang="de-DE" b="1" dirty="0" err="1"/>
              <a:t>Suchánková</a:t>
            </a:r>
            <a:r>
              <a:rPr lang="de-DE" b="1" dirty="0"/>
              <a:t>, </a:t>
            </a:r>
            <a:r>
              <a:rPr lang="de-DE" b="1" dirty="0" err="1"/>
              <a:t>Šmíd</a:t>
            </a:r>
            <a:r>
              <a:rPr lang="de-DE" b="1" dirty="0"/>
              <a:t>)</a:t>
            </a:r>
            <a:endParaRPr lang="cs-CZ" b="1" dirty="0"/>
          </a:p>
          <a:p>
            <a:pPr lvl="1"/>
            <a:r>
              <a:rPr lang="cs-CZ" dirty="0"/>
              <a:t>Uživatel zadává popis modelu</a:t>
            </a:r>
          </a:p>
          <a:p>
            <a:pPr lvl="1"/>
            <a:r>
              <a:rPr lang="cs-CZ" dirty="0"/>
              <a:t>Systém vygeneruje matice A, B, C, U, X, Y</a:t>
            </a:r>
          </a:p>
          <a:p>
            <a:pPr lvl="1"/>
            <a:r>
              <a:rPr lang="cs-CZ" dirty="0"/>
              <a:t>Systém vypočítavá a zobrazí přenosovou funkci</a:t>
            </a:r>
          </a:p>
          <a:p>
            <a:pPr lvl="1"/>
            <a:r>
              <a:rPr lang="cs-CZ" dirty="0"/>
              <a:t>Systém  vypočítavá a zobrazí pozorovací parametru</a:t>
            </a:r>
          </a:p>
          <a:p>
            <a:pPr lvl="1"/>
            <a:r>
              <a:rPr lang="cs-CZ" dirty="0"/>
              <a:t>Systém udělá analýzu </a:t>
            </a:r>
            <a:r>
              <a:rPr lang="cs-CZ" dirty="0" err="1"/>
              <a:t>identifikatelnosti</a:t>
            </a:r>
            <a:r>
              <a:rPr lang="cs-CZ" dirty="0"/>
              <a:t> a zobrazí výsledky</a:t>
            </a:r>
          </a:p>
        </p:txBody>
      </p:sp>
    </p:spTree>
    <p:extLst>
      <p:ext uri="{BB962C8B-B14F-4D97-AF65-F5344CB8AC3E}">
        <p14:creationId xmlns:p14="http://schemas.microsoft.com/office/powerpoint/2010/main" val="3369661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6906" y="1239232"/>
            <a:ext cx="5927242" cy="345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cs-CZ" b="1" dirty="0">
                <a:solidFill>
                  <a:schemeClr val="tx1"/>
                </a:solidFill>
              </a:rPr>
              <a:t>Týmový Projekt</a:t>
            </a:r>
            <a:endParaRPr lang="en-US" dirty="0"/>
          </a:p>
        </p:txBody>
      </p:sp>
      <p:sp>
        <p:nvSpPr>
          <p:cNvPr id="6" name="Content Placeholder 3"/>
          <p:cNvSpPr>
            <a:spLocks noGrp="1"/>
          </p:cNvSpPr>
          <p:nvPr>
            <p:ph sz="quarter" idx="14"/>
          </p:nvPr>
        </p:nvSpPr>
        <p:spPr>
          <a:xfrm>
            <a:off x="76200" y="742950"/>
            <a:ext cx="3962400" cy="1447800"/>
          </a:xfrm>
        </p:spPr>
        <p:txBody>
          <a:bodyPr>
            <a:normAutofit fontScale="40000" lnSpcReduction="20000"/>
          </a:bodyPr>
          <a:lstStyle/>
          <a:p>
            <a:r>
              <a:rPr lang="cs-CZ" b="1" dirty="0"/>
              <a:t>Projekt 4 – Identifikace kompartmentové modely</a:t>
            </a:r>
          </a:p>
          <a:p>
            <a:pPr lvl="1"/>
            <a:r>
              <a:rPr lang="cs-CZ" dirty="0"/>
              <a:t>Uživatel zadává popis modelu</a:t>
            </a:r>
          </a:p>
          <a:p>
            <a:pPr lvl="1"/>
            <a:r>
              <a:rPr lang="cs-CZ" dirty="0"/>
              <a:t>Uživatel zadává hodnoty měřeni</a:t>
            </a:r>
          </a:p>
          <a:p>
            <a:pPr lvl="1"/>
            <a:r>
              <a:rPr lang="cs-CZ" dirty="0"/>
              <a:t>Systém vygeneruje diferenciální rovnice</a:t>
            </a:r>
          </a:p>
          <a:p>
            <a:pPr lvl="1"/>
            <a:r>
              <a:rPr lang="cs-CZ" dirty="0"/>
              <a:t>Systém udělá identifikaci parametrů a zobrazí výsledky</a:t>
            </a:r>
            <a:endParaRPr lang="en-US" dirty="0"/>
          </a:p>
          <a:p>
            <a:endParaRPr lang="en-US" dirty="0"/>
          </a:p>
        </p:txBody>
      </p:sp>
    </p:spTree>
    <p:extLst>
      <p:ext uri="{BB962C8B-B14F-4D97-AF65-F5344CB8AC3E}">
        <p14:creationId xmlns:p14="http://schemas.microsoft.com/office/powerpoint/2010/main" val="2468941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cs-CZ"/>
              <a:t>Co budete cvičit po celém semestru?</a:t>
            </a:r>
          </a:p>
        </p:txBody>
      </p:sp>
      <p:sp>
        <p:nvSpPr>
          <p:cNvPr id="42" name="TextBox 41"/>
          <p:cNvSpPr txBox="1"/>
          <p:nvPr/>
        </p:nvSpPr>
        <p:spPr>
          <a:xfrm>
            <a:off x="3429000" y="742950"/>
            <a:ext cx="1981200" cy="276999"/>
          </a:xfrm>
          <a:prstGeom prst="rect">
            <a:avLst/>
          </a:prstGeom>
          <a:noFill/>
          <a:ln>
            <a:solidFill>
              <a:schemeClr val="tx1"/>
            </a:solidFill>
          </a:ln>
        </p:spPr>
        <p:style>
          <a:lnRef idx="0">
            <a:schemeClr val="dk1"/>
          </a:lnRef>
          <a:fillRef idx="3">
            <a:schemeClr val="dk1"/>
          </a:fillRef>
          <a:effectRef idx="3">
            <a:schemeClr val="dk1"/>
          </a:effectRef>
          <a:fontRef idx="minor">
            <a:schemeClr val="lt1"/>
          </a:fontRef>
        </p:style>
        <p:txBody>
          <a:bodyPr wrap="square" tIns="0" bIns="0" rtlCol="0">
            <a:spAutoFit/>
          </a:bodyPr>
          <a:lstStyle/>
          <a:p>
            <a:pPr algn="ctr"/>
            <a:r>
              <a:rPr lang="de-DE" b="1" dirty="0">
                <a:solidFill>
                  <a:schemeClr val="tx1"/>
                </a:solidFill>
              </a:rPr>
              <a:t>17BIMS</a:t>
            </a:r>
            <a:endParaRPr lang="cs-CZ" b="1" dirty="0">
              <a:solidFill>
                <a:schemeClr val="tx1"/>
              </a:solidFill>
            </a:endParaRPr>
          </a:p>
        </p:txBody>
      </p:sp>
      <p:sp>
        <p:nvSpPr>
          <p:cNvPr id="43" name="TextBox 42"/>
          <p:cNvSpPr txBox="1"/>
          <p:nvPr/>
        </p:nvSpPr>
        <p:spPr>
          <a:xfrm>
            <a:off x="600376" y="1733550"/>
            <a:ext cx="2295223" cy="457200"/>
          </a:xfrm>
          <a:prstGeom prst="rect">
            <a:avLst/>
          </a:prstGeom>
        </p:spPr>
        <p:style>
          <a:lnRef idx="1">
            <a:schemeClr val="accent1"/>
          </a:lnRef>
          <a:fillRef idx="2">
            <a:schemeClr val="accent1"/>
          </a:fillRef>
          <a:effectRef idx="1">
            <a:schemeClr val="accent1"/>
          </a:effectRef>
          <a:fontRef idx="minor">
            <a:schemeClr val="dk1"/>
          </a:fontRef>
        </p:style>
        <p:txBody>
          <a:bodyPr wrap="none" tIns="0" bIns="0" rtlCol="0">
            <a:noAutofit/>
          </a:bodyPr>
          <a:lstStyle/>
          <a:p>
            <a:r>
              <a:rPr lang="cs-CZ" sz="1200" dirty="0"/>
              <a:t>1. hodina</a:t>
            </a:r>
          </a:p>
          <a:p>
            <a:r>
              <a:rPr lang="cs-CZ" sz="1200" b="1" dirty="0"/>
              <a:t>Úvod </a:t>
            </a:r>
            <a:r>
              <a:rPr lang="cs-CZ" sz="1200" b="1"/>
              <a:t>do Matlab/Simulink</a:t>
            </a:r>
            <a:endParaRPr lang="cs-CZ" sz="1200" b="1" dirty="0"/>
          </a:p>
          <a:p>
            <a:endParaRPr lang="cs-CZ" sz="1200" b="1" dirty="0"/>
          </a:p>
        </p:txBody>
      </p:sp>
      <p:sp>
        <p:nvSpPr>
          <p:cNvPr id="46" name="TextBox 45"/>
          <p:cNvSpPr txBox="1"/>
          <p:nvPr/>
        </p:nvSpPr>
        <p:spPr>
          <a:xfrm>
            <a:off x="605494" y="2346127"/>
            <a:ext cx="2290106" cy="457200"/>
          </a:xfrm>
          <a:prstGeom prst="rect">
            <a:avLst/>
          </a:prstGeom>
        </p:spPr>
        <p:style>
          <a:lnRef idx="1">
            <a:schemeClr val="accent1"/>
          </a:lnRef>
          <a:fillRef idx="2">
            <a:schemeClr val="accent1"/>
          </a:fillRef>
          <a:effectRef idx="1">
            <a:schemeClr val="accent1"/>
          </a:effectRef>
          <a:fontRef idx="minor">
            <a:schemeClr val="dk1"/>
          </a:fontRef>
        </p:style>
        <p:txBody>
          <a:bodyPr wrap="none" tIns="0" bIns="0" rtlCol="0">
            <a:noAutofit/>
          </a:bodyPr>
          <a:lstStyle/>
          <a:p>
            <a:r>
              <a:rPr lang="cs-CZ" sz="1200" dirty="0"/>
              <a:t>2. hodina</a:t>
            </a:r>
          </a:p>
          <a:p>
            <a:r>
              <a:rPr lang="cs-CZ" sz="1200" b="1" dirty="0"/>
              <a:t>Modely </a:t>
            </a:r>
            <a:r>
              <a:rPr lang="cs-CZ" sz="1200" b="1" dirty="0" err="1"/>
              <a:t>jednodruhových</a:t>
            </a:r>
            <a:r>
              <a:rPr lang="cs-CZ" sz="1200" b="1" dirty="0"/>
              <a:t> populací</a:t>
            </a:r>
          </a:p>
        </p:txBody>
      </p:sp>
      <p:cxnSp>
        <p:nvCxnSpPr>
          <p:cNvPr id="47" name="Elbow Connector 46"/>
          <p:cNvCxnSpPr>
            <a:endCxn id="43" idx="1"/>
          </p:cNvCxnSpPr>
          <p:nvPr/>
        </p:nvCxnSpPr>
        <p:spPr>
          <a:xfrm rot="16200000" flipH="1">
            <a:off x="338288" y="1700062"/>
            <a:ext cx="304798" cy="219378"/>
          </a:xfrm>
          <a:prstGeom prst="bentConnector2">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Elbow Connector 45"/>
          <p:cNvCxnSpPr>
            <a:endCxn id="46" idx="1"/>
          </p:cNvCxnSpPr>
          <p:nvPr/>
        </p:nvCxnSpPr>
        <p:spPr>
          <a:xfrm rot="16200000" flipH="1">
            <a:off x="-3542" y="1965691"/>
            <a:ext cx="993578" cy="224494"/>
          </a:xfrm>
          <a:prstGeom prst="bentConnector2">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681057" y="1733550"/>
            <a:ext cx="2062335" cy="457200"/>
          </a:xfrm>
          <a:prstGeom prst="rect">
            <a:avLst/>
          </a:prstGeom>
        </p:spPr>
        <p:style>
          <a:lnRef idx="1">
            <a:schemeClr val="accent6"/>
          </a:lnRef>
          <a:fillRef idx="2">
            <a:schemeClr val="accent6"/>
          </a:fillRef>
          <a:effectRef idx="1">
            <a:schemeClr val="accent6"/>
          </a:effectRef>
          <a:fontRef idx="minor">
            <a:schemeClr val="dk1"/>
          </a:fontRef>
        </p:style>
        <p:txBody>
          <a:bodyPr wrap="none" tIns="0" bIns="0" rtlCol="0">
            <a:noAutofit/>
          </a:bodyPr>
          <a:lstStyle/>
          <a:p>
            <a:pPr algn="ctr"/>
            <a:r>
              <a:rPr lang="cs-CZ" sz="1200" dirty="0"/>
              <a:t>5. hodina</a:t>
            </a:r>
          </a:p>
          <a:p>
            <a:r>
              <a:rPr lang="cs-CZ" sz="1200" b="1" dirty="0"/>
              <a:t>1-kompartmentové modely</a:t>
            </a:r>
          </a:p>
        </p:txBody>
      </p:sp>
      <p:sp>
        <p:nvSpPr>
          <p:cNvPr id="57" name="TextBox 56"/>
          <p:cNvSpPr txBox="1"/>
          <p:nvPr/>
        </p:nvSpPr>
        <p:spPr>
          <a:xfrm>
            <a:off x="3686174" y="2346126"/>
            <a:ext cx="2057401" cy="454223"/>
          </a:xfrm>
          <a:prstGeom prst="rect">
            <a:avLst/>
          </a:prstGeom>
        </p:spPr>
        <p:style>
          <a:lnRef idx="1">
            <a:schemeClr val="accent6"/>
          </a:lnRef>
          <a:fillRef idx="2">
            <a:schemeClr val="accent6"/>
          </a:fillRef>
          <a:effectRef idx="1">
            <a:schemeClr val="accent6"/>
          </a:effectRef>
          <a:fontRef idx="minor">
            <a:schemeClr val="dk1"/>
          </a:fontRef>
        </p:style>
        <p:txBody>
          <a:bodyPr wrap="none" tIns="0" bIns="0" rtlCol="0">
            <a:noAutofit/>
          </a:bodyPr>
          <a:lstStyle/>
          <a:p>
            <a:pPr algn="ctr"/>
            <a:r>
              <a:rPr lang="cs-CZ" sz="1200" dirty="0"/>
              <a:t>6. hodina</a:t>
            </a:r>
          </a:p>
          <a:p>
            <a:r>
              <a:rPr lang="cs-CZ" sz="1200" b="1" dirty="0"/>
              <a:t>Vice-kompartmentové modely</a:t>
            </a:r>
          </a:p>
        </p:txBody>
      </p:sp>
      <p:cxnSp>
        <p:nvCxnSpPr>
          <p:cNvPr id="58" name="Elbow Connector 57"/>
          <p:cNvCxnSpPr>
            <a:endCxn id="56" idx="1"/>
          </p:cNvCxnSpPr>
          <p:nvPr/>
        </p:nvCxnSpPr>
        <p:spPr>
          <a:xfrm rot="16200000" flipH="1">
            <a:off x="3389346" y="1670439"/>
            <a:ext cx="380998" cy="202424"/>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9" name="Elbow Connector 45"/>
          <p:cNvCxnSpPr>
            <a:endCxn id="57" idx="1"/>
          </p:cNvCxnSpPr>
          <p:nvPr/>
        </p:nvCxnSpPr>
        <p:spPr>
          <a:xfrm rot="16200000" flipH="1">
            <a:off x="3086358" y="1973422"/>
            <a:ext cx="992088" cy="207544"/>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0" name="TextBox 59"/>
          <p:cNvSpPr txBox="1"/>
          <p:nvPr/>
        </p:nvSpPr>
        <p:spPr>
          <a:xfrm>
            <a:off x="6838949" y="1733550"/>
            <a:ext cx="2076451" cy="454223"/>
          </a:xfrm>
          <a:prstGeom prst="rect">
            <a:avLst/>
          </a:prstGeom>
          <a:solidFill>
            <a:srgbClr val="92D050"/>
          </a:solidFill>
        </p:spPr>
        <p:style>
          <a:lnRef idx="1">
            <a:schemeClr val="accent6"/>
          </a:lnRef>
          <a:fillRef idx="2">
            <a:schemeClr val="accent6"/>
          </a:fillRef>
          <a:effectRef idx="1">
            <a:schemeClr val="accent6"/>
          </a:effectRef>
          <a:fontRef idx="minor">
            <a:schemeClr val="dk1"/>
          </a:fontRef>
        </p:style>
        <p:txBody>
          <a:bodyPr wrap="none" tIns="0" bIns="0" rtlCol="0">
            <a:noAutofit/>
          </a:bodyPr>
          <a:lstStyle/>
          <a:p>
            <a:pPr algn="ctr"/>
            <a:r>
              <a:rPr lang="de-DE" sz="1200" dirty="0"/>
              <a:t>9</a:t>
            </a:r>
            <a:r>
              <a:rPr lang="cs-CZ" sz="1200" dirty="0"/>
              <a:t>. Hodina</a:t>
            </a:r>
            <a:r>
              <a:rPr lang="de-DE" sz="1200" dirty="0"/>
              <a:t> (15.4.)</a:t>
            </a:r>
            <a:endParaRPr lang="cs-CZ" sz="1200" dirty="0"/>
          </a:p>
          <a:p>
            <a:r>
              <a:rPr lang="cs-CZ" sz="1200" b="1" dirty="0"/>
              <a:t>Analýza identifikovatelnosti</a:t>
            </a:r>
          </a:p>
        </p:txBody>
      </p:sp>
      <p:cxnSp>
        <p:nvCxnSpPr>
          <p:cNvPr id="61" name="Elbow Connector 45"/>
          <p:cNvCxnSpPr>
            <a:endCxn id="60" idx="1"/>
          </p:cNvCxnSpPr>
          <p:nvPr/>
        </p:nvCxnSpPr>
        <p:spPr>
          <a:xfrm rot="16200000" flipH="1">
            <a:off x="6554232" y="1675944"/>
            <a:ext cx="361891" cy="207544"/>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2" name="TextBox 61"/>
          <p:cNvSpPr txBox="1"/>
          <p:nvPr/>
        </p:nvSpPr>
        <p:spPr>
          <a:xfrm>
            <a:off x="224495" y="1352550"/>
            <a:ext cx="1568058" cy="246221"/>
          </a:xfrm>
          <a:prstGeom prst="rect">
            <a:avLst/>
          </a:prstGeom>
        </p:spPr>
        <p:style>
          <a:lnRef idx="1">
            <a:schemeClr val="accent1"/>
          </a:lnRef>
          <a:fillRef idx="3">
            <a:schemeClr val="accent1"/>
          </a:fillRef>
          <a:effectRef idx="2">
            <a:schemeClr val="accent1"/>
          </a:effectRef>
          <a:fontRef idx="minor">
            <a:schemeClr val="lt1"/>
          </a:fontRef>
        </p:style>
        <p:txBody>
          <a:bodyPr wrap="none" tIns="0" bIns="0" rtlCol="0">
            <a:spAutoFit/>
          </a:bodyPr>
          <a:lstStyle/>
          <a:p>
            <a:r>
              <a:rPr lang="cs-CZ" sz="1600"/>
              <a:t>Modely populací</a:t>
            </a:r>
            <a:endParaRPr lang="cs-CZ" sz="1600" b="1">
              <a:solidFill>
                <a:schemeClr val="dk1"/>
              </a:solidFill>
            </a:endParaRPr>
          </a:p>
        </p:txBody>
      </p:sp>
      <p:sp>
        <p:nvSpPr>
          <p:cNvPr id="63" name="TextBox 62"/>
          <p:cNvSpPr txBox="1"/>
          <p:nvPr/>
        </p:nvSpPr>
        <p:spPr>
          <a:xfrm>
            <a:off x="3305175" y="1352550"/>
            <a:ext cx="2228495" cy="246221"/>
          </a:xfrm>
          <a:prstGeom prst="rect">
            <a:avLst/>
          </a:prstGeom>
          <a:solidFill>
            <a:srgbClr val="A38B8E"/>
          </a:solidFill>
        </p:spPr>
        <p:style>
          <a:lnRef idx="1">
            <a:schemeClr val="accent6"/>
          </a:lnRef>
          <a:fillRef idx="2">
            <a:schemeClr val="accent6"/>
          </a:fillRef>
          <a:effectRef idx="1">
            <a:schemeClr val="accent6"/>
          </a:effectRef>
          <a:fontRef idx="minor">
            <a:schemeClr val="dk1"/>
          </a:fontRef>
        </p:style>
        <p:txBody>
          <a:bodyPr wrap="none" tIns="0" bIns="0" rtlCol="0">
            <a:spAutoFit/>
          </a:bodyPr>
          <a:lstStyle/>
          <a:p>
            <a:r>
              <a:rPr lang="cs-CZ" sz="1600"/>
              <a:t>Kompartmentové modely</a:t>
            </a:r>
            <a:endParaRPr lang="cs-CZ" sz="1600" b="1"/>
          </a:p>
        </p:txBody>
      </p:sp>
      <p:sp>
        <p:nvSpPr>
          <p:cNvPr id="66" name="TextBox 65"/>
          <p:cNvSpPr txBox="1"/>
          <p:nvPr/>
        </p:nvSpPr>
        <p:spPr>
          <a:xfrm>
            <a:off x="6457950" y="1352550"/>
            <a:ext cx="1538434" cy="246221"/>
          </a:xfrm>
          <a:prstGeom prst="rect">
            <a:avLst/>
          </a:prstGeom>
          <a:solidFill>
            <a:srgbClr val="00B050"/>
          </a:solidFill>
        </p:spPr>
        <p:style>
          <a:lnRef idx="1">
            <a:schemeClr val="accent6"/>
          </a:lnRef>
          <a:fillRef idx="2">
            <a:schemeClr val="accent6"/>
          </a:fillRef>
          <a:effectRef idx="1">
            <a:schemeClr val="accent6"/>
          </a:effectRef>
          <a:fontRef idx="minor">
            <a:schemeClr val="dk1"/>
          </a:fontRef>
        </p:style>
        <p:txBody>
          <a:bodyPr wrap="none" tIns="0" bIns="0" rtlCol="0">
            <a:spAutoFit/>
          </a:bodyPr>
          <a:lstStyle/>
          <a:p>
            <a:r>
              <a:rPr lang="cs-CZ" sz="1600" b="1" dirty="0">
                <a:solidFill>
                  <a:schemeClr val="tx1"/>
                </a:solidFill>
              </a:rPr>
              <a:t>Pokročilé</a:t>
            </a:r>
            <a:r>
              <a:rPr lang="de-DE" sz="1600" b="1" dirty="0">
                <a:solidFill>
                  <a:schemeClr val="tx1"/>
                </a:solidFill>
              </a:rPr>
              <a:t> </a:t>
            </a:r>
            <a:r>
              <a:rPr lang="de-DE" sz="1600" b="1" dirty="0" err="1">
                <a:solidFill>
                  <a:schemeClr val="tx1"/>
                </a:solidFill>
              </a:rPr>
              <a:t>pojmy</a:t>
            </a:r>
            <a:endParaRPr lang="cs-CZ" sz="1600" b="1" dirty="0">
              <a:solidFill>
                <a:schemeClr val="tx1"/>
              </a:solidFill>
            </a:endParaRPr>
          </a:p>
        </p:txBody>
      </p:sp>
      <p:cxnSp>
        <p:nvCxnSpPr>
          <p:cNvPr id="68" name="Elbow Connector 67"/>
          <p:cNvCxnSpPr>
            <a:stCxn id="42" idx="2"/>
            <a:endCxn id="63" idx="0"/>
          </p:cNvCxnSpPr>
          <p:nvPr/>
        </p:nvCxnSpPr>
        <p:spPr>
          <a:xfrm rot="5400000">
            <a:off x="4253212" y="1186161"/>
            <a:ext cx="332601" cy="17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hape 139"/>
          <p:cNvCxnSpPr>
            <a:stCxn id="42" idx="2"/>
            <a:endCxn id="66" idx="0"/>
          </p:cNvCxnSpPr>
          <p:nvPr/>
        </p:nvCxnSpPr>
        <p:spPr>
          <a:xfrm rot="16200000" flipH="1">
            <a:off x="5657083" y="-217535"/>
            <a:ext cx="332601" cy="280756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Elbow Connector 69"/>
          <p:cNvCxnSpPr>
            <a:stCxn id="42" idx="2"/>
            <a:endCxn id="62" idx="0"/>
          </p:cNvCxnSpPr>
          <p:nvPr/>
        </p:nvCxnSpPr>
        <p:spPr>
          <a:xfrm rot="5400000">
            <a:off x="2547762" y="-519289"/>
            <a:ext cx="332601" cy="3411076"/>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606713" y="2952750"/>
            <a:ext cx="2288887" cy="457200"/>
          </a:xfrm>
          <a:prstGeom prst="rect">
            <a:avLst/>
          </a:prstGeom>
        </p:spPr>
        <p:style>
          <a:lnRef idx="1">
            <a:schemeClr val="accent1"/>
          </a:lnRef>
          <a:fillRef idx="2">
            <a:schemeClr val="accent1"/>
          </a:fillRef>
          <a:effectRef idx="1">
            <a:schemeClr val="accent1"/>
          </a:effectRef>
          <a:fontRef idx="minor">
            <a:schemeClr val="dk1"/>
          </a:fontRef>
        </p:style>
        <p:txBody>
          <a:bodyPr wrap="none" tIns="0" bIns="0" rtlCol="0">
            <a:noAutofit/>
          </a:bodyPr>
          <a:lstStyle/>
          <a:p>
            <a:r>
              <a:rPr lang="cs-CZ" sz="1200" dirty="0"/>
              <a:t>3. hodina</a:t>
            </a:r>
          </a:p>
          <a:p>
            <a:r>
              <a:rPr lang="cs-CZ" sz="1200" b="1" dirty="0"/>
              <a:t>Modely </a:t>
            </a:r>
            <a:r>
              <a:rPr lang="cs-CZ" sz="1200" b="1" dirty="0" err="1"/>
              <a:t>dvoudruhových</a:t>
            </a:r>
            <a:r>
              <a:rPr lang="cs-CZ" sz="1200" b="1" dirty="0"/>
              <a:t> populací</a:t>
            </a:r>
          </a:p>
        </p:txBody>
      </p:sp>
      <p:cxnSp>
        <p:nvCxnSpPr>
          <p:cNvPr id="72" name="Elbow Connector 45"/>
          <p:cNvCxnSpPr>
            <a:endCxn id="71" idx="1"/>
          </p:cNvCxnSpPr>
          <p:nvPr/>
        </p:nvCxnSpPr>
        <p:spPr>
          <a:xfrm rot="16200000" flipH="1">
            <a:off x="-2322" y="2572315"/>
            <a:ext cx="993578" cy="224492"/>
          </a:xfrm>
          <a:prstGeom prst="bentConnector2">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3686175" y="2955727"/>
            <a:ext cx="2057400" cy="454223"/>
          </a:xfrm>
          <a:prstGeom prst="rect">
            <a:avLst/>
          </a:prstGeom>
        </p:spPr>
        <p:style>
          <a:lnRef idx="1">
            <a:schemeClr val="accent6"/>
          </a:lnRef>
          <a:fillRef idx="2">
            <a:schemeClr val="accent6"/>
          </a:fillRef>
          <a:effectRef idx="1">
            <a:schemeClr val="accent6"/>
          </a:effectRef>
          <a:fontRef idx="minor">
            <a:schemeClr val="dk1"/>
          </a:fontRef>
        </p:style>
        <p:txBody>
          <a:bodyPr wrap="none" tIns="0" bIns="0" rtlCol="0">
            <a:noAutofit/>
          </a:bodyPr>
          <a:lstStyle/>
          <a:p>
            <a:pPr algn="ctr"/>
            <a:r>
              <a:rPr lang="de-DE" sz="1200" dirty="0"/>
              <a:t>7</a:t>
            </a:r>
            <a:r>
              <a:rPr lang="cs-CZ" sz="1200" dirty="0"/>
              <a:t>. hodina</a:t>
            </a:r>
          </a:p>
          <a:p>
            <a:r>
              <a:rPr lang="cs-CZ" sz="1200" b="1" dirty="0"/>
              <a:t>Vice-kompartmentové modely</a:t>
            </a:r>
          </a:p>
        </p:txBody>
      </p:sp>
      <p:cxnSp>
        <p:nvCxnSpPr>
          <p:cNvPr id="76" name="Elbow Connector 45"/>
          <p:cNvCxnSpPr>
            <a:endCxn id="74" idx="1"/>
          </p:cNvCxnSpPr>
          <p:nvPr/>
        </p:nvCxnSpPr>
        <p:spPr>
          <a:xfrm rot="16200000" flipH="1">
            <a:off x="3086359" y="2583023"/>
            <a:ext cx="992088" cy="207544"/>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7" name="TextBox 76"/>
          <p:cNvSpPr txBox="1"/>
          <p:nvPr/>
        </p:nvSpPr>
        <p:spPr>
          <a:xfrm>
            <a:off x="6838949" y="2346128"/>
            <a:ext cx="2076451" cy="454223"/>
          </a:xfrm>
          <a:prstGeom prst="rect">
            <a:avLst/>
          </a:prstGeom>
          <a:solidFill>
            <a:srgbClr val="92D050"/>
          </a:solidFill>
        </p:spPr>
        <p:style>
          <a:lnRef idx="1">
            <a:schemeClr val="accent6"/>
          </a:lnRef>
          <a:fillRef idx="2">
            <a:schemeClr val="accent6"/>
          </a:fillRef>
          <a:effectRef idx="1">
            <a:schemeClr val="accent6"/>
          </a:effectRef>
          <a:fontRef idx="minor">
            <a:schemeClr val="dk1"/>
          </a:fontRef>
        </p:style>
        <p:txBody>
          <a:bodyPr wrap="none" tIns="0" bIns="0" rtlCol="0">
            <a:noAutofit/>
          </a:bodyPr>
          <a:lstStyle/>
          <a:p>
            <a:pPr algn="ctr"/>
            <a:r>
              <a:rPr lang="cs-CZ" sz="1200" dirty="0"/>
              <a:t>1</a:t>
            </a:r>
            <a:r>
              <a:rPr lang="de-DE" sz="1200" dirty="0"/>
              <a:t>1</a:t>
            </a:r>
            <a:r>
              <a:rPr lang="cs-CZ" sz="1200" dirty="0"/>
              <a:t>. Hodina</a:t>
            </a:r>
            <a:r>
              <a:rPr lang="de-DE" sz="1200" dirty="0"/>
              <a:t> (13.5.)</a:t>
            </a:r>
            <a:endParaRPr lang="cs-CZ" sz="1200" dirty="0"/>
          </a:p>
          <a:p>
            <a:pPr algn="ctr"/>
            <a:r>
              <a:rPr lang="cs-CZ" sz="1200" b="1" dirty="0"/>
              <a:t>Identifikace parametrů modelu</a:t>
            </a:r>
          </a:p>
        </p:txBody>
      </p:sp>
      <p:cxnSp>
        <p:nvCxnSpPr>
          <p:cNvPr id="78" name="Elbow Connector 45"/>
          <p:cNvCxnSpPr>
            <a:endCxn id="77" idx="1"/>
          </p:cNvCxnSpPr>
          <p:nvPr/>
        </p:nvCxnSpPr>
        <p:spPr>
          <a:xfrm rot="16200000" flipH="1">
            <a:off x="6277233" y="2011524"/>
            <a:ext cx="915888" cy="207544"/>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9" name="TextBox 78"/>
          <p:cNvSpPr txBox="1"/>
          <p:nvPr/>
        </p:nvSpPr>
        <p:spPr>
          <a:xfrm>
            <a:off x="605494" y="3562350"/>
            <a:ext cx="2290106" cy="457200"/>
          </a:xfrm>
          <a:prstGeom prst="rect">
            <a:avLst/>
          </a:prstGeom>
        </p:spPr>
        <p:style>
          <a:lnRef idx="1">
            <a:schemeClr val="accent1"/>
          </a:lnRef>
          <a:fillRef idx="2">
            <a:schemeClr val="accent1"/>
          </a:fillRef>
          <a:effectRef idx="1">
            <a:schemeClr val="accent1"/>
          </a:effectRef>
          <a:fontRef idx="minor">
            <a:schemeClr val="dk1"/>
          </a:fontRef>
        </p:style>
        <p:txBody>
          <a:bodyPr wrap="none" tIns="0" bIns="0" rtlCol="0">
            <a:noAutofit/>
          </a:bodyPr>
          <a:lstStyle/>
          <a:p>
            <a:r>
              <a:rPr lang="cs-CZ" sz="1200" dirty="0"/>
              <a:t>4. hodina</a:t>
            </a:r>
          </a:p>
          <a:p>
            <a:r>
              <a:rPr lang="cs-CZ" sz="1200" b="1" dirty="0"/>
              <a:t>Epidemiologické modely</a:t>
            </a:r>
          </a:p>
        </p:txBody>
      </p:sp>
      <p:cxnSp>
        <p:nvCxnSpPr>
          <p:cNvPr id="80" name="Elbow Connector 45"/>
          <p:cNvCxnSpPr>
            <a:endCxn id="79" idx="1"/>
          </p:cNvCxnSpPr>
          <p:nvPr/>
        </p:nvCxnSpPr>
        <p:spPr>
          <a:xfrm rot="16200000" flipH="1">
            <a:off x="-3542" y="3181914"/>
            <a:ext cx="993578" cy="224494"/>
          </a:xfrm>
          <a:prstGeom prst="bentConnector2">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6838949" y="2940399"/>
            <a:ext cx="2076451" cy="454223"/>
          </a:xfrm>
          <a:prstGeom prst="rect">
            <a:avLst/>
          </a:prstGeom>
          <a:solidFill>
            <a:srgbClr val="92D050"/>
          </a:solidFill>
        </p:spPr>
        <p:style>
          <a:lnRef idx="1">
            <a:schemeClr val="accent6"/>
          </a:lnRef>
          <a:fillRef idx="2">
            <a:schemeClr val="accent6"/>
          </a:fillRef>
          <a:effectRef idx="1">
            <a:schemeClr val="accent6"/>
          </a:effectRef>
          <a:fontRef idx="minor">
            <a:schemeClr val="dk1"/>
          </a:fontRef>
        </p:style>
        <p:txBody>
          <a:bodyPr wrap="none" tIns="0" bIns="0" rtlCol="0">
            <a:noAutofit/>
          </a:bodyPr>
          <a:lstStyle/>
          <a:p>
            <a:pPr algn="ctr"/>
            <a:r>
              <a:rPr lang="cs-CZ" sz="1200" dirty="0"/>
              <a:t>1</a:t>
            </a:r>
            <a:r>
              <a:rPr lang="de-DE" sz="1200" dirty="0"/>
              <a:t>2</a:t>
            </a:r>
            <a:r>
              <a:rPr lang="cs-CZ" sz="1200" dirty="0"/>
              <a:t>. hodina</a:t>
            </a:r>
            <a:r>
              <a:rPr lang="de-DE" sz="1200" dirty="0"/>
              <a:t> (20.5.)</a:t>
            </a:r>
            <a:endParaRPr lang="cs-CZ" sz="1200" dirty="0"/>
          </a:p>
          <a:p>
            <a:pPr algn="ctr"/>
            <a:r>
              <a:rPr lang="cs-CZ" sz="1200" b="1" dirty="0"/>
              <a:t>Analýza</a:t>
            </a:r>
            <a:r>
              <a:rPr lang="de-DE" sz="1200" b="1" dirty="0"/>
              <a:t> </a:t>
            </a:r>
            <a:r>
              <a:rPr lang="cs-CZ" sz="1200" b="1" dirty="0"/>
              <a:t>citlivost</a:t>
            </a:r>
            <a:r>
              <a:rPr lang="de-DE" sz="1200" b="1" dirty="0"/>
              <a:t>i</a:t>
            </a:r>
            <a:endParaRPr lang="cs-CZ" sz="1200" b="1" dirty="0"/>
          </a:p>
        </p:txBody>
      </p:sp>
      <p:cxnSp>
        <p:nvCxnSpPr>
          <p:cNvPr id="89" name="Elbow Connector 45"/>
          <p:cNvCxnSpPr>
            <a:endCxn id="88" idx="1"/>
          </p:cNvCxnSpPr>
          <p:nvPr/>
        </p:nvCxnSpPr>
        <p:spPr>
          <a:xfrm rot="16200000" flipH="1">
            <a:off x="6277233" y="2605795"/>
            <a:ext cx="915888" cy="207544"/>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90" name="Rectangle 89"/>
          <p:cNvSpPr/>
          <p:nvPr/>
        </p:nvSpPr>
        <p:spPr>
          <a:xfrm>
            <a:off x="1371902" y="4127837"/>
            <a:ext cx="5114623" cy="1015663"/>
          </a:xfrm>
          <a:prstGeom prst="rect">
            <a:avLst/>
          </a:prstGeom>
          <a:solidFill>
            <a:srgbClr val="EDEAB3"/>
          </a:solidFill>
        </p:spPr>
        <p:style>
          <a:lnRef idx="1">
            <a:schemeClr val="accent6"/>
          </a:lnRef>
          <a:fillRef idx="2">
            <a:schemeClr val="accent6"/>
          </a:fillRef>
          <a:effectRef idx="1">
            <a:schemeClr val="accent6"/>
          </a:effectRef>
          <a:fontRef idx="minor">
            <a:schemeClr val="dk1"/>
          </a:fontRef>
        </p:style>
        <p:txBody>
          <a:bodyPr wrap="square">
            <a:spAutoFit/>
          </a:bodyPr>
          <a:lstStyle/>
          <a:p>
            <a:r>
              <a:rPr lang="cs-CZ" sz="1200" b="1" dirty="0"/>
              <a:t>Získání zápočtu ze cvičení</a:t>
            </a:r>
          </a:p>
          <a:p>
            <a:r>
              <a:rPr lang="cs-CZ" sz="1200" i="1" dirty="0"/>
              <a:t>Ze cvičení lze získat maximálně 40 bodů. Pro získání zápočtu je potřeba </a:t>
            </a:r>
            <a:r>
              <a:rPr lang="cs-CZ" sz="1200" b="1" i="1" dirty="0"/>
              <a:t>20 bodů</a:t>
            </a:r>
            <a:r>
              <a:rPr lang="cs-CZ" sz="1200" i="1" dirty="0"/>
              <a:t>. </a:t>
            </a:r>
          </a:p>
          <a:p>
            <a:r>
              <a:rPr lang="cs-CZ" sz="1200" i="1" dirty="0"/>
              <a:t>Až 11 bodů lze získat za aktivní účast na cvičení (1 bod za hodinu).</a:t>
            </a:r>
          </a:p>
          <a:p>
            <a:r>
              <a:rPr lang="cs-CZ" sz="1200" i="1" dirty="0"/>
              <a:t>Až 15 bodů lze získat za zápočtový test, který se uskuteční </a:t>
            </a:r>
            <a:r>
              <a:rPr lang="de-DE" sz="1200" b="1" i="1" dirty="0">
                <a:solidFill>
                  <a:schemeClr val="accent2"/>
                </a:solidFill>
              </a:rPr>
              <a:t>6.5</a:t>
            </a:r>
            <a:r>
              <a:rPr lang="cs-CZ" sz="1200" b="1" i="1" dirty="0">
                <a:solidFill>
                  <a:schemeClr val="accent2"/>
                </a:solidFill>
              </a:rPr>
              <a:t>. </a:t>
            </a:r>
          </a:p>
          <a:p>
            <a:r>
              <a:rPr lang="cs-CZ" sz="1200" i="1" dirty="0"/>
              <a:t>Až 14 bodů lze získat za </a:t>
            </a:r>
            <a:r>
              <a:rPr lang="de-DE" sz="1200" i="1" dirty="0"/>
              <a:t>f</a:t>
            </a:r>
            <a:r>
              <a:rPr lang="cs-CZ" sz="1200" i="1" dirty="0" err="1"/>
              <a:t>inální</a:t>
            </a:r>
            <a:r>
              <a:rPr lang="cs-CZ" sz="1200" i="1" dirty="0"/>
              <a:t> prezentaci, </a:t>
            </a:r>
            <a:r>
              <a:rPr lang="de-DE" sz="1200" i="1" dirty="0" err="1"/>
              <a:t>která</a:t>
            </a:r>
            <a:r>
              <a:rPr lang="de-DE" sz="1200" i="1" dirty="0"/>
              <a:t> </a:t>
            </a:r>
            <a:r>
              <a:rPr lang="cs-CZ" sz="1200" i="1" dirty="0"/>
              <a:t>se uskuteční v 13. hodině. </a:t>
            </a:r>
          </a:p>
        </p:txBody>
      </p:sp>
      <p:sp>
        <p:nvSpPr>
          <p:cNvPr id="91" name="TextBox 90"/>
          <p:cNvSpPr txBox="1"/>
          <p:nvPr/>
        </p:nvSpPr>
        <p:spPr>
          <a:xfrm>
            <a:off x="6838949" y="3565327"/>
            <a:ext cx="2076451" cy="454223"/>
          </a:xfrm>
          <a:prstGeom prst="rect">
            <a:avLst/>
          </a:prstGeom>
          <a:solidFill>
            <a:srgbClr val="92D050"/>
          </a:solidFill>
        </p:spPr>
        <p:style>
          <a:lnRef idx="1">
            <a:schemeClr val="accent6"/>
          </a:lnRef>
          <a:fillRef idx="2">
            <a:schemeClr val="accent6"/>
          </a:fillRef>
          <a:effectRef idx="1">
            <a:schemeClr val="accent6"/>
          </a:effectRef>
          <a:fontRef idx="minor">
            <a:schemeClr val="dk1"/>
          </a:fontRef>
        </p:style>
        <p:txBody>
          <a:bodyPr wrap="none" tIns="0" bIns="0" rtlCol="0">
            <a:noAutofit/>
          </a:bodyPr>
          <a:lstStyle/>
          <a:p>
            <a:pPr algn="ctr"/>
            <a:r>
              <a:rPr lang="cs-CZ" sz="1200" dirty="0"/>
              <a:t>1</a:t>
            </a:r>
            <a:r>
              <a:rPr lang="de-DE" sz="1200" dirty="0"/>
              <a:t>3</a:t>
            </a:r>
            <a:r>
              <a:rPr lang="cs-CZ" sz="1200" dirty="0"/>
              <a:t>. Hodina</a:t>
            </a:r>
            <a:r>
              <a:rPr lang="de-DE" sz="1200" dirty="0"/>
              <a:t> (</a:t>
            </a:r>
            <a:r>
              <a:rPr lang="cs-CZ" sz="1200" dirty="0"/>
              <a:t>27</a:t>
            </a:r>
            <a:r>
              <a:rPr lang="de-DE" sz="1200" dirty="0"/>
              <a:t>.</a:t>
            </a:r>
            <a:r>
              <a:rPr lang="cs-CZ" sz="1200" dirty="0"/>
              <a:t>5</a:t>
            </a:r>
            <a:r>
              <a:rPr lang="de-DE" sz="1200" dirty="0"/>
              <a:t>.)</a:t>
            </a:r>
            <a:endParaRPr lang="cs-CZ" sz="1200" dirty="0"/>
          </a:p>
          <a:p>
            <a:pPr algn="ctr"/>
            <a:r>
              <a:rPr lang="cs-CZ" sz="1200" b="1" dirty="0"/>
              <a:t>Finální prezentace</a:t>
            </a:r>
          </a:p>
        </p:txBody>
      </p:sp>
      <p:cxnSp>
        <p:nvCxnSpPr>
          <p:cNvPr id="92" name="Elbow Connector 45"/>
          <p:cNvCxnSpPr>
            <a:endCxn id="91" idx="1"/>
          </p:cNvCxnSpPr>
          <p:nvPr/>
        </p:nvCxnSpPr>
        <p:spPr>
          <a:xfrm rot="16200000" flipH="1">
            <a:off x="6277233" y="3230723"/>
            <a:ext cx="915888" cy="207544"/>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71284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472440"/>
          </a:xfrm>
        </p:spPr>
        <p:txBody>
          <a:bodyPr/>
          <a:lstStyle/>
          <a:p>
            <a:r>
              <a:rPr lang="cs-CZ" dirty="0"/>
              <a:t>Co uděláme ve dnešním cvičení? </a:t>
            </a:r>
          </a:p>
        </p:txBody>
      </p:sp>
      <p:sp>
        <p:nvSpPr>
          <p:cNvPr id="5" name="Content Placeholder 4"/>
          <p:cNvSpPr>
            <a:spLocks noGrp="1"/>
          </p:cNvSpPr>
          <p:nvPr>
            <p:ph sz="quarter" idx="13"/>
          </p:nvPr>
        </p:nvSpPr>
        <p:spPr>
          <a:xfrm>
            <a:off x="609600" y="1352551"/>
            <a:ext cx="8305800" cy="3268624"/>
          </a:xfrm>
        </p:spPr>
        <p:txBody>
          <a:bodyPr>
            <a:normAutofit/>
          </a:bodyPr>
          <a:lstStyle/>
          <a:p>
            <a:pPr marL="514350" indent="-514350">
              <a:buFont typeface="+mj-lt"/>
              <a:buAutoNum type="arabicPeriod"/>
            </a:pPr>
            <a:r>
              <a:rPr lang="cs-CZ" b="1" dirty="0"/>
              <a:t>Identifikace parametrů modelu</a:t>
            </a:r>
            <a:endParaRPr lang="de-DE" b="1" dirty="0"/>
          </a:p>
          <a:p>
            <a:pPr marL="514350" indent="-514350">
              <a:buFont typeface="+mj-lt"/>
              <a:buAutoNum type="arabicPeriod"/>
            </a:pPr>
            <a:r>
              <a:rPr lang="en-US" b="1" dirty="0" err="1"/>
              <a:t>Rešení</a:t>
            </a:r>
            <a:r>
              <a:rPr lang="en-US" b="1" dirty="0"/>
              <a:t> </a:t>
            </a:r>
            <a:r>
              <a:rPr lang="en-US" b="1" dirty="0" err="1"/>
              <a:t>diferenciálních</a:t>
            </a:r>
            <a:r>
              <a:rPr lang="en-US" b="1" dirty="0"/>
              <a:t> </a:t>
            </a:r>
            <a:r>
              <a:rPr lang="en-US" b="1" dirty="0" err="1"/>
              <a:t>rovnic</a:t>
            </a:r>
            <a:r>
              <a:rPr lang="en-US" b="1" dirty="0"/>
              <a:t> v </a:t>
            </a:r>
            <a:r>
              <a:rPr lang="en-US" b="1" dirty="0" err="1"/>
              <a:t>MATLABu</a:t>
            </a:r>
            <a:endParaRPr lang="en-US" b="1" dirty="0"/>
          </a:p>
          <a:p>
            <a:pPr marL="514350" indent="-514350">
              <a:buFont typeface="+mj-lt"/>
              <a:buAutoNum type="arabicPeriod"/>
            </a:pPr>
            <a:r>
              <a:rPr lang="cs-CZ" b="1" dirty="0"/>
              <a:t>Analýza citlivosti</a:t>
            </a:r>
            <a:r>
              <a:rPr lang="en-US" b="1" dirty="0"/>
              <a:t> </a:t>
            </a:r>
            <a:r>
              <a:rPr lang="cs-CZ" b="1" dirty="0"/>
              <a:t>modelu</a:t>
            </a:r>
            <a:endParaRPr lang="de-DE" b="1" dirty="0"/>
          </a:p>
          <a:p>
            <a:pPr marL="514350" indent="-514350">
              <a:buFont typeface="+mj-lt"/>
              <a:buAutoNum type="arabicPeriod"/>
            </a:pPr>
            <a:r>
              <a:rPr lang="cs-CZ" b="1" dirty="0"/>
              <a:t>Uživatelské rozhraní v </a:t>
            </a:r>
            <a:r>
              <a:rPr lang="cs-CZ" b="1" dirty="0" err="1"/>
              <a:t>Matlabu</a:t>
            </a:r>
            <a:endParaRPr lang="de-DE" b="1" dirty="0"/>
          </a:p>
          <a:p>
            <a:pPr marL="514350" indent="-514350">
              <a:buFont typeface="+mj-lt"/>
              <a:buAutoNum type="arabicPeriod"/>
            </a:pPr>
            <a:endParaRPr lang="cs-CZ" b="1" dirty="0"/>
          </a:p>
        </p:txBody>
      </p:sp>
    </p:spTree>
    <p:extLst>
      <p:ext uri="{BB962C8B-B14F-4D97-AF65-F5344CB8AC3E}">
        <p14:creationId xmlns:p14="http://schemas.microsoft.com/office/powerpoint/2010/main" val="4198682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18110"/>
            <a:ext cx="8610600" cy="472440"/>
          </a:xfrm>
        </p:spPr>
        <p:txBody>
          <a:bodyPr/>
          <a:lstStyle/>
          <a:p>
            <a:r>
              <a:rPr lang="cs-CZ" sz="2600" b="1" dirty="0"/>
              <a:t>Identifikace parametrů logistického populačního</a:t>
            </a:r>
            <a:r>
              <a:rPr lang="de-DE" sz="2600" b="1" dirty="0"/>
              <a:t> </a:t>
            </a:r>
            <a:r>
              <a:rPr lang="cs-CZ" sz="2600" b="1" dirty="0"/>
              <a:t>model</a:t>
            </a:r>
            <a:r>
              <a:rPr lang="de-DE" sz="2600" b="1" dirty="0"/>
              <a:t>u</a:t>
            </a:r>
            <a:endParaRPr lang="en-US" sz="2600" b="1"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7" name="TextBox 6"/>
              <p:cNvSpPr txBox="1"/>
              <p:nvPr/>
            </p:nvSpPr>
            <p:spPr>
              <a:xfrm>
                <a:off x="304800" y="742950"/>
                <a:ext cx="3136756" cy="7146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a:rPr>
                            <m:t>𝑑</m:t>
                          </m:r>
                          <m:r>
                            <a:rPr lang="de-DE" b="0" i="1" smtClean="0">
                              <a:latin typeface="Cambria Math"/>
                            </a:rPr>
                            <m:t>𝑋</m:t>
                          </m:r>
                          <m:r>
                            <a:rPr lang="de-DE" b="0" i="1" smtClean="0">
                              <a:latin typeface="Cambria Math"/>
                            </a:rPr>
                            <m:t>(</m:t>
                          </m:r>
                          <m:r>
                            <a:rPr lang="de-DE" b="0" i="1" smtClean="0">
                              <a:latin typeface="Cambria Math"/>
                            </a:rPr>
                            <m:t>𝑡</m:t>
                          </m:r>
                          <m:r>
                            <a:rPr lang="de-DE" b="0" i="1" smtClean="0">
                              <a:latin typeface="Cambria Math"/>
                            </a:rPr>
                            <m:t>)</m:t>
                          </m:r>
                        </m:num>
                        <m:den>
                          <m:r>
                            <a:rPr lang="en-US" i="1" smtClean="0">
                              <a:latin typeface="Cambria Math"/>
                            </a:rPr>
                            <m:t>𝑑</m:t>
                          </m:r>
                          <m:r>
                            <a:rPr lang="de-DE" b="0" i="1" smtClean="0">
                              <a:latin typeface="Cambria Math"/>
                            </a:rPr>
                            <m:t>𝑡</m:t>
                          </m:r>
                        </m:den>
                      </m:f>
                      <m:r>
                        <a:rPr lang="de-DE" b="0" i="1" smtClean="0">
                          <a:latin typeface="Cambria Math"/>
                        </a:rPr>
                        <m:t>=</m:t>
                      </m:r>
                      <m:r>
                        <a:rPr lang="de-DE" i="1" dirty="0">
                          <a:latin typeface="Cambria Math"/>
                          <a:ea typeface="Cambria Math"/>
                        </a:rPr>
                        <m:t>𝜌</m:t>
                      </m:r>
                      <m:r>
                        <a:rPr lang="de-DE" i="1" dirty="0" smtClean="0">
                          <a:latin typeface="Cambria Math"/>
                          <a:ea typeface="Cambria Math"/>
                        </a:rPr>
                        <m:t>∙</m:t>
                      </m:r>
                      <m:d>
                        <m:dPr>
                          <m:ctrlPr>
                            <a:rPr lang="de-DE" b="0" i="1" dirty="0" smtClean="0">
                              <a:latin typeface="Cambria Math" panose="02040503050406030204" pitchFamily="18" charset="0"/>
                              <a:ea typeface="Cambria Math"/>
                            </a:rPr>
                          </m:ctrlPr>
                        </m:dPr>
                        <m:e>
                          <m:r>
                            <a:rPr lang="de-DE" i="1" dirty="0">
                              <a:latin typeface="Cambria Math"/>
                              <a:ea typeface="Cambria Math"/>
                            </a:rPr>
                            <m:t>1−</m:t>
                          </m:r>
                          <m:f>
                            <m:fPr>
                              <m:ctrlPr>
                                <a:rPr lang="de-DE" i="1" dirty="0">
                                  <a:latin typeface="Cambria Math" panose="02040503050406030204" pitchFamily="18" charset="0"/>
                                  <a:ea typeface="Cambria Math"/>
                                </a:rPr>
                              </m:ctrlPr>
                            </m:fPr>
                            <m:num>
                              <m:r>
                                <a:rPr lang="de-DE" i="1" dirty="0">
                                  <a:latin typeface="Cambria Math"/>
                                  <a:ea typeface="Cambria Math"/>
                                </a:rPr>
                                <m:t>𝑋</m:t>
                              </m:r>
                              <m:d>
                                <m:dPr>
                                  <m:ctrlPr>
                                    <a:rPr lang="de-DE" b="0" i="1" dirty="0" smtClean="0">
                                      <a:latin typeface="Cambria Math" panose="02040503050406030204" pitchFamily="18" charset="0"/>
                                      <a:ea typeface="Cambria Math"/>
                                    </a:rPr>
                                  </m:ctrlPr>
                                </m:dPr>
                                <m:e>
                                  <m:r>
                                    <a:rPr lang="de-DE" b="0" i="1" dirty="0" smtClean="0">
                                      <a:latin typeface="Cambria Math"/>
                                      <a:ea typeface="Cambria Math"/>
                                    </a:rPr>
                                    <m:t>𝑡</m:t>
                                  </m:r>
                                </m:e>
                              </m:d>
                            </m:num>
                            <m:den>
                              <m:r>
                                <a:rPr lang="de-DE" i="1" dirty="0">
                                  <a:latin typeface="Cambria Math"/>
                                  <a:ea typeface="Cambria Math"/>
                                </a:rPr>
                                <m:t>𝐾</m:t>
                              </m:r>
                            </m:den>
                          </m:f>
                        </m:e>
                      </m:d>
                      <m:r>
                        <a:rPr lang="de-DE" i="1" dirty="0">
                          <a:latin typeface="Cambria Math"/>
                          <a:ea typeface="Cambria Math"/>
                        </a:rPr>
                        <m:t>∙</m:t>
                      </m:r>
                      <m:r>
                        <a:rPr lang="de-DE" b="0" i="1" dirty="0" smtClean="0">
                          <a:latin typeface="Cambria Math"/>
                          <a:ea typeface="Cambria Math"/>
                        </a:rPr>
                        <m:t>𝑋</m:t>
                      </m:r>
                      <m:r>
                        <a:rPr lang="de-DE" b="0" i="1" dirty="0" smtClean="0">
                          <a:latin typeface="Cambria Math"/>
                          <a:ea typeface="Cambria Math"/>
                        </a:rPr>
                        <m:t>(</m:t>
                      </m:r>
                      <m:r>
                        <a:rPr lang="de-DE" b="0" i="1" dirty="0" smtClean="0">
                          <a:latin typeface="Cambria Math"/>
                          <a:ea typeface="Cambria Math"/>
                        </a:rPr>
                        <m:t>𝑡</m:t>
                      </m:r>
                      <m:r>
                        <a:rPr lang="de-DE" b="0" i="1" dirty="0" smtClean="0">
                          <a:latin typeface="Cambria Math"/>
                          <a:ea typeface="Cambria Math"/>
                        </a:rPr>
                        <m:t>)</m:t>
                      </m:r>
                    </m:oMath>
                  </m:oMathPara>
                </a14:m>
                <a:endParaRPr lang="de-DE" dirty="0"/>
              </a:p>
            </p:txBody>
          </p:sp>
        </mc:Choice>
        <mc:Fallback xmlns="">
          <p:sp>
            <p:nvSpPr>
              <p:cNvPr id="7" name="TextBox 6"/>
              <p:cNvSpPr txBox="1">
                <a:spLocks noRot="1" noChangeAspect="1" noMove="1" noResize="1" noEditPoints="1" noAdjustHandles="1" noChangeArrowheads="1" noChangeShapeType="1" noTextEdit="1"/>
              </p:cNvSpPr>
              <p:nvPr/>
            </p:nvSpPr>
            <p:spPr>
              <a:xfrm>
                <a:off x="304800" y="742950"/>
                <a:ext cx="3136756" cy="714683"/>
              </a:xfrm>
              <a:prstGeom prst="rect">
                <a:avLst/>
              </a:prstGeom>
              <a:blipFill rotWithShape="1">
                <a:blip r:embed="rId2"/>
                <a:stretch>
                  <a:fillRect/>
                </a:stretch>
              </a:blipFill>
            </p:spPr>
            <p:txBody>
              <a:bodyPr/>
              <a:lstStyle/>
              <a:p>
                <a:r>
                  <a:rPr lang="en-US">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4056265349"/>
              </p:ext>
            </p:extLst>
          </p:nvPr>
        </p:nvGraphicFramePr>
        <p:xfrm>
          <a:off x="220345" y="1464507"/>
          <a:ext cx="1676400" cy="2194560"/>
        </p:xfrm>
        <a:graphic>
          <a:graphicData uri="http://schemas.openxmlformats.org/drawingml/2006/table">
            <a:tbl>
              <a:tblPr firstRow="1" bandRow="1">
                <a:tableStyleId>{5C22544A-7EE6-4342-B048-85BDC9FD1C3A}</a:tableStyleId>
              </a:tblPr>
              <a:tblGrid>
                <a:gridCol w="745067">
                  <a:extLst>
                    <a:ext uri="{9D8B030D-6E8A-4147-A177-3AD203B41FA5}">
                      <a16:colId xmlns:a16="http://schemas.microsoft.com/office/drawing/2014/main" val="20000"/>
                    </a:ext>
                  </a:extLst>
                </a:gridCol>
                <a:gridCol w="931333">
                  <a:extLst>
                    <a:ext uri="{9D8B030D-6E8A-4147-A177-3AD203B41FA5}">
                      <a16:colId xmlns:a16="http://schemas.microsoft.com/office/drawing/2014/main" val="20001"/>
                    </a:ext>
                  </a:extLst>
                </a:gridCol>
              </a:tblGrid>
              <a:tr h="225173">
                <a:tc>
                  <a:txBody>
                    <a:bodyPr/>
                    <a:lstStyle/>
                    <a:p>
                      <a:r>
                        <a:rPr lang="cs-CZ" sz="1200" dirty="0"/>
                        <a:t>t</a:t>
                      </a:r>
                      <a:r>
                        <a:rPr lang="de-DE" sz="1200" dirty="0"/>
                        <a:t> (min)</a:t>
                      </a:r>
                      <a:endParaRPr lang="en-US" sz="1200" dirty="0"/>
                    </a:p>
                  </a:txBody>
                  <a:tcPr/>
                </a:tc>
                <a:tc>
                  <a:txBody>
                    <a:bodyPr/>
                    <a:lstStyle/>
                    <a:p>
                      <a:r>
                        <a:rPr lang="cs-CZ" sz="1200" dirty="0"/>
                        <a:t>X(t)</a:t>
                      </a:r>
                      <a:endParaRPr lang="en-US" sz="1200" dirty="0"/>
                    </a:p>
                  </a:txBody>
                  <a:tcPr/>
                </a:tc>
                <a:extLst>
                  <a:ext uri="{0D108BD9-81ED-4DB2-BD59-A6C34878D82A}">
                    <a16:rowId xmlns:a16="http://schemas.microsoft.com/office/drawing/2014/main" val="10000"/>
                  </a:ext>
                </a:extLst>
              </a:tr>
              <a:tr h="225173">
                <a:tc>
                  <a:txBody>
                    <a:bodyPr/>
                    <a:lstStyle/>
                    <a:p>
                      <a:r>
                        <a:rPr lang="cs-CZ" sz="1200" dirty="0"/>
                        <a:t>0</a:t>
                      </a:r>
                      <a:endParaRPr lang="en-US" sz="1200" dirty="0"/>
                    </a:p>
                  </a:txBody>
                  <a:tcPr/>
                </a:tc>
                <a:tc>
                  <a:txBody>
                    <a:bodyPr/>
                    <a:lstStyle/>
                    <a:p>
                      <a:r>
                        <a:rPr lang="cs-CZ" sz="1200" dirty="0"/>
                        <a:t>0</a:t>
                      </a:r>
                      <a:endParaRPr lang="en-US" sz="1200" dirty="0"/>
                    </a:p>
                  </a:txBody>
                  <a:tcPr/>
                </a:tc>
                <a:extLst>
                  <a:ext uri="{0D108BD9-81ED-4DB2-BD59-A6C34878D82A}">
                    <a16:rowId xmlns:a16="http://schemas.microsoft.com/office/drawing/2014/main" val="10001"/>
                  </a:ext>
                </a:extLst>
              </a:tr>
              <a:tr h="225173">
                <a:tc>
                  <a:txBody>
                    <a:bodyPr/>
                    <a:lstStyle/>
                    <a:p>
                      <a:r>
                        <a:rPr lang="cs-CZ" sz="1200" dirty="0"/>
                        <a:t>1</a:t>
                      </a:r>
                      <a:endParaRPr lang="en-US" sz="1200" dirty="0"/>
                    </a:p>
                  </a:txBody>
                  <a:tcPr/>
                </a:tc>
                <a:tc>
                  <a:txBody>
                    <a:bodyPr/>
                    <a:lstStyle/>
                    <a:p>
                      <a:r>
                        <a:rPr lang="cs-CZ" sz="1200" dirty="0"/>
                        <a:t>10</a:t>
                      </a:r>
                      <a:endParaRPr lang="en-US" sz="1200" dirty="0"/>
                    </a:p>
                  </a:txBody>
                  <a:tcPr/>
                </a:tc>
                <a:extLst>
                  <a:ext uri="{0D108BD9-81ED-4DB2-BD59-A6C34878D82A}">
                    <a16:rowId xmlns:a16="http://schemas.microsoft.com/office/drawing/2014/main" val="10002"/>
                  </a:ext>
                </a:extLst>
              </a:tr>
              <a:tr h="225173">
                <a:tc>
                  <a:txBody>
                    <a:bodyPr/>
                    <a:lstStyle/>
                    <a:p>
                      <a:r>
                        <a:rPr lang="cs-CZ" sz="1200" dirty="0"/>
                        <a:t>2</a:t>
                      </a:r>
                      <a:endParaRPr lang="en-US" sz="1200" dirty="0"/>
                    </a:p>
                  </a:txBody>
                  <a:tcPr/>
                </a:tc>
                <a:tc>
                  <a:txBody>
                    <a:bodyPr/>
                    <a:lstStyle/>
                    <a:p>
                      <a:r>
                        <a:rPr lang="cs-CZ" sz="1200" dirty="0"/>
                        <a:t>60</a:t>
                      </a:r>
                      <a:endParaRPr lang="en-US" sz="1200" dirty="0"/>
                    </a:p>
                  </a:txBody>
                  <a:tcPr/>
                </a:tc>
                <a:extLst>
                  <a:ext uri="{0D108BD9-81ED-4DB2-BD59-A6C34878D82A}">
                    <a16:rowId xmlns:a16="http://schemas.microsoft.com/office/drawing/2014/main" val="10003"/>
                  </a:ext>
                </a:extLst>
              </a:tr>
              <a:tr h="225173">
                <a:tc>
                  <a:txBody>
                    <a:bodyPr/>
                    <a:lstStyle/>
                    <a:p>
                      <a:r>
                        <a:rPr lang="cs-CZ" sz="1200" dirty="0"/>
                        <a:t>3</a:t>
                      </a:r>
                      <a:endParaRPr lang="en-US" sz="1200" dirty="0"/>
                    </a:p>
                  </a:txBody>
                  <a:tcPr/>
                </a:tc>
                <a:tc>
                  <a:txBody>
                    <a:bodyPr/>
                    <a:lstStyle/>
                    <a:p>
                      <a:r>
                        <a:rPr lang="cs-CZ" sz="1200" dirty="0"/>
                        <a:t>180</a:t>
                      </a:r>
                      <a:endParaRPr lang="en-US" sz="1200" dirty="0"/>
                    </a:p>
                  </a:txBody>
                  <a:tcPr/>
                </a:tc>
                <a:extLst>
                  <a:ext uri="{0D108BD9-81ED-4DB2-BD59-A6C34878D82A}">
                    <a16:rowId xmlns:a16="http://schemas.microsoft.com/office/drawing/2014/main" val="10004"/>
                  </a:ext>
                </a:extLst>
              </a:tr>
              <a:tr h="225173">
                <a:tc>
                  <a:txBody>
                    <a:bodyPr/>
                    <a:lstStyle/>
                    <a:p>
                      <a:r>
                        <a:rPr lang="cs-CZ" sz="1200" dirty="0"/>
                        <a:t>4</a:t>
                      </a:r>
                      <a:endParaRPr lang="en-US" sz="1200" dirty="0"/>
                    </a:p>
                  </a:txBody>
                  <a:tcPr/>
                </a:tc>
                <a:tc>
                  <a:txBody>
                    <a:bodyPr/>
                    <a:lstStyle/>
                    <a:p>
                      <a:r>
                        <a:rPr lang="cs-CZ" sz="1200" dirty="0"/>
                        <a:t>200</a:t>
                      </a:r>
                      <a:endParaRPr lang="en-US" sz="1200" dirty="0"/>
                    </a:p>
                  </a:txBody>
                  <a:tcPr/>
                </a:tc>
                <a:extLst>
                  <a:ext uri="{0D108BD9-81ED-4DB2-BD59-A6C34878D82A}">
                    <a16:rowId xmlns:a16="http://schemas.microsoft.com/office/drawing/2014/main" val="10005"/>
                  </a:ext>
                </a:extLst>
              </a:tr>
              <a:tr h="225173">
                <a:tc>
                  <a:txBody>
                    <a:bodyPr/>
                    <a:lstStyle/>
                    <a:p>
                      <a:r>
                        <a:rPr lang="cs-CZ" sz="1200" dirty="0"/>
                        <a:t>5</a:t>
                      </a:r>
                      <a:endParaRPr lang="en-US" sz="1200" dirty="0"/>
                    </a:p>
                  </a:txBody>
                  <a:tcPr/>
                </a:tc>
                <a:tc>
                  <a:txBody>
                    <a:bodyPr/>
                    <a:lstStyle/>
                    <a:p>
                      <a:r>
                        <a:rPr lang="cs-CZ" sz="1200" dirty="0"/>
                        <a:t>200</a:t>
                      </a:r>
                      <a:endParaRPr lang="en-US" sz="1200" dirty="0"/>
                    </a:p>
                  </a:txBody>
                  <a:tcPr/>
                </a:tc>
                <a:extLst>
                  <a:ext uri="{0D108BD9-81ED-4DB2-BD59-A6C34878D82A}">
                    <a16:rowId xmlns:a16="http://schemas.microsoft.com/office/drawing/2014/main" val="10006"/>
                  </a:ext>
                </a:extLst>
              </a:tr>
              <a:tr h="252588">
                <a:tc>
                  <a:txBody>
                    <a:bodyPr/>
                    <a:lstStyle/>
                    <a:p>
                      <a:r>
                        <a:rPr lang="cs-CZ" sz="1200" dirty="0"/>
                        <a:t>6</a:t>
                      </a:r>
                      <a:endParaRPr lang="en-US" sz="1200" dirty="0"/>
                    </a:p>
                  </a:txBody>
                  <a:tcPr/>
                </a:tc>
                <a:tc>
                  <a:txBody>
                    <a:bodyPr/>
                    <a:lstStyle/>
                    <a:p>
                      <a:r>
                        <a:rPr lang="cs-CZ" sz="1200" dirty="0"/>
                        <a:t>200</a:t>
                      </a:r>
                      <a:endParaRPr lang="en-US" sz="1200" dirty="0"/>
                    </a:p>
                  </a:txBody>
                  <a:tcPr/>
                </a:tc>
                <a:extLst>
                  <a:ext uri="{0D108BD9-81ED-4DB2-BD59-A6C34878D82A}">
                    <a16:rowId xmlns:a16="http://schemas.microsoft.com/office/drawing/2014/main" val="10007"/>
                  </a:ext>
                </a:extLst>
              </a:tr>
            </a:tbl>
          </a:graphicData>
        </a:graphic>
      </p:graphicFrame>
      <p:sp>
        <p:nvSpPr>
          <p:cNvPr id="6" name="Rectangle 5"/>
          <p:cNvSpPr/>
          <p:nvPr/>
        </p:nvSpPr>
        <p:spPr>
          <a:xfrm>
            <a:off x="122538" y="3792324"/>
            <a:ext cx="3501280" cy="938719"/>
          </a:xfrm>
          <a:prstGeom prst="rect">
            <a:avLst/>
          </a:prstGeom>
          <a:ln w="19050">
            <a:solidFill>
              <a:srgbClr val="7030A0"/>
            </a:solidFill>
          </a:ln>
        </p:spPr>
        <p:txBody>
          <a:bodyPr wrap="none">
            <a:spAutoFit/>
          </a:bodyPr>
          <a:lstStyle/>
          <a:p>
            <a:r>
              <a:rPr lang="en-US" sz="1100" dirty="0"/>
              <a:t>function </a:t>
            </a:r>
            <a:r>
              <a:rPr lang="cs-CZ" sz="1100" dirty="0"/>
              <a:t>F</a:t>
            </a:r>
            <a:r>
              <a:rPr lang="en-US" sz="1100" dirty="0"/>
              <a:t> = </a:t>
            </a:r>
            <a:r>
              <a:rPr lang="cs-CZ" sz="1100" dirty="0"/>
              <a:t>f</a:t>
            </a:r>
            <a:r>
              <a:rPr lang="en-US" sz="1100" dirty="0"/>
              <a:t>(</a:t>
            </a:r>
            <a:r>
              <a:rPr lang="en-US" sz="1100" dirty="0" err="1"/>
              <a:t>param</a:t>
            </a:r>
            <a:r>
              <a:rPr lang="en-US" sz="1100" dirty="0"/>
              <a:t>, </a:t>
            </a:r>
            <a:r>
              <a:rPr lang="de-DE" sz="1100" dirty="0"/>
              <a:t>P</a:t>
            </a:r>
            <a:r>
              <a:rPr lang="en-US" sz="1100" dirty="0"/>
              <a:t>, t, </a:t>
            </a:r>
            <a:r>
              <a:rPr lang="en-US" sz="1100" dirty="0" err="1"/>
              <a:t>modelName</a:t>
            </a:r>
            <a:r>
              <a:rPr lang="en-US" sz="1100" dirty="0"/>
              <a:t>)</a:t>
            </a:r>
          </a:p>
          <a:p>
            <a:r>
              <a:rPr lang="en-US" sz="1100" dirty="0" err="1"/>
              <a:t>set_param</a:t>
            </a:r>
            <a:r>
              <a:rPr lang="en-US" sz="1100" dirty="0"/>
              <a:t>([</a:t>
            </a:r>
            <a:r>
              <a:rPr lang="en-US" sz="1100" dirty="0" err="1"/>
              <a:t>modelName</a:t>
            </a:r>
            <a:r>
              <a:rPr lang="en-US" sz="1100" dirty="0"/>
              <a:t> '/</a:t>
            </a:r>
            <a:r>
              <a:rPr lang="en-US" sz="1100" dirty="0" err="1"/>
              <a:t>ro</a:t>
            </a:r>
            <a:r>
              <a:rPr lang="en-US" sz="1100" dirty="0"/>
              <a:t>'], 'Value', num2str(</a:t>
            </a:r>
            <a:r>
              <a:rPr lang="en-US" sz="1100" dirty="0" err="1"/>
              <a:t>param</a:t>
            </a:r>
            <a:r>
              <a:rPr lang="en-US" sz="1100" dirty="0"/>
              <a:t>(1)));</a:t>
            </a:r>
          </a:p>
          <a:p>
            <a:r>
              <a:rPr lang="en-US" sz="1100" dirty="0" err="1"/>
              <a:t>set_param</a:t>
            </a:r>
            <a:r>
              <a:rPr lang="en-US" sz="1100" dirty="0"/>
              <a:t>([</a:t>
            </a:r>
            <a:r>
              <a:rPr lang="en-US" sz="1100" dirty="0" err="1"/>
              <a:t>modelName</a:t>
            </a:r>
            <a:r>
              <a:rPr lang="en-US" sz="1100" dirty="0"/>
              <a:t> '/K'], 'Value', num2str(</a:t>
            </a:r>
            <a:r>
              <a:rPr lang="en-US" sz="1100" dirty="0" err="1"/>
              <a:t>param</a:t>
            </a:r>
            <a:r>
              <a:rPr lang="en-US" sz="1100" dirty="0"/>
              <a:t>(2)));</a:t>
            </a:r>
          </a:p>
          <a:p>
            <a:r>
              <a:rPr lang="en-US" sz="1100" dirty="0"/>
              <a:t>[T, x, X] =</a:t>
            </a:r>
            <a:r>
              <a:rPr lang="en-US" sz="1100" dirty="0" err="1"/>
              <a:t>sim</a:t>
            </a:r>
            <a:r>
              <a:rPr lang="en-US" sz="1100" dirty="0"/>
              <a:t>(</a:t>
            </a:r>
            <a:r>
              <a:rPr lang="en-US" sz="1100" dirty="0" err="1"/>
              <a:t>modelName</a:t>
            </a:r>
            <a:r>
              <a:rPr lang="en-US" sz="1100" dirty="0"/>
              <a:t>, t);</a:t>
            </a:r>
          </a:p>
          <a:p>
            <a:r>
              <a:rPr lang="en-US" sz="1100" dirty="0"/>
              <a:t>F = </a:t>
            </a:r>
            <a:r>
              <a:rPr lang="de-DE" sz="1100" dirty="0"/>
              <a:t>X</a:t>
            </a:r>
            <a:r>
              <a:rPr lang="cs-CZ" sz="1100" dirty="0"/>
              <a:t>-</a:t>
            </a:r>
            <a:r>
              <a:rPr lang="de-DE" sz="1100" dirty="0"/>
              <a:t>P</a:t>
            </a:r>
            <a:r>
              <a:rPr lang="en-US" sz="1100" dirty="0"/>
              <a:t>;</a:t>
            </a:r>
          </a:p>
        </p:txBody>
      </p:sp>
      <p:sp>
        <p:nvSpPr>
          <p:cNvPr id="8" name="Rectangle 7"/>
          <p:cNvSpPr/>
          <p:nvPr/>
        </p:nvSpPr>
        <p:spPr>
          <a:xfrm>
            <a:off x="3733800" y="742950"/>
            <a:ext cx="5334000" cy="4154984"/>
          </a:xfrm>
          <a:prstGeom prst="rect">
            <a:avLst/>
          </a:prstGeom>
          <a:ln w="19050">
            <a:solidFill>
              <a:srgbClr val="00B050"/>
            </a:solidFill>
          </a:ln>
        </p:spPr>
        <p:txBody>
          <a:bodyPr wrap="square">
            <a:spAutoFit/>
          </a:bodyPr>
          <a:lstStyle/>
          <a:p>
            <a:r>
              <a:rPr lang="en-US" sz="1200" dirty="0"/>
              <a:t>x0=[1, 200];</a:t>
            </a:r>
          </a:p>
          <a:p>
            <a:r>
              <a:rPr lang="en-US" sz="1200" dirty="0" err="1"/>
              <a:t>lowerBounds</a:t>
            </a:r>
            <a:r>
              <a:rPr lang="en-US" sz="1200" dirty="0"/>
              <a:t> = [0 0];</a:t>
            </a:r>
          </a:p>
          <a:p>
            <a:r>
              <a:rPr lang="en-US" sz="1200" dirty="0" err="1"/>
              <a:t>upperBounds</a:t>
            </a:r>
            <a:r>
              <a:rPr lang="en-US" sz="1200" dirty="0"/>
              <a:t> = [10 1000]; </a:t>
            </a:r>
          </a:p>
          <a:p>
            <a:r>
              <a:rPr lang="en-US" sz="1200" dirty="0"/>
              <a:t>P = [0 10 60 180 200 200 200]';</a:t>
            </a:r>
            <a:endParaRPr lang="cs-CZ" sz="1200" dirty="0"/>
          </a:p>
          <a:p>
            <a:r>
              <a:rPr lang="cs-CZ" sz="1200" dirty="0"/>
              <a:t>t = 0:6</a:t>
            </a:r>
            <a:r>
              <a:rPr lang="en-US" sz="1200" dirty="0"/>
              <a:t> ;</a:t>
            </a:r>
            <a:endParaRPr lang="cs-CZ" sz="1200" dirty="0"/>
          </a:p>
          <a:p>
            <a:r>
              <a:rPr lang="cs-CZ" sz="1200" dirty="0"/>
              <a:t>plot(</a:t>
            </a:r>
            <a:r>
              <a:rPr lang="cs-CZ" sz="1200" dirty="0" err="1"/>
              <a:t>t,P</a:t>
            </a:r>
            <a:r>
              <a:rPr lang="cs-CZ" sz="1200" dirty="0"/>
              <a:t>)</a:t>
            </a:r>
            <a:r>
              <a:rPr lang="en-US" sz="1200" dirty="0"/>
              <a:t> ;</a:t>
            </a:r>
          </a:p>
          <a:p>
            <a:r>
              <a:rPr lang="en-US" sz="1200" dirty="0"/>
              <a:t>t= 0:1/4:6*60-1/4;</a:t>
            </a:r>
            <a:br>
              <a:rPr lang="en-US" sz="1200" dirty="0"/>
            </a:br>
            <a:r>
              <a:rPr lang="en-US" sz="1200" dirty="0"/>
              <a:t>P = interp1(0:60:6*60,P,t,’spline’);</a:t>
            </a:r>
            <a:br>
              <a:rPr lang="cs-CZ" sz="1200" dirty="0"/>
            </a:br>
            <a:r>
              <a:rPr lang="cs-CZ" sz="1200" dirty="0"/>
              <a:t>plot(</a:t>
            </a:r>
            <a:r>
              <a:rPr lang="cs-CZ" sz="1200" dirty="0" err="1"/>
              <a:t>t,P</a:t>
            </a:r>
            <a:r>
              <a:rPr lang="cs-CZ" sz="1200" dirty="0"/>
              <a:t>)</a:t>
            </a:r>
            <a:r>
              <a:rPr lang="en-US" sz="1200" dirty="0"/>
              <a:t> ;</a:t>
            </a:r>
          </a:p>
          <a:p>
            <a:r>
              <a:rPr lang="de-DE" sz="1200" dirty="0" err="1"/>
              <a:t>modelName</a:t>
            </a:r>
            <a:r>
              <a:rPr lang="de-DE" sz="1200" dirty="0"/>
              <a:t>='model‘;</a:t>
            </a:r>
          </a:p>
          <a:p>
            <a:r>
              <a:rPr lang="cs-CZ" sz="1200" dirty="0"/>
              <a:t>options </a:t>
            </a:r>
            <a:r>
              <a:rPr lang="en-US" sz="1200" dirty="0"/>
              <a:t>= </a:t>
            </a:r>
            <a:r>
              <a:rPr lang="en-US" sz="1200" dirty="0" err="1"/>
              <a:t>optimset</a:t>
            </a:r>
            <a:r>
              <a:rPr lang="en-US" sz="1200" dirty="0"/>
              <a:t>('</a:t>
            </a:r>
            <a:r>
              <a:rPr lang="en-US" sz="1200" dirty="0" err="1"/>
              <a:t>lsqnonlin</a:t>
            </a:r>
            <a:r>
              <a:rPr lang="en-US" sz="1200" dirty="0"/>
              <a:t>');</a:t>
            </a:r>
          </a:p>
          <a:p>
            <a:r>
              <a:rPr lang="cs-CZ" sz="1200" dirty="0"/>
              <a:t>options </a:t>
            </a:r>
            <a:r>
              <a:rPr lang="en-US" sz="1200" dirty="0"/>
              <a:t>= </a:t>
            </a:r>
            <a:r>
              <a:rPr lang="en-US" sz="1200" dirty="0" err="1"/>
              <a:t>optimset</a:t>
            </a:r>
            <a:r>
              <a:rPr lang="en-US" sz="1200" dirty="0"/>
              <a:t>(</a:t>
            </a:r>
            <a:r>
              <a:rPr lang="cs-CZ" sz="1200" dirty="0" err="1"/>
              <a:t>options</a:t>
            </a:r>
            <a:r>
              <a:rPr lang="cs-CZ" sz="1200" dirty="0"/>
              <a:t> </a:t>
            </a:r>
            <a:r>
              <a:rPr lang="en-US" sz="1200" dirty="0"/>
              <a:t>,...</a:t>
            </a:r>
          </a:p>
          <a:p>
            <a:r>
              <a:rPr lang="en-US" sz="1200" dirty="0"/>
              <a:t>    '</a:t>
            </a:r>
            <a:r>
              <a:rPr lang="en-US" sz="1200" dirty="0" err="1"/>
              <a:t>GradObj</a:t>
            </a:r>
            <a:r>
              <a:rPr lang="en-US" sz="1200" dirty="0"/>
              <a:t>', 'off', ...</a:t>
            </a:r>
          </a:p>
          <a:p>
            <a:r>
              <a:rPr lang="en-US" sz="1200" dirty="0"/>
              <a:t>    'Hessian', 'on', ...</a:t>
            </a:r>
          </a:p>
          <a:p>
            <a:r>
              <a:rPr lang="en-US" sz="1200" dirty="0"/>
              <a:t>    'Diagnostics', 'on', ...</a:t>
            </a:r>
          </a:p>
          <a:p>
            <a:r>
              <a:rPr lang="en-US" sz="1200" dirty="0"/>
              <a:t>    '</a:t>
            </a:r>
            <a:r>
              <a:rPr lang="en-US" sz="1200" dirty="0" err="1"/>
              <a:t>TolFun</a:t>
            </a:r>
            <a:r>
              <a:rPr lang="en-US" sz="1200" dirty="0"/>
              <a:t>', 4e-10, ...</a:t>
            </a:r>
          </a:p>
          <a:p>
            <a:r>
              <a:rPr lang="en-US" sz="1200" dirty="0"/>
              <a:t>    '</a:t>
            </a:r>
            <a:r>
              <a:rPr lang="en-US" sz="1200" dirty="0" err="1"/>
              <a:t>MaxIter</a:t>
            </a:r>
            <a:r>
              <a:rPr lang="en-US" sz="1200" dirty="0"/>
              <a:t>', 10e5, ...</a:t>
            </a:r>
          </a:p>
          <a:p>
            <a:r>
              <a:rPr lang="en-US" sz="1200" dirty="0"/>
              <a:t>    'Display', '</a:t>
            </a:r>
            <a:r>
              <a:rPr lang="en-US" sz="1200" dirty="0" err="1"/>
              <a:t>iter</a:t>
            </a:r>
            <a:r>
              <a:rPr lang="en-US" sz="1200" dirty="0"/>
              <a:t>', ...</a:t>
            </a:r>
            <a:endParaRPr lang="cs-CZ" sz="1200" dirty="0"/>
          </a:p>
          <a:p>
            <a:r>
              <a:rPr lang="cs-CZ" sz="1200" dirty="0"/>
              <a:t>    </a:t>
            </a:r>
            <a:r>
              <a:rPr lang="en-US" sz="1200" dirty="0"/>
              <a:t>'</a:t>
            </a:r>
            <a:r>
              <a:rPr lang="en-US" sz="1200" dirty="0" err="1"/>
              <a:t>DiffMaxChange</a:t>
            </a:r>
            <a:r>
              <a:rPr lang="en-US" sz="1200" dirty="0"/>
              <a:t>', 1e5, ...</a:t>
            </a:r>
          </a:p>
          <a:p>
            <a:r>
              <a:rPr lang="en-US" sz="1200" dirty="0"/>
              <a:t>    '</a:t>
            </a:r>
            <a:r>
              <a:rPr lang="en-US" sz="1200" dirty="0" err="1"/>
              <a:t>DiffMinChange</a:t>
            </a:r>
            <a:r>
              <a:rPr lang="en-US" sz="1200" dirty="0"/>
              <a:t>', 1e-5 ...</a:t>
            </a:r>
          </a:p>
          <a:p>
            <a:r>
              <a:rPr lang="en-US" sz="1200" dirty="0"/>
              <a:t>    );</a:t>
            </a:r>
            <a:endParaRPr lang="cs-CZ" sz="1200" dirty="0"/>
          </a:p>
          <a:p>
            <a:r>
              <a:rPr lang="en-US" sz="1200" dirty="0"/>
              <a:t>[</a:t>
            </a:r>
            <a:r>
              <a:rPr lang="en-US" sz="1200" dirty="0" err="1"/>
              <a:t>x,resnorm</a:t>
            </a:r>
            <a:r>
              <a:rPr lang="en-US" sz="1200" dirty="0"/>
              <a:t>] = </a:t>
            </a:r>
            <a:r>
              <a:rPr lang="en-US" sz="1200" dirty="0" err="1"/>
              <a:t>lsqnonlin</a:t>
            </a:r>
            <a:r>
              <a:rPr lang="en-US" sz="1200" dirty="0"/>
              <a:t>(@</a:t>
            </a:r>
            <a:r>
              <a:rPr lang="cs-CZ" sz="1200" dirty="0"/>
              <a:t>f,</a:t>
            </a:r>
            <a:r>
              <a:rPr lang="en-US" sz="1200" dirty="0"/>
              <a:t>x0, </a:t>
            </a:r>
            <a:r>
              <a:rPr lang="en-US" sz="1200" dirty="0" err="1"/>
              <a:t>lowerBounds</a:t>
            </a:r>
            <a:r>
              <a:rPr lang="en-US" sz="1200" dirty="0"/>
              <a:t>, </a:t>
            </a:r>
            <a:r>
              <a:rPr lang="en-US" sz="1200" dirty="0" err="1"/>
              <a:t>upperBounds,options,P</a:t>
            </a:r>
            <a:r>
              <a:rPr lang="cs-CZ" sz="1200" dirty="0"/>
              <a:t>´,</a:t>
            </a:r>
            <a:r>
              <a:rPr lang="en-US" sz="1200" dirty="0" err="1"/>
              <a:t>t,modelName</a:t>
            </a:r>
            <a:r>
              <a:rPr lang="en-US" sz="1200" dirty="0"/>
              <a:t>);</a:t>
            </a:r>
          </a:p>
        </p:txBody>
      </p:sp>
    </p:spTree>
    <p:extLst>
      <p:ext uri="{BB962C8B-B14F-4D97-AF65-F5344CB8AC3E}">
        <p14:creationId xmlns:p14="http://schemas.microsoft.com/office/powerpoint/2010/main" val="1505866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err="1"/>
              <a:t>Rešení</a:t>
            </a:r>
            <a:r>
              <a:rPr lang="en-US" sz="3200" b="1" dirty="0"/>
              <a:t> </a:t>
            </a:r>
            <a:r>
              <a:rPr lang="en-US" sz="3200" b="1" dirty="0" err="1"/>
              <a:t>diferenciálních</a:t>
            </a:r>
            <a:r>
              <a:rPr lang="en-US" sz="3200" b="1" dirty="0"/>
              <a:t> </a:t>
            </a:r>
            <a:r>
              <a:rPr lang="en-US" sz="3200" b="1" dirty="0" err="1"/>
              <a:t>rovnic</a:t>
            </a:r>
            <a:r>
              <a:rPr lang="en-US" sz="3200" b="1" dirty="0"/>
              <a:t> v </a:t>
            </a:r>
            <a:r>
              <a:rPr lang="en-US" sz="3200" b="1" dirty="0" err="1"/>
              <a:t>MATLABu</a:t>
            </a:r>
            <a:endParaRPr lang="en-US" sz="3200" b="1" dirty="0"/>
          </a:p>
        </p:txBody>
      </p:sp>
      <mc:AlternateContent xmlns:mc="http://schemas.openxmlformats.org/markup-compatibility/2006" xmlns:a14="http://schemas.microsoft.com/office/drawing/2010/main">
        <mc:Choice Requires="a14">
          <p:sp>
            <p:nvSpPr>
              <p:cNvPr id="6" name="Rectangle 5"/>
              <p:cNvSpPr/>
              <p:nvPr/>
            </p:nvSpPr>
            <p:spPr>
              <a:xfrm>
                <a:off x="211319" y="2571750"/>
                <a:ext cx="3200400" cy="1035092"/>
              </a:xfrm>
              <a:prstGeom prst="rect">
                <a:avLst/>
              </a:prstGeom>
              <a:ln w="19050">
                <a:solidFill>
                  <a:srgbClr val="00B050"/>
                </a:solidFill>
              </a:ln>
            </p:spPr>
            <p:txBody>
              <a:bodyPr wrap="square">
                <a:spAutoFit/>
              </a:bodyPr>
              <a:lstStyle/>
              <a:p>
                <a:pPr/>
                <a14:m>
                  <m:oMathPara xmlns:m="http://schemas.openxmlformats.org/officeDocument/2006/math">
                    <m:oMathParaPr>
                      <m:jc m:val="left"/>
                    </m:oMathParaPr>
                    <m:oMath xmlns:m="http://schemas.openxmlformats.org/officeDocument/2006/math">
                      <m:sSub>
                        <m:sSubPr>
                          <m:ctrlPr>
                            <a:rPr lang="cs-CZ" sz="1200" i="1" smtClean="0">
                              <a:latin typeface="Cambria Math" panose="02040503050406030204" pitchFamily="18" charset="0"/>
                            </a:rPr>
                          </m:ctrlPr>
                        </m:sSubPr>
                        <m:e>
                          <m:acc>
                            <m:accPr>
                              <m:chr m:val="̇"/>
                              <m:ctrlPr>
                                <a:rPr lang="cs-CZ" sz="1200" i="1">
                                  <a:latin typeface="Cambria Math" panose="02040503050406030204" pitchFamily="18" charset="0"/>
                                </a:rPr>
                              </m:ctrlPr>
                            </m:accPr>
                            <m:e>
                              <m:r>
                                <a:rPr lang="en-US" sz="1200" i="1">
                                  <a:latin typeface="Cambria Math"/>
                                </a:rPr>
                                <m:t>𝑋</m:t>
                              </m:r>
                            </m:e>
                          </m:acc>
                        </m:e>
                        <m:sub>
                          <m:r>
                            <a:rPr lang="en-US" sz="1200" i="1">
                              <a:latin typeface="Cambria Math"/>
                            </a:rPr>
                            <m:t>1</m:t>
                          </m:r>
                        </m:sub>
                      </m:sSub>
                      <m:r>
                        <a:rPr lang="en-US" sz="1200" i="1">
                          <a:latin typeface="Cambria Math"/>
                        </a:rPr>
                        <m:t>=</m:t>
                      </m:r>
                      <m:d>
                        <m:dPr>
                          <m:ctrlPr>
                            <a:rPr lang="cs-CZ" sz="1200" i="1">
                              <a:latin typeface="Cambria Math" panose="02040503050406030204" pitchFamily="18" charset="0"/>
                            </a:rPr>
                          </m:ctrlPr>
                        </m:dPr>
                        <m:e>
                          <m:sSub>
                            <m:sSubPr>
                              <m:ctrlPr>
                                <a:rPr lang="cs-CZ" sz="1200" i="1">
                                  <a:latin typeface="Cambria Math" panose="02040503050406030204" pitchFamily="18" charset="0"/>
                                </a:rPr>
                              </m:ctrlPr>
                            </m:sSubPr>
                            <m:e>
                              <m:r>
                                <a:rPr lang="en-US" sz="1200" i="1">
                                  <a:latin typeface="Cambria Math"/>
                                </a:rPr>
                                <m:t>−</m:t>
                              </m:r>
                              <m:r>
                                <a:rPr lang="en-US" sz="1200" i="1">
                                  <a:latin typeface="Cambria Math"/>
                                </a:rPr>
                                <m:t>𝑘</m:t>
                              </m:r>
                            </m:e>
                            <m:sub>
                              <m:r>
                                <a:rPr lang="en-US" sz="1200" i="1">
                                  <a:latin typeface="Cambria Math"/>
                                </a:rPr>
                                <m:t>11</m:t>
                              </m:r>
                            </m:sub>
                          </m:sSub>
                          <m:r>
                            <a:rPr lang="en-US" sz="1200" i="1">
                              <a:latin typeface="Cambria Math"/>
                            </a:rPr>
                            <m:t>−</m:t>
                          </m:r>
                          <m:sSub>
                            <m:sSubPr>
                              <m:ctrlPr>
                                <a:rPr lang="cs-CZ" sz="1200" i="1">
                                  <a:latin typeface="Cambria Math" panose="02040503050406030204" pitchFamily="18" charset="0"/>
                                </a:rPr>
                              </m:ctrlPr>
                            </m:sSubPr>
                            <m:e>
                              <m:r>
                                <a:rPr lang="en-US" sz="1200" i="1">
                                  <a:latin typeface="Cambria Math"/>
                                </a:rPr>
                                <m:t>𝑘</m:t>
                              </m:r>
                            </m:e>
                            <m:sub>
                              <m:r>
                                <a:rPr lang="en-US" sz="1200" i="1">
                                  <a:latin typeface="Cambria Math"/>
                                </a:rPr>
                                <m:t>12</m:t>
                              </m:r>
                            </m:sub>
                          </m:sSub>
                        </m:e>
                      </m:d>
                      <m:r>
                        <a:rPr lang="en-US" sz="1200" i="1">
                          <a:latin typeface="Cambria Math"/>
                          <a:ea typeface="Cambria Math"/>
                        </a:rPr>
                        <m:t>∙</m:t>
                      </m:r>
                      <m:sSub>
                        <m:sSubPr>
                          <m:ctrlPr>
                            <a:rPr lang="cs-CZ" sz="1200" i="1">
                              <a:latin typeface="Cambria Math" panose="02040503050406030204" pitchFamily="18" charset="0"/>
                            </a:rPr>
                          </m:ctrlPr>
                        </m:sSubPr>
                        <m:e>
                          <m:r>
                            <a:rPr lang="en-US" sz="1200" i="1">
                              <a:latin typeface="Cambria Math"/>
                            </a:rPr>
                            <m:t>𝑋</m:t>
                          </m:r>
                        </m:e>
                        <m:sub>
                          <m:r>
                            <a:rPr lang="en-US" sz="1200" i="1">
                              <a:latin typeface="Cambria Math"/>
                            </a:rPr>
                            <m:t>1</m:t>
                          </m:r>
                        </m:sub>
                      </m:sSub>
                      <m:r>
                        <a:rPr lang="en-US" sz="1200" i="1">
                          <a:latin typeface="Cambria Math"/>
                        </a:rPr>
                        <m:t>  +         </m:t>
                      </m:r>
                      <m:sSub>
                        <m:sSubPr>
                          <m:ctrlPr>
                            <a:rPr lang="cs-CZ" sz="1200" i="1">
                              <a:latin typeface="Cambria Math" panose="02040503050406030204" pitchFamily="18" charset="0"/>
                            </a:rPr>
                          </m:ctrlPr>
                        </m:sSubPr>
                        <m:e>
                          <m:r>
                            <a:rPr lang="en-US" sz="1200" i="1">
                              <a:latin typeface="Cambria Math"/>
                            </a:rPr>
                            <m:t>𝑘</m:t>
                          </m:r>
                        </m:e>
                        <m:sub>
                          <m:r>
                            <a:rPr lang="en-US" sz="1200" i="1">
                              <a:latin typeface="Cambria Math"/>
                            </a:rPr>
                            <m:t>21</m:t>
                          </m:r>
                        </m:sub>
                      </m:sSub>
                      <m:r>
                        <a:rPr lang="en-US" sz="1200" i="1">
                          <a:latin typeface="Cambria Math"/>
                          <a:ea typeface="Cambria Math"/>
                        </a:rPr>
                        <m:t>∙</m:t>
                      </m:r>
                      <m:sSub>
                        <m:sSubPr>
                          <m:ctrlPr>
                            <a:rPr lang="cs-CZ" sz="1200" i="1">
                              <a:latin typeface="Cambria Math" panose="02040503050406030204" pitchFamily="18" charset="0"/>
                            </a:rPr>
                          </m:ctrlPr>
                        </m:sSubPr>
                        <m:e>
                          <m:r>
                            <a:rPr lang="en-US" sz="1200" i="1">
                              <a:latin typeface="Cambria Math"/>
                            </a:rPr>
                            <m:t>𝑋</m:t>
                          </m:r>
                        </m:e>
                        <m:sub>
                          <m:r>
                            <a:rPr lang="en-US" sz="1200" i="1">
                              <a:latin typeface="Cambria Math"/>
                            </a:rPr>
                            <m:t>2</m:t>
                          </m:r>
                        </m:sub>
                      </m:sSub>
                      <m:r>
                        <a:rPr lang="en-US" sz="1200" i="1">
                          <a:latin typeface="Cambria Math"/>
                        </a:rPr>
                        <m:t>  +  </m:t>
                      </m:r>
                      <m:sSub>
                        <m:sSubPr>
                          <m:ctrlPr>
                            <a:rPr lang="cs-CZ" sz="1200" i="1">
                              <a:latin typeface="Cambria Math" panose="02040503050406030204" pitchFamily="18" charset="0"/>
                            </a:rPr>
                          </m:ctrlPr>
                        </m:sSubPr>
                        <m:e>
                          <m:r>
                            <a:rPr lang="en-US" sz="1200" i="1">
                              <a:latin typeface="Cambria Math"/>
                            </a:rPr>
                            <m:t>𝑢</m:t>
                          </m:r>
                        </m:e>
                        <m:sub>
                          <m:r>
                            <a:rPr lang="en-US" sz="1200" i="1">
                              <a:latin typeface="Cambria Math"/>
                            </a:rPr>
                            <m:t>1</m:t>
                          </m:r>
                        </m:sub>
                      </m:sSub>
                    </m:oMath>
                    <m:oMath xmlns:m="http://schemas.openxmlformats.org/officeDocument/2006/math">
                      <m:sSub>
                        <m:sSubPr>
                          <m:ctrlPr>
                            <a:rPr lang="cs-CZ" sz="1200" i="1">
                              <a:latin typeface="Cambria Math" panose="02040503050406030204" pitchFamily="18" charset="0"/>
                            </a:rPr>
                          </m:ctrlPr>
                        </m:sSubPr>
                        <m:e>
                          <m:acc>
                            <m:accPr>
                              <m:chr m:val="̇"/>
                              <m:ctrlPr>
                                <a:rPr lang="cs-CZ" sz="1200" i="1">
                                  <a:latin typeface="Cambria Math" panose="02040503050406030204" pitchFamily="18" charset="0"/>
                                </a:rPr>
                              </m:ctrlPr>
                            </m:accPr>
                            <m:e>
                              <m:r>
                                <a:rPr lang="en-US" sz="1200" i="1">
                                  <a:latin typeface="Cambria Math"/>
                                </a:rPr>
                                <m:t>𝑋</m:t>
                              </m:r>
                            </m:e>
                          </m:acc>
                        </m:e>
                        <m:sub>
                          <m:r>
                            <a:rPr lang="en-US" sz="1200" i="1">
                              <a:latin typeface="Cambria Math"/>
                            </a:rPr>
                            <m:t>2</m:t>
                          </m:r>
                        </m:sub>
                      </m:sSub>
                      <m:r>
                        <a:rPr lang="en-US" sz="1200" i="1">
                          <a:latin typeface="Cambria Math"/>
                        </a:rPr>
                        <m:t>=                   </m:t>
                      </m:r>
                      <m:sSub>
                        <m:sSubPr>
                          <m:ctrlPr>
                            <a:rPr lang="cs-CZ" sz="1200" i="1">
                              <a:latin typeface="Cambria Math" panose="02040503050406030204" pitchFamily="18" charset="0"/>
                            </a:rPr>
                          </m:ctrlPr>
                        </m:sSubPr>
                        <m:e>
                          <m:r>
                            <a:rPr lang="en-US" sz="1200" i="1">
                              <a:latin typeface="Cambria Math"/>
                            </a:rPr>
                            <m:t>𝑘</m:t>
                          </m:r>
                        </m:e>
                        <m:sub>
                          <m:r>
                            <a:rPr lang="en-US" sz="1200" i="1">
                              <a:latin typeface="Cambria Math"/>
                            </a:rPr>
                            <m:t>12</m:t>
                          </m:r>
                        </m:sub>
                      </m:sSub>
                      <m:r>
                        <a:rPr lang="en-US" sz="1200" i="1">
                          <a:latin typeface="Cambria Math"/>
                          <a:ea typeface="Cambria Math"/>
                        </a:rPr>
                        <m:t>∙</m:t>
                      </m:r>
                      <m:sSub>
                        <m:sSubPr>
                          <m:ctrlPr>
                            <a:rPr lang="cs-CZ" sz="1200" i="1">
                              <a:latin typeface="Cambria Math" panose="02040503050406030204" pitchFamily="18" charset="0"/>
                            </a:rPr>
                          </m:ctrlPr>
                        </m:sSubPr>
                        <m:e>
                          <m:r>
                            <a:rPr lang="en-US" sz="1200" i="1">
                              <a:latin typeface="Cambria Math"/>
                            </a:rPr>
                            <m:t>𝑋</m:t>
                          </m:r>
                        </m:e>
                        <m:sub>
                          <m:r>
                            <a:rPr lang="en-US" sz="1200" i="1">
                              <a:latin typeface="Cambria Math"/>
                            </a:rPr>
                            <m:t>1</m:t>
                          </m:r>
                        </m:sub>
                      </m:sSub>
                      <m:r>
                        <a:rPr lang="en-US" sz="1200" i="1">
                          <a:latin typeface="Cambria Math"/>
                        </a:rPr>
                        <m:t>  +  </m:t>
                      </m:r>
                      <m:d>
                        <m:dPr>
                          <m:ctrlPr>
                            <a:rPr lang="cs-CZ" sz="1200" i="1">
                              <a:latin typeface="Cambria Math" panose="02040503050406030204" pitchFamily="18" charset="0"/>
                            </a:rPr>
                          </m:ctrlPr>
                        </m:dPr>
                        <m:e>
                          <m:r>
                            <a:rPr lang="en-US" sz="1200" i="1">
                              <a:latin typeface="Cambria Math"/>
                            </a:rPr>
                            <m:t>−</m:t>
                          </m:r>
                          <m:sSub>
                            <m:sSubPr>
                              <m:ctrlPr>
                                <a:rPr lang="cs-CZ" sz="1200" i="1">
                                  <a:latin typeface="Cambria Math" panose="02040503050406030204" pitchFamily="18" charset="0"/>
                                </a:rPr>
                              </m:ctrlPr>
                            </m:sSubPr>
                            <m:e>
                              <m:r>
                                <a:rPr lang="en-US" sz="1200" i="1">
                                  <a:latin typeface="Cambria Math"/>
                                </a:rPr>
                                <m:t>𝑘</m:t>
                              </m:r>
                            </m:e>
                            <m:sub>
                              <m:r>
                                <a:rPr lang="en-US" sz="1200" i="1">
                                  <a:latin typeface="Cambria Math"/>
                                </a:rPr>
                                <m:t>21</m:t>
                              </m:r>
                            </m:sub>
                          </m:sSub>
                        </m:e>
                      </m:d>
                      <m:r>
                        <a:rPr lang="en-US" sz="1200" i="1">
                          <a:latin typeface="Cambria Math"/>
                          <a:ea typeface="Cambria Math"/>
                        </a:rPr>
                        <m:t>∙</m:t>
                      </m:r>
                      <m:sSub>
                        <m:sSubPr>
                          <m:ctrlPr>
                            <a:rPr lang="cs-CZ" sz="1200" i="1">
                              <a:latin typeface="Cambria Math" panose="02040503050406030204" pitchFamily="18" charset="0"/>
                            </a:rPr>
                          </m:ctrlPr>
                        </m:sSubPr>
                        <m:e>
                          <m:r>
                            <a:rPr lang="en-US" sz="1200" i="1">
                              <a:latin typeface="Cambria Math"/>
                            </a:rPr>
                            <m:t>𝑋</m:t>
                          </m:r>
                        </m:e>
                        <m:sub>
                          <m:r>
                            <a:rPr lang="en-US" sz="1200" i="1">
                              <a:latin typeface="Cambria Math"/>
                            </a:rPr>
                            <m:t>2</m:t>
                          </m:r>
                        </m:sub>
                      </m:sSub>
                      <m:r>
                        <a:rPr lang="en-US" sz="1200" i="1">
                          <a:latin typeface="Cambria Math"/>
                        </a:rPr>
                        <m:t>  +  0</m:t>
                      </m:r>
                    </m:oMath>
                  </m:oMathPara>
                </a14:m>
                <a:endParaRPr lang="cs-CZ" sz="1200" i="1" dirty="0"/>
              </a:p>
              <a:p>
                <a:pPr/>
                <a14:m>
                  <m:oMathPara xmlns:m="http://schemas.openxmlformats.org/officeDocument/2006/math">
                    <m:oMathParaPr>
                      <m:jc m:val="left"/>
                    </m:oMathParaPr>
                    <m:oMath xmlns:m="http://schemas.openxmlformats.org/officeDocument/2006/math">
                      <m:sSub>
                        <m:sSubPr>
                          <m:ctrlPr>
                            <a:rPr lang="cs-CZ" sz="1200" i="1">
                              <a:latin typeface="Cambria Math" panose="02040503050406030204" pitchFamily="18" charset="0"/>
                            </a:rPr>
                          </m:ctrlPr>
                        </m:sSubPr>
                        <m:e>
                          <m:r>
                            <a:rPr lang="en-US" sz="1200" i="1">
                              <a:latin typeface="Cambria Math"/>
                            </a:rPr>
                            <m:t>𝑌</m:t>
                          </m:r>
                        </m:e>
                        <m:sub>
                          <m:r>
                            <a:rPr lang="en-US" sz="1200" i="1">
                              <a:latin typeface="Cambria Math"/>
                            </a:rPr>
                            <m:t>1</m:t>
                          </m:r>
                        </m:sub>
                      </m:sSub>
                      <m:r>
                        <a:rPr lang="en-US" sz="1200" i="1">
                          <a:latin typeface="Cambria Math"/>
                        </a:rPr>
                        <m:t>=</m:t>
                      </m:r>
                      <m:f>
                        <m:fPr>
                          <m:ctrlPr>
                            <a:rPr lang="cs-CZ" sz="1200" i="1">
                              <a:latin typeface="Cambria Math" panose="02040503050406030204" pitchFamily="18" charset="0"/>
                            </a:rPr>
                          </m:ctrlPr>
                        </m:fPr>
                        <m:num>
                          <m:r>
                            <a:rPr lang="en-US" sz="1200" i="1">
                              <a:latin typeface="Cambria Math"/>
                            </a:rPr>
                            <m:t>1</m:t>
                          </m:r>
                        </m:num>
                        <m:den>
                          <m:sSub>
                            <m:sSubPr>
                              <m:ctrlPr>
                                <a:rPr lang="cs-CZ" sz="1200" i="1">
                                  <a:latin typeface="Cambria Math" panose="02040503050406030204" pitchFamily="18" charset="0"/>
                                </a:rPr>
                              </m:ctrlPr>
                            </m:sSubPr>
                            <m:e>
                              <m:r>
                                <a:rPr lang="en-US" sz="1200" i="1">
                                  <a:latin typeface="Cambria Math"/>
                                </a:rPr>
                                <m:t>𝑉</m:t>
                              </m:r>
                            </m:e>
                            <m:sub>
                              <m:r>
                                <a:rPr lang="en-US" sz="1200" i="1">
                                  <a:latin typeface="Cambria Math"/>
                                </a:rPr>
                                <m:t>1</m:t>
                              </m:r>
                            </m:sub>
                          </m:sSub>
                        </m:den>
                      </m:f>
                      <m:r>
                        <a:rPr lang="en-US" sz="1200" i="1">
                          <a:latin typeface="Cambria Math"/>
                          <a:ea typeface="Cambria Math"/>
                        </a:rPr>
                        <m:t>∙</m:t>
                      </m:r>
                      <m:sSub>
                        <m:sSubPr>
                          <m:ctrlPr>
                            <a:rPr lang="cs-CZ" sz="1200" i="1">
                              <a:latin typeface="Cambria Math" panose="02040503050406030204" pitchFamily="18" charset="0"/>
                            </a:rPr>
                          </m:ctrlPr>
                        </m:sSubPr>
                        <m:e>
                          <m:r>
                            <a:rPr lang="en-US" sz="1200" i="1">
                              <a:latin typeface="Cambria Math"/>
                            </a:rPr>
                            <m:t>𝑋</m:t>
                          </m:r>
                        </m:e>
                        <m:sub>
                          <m:r>
                            <a:rPr lang="en-US" sz="1200" i="1">
                              <a:latin typeface="Cambria Math"/>
                            </a:rPr>
                            <m:t>1</m:t>
                          </m:r>
                        </m:sub>
                      </m:sSub>
                      <m:r>
                        <a:rPr lang="de-DE" sz="1200" b="0" i="1" smtClean="0">
                          <a:latin typeface="Cambria Math"/>
                        </a:rPr>
                        <m:t>+0</m:t>
                      </m:r>
                      <m:r>
                        <a:rPr lang="en-US" sz="1200" i="1">
                          <a:latin typeface="Cambria Math"/>
                          <a:ea typeface="Cambria Math"/>
                        </a:rPr>
                        <m:t>∙</m:t>
                      </m:r>
                      <m:sSub>
                        <m:sSubPr>
                          <m:ctrlPr>
                            <a:rPr lang="cs-CZ" sz="1200" i="1">
                              <a:latin typeface="Cambria Math" panose="02040503050406030204" pitchFamily="18" charset="0"/>
                            </a:rPr>
                          </m:ctrlPr>
                        </m:sSubPr>
                        <m:e>
                          <m:r>
                            <a:rPr lang="en-US" sz="1200" i="1">
                              <a:latin typeface="Cambria Math"/>
                            </a:rPr>
                            <m:t>𝑋</m:t>
                          </m:r>
                        </m:e>
                        <m:sub>
                          <m:r>
                            <a:rPr lang="de-DE" sz="1200" b="0" i="1" smtClean="0">
                              <a:latin typeface="Cambria Math"/>
                            </a:rPr>
                            <m:t>2</m:t>
                          </m:r>
                        </m:sub>
                      </m:sSub>
                    </m:oMath>
                  </m:oMathPara>
                </a14:m>
                <a:endParaRPr lang="en-US" sz="1200" dirty="0"/>
              </a:p>
              <a:p>
                <a:pPr/>
                <a14:m>
                  <m:oMathPara xmlns:m="http://schemas.openxmlformats.org/officeDocument/2006/math">
                    <m:oMathParaPr>
                      <m:jc m:val="left"/>
                    </m:oMathParaPr>
                    <m:oMath xmlns:m="http://schemas.openxmlformats.org/officeDocument/2006/math">
                      <m:sSub>
                        <m:sSubPr>
                          <m:ctrlPr>
                            <a:rPr lang="cs-CZ" sz="1200" i="1">
                              <a:latin typeface="Cambria Math" panose="02040503050406030204" pitchFamily="18" charset="0"/>
                            </a:rPr>
                          </m:ctrlPr>
                        </m:sSubPr>
                        <m:e>
                          <m:r>
                            <a:rPr lang="en-US" sz="1200" i="1">
                              <a:latin typeface="Cambria Math"/>
                            </a:rPr>
                            <m:t>𝑌</m:t>
                          </m:r>
                        </m:e>
                        <m:sub>
                          <m:r>
                            <a:rPr lang="de-DE" sz="1200" i="1">
                              <a:latin typeface="Cambria Math"/>
                            </a:rPr>
                            <m:t>2</m:t>
                          </m:r>
                        </m:sub>
                      </m:sSub>
                      <m:r>
                        <a:rPr lang="de-DE" sz="1200" b="0" i="1" smtClean="0">
                          <a:latin typeface="Cambria Math"/>
                        </a:rPr>
                        <m:t>=0</m:t>
                      </m:r>
                      <m:r>
                        <a:rPr lang="en-US" sz="1200" i="1">
                          <a:latin typeface="Cambria Math"/>
                          <a:ea typeface="Cambria Math"/>
                        </a:rPr>
                        <m:t>∙</m:t>
                      </m:r>
                      <m:sSub>
                        <m:sSubPr>
                          <m:ctrlPr>
                            <a:rPr lang="cs-CZ" sz="1200" i="1">
                              <a:latin typeface="Cambria Math" panose="02040503050406030204" pitchFamily="18" charset="0"/>
                            </a:rPr>
                          </m:ctrlPr>
                        </m:sSubPr>
                        <m:e>
                          <m:r>
                            <a:rPr lang="en-US" sz="1200" i="1">
                              <a:latin typeface="Cambria Math"/>
                            </a:rPr>
                            <m:t>𝑋</m:t>
                          </m:r>
                        </m:e>
                        <m:sub>
                          <m:r>
                            <a:rPr lang="en-US" sz="1200" i="1">
                              <a:latin typeface="Cambria Math"/>
                            </a:rPr>
                            <m:t>1</m:t>
                          </m:r>
                        </m:sub>
                      </m:sSub>
                      <m:r>
                        <a:rPr lang="de-DE" sz="1200" i="1">
                          <a:latin typeface="Cambria Math"/>
                        </a:rPr>
                        <m:t>+0</m:t>
                      </m:r>
                      <m:r>
                        <a:rPr lang="en-US" sz="1200" i="1">
                          <a:latin typeface="Cambria Math"/>
                          <a:ea typeface="Cambria Math"/>
                        </a:rPr>
                        <m:t>∙</m:t>
                      </m:r>
                      <m:sSub>
                        <m:sSubPr>
                          <m:ctrlPr>
                            <a:rPr lang="cs-CZ" sz="1200" i="1">
                              <a:latin typeface="Cambria Math" panose="02040503050406030204" pitchFamily="18" charset="0"/>
                            </a:rPr>
                          </m:ctrlPr>
                        </m:sSubPr>
                        <m:e>
                          <m:r>
                            <a:rPr lang="en-US" sz="1200" i="1">
                              <a:latin typeface="Cambria Math"/>
                            </a:rPr>
                            <m:t>𝑋</m:t>
                          </m:r>
                        </m:e>
                        <m:sub>
                          <m:r>
                            <a:rPr lang="de-DE" sz="1200" i="1">
                              <a:latin typeface="Cambria Math"/>
                            </a:rPr>
                            <m:t>2</m:t>
                          </m:r>
                        </m:sub>
                      </m:sSub>
                    </m:oMath>
                  </m:oMathPara>
                </a14:m>
                <a:endParaRPr lang="en-US" sz="1200" dirty="0"/>
              </a:p>
            </p:txBody>
          </p:sp>
        </mc:Choice>
        <mc:Fallback xmlns="">
          <p:sp>
            <p:nvSpPr>
              <p:cNvPr id="6" name="Rectangle 5"/>
              <p:cNvSpPr>
                <a:spLocks noRot="1" noChangeAspect="1" noMove="1" noResize="1" noEditPoints="1" noAdjustHandles="1" noChangeArrowheads="1" noChangeShapeType="1" noTextEdit="1"/>
              </p:cNvSpPr>
              <p:nvPr/>
            </p:nvSpPr>
            <p:spPr>
              <a:xfrm>
                <a:off x="211319" y="2571750"/>
                <a:ext cx="3200400" cy="1035092"/>
              </a:xfrm>
              <a:prstGeom prst="rect">
                <a:avLst/>
              </a:prstGeom>
              <a:blipFill rotWithShape="1">
                <a:blip r:embed="rId4"/>
                <a:stretch>
                  <a:fillRect/>
                </a:stretch>
              </a:blipFill>
              <a:ln w="19050">
                <a:solidFill>
                  <a:srgbClr val="00B050"/>
                </a:solidFill>
              </a:ln>
            </p:spPr>
            <p:txBody>
              <a:bodyPr/>
              <a:lstStyle/>
              <a:p>
                <a:r>
                  <a:rPr lang="en-US">
                    <a:noFill/>
                  </a:rPr>
                  <a:t> </a:t>
                </a:r>
              </a:p>
            </p:txBody>
          </p:sp>
        </mc:Fallback>
      </mc:AlternateContent>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206642391"/>
              </p:ext>
            </p:extLst>
          </p:nvPr>
        </p:nvGraphicFramePr>
        <p:xfrm>
          <a:off x="308359" y="742950"/>
          <a:ext cx="2815841" cy="1475048"/>
        </p:xfrm>
        <a:graphic>
          <a:graphicData uri="http://schemas.openxmlformats.org/presentationml/2006/ole">
            <mc:AlternateContent xmlns:mc="http://schemas.openxmlformats.org/markup-compatibility/2006">
              <mc:Choice xmlns:v="urn:schemas-microsoft-com:vml" Requires="v">
                <p:oleObj spid="_x0000_s26653" r:id="rId5" imgW="3269742" imgH="1697355" progId="Visio.Drawing.11">
                  <p:embed/>
                </p:oleObj>
              </mc:Choice>
              <mc:Fallback>
                <p:oleObj r:id="rId5" imgW="3269742" imgH="1697355" progId="Visio.Drawing.11">
                  <p:embed/>
                  <p:pic>
                    <p:nvPicPr>
                      <p:cNvPr id="0" name=""/>
                      <p:cNvPicPr>
                        <a:picLocks noChangeAspect="1" noChangeArrowheads="1"/>
                      </p:cNvPicPr>
                      <p:nvPr/>
                    </p:nvPicPr>
                    <p:blipFill>
                      <a:blip r:embed="rId6">
                        <a:grayscl/>
                        <a:biLevel thresh="50000"/>
                        <a:extLst>
                          <a:ext uri="{28A0092B-C50C-407E-A947-70E740481C1C}">
                            <a14:useLocalDpi xmlns:a14="http://schemas.microsoft.com/office/drawing/2010/main" val="0"/>
                          </a:ext>
                        </a:extLst>
                      </a:blip>
                      <a:srcRect/>
                      <a:stretch>
                        <a:fillRect/>
                      </a:stretch>
                    </p:blipFill>
                    <p:spPr bwMode="auto">
                      <a:xfrm>
                        <a:off x="308359" y="742950"/>
                        <a:ext cx="2815841" cy="1475048"/>
                      </a:xfrm>
                      <a:prstGeom prst="rect">
                        <a:avLst/>
                      </a:prstGeom>
                      <a:noFill/>
                      <a:ln w="19050">
                        <a:solidFill>
                          <a:schemeClr val="accent5">
                            <a:lumMod val="75000"/>
                          </a:schemeClr>
                        </a:solidFill>
                      </a:ln>
                    </p:spPr>
                  </p:pic>
                </p:oleObj>
              </mc:Fallback>
            </mc:AlternateContent>
          </a:graphicData>
        </a:graphic>
      </p:graphicFrame>
      <p:sp>
        <p:nvSpPr>
          <p:cNvPr id="9" name="Down Arrow 8"/>
          <p:cNvSpPr/>
          <p:nvPr/>
        </p:nvSpPr>
        <p:spPr>
          <a:xfrm>
            <a:off x="1503577" y="2257523"/>
            <a:ext cx="228600" cy="304023"/>
          </a:xfrm>
          <a:prstGeom prst="downArrow">
            <a:avLst/>
          </a:prstGeom>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Bent-Up Arrow 2"/>
          <p:cNvSpPr/>
          <p:nvPr/>
        </p:nvSpPr>
        <p:spPr>
          <a:xfrm rot="5400000">
            <a:off x="3140598" y="3590677"/>
            <a:ext cx="524656" cy="814147"/>
          </a:xfrm>
          <a:prstGeom prst="bentUpArrow">
            <a:avLst/>
          </a:prstGeom>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007597" y="1842801"/>
            <a:ext cx="5118818" cy="2492990"/>
          </a:xfrm>
          <a:prstGeom prst="rect">
            <a:avLst/>
          </a:prstGeom>
          <a:ln w="19050">
            <a:solidFill>
              <a:schemeClr val="accent2">
                <a:lumMod val="75000"/>
              </a:schemeClr>
            </a:solidFill>
          </a:ln>
        </p:spPr>
        <p:txBody>
          <a:bodyPr wrap="square">
            <a:spAutoFit/>
          </a:bodyPr>
          <a:lstStyle/>
          <a:p>
            <a:r>
              <a:rPr lang="de-DE" sz="1300" dirty="0" err="1"/>
              <a:t>syms</a:t>
            </a:r>
            <a:r>
              <a:rPr lang="de-DE" sz="1300" dirty="0"/>
              <a:t> k11 k12 k21 V1 u1;</a:t>
            </a:r>
          </a:p>
          <a:p>
            <a:r>
              <a:rPr lang="en-US" sz="1300" dirty="0"/>
              <a:t>S = </a:t>
            </a:r>
            <a:r>
              <a:rPr lang="en-US" sz="1300" dirty="0" err="1"/>
              <a:t>dsolve</a:t>
            </a:r>
            <a:r>
              <a:rPr lang="en-US" sz="1300" dirty="0"/>
              <a:t>(‘DX1=(-k11-k12)*X1+k21*X2+u1’, ’DX2=k12*X1-k21*X2’, ‘X1(0)=0’, ’X2(0)=0’, ‘t’);</a:t>
            </a:r>
          </a:p>
          <a:p>
            <a:r>
              <a:rPr lang="en-US" sz="1300" dirty="0"/>
              <a:t>k11=0.3; k12=0.6; k21=0.2; V1=4; u1=</a:t>
            </a:r>
            <a:r>
              <a:rPr lang="cs-CZ" sz="1300" dirty="0"/>
              <a:t>10</a:t>
            </a:r>
            <a:r>
              <a:rPr lang="en-US" sz="1300" dirty="0"/>
              <a:t>0;</a:t>
            </a:r>
          </a:p>
          <a:p>
            <a:r>
              <a:rPr lang="en-US" sz="1300" dirty="0"/>
              <a:t>Y1=S.X1/V1;</a:t>
            </a:r>
          </a:p>
          <a:p>
            <a:r>
              <a:rPr lang="en-US" sz="1300" dirty="0"/>
              <a:t>X1=subs(S.X1);</a:t>
            </a:r>
          </a:p>
          <a:p>
            <a:r>
              <a:rPr lang="en-US" sz="1300" dirty="0"/>
              <a:t>X2=subs(S.X2);</a:t>
            </a:r>
          </a:p>
          <a:p>
            <a:r>
              <a:rPr lang="en-US" sz="1300" dirty="0"/>
              <a:t>Y1=subs(Y1);</a:t>
            </a:r>
          </a:p>
          <a:p>
            <a:r>
              <a:rPr lang="en-US" sz="1300" dirty="0" err="1"/>
              <a:t>tval</a:t>
            </a:r>
            <a:r>
              <a:rPr lang="en-US" sz="1300" dirty="0"/>
              <a:t>=[0 100];</a:t>
            </a:r>
          </a:p>
          <a:p>
            <a:r>
              <a:rPr lang="en-US" sz="1300" dirty="0" err="1"/>
              <a:t>ezplot</a:t>
            </a:r>
            <a:r>
              <a:rPr lang="en-US" sz="1300" dirty="0"/>
              <a:t>(X1, </a:t>
            </a:r>
            <a:r>
              <a:rPr lang="en-US" sz="1300" dirty="0" err="1"/>
              <a:t>tval</a:t>
            </a:r>
            <a:r>
              <a:rPr lang="en-US" sz="1300" dirty="0"/>
              <a:t>);</a:t>
            </a:r>
          </a:p>
          <a:p>
            <a:r>
              <a:rPr lang="en-US" sz="1300" dirty="0" err="1"/>
              <a:t>ezplot</a:t>
            </a:r>
            <a:r>
              <a:rPr lang="en-US" sz="1300" dirty="0"/>
              <a:t>(X2, </a:t>
            </a:r>
            <a:r>
              <a:rPr lang="en-US" sz="1300" dirty="0" err="1"/>
              <a:t>tval</a:t>
            </a:r>
            <a:r>
              <a:rPr lang="en-US" sz="1300" dirty="0"/>
              <a:t>);</a:t>
            </a:r>
          </a:p>
          <a:p>
            <a:r>
              <a:rPr lang="en-US" sz="1300" dirty="0" err="1"/>
              <a:t>ezplot</a:t>
            </a:r>
            <a:r>
              <a:rPr lang="en-US" sz="1300" dirty="0"/>
              <a:t>(Y1, </a:t>
            </a:r>
            <a:r>
              <a:rPr lang="en-US" sz="1300" dirty="0" err="1"/>
              <a:t>tval</a:t>
            </a:r>
            <a:r>
              <a:rPr lang="en-US" sz="1300" dirty="0"/>
              <a:t>);</a:t>
            </a:r>
          </a:p>
        </p:txBody>
      </p:sp>
    </p:spTree>
    <p:extLst>
      <p:ext uri="{BB962C8B-B14F-4D97-AF65-F5344CB8AC3E}">
        <p14:creationId xmlns:p14="http://schemas.microsoft.com/office/powerpoint/2010/main" val="400799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3"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b="1" dirty="0"/>
              <a:t>Analýza citlivosti</a:t>
            </a:r>
            <a:r>
              <a:rPr lang="en-US" dirty="0"/>
              <a:t> </a:t>
            </a:r>
            <a:r>
              <a:rPr lang="cs-CZ" b="1" dirty="0"/>
              <a:t>modelu</a:t>
            </a:r>
            <a:endParaRPr lang="en-US" dirty="0"/>
          </a:p>
        </p:txBody>
      </p:sp>
      <p:sp>
        <p:nvSpPr>
          <p:cNvPr id="3" name="Content Placeholder 2"/>
          <p:cNvSpPr>
            <a:spLocks noGrp="1"/>
          </p:cNvSpPr>
          <p:nvPr>
            <p:ph sz="quarter" idx="13"/>
          </p:nvPr>
        </p:nvSpPr>
        <p:spPr>
          <a:xfrm>
            <a:off x="12441" y="742950"/>
            <a:ext cx="5105400" cy="4400550"/>
          </a:xfrm>
        </p:spPr>
        <p:txBody>
          <a:bodyPr>
            <a:normAutofit fontScale="62500" lnSpcReduction="20000"/>
          </a:bodyPr>
          <a:lstStyle/>
          <a:p>
            <a:r>
              <a:rPr lang="cs-CZ" dirty="0"/>
              <a:t>Analýza citlivosti odpovídá např.. Na otázky jak často odebírat krevní vzorky pro měření koncentrace léčiva (např. každých 30 minut nebo každou hodinu), nebo když je nejvíce rozhodujícím okamžikem pro odběr (např. během prvních 3 hodinách nebo v posledních 6 hodiny).</a:t>
            </a:r>
          </a:p>
          <a:p>
            <a:r>
              <a:rPr lang="cs-CZ" dirty="0"/>
              <a:t>Analýza citlivosti má za cíl nalézt optimální experiment, který by mohl umožnit to nejlepší měření fyziologického procesu.</a:t>
            </a:r>
          </a:p>
          <a:p>
            <a:r>
              <a:rPr lang="cs-CZ" dirty="0"/>
              <a:t>Analýza citlivosti zajisti aby kvalita naměřených dat byla </a:t>
            </a:r>
            <a:r>
              <a:rPr lang="cs-CZ" dirty="0" err="1"/>
              <a:t>dostatečn</a:t>
            </a:r>
            <a:r>
              <a:rPr lang="de-DE" dirty="0"/>
              <a:t>á</a:t>
            </a:r>
            <a:r>
              <a:rPr lang="cs-CZ" dirty="0"/>
              <a:t> pro identifikaci parametrů modelu.</a:t>
            </a:r>
          </a:p>
          <a:p>
            <a:r>
              <a:rPr lang="cs-CZ" dirty="0"/>
              <a:t>Analýza citlivosti může být proveden</a:t>
            </a:r>
            <a:r>
              <a:rPr lang="de-DE" dirty="0"/>
              <a:t>á</a:t>
            </a:r>
            <a:r>
              <a:rPr lang="cs-CZ" dirty="0"/>
              <a:t> přímým diferenciace výstup modelu (např. koncentrace léčiva nebo množství), s ohledem na parametr zájmu.</a:t>
            </a:r>
          </a:p>
          <a:p>
            <a:endParaRPr lang="cs-CZ"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484169629"/>
              </p:ext>
            </p:extLst>
          </p:nvPr>
        </p:nvGraphicFramePr>
        <p:xfrm>
          <a:off x="5305720" y="571478"/>
          <a:ext cx="1287463" cy="1314472"/>
        </p:xfrm>
        <a:graphic>
          <a:graphicData uri="http://schemas.openxmlformats.org/presentationml/2006/ole">
            <mc:AlternateContent xmlns:mc="http://schemas.openxmlformats.org/markup-compatibility/2006">
              <mc:Choice xmlns:v="urn:schemas-microsoft-com:vml" Requires="v">
                <p:oleObj spid="_x0000_s27676" r:id="rId4" imgW="1669542" imgH="1697355" progId="Visio.Drawing.11">
                  <p:embed/>
                </p:oleObj>
              </mc:Choice>
              <mc:Fallback>
                <p:oleObj r:id="rId4" imgW="1669542" imgH="1697355"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05720" y="571478"/>
                        <a:ext cx="1287463" cy="13144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7" name="Rectangle 6"/>
              <p:cNvSpPr/>
              <p:nvPr/>
            </p:nvSpPr>
            <p:spPr>
              <a:xfrm>
                <a:off x="6934200" y="1657350"/>
                <a:ext cx="877676" cy="832792"/>
              </a:xfrm>
              <a:prstGeom prst="rect">
                <a:avLst/>
              </a:prstGeom>
              <a:ln>
                <a:solidFill>
                  <a:schemeClr val="accent1">
                    <a:lumMod val="75000"/>
                  </a:schemeClr>
                </a:solid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100" i="1" smtClean="0">
                              <a:latin typeface="Cambria Math" panose="02040503050406030204" pitchFamily="18" charset="0"/>
                            </a:rPr>
                          </m:ctrlPr>
                        </m:sSubPr>
                        <m:e>
                          <m:r>
                            <a:rPr lang="en-US" sz="1100" i="1">
                              <a:latin typeface="Cambria Math"/>
                            </a:rPr>
                            <m:t>𝜆</m:t>
                          </m:r>
                        </m:e>
                        <m:sub>
                          <m:r>
                            <a:rPr lang="en-US" sz="1100" i="1">
                              <a:latin typeface="Cambria Math"/>
                            </a:rPr>
                            <m:t>11</m:t>
                          </m:r>
                        </m:sub>
                      </m:sSub>
                      <m:r>
                        <a:rPr lang="en-US" sz="1100" i="1">
                          <a:latin typeface="Cambria Math"/>
                        </a:rPr>
                        <m:t>=</m:t>
                      </m:r>
                      <m:f>
                        <m:fPr>
                          <m:ctrlPr>
                            <a:rPr lang="en-US" sz="1100" i="1">
                              <a:latin typeface="Cambria Math" panose="02040503050406030204" pitchFamily="18" charset="0"/>
                            </a:rPr>
                          </m:ctrlPr>
                        </m:fPr>
                        <m:num>
                          <m:r>
                            <a:rPr lang="en-US" sz="1100" i="1">
                              <a:latin typeface="Cambria Math"/>
                            </a:rPr>
                            <m:t>𝜕</m:t>
                          </m:r>
                          <m:sSub>
                            <m:sSubPr>
                              <m:ctrlPr>
                                <a:rPr lang="cs-CZ" sz="1400" i="1">
                                  <a:latin typeface="Cambria Math" panose="02040503050406030204" pitchFamily="18" charset="0"/>
                                </a:rPr>
                              </m:ctrlPr>
                            </m:sSubPr>
                            <m:e>
                              <m:r>
                                <a:rPr lang="en-US" sz="1400" i="1">
                                  <a:latin typeface="Cambria Math"/>
                                </a:rPr>
                                <m:t>𝑋</m:t>
                              </m:r>
                            </m:e>
                            <m:sub>
                              <m:r>
                                <a:rPr lang="en-US" sz="1400" i="1">
                                  <a:latin typeface="Cambria Math"/>
                                </a:rPr>
                                <m:t>1</m:t>
                              </m:r>
                            </m:sub>
                          </m:sSub>
                        </m:num>
                        <m:den>
                          <m:r>
                            <a:rPr lang="en-US" sz="1100" i="1">
                              <a:latin typeface="Cambria Math"/>
                            </a:rPr>
                            <m:t>𝜕</m:t>
                          </m:r>
                          <m:sSub>
                            <m:sSubPr>
                              <m:ctrlPr>
                                <a:rPr lang="en-US" sz="1100" i="1">
                                  <a:latin typeface="Cambria Math" panose="02040503050406030204" pitchFamily="18" charset="0"/>
                                </a:rPr>
                              </m:ctrlPr>
                            </m:sSubPr>
                            <m:e>
                              <m:r>
                                <a:rPr lang="en-US" sz="1100" i="1">
                                  <a:latin typeface="Cambria Math"/>
                                </a:rPr>
                                <m:t>𝑉</m:t>
                              </m:r>
                            </m:e>
                            <m:sub>
                              <m:r>
                                <a:rPr lang="en-US" sz="1100" i="1">
                                  <a:latin typeface="Cambria Math"/>
                                </a:rPr>
                                <m:t>1</m:t>
                              </m:r>
                            </m:sub>
                          </m:sSub>
                        </m:den>
                      </m:f>
                    </m:oMath>
                  </m:oMathPara>
                </a14:m>
                <a:endParaRPr lang="cs-CZ" sz="1400" i="1" dirty="0"/>
              </a:p>
              <a:p>
                <a:pPr/>
                <a14:m>
                  <m:oMathPara xmlns:m="http://schemas.openxmlformats.org/officeDocument/2006/math">
                    <m:oMathParaPr>
                      <m:jc m:val="centerGroup"/>
                    </m:oMathParaPr>
                    <m:oMath xmlns:m="http://schemas.openxmlformats.org/officeDocument/2006/math">
                      <m:sSub>
                        <m:sSubPr>
                          <m:ctrlPr>
                            <a:rPr lang="en-US" sz="1100" i="1">
                              <a:latin typeface="Cambria Math" panose="02040503050406030204" pitchFamily="18" charset="0"/>
                            </a:rPr>
                          </m:ctrlPr>
                        </m:sSubPr>
                        <m:e>
                          <m:r>
                            <a:rPr lang="en-US" sz="1100" i="1">
                              <a:latin typeface="Cambria Math"/>
                            </a:rPr>
                            <m:t>𝜆</m:t>
                          </m:r>
                        </m:e>
                        <m:sub>
                          <m:r>
                            <a:rPr lang="en-US" sz="1100" i="1">
                              <a:latin typeface="Cambria Math"/>
                            </a:rPr>
                            <m:t>1</m:t>
                          </m:r>
                          <m:r>
                            <a:rPr lang="cs-CZ" sz="1100" b="0" i="1" smtClean="0">
                              <a:latin typeface="Cambria Math"/>
                            </a:rPr>
                            <m:t>2</m:t>
                          </m:r>
                        </m:sub>
                      </m:sSub>
                      <m:r>
                        <a:rPr lang="en-US" sz="1100" i="1">
                          <a:latin typeface="Cambria Math"/>
                        </a:rPr>
                        <m:t>=</m:t>
                      </m:r>
                      <m:f>
                        <m:fPr>
                          <m:ctrlPr>
                            <a:rPr lang="en-US" sz="1100" i="1">
                              <a:latin typeface="Cambria Math" panose="02040503050406030204" pitchFamily="18" charset="0"/>
                            </a:rPr>
                          </m:ctrlPr>
                        </m:fPr>
                        <m:num>
                          <m:r>
                            <a:rPr lang="en-US" sz="1100" i="1">
                              <a:latin typeface="Cambria Math"/>
                            </a:rPr>
                            <m:t>𝜕</m:t>
                          </m:r>
                          <m:sSub>
                            <m:sSubPr>
                              <m:ctrlPr>
                                <a:rPr lang="cs-CZ" sz="1400" i="1">
                                  <a:latin typeface="Cambria Math" panose="02040503050406030204" pitchFamily="18" charset="0"/>
                                </a:rPr>
                              </m:ctrlPr>
                            </m:sSubPr>
                            <m:e>
                              <m:r>
                                <a:rPr lang="en-US" sz="1400" i="1">
                                  <a:latin typeface="Cambria Math"/>
                                </a:rPr>
                                <m:t>𝑋</m:t>
                              </m:r>
                            </m:e>
                            <m:sub>
                              <m:r>
                                <a:rPr lang="en-US" sz="1400" i="1">
                                  <a:latin typeface="Cambria Math"/>
                                </a:rPr>
                                <m:t>1</m:t>
                              </m:r>
                            </m:sub>
                          </m:sSub>
                        </m:num>
                        <m:den>
                          <m:r>
                            <a:rPr lang="en-US" sz="1100" i="1">
                              <a:latin typeface="Cambria Math"/>
                            </a:rPr>
                            <m:t>𝜕</m:t>
                          </m:r>
                          <m:sSub>
                            <m:sSubPr>
                              <m:ctrlPr>
                                <a:rPr lang="en-US" sz="1100" i="1">
                                  <a:latin typeface="Cambria Math" panose="02040503050406030204" pitchFamily="18" charset="0"/>
                                </a:rPr>
                              </m:ctrlPr>
                            </m:sSubPr>
                            <m:e>
                              <m:r>
                                <a:rPr lang="en-US" sz="1100" b="0" i="1" smtClean="0">
                                  <a:latin typeface="Cambria Math"/>
                                </a:rPr>
                                <m:t>𝑘</m:t>
                              </m:r>
                            </m:e>
                            <m:sub>
                              <m:r>
                                <a:rPr lang="en-US" sz="1100" b="0" i="1" smtClean="0">
                                  <a:latin typeface="Cambria Math"/>
                                </a:rPr>
                                <m:t>1</m:t>
                              </m:r>
                              <m:r>
                                <a:rPr lang="en-US" sz="1100" i="1">
                                  <a:latin typeface="Cambria Math"/>
                                </a:rPr>
                                <m:t>1</m:t>
                              </m:r>
                            </m:sub>
                          </m:sSub>
                        </m:den>
                      </m:f>
                    </m:oMath>
                  </m:oMathPara>
                </a14:m>
                <a:endParaRPr lang="cs-CZ" sz="1400" dirty="0"/>
              </a:p>
            </p:txBody>
          </p:sp>
        </mc:Choice>
        <mc:Fallback xmlns="">
          <p:sp>
            <p:nvSpPr>
              <p:cNvPr id="7" name="Rectangle 6"/>
              <p:cNvSpPr>
                <a:spLocks noRot="1" noChangeAspect="1" noMove="1" noResize="1" noEditPoints="1" noAdjustHandles="1" noChangeArrowheads="1" noChangeShapeType="1" noTextEdit="1"/>
              </p:cNvSpPr>
              <p:nvPr/>
            </p:nvSpPr>
            <p:spPr>
              <a:xfrm>
                <a:off x="6934200" y="1657350"/>
                <a:ext cx="877676" cy="832792"/>
              </a:xfrm>
              <a:prstGeom prst="rect">
                <a:avLst/>
              </a:prstGeom>
              <a:blipFill rotWithShape="1">
                <a:blip r:embed="rId6"/>
                <a:stretch>
                  <a:fillRect/>
                </a:stretch>
              </a:blipFill>
              <a:ln>
                <a:solidFill>
                  <a:schemeClr val="accent1">
                    <a:lumMod val="75000"/>
                  </a:schemeClr>
                </a:solidFill>
              </a:ln>
            </p:spPr>
            <p:txBody>
              <a:bodyPr/>
              <a:lstStyle/>
              <a:p>
                <a:r>
                  <a:rPr lang="cs-CZ">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7947111" y="1657350"/>
                <a:ext cx="880626" cy="832792"/>
              </a:xfrm>
              <a:prstGeom prst="rect">
                <a:avLst/>
              </a:prstGeom>
              <a:ln>
                <a:solidFill>
                  <a:schemeClr val="accent1">
                    <a:lumMod val="75000"/>
                  </a:schemeClr>
                </a:solid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100" i="1" smtClean="0">
                              <a:latin typeface="Cambria Math" panose="02040503050406030204" pitchFamily="18" charset="0"/>
                            </a:rPr>
                          </m:ctrlPr>
                        </m:sSubPr>
                        <m:e>
                          <m:r>
                            <a:rPr lang="en-US" sz="1100" i="1">
                              <a:latin typeface="Cambria Math"/>
                            </a:rPr>
                            <m:t>𝜂</m:t>
                          </m:r>
                        </m:e>
                        <m:sub>
                          <m:r>
                            <a:rPr lang="en-US" sz="1100" i="1">
                              <a:latin typeface="Cambria Math"/>
                            </a:rPr>
                            <m:t>11</m:t>
                          </m:r>
                        </m:sub>
                      </m:sSub>
                      <m:r>
                        <a:rPr lang="en-US" sz="1100" i="1">
                          <a:latin typeface="Cambria Math"/>
                        </a:rPr>
                        <m:t>=</m:t>
                      </m:r>
                      <m:f>
                        <m:fPr>
                          <m:ctrlPr>
                            <a:rPr lang="en-US" sz="1100" i="1">
                              <a:latin typeface="Cambria Math" panose="02040503050406030204" pitchFamily="18" charset="0"/>
                            </a:rPr>
                          </m:ctrlPr>
                        </m:fPr>
                        <m:num>
                          <m:r>
                            <a:rPr lang="en-US" sz="1100" i="1">
                              <a:latin typeface="Cambria Math"/>
                            </a:rPr>
                            <m:t>𝜕</m:t>
                          </m:r>
                          <m:sSub>
                            <m:sSubPr>
                              <m:ctrlPr>
                                <a:rPr lang="cs-CZ" sz="1400" i="1">
                                  <a:latin typeface="Cambria Math" panose="02040503050406030204" pitchFamily="18" charset="0"/>
                                </a:rPr>
                              </m:ctrlPr>
                            </m:sSubPr>
                            <m:e>
                              <m:r>
                                <a:rPr lang="en-US" sz="1400" i="1">
                                  <a:latin typeface="Cambria Math"/>
                                </a:rPr>
                                <m:t>𝑌</m:t>
                              </m:r>
                            </m:e>
                            <m:sub>
                              <m:r>
                                <a:rPr lang="en-US" sz="1400" i="1">
                                  <a:latin typeface="Cambria Math"/>
                                </a:rPr>
                                <m:t>1</m:t>
                              </m:r>
                            </m:sub>
                          </m:sSub>
                        </m:num>
                        <m:den>
                          <m:r>
                            <a:rPr lang="en-US" sz="1100" i="1">
                              <a:latin typeface="Cambria Math"/>
                            </a:rPr>
                            <m:t>𝜕</m:t>
                          </m:r>
                          <m:sSub>
                            <m:sSubPr>
                              <m:ctrlPr>
                                <a:rPr lang="en-US" sz="1100" i="1">
                                  <a:latin typeface="Cambria Math" panose="02040503050406030204" pitchFamily="18" charset="0"/>
                                </a:rPr>
                              </m:ctrlPr>
                            </m:sSubPr>
                            <m:e>
                              <m:r>
                                <a:rPr lang="en-US" sz="1100" i="1">
                                  <a:latin typeface="Cambria Math"/>
                                </a:rPr>
                                <m:t>𝑉</m:t>
                              </m:r>
                            </m:e>
                            <m:sub>
                              <m:r>
                                <a:rPr lang="en-US" sz="1100" i="1">
                                  <a:latin typeface="Cambria Math"/>
                                </a:rPr>
                                <m:t>1</m:t>
                              </m:r>
                            </m:sub>
                          </m:sSub>
                        </m:den>
                      </m:f>
                    </m:oMath>
                  </m:oMathPara>
                </a14:m>
                <a:endParaRPr lang="cs-CZ" sz="1400" i="1" dirty="0"/>
              </a:p>
              <a:p>
                <a:pPr/>
                <a14:m>
                  <m:oMathPara xmlns:m="http://schemas.openxmlformats.org/officeDocument/2006/math">
                    <m:oMathParaPr>
                      <m:jc m:val="centerGroup"/>
                    </m:oMathParaPr>
                    <m:oMath xmlns:m="http://schemas.openxmlformats.org/officeDocument/2006/math">
                      <m:sSub>
                        <m:sSubPr>
                          <m:ctrlPr>
                            <a:rPr lang="en-US" sz="1100" i="1">
                              <a:latin typeface="Cambria Math" panose="02040503050406030204" pitchFamily="18" charset="0"/>
                            </a:rPr>
                          </m:ctrlPr>
                        </m:sSubPr>
                        <m:e>
                          <m:r>
                            <a:rPr lang="en-US" sz="1100" i="1">
                              <a:latin typeface="Cambria Math"/>
                            </a:rPr>
                            <m:t>𝜂</m:t>
                          </m:r>
                        </m:e>
                        <m:sub>
                          <m:r>
                            <a:rPr lang="en-US" sz="1100" i="1">
                              <a:latin typeface="Cambria Math"/>
                            </a:rPr>
                            <m:t>12</m:t>
                          </m:r>
                        </m:sub>
                      </m:sSub>
                      <m:r>
                        <a:rPr lang="en-US" sz="1100" i="1">
                          <a:latin typeface="Cambria Math"/>
                        </a:rPr>
                        <m:t>=</m:t>
                      </m:r>
                      <m:f>
                        <m:fPr>
                          <m:ctrlPr>
                            <a:rPr lang="en-US" sz="1100" i="1">
                              <a:latin typeface="Cambria Math" panose="02040503050406030204" pitchFamily="18" charset="0"/>
                            </a:rPr>
                          </m:ctrlPr>
                        </m:fPr>
                        <m:num>
                          <m:r>
                            <a:rPr lang="en-US" sz="1100" i="1">
                              <a:latin typeface="Cambria Math"/>
                            </a:rPr>
                            <m:t>𝜕</m:t>
                          </m:r>
                          <m:sSub>
                            <m:sSubPr>
                              <m:ctrlPr>
                                <a:rPr lang="cs-CZ" sz="1400" i="1">
                                  <a:latin typeface="Cambria Math" panose="02040503050406030204" pitchFamily="18" charset="0"/>
                                </a:rPr>
                              </m:ctrlPr>
                            </m:sSubPr>
                            <m:e>
                              <m:r>
                                <a:rPr lang="en-US" sz="1400" i="1">
                                  <a:latin typeface="Cambria Math"/>
                                </a:rPr>
                                <m:t>𝑌</m:t>
                              </m:r>
                            </m:e>
                            <m:sub>
                              <m:r>
                                <a:rPr lang="en-US" sz="1400" i="1">
                                  <a:latin typeface="Cambria Math"/>
                                </a:rPr>
                                <m:t>1</m:t>
                              </m:r>
                            </m:sub>
                          </m:sSub>
                        </m:num>
                        <m:den>
                          <m:r>
                            <a:rPr lang="en-US" sz="1100" i="1">
                              <a:latin typeface="Cambria Math"/>
                            </a:rPr>
                            <m:t>𝜕</m:t>
                          </m:r>
                          <m:sSub>
                            <m:sSubPr>
                              <m:ctrlPr>
                                <a:rPr lang="en-US" sz="1100" i="1">
                                  <a:latin typeface="Cambria Math" panose="02040503050406030204" pitchFamily="18" charset="0"/>
                                </a:rPr>
                              </m:ctrlPr>
                            </m:sSubPr>
                            <m:e>
                              <m:r>
                                <a:rPr lang="en-US" sz="1100" i="1">
                                  <a:latin typeface="Cambria Math"/>
                                </a:rPr>
                                <m:t>𝑘</m:t>
                              </m:r>
                            </m:e>
                            <m:sub>
                              <m:r>
                                <a:rPr lang="en-US" sz="1100" i="1">
                                  <a:latin typeface="Cambria Math"/>
                                </a:rPr>
                                <m:t>11</m:t>
                              </m:r>
                            </m:sub>
                          </m:sSub>
                        </m:den>
                      </m:f>
                    </m:oMath>
                  </m:oMathPara>
                </a14:m>
                <a:endParaRPr lang="cs-CZ" sz="1400" dirty="0"/>
              </a:p>
            </p:txBody>
          </p:sp>
        </mc:Choice>
        <mc:Fallback xmlns="">
          <p:sp>
            <p:nvSpPr>
              <p:cNvPr id="8" name="Rectangle 7"/>
              <p:cNvSpPr>
                <a:spLocks noRot="1" noChangeAspect="1" noMove="1" noResize="1" noEditPoints="1" noAdjustHandles="1" noChangeArrowheads="1" noChangeShapeType="1" noTextEdit="1"/>
              </p:cNvSpPr>
              <p:nvPr/>
            </p:nvSpPr>
            <p:spPr>
              <a:xfrm>
                <a:off x="7947111" y="1657350"/>
                <a:ext cx="880626" cy="832792"/>
              </a:xfrm>
              <a:prstGeom prst="rect">
                <a:avLst/>
              </a:prstGeom>
              <a:blipFill rotWithShape="1">
                <a:blip r:embed="rId7"/>
                <a:stretch>
                  <a:fillRect/>
                </a:stretch>
              </a:blipFill>
              <a:ln>
                <a:solidFill>
                  <a:schemeClr val="accent1">
                    <a:lumMod val="75000"/>
                  </a:schemeClr>
                </a:solidFill>
              </a:ln>
            </p:spPr>
            <p:txBody>
              <a:bodyPr/>
              <a:lstStyle/>
              <a:p>
                <a:r>
                  <a:rPr lang="cs-CZ">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7239000" y="742950"/>
                <a:ext cx="1416222" cy="659924"/>
              </a:xfrm>
              <a:prstGeom prst="rect">
                <a:avLst/>
              </a:prstGeom>
              <a:ln>
                <a:solidFill>
                  <a:schemeClr val="accent6">
                    <a:lumMod val="75000"/>
                  </a:schemeClr>
                </a:solidFill>
              </a:ln>
            </p:spPr>
            <p:txBody>
              <a:bodyPr wrap="none">
                <a:spAutoFit/>
              </a:bodyPr>
              <a:lstStyle/>
              <a:p>
                <a:pPr/>
                <a14:m>
                  <m:oMathPara xmlns:m="http://schemas.openxmlformats.org/officeDocument/2006/math">
                    <m:oMathParaPr>
                      <m:jc m:val="left"/>
                    </m:oMathParaPr>
                    <m:oMath xmlns:m="http://schemas.openxmlformats.org/officeDocument/2006/math">
                      <m:sSub>
                        <m:sSubPr>
                          <m:ctrlPr>
                            <a:rPr lang="cs-CZ" sz="1200" i="1" smtClean="0">
                              <a:latin typeface="Cambria Math" panose="02040503050406030204" pitchFamily="18" charset="0"/>
                            </a:rPr>
                          </m:ctrlPr>
                        </m:sSubPr>
                        <m:e>
                          <m:acc>
                            <m:accPr>
                              <m:chr m:val="̇"/>
                              <m:ctrlPr>
                                <a:rPr lang="cs-CZ" sz="1200" i="1">
                                  <a:latin typeface="Cambria Math" panose="02040503050406030204" pitchFamily="18" charset="0"/>
                                </a:rPr>
                              </m:ctrlPr>
                            </m:accPr>
                            <m:e>
                              <m:r>
                                <a:rPr lang="en-US" sz="1200" i="1">
                                  <a:latin typeface="Cambria Math"/>
                                </a:rPr>
                                <m:t>𝑋</m:t>
                              </m:r>
                            </m:e>
                          </m:acc>
                        </m:e>
                        <m:sub>
                          <m:r>
                            <a:rPr lang="en-US" sz="1200" i="1">
                              <a:latin typeface="Cambria Math"/>
                            </a:rPr>
                            <m:t>1</m:t>
                          </m:r>
                        </m:sub>
                      </m:sSub>
                      <m:r>
                        <a:rPr lang="en-US" sz="1200" i="1">
                          <a:latin typeface="Cambria Math"/>
                        </a:rPr>
                        <m:t>=</m:t>
                      </m:r>
                      <m:sSub>
                        <m:sSubPr>
                          <m:ctrlPr>
                            <a:rPr lang="cs-CZ" sz="1200" i="1">
                              <a:latin typeface="Cambria Math" panose="02040503050406030204" pitchFamily="18" charset="0"/>
                            </a:rPr>
                          </m:ctrlPr>
                        </m:sSubPr>
                        <m:e>
                          <m:r>
                            <a:rPr lang="en-US" sz="1200" i="1">
                              <a:latin typeface="Cambria Math"/>
                            </a:rPr>
                            <m:t>𝑢</m:t>
                          </m:r>
                        </m:e>
                        <m:sub>
                          <m:r>
                            <a:rPr lang="en-US" sz="1200" i="1">
                              <a:latin typeface="Cambria Math"/>
                            </a:rPr>
                            <m:t>1</m:t>
                          </m:r>
                        </m:sub>
                      </m:sSub>
                      <m:r>
                        <a:rPr lang="en-US" sz="1200" i="1">
                          <a:latin typeface="Cambria Math"/>
                        </a:rPr>
                        <m:t>−</m:t>
                      </m:r>
                      <m:sSub>
                        <m:sSubPr>
                          <m:ctrlPr>
                            <a:rPr lang="cs-CZ" sz="1200" i="1">
                              <a:latin typeface="Cambria Math" panose="02040503050406030204" pitchFamily="18" charset="0"/>
                            </a:rPr>
                          </m:ctrlPr>
                        </m:sSubPr>
                        <m:e>
                          <m:r>
                            <a:rPr lang="en-US" sz="1200" i="1">
                              <a:latin typeface="Cambria Math"/>
                            </a:rPr>
                            <m:t>𝑘</m:t>
                          </m:r>
                        </m:e>
                        <m:sub>
                          <m:r>
                            <a:rPr lang="en-US" sz="1200" i="1">
                              <a:latin typeface="Cambria Math"/>
                            </a:rPr>
                            <m:t>11</m:t>
                          </m:r>
                        </m:sub>
                      </m:sSub>
                      <m:r>
                        <a:rPr lang="en-US" sz="1200" i="1" smtClean="0">
                          <a:latin typeface="Cambria Math"/>
                          <a:ea typeface="Cambria Math"/>
                        </a:rPr>
                        <m:t>∙</m:t>
                      </m:r>
                      <m:sSub>
                        <m:sSubPr>
                          <m:ctrlPr>
                            <a:rPr lang="cs-CZ" sz="1200" i="1">
                              <a:latin typeface="Cambria Math" panose="02040503050406030204" pitchFamily="18" charset="0"/>
                            </a:rPr>
                          </m:ctrlPr>
                        </m:sSubPr>
                        <m:e>
                          <m:r>
                            <a:rPr lang="en-US" sz="1200" i="1">
                              <a:latin typeface="Cambria Math"/>
                            </a:rPr>
                            <m:t>𝑋</m:t>
                          </m:r>
                        </m:e>
                        <m:sub>
                          <m:r>
                            <a:rPr lang="en-US" sz="1200" i="1">
                              <a:latin typeface="Cambria Math"/>
                            </a:rPr>
                            <m:t>1</m:t>
                          </m:r>
                        </m:sub>
                      </m:sSub>
                    </m:oMath>
                  </m:oMathPara>
                </a14:m>
                <a:endParaRPr lang="cs-CZ" sz="1200" dirty="0"/>
              </a:p>
              <a:p>
                <a:pPr/>
                <a14:m>
                  <m:oMathPara xmlns:m="http://schemas.openxmlformats.org/officeDocument/2006/math">
                    <m:oMathParaPr>
                      <m:jc m:val="left"/>
                    </m:oMathParaPr>
                    <m:oMath xmlns:m="http://schemas.openxmlformats.org/officeDocument/2006/math">
                      <m:sSub>
                        <m:sSubPr>
                          <m:ctrlPr>
                            <a:rPr lang="cs-CZ" sz="1200" i="1">
                              <a:latin typeface="Cambria Math" panose="02040503050406030204" pitchFamily="18" charset="0"/>
                            </a:rPr>
                          </m:ctrlPr>
                        </m:sSubPr>
                        <m:e>
                          <m:r>
                            <a:rPr lang="en-US" sz="1200" i="1">
                              <a:latin typeface="Cambria Math"/>
                            </a:rPr>
                            <m:t>𝑌</m:t>
                          </m:r>
                        </m:e>
                        <m:sub>
                          <m:r>
                            <a:rPr lang="en-US" sz="1200" i="1">
                              <a:latin typeface="Cambria Math"/>
                            </a:rPr>
                            <m:t>1</m:t>
                          </m:r>
                        </m:sub>
                      </m:sSub>
                      <m:r>
                        <a:rPr lang="en-US" sz="1200" i="1">
                          <a:latin typeface="Cambria Math"/>
                        </a:rPr>
                        <m:t>=</m:t>
                      </m:r>
                      <m:f>
                        <m:fPr>
                          <m:ctrlPr>
                            <a:rPr lang="cs-CZ" sz="1200" i="1">
                              <a:latin typeface="Cambria Math" panose="02040503050406030204" pitchFamily="18" charset="0"/>
                            </a:rPr>
                          </m:ctrlPr>
                        </m:fPr>
                        <m:num>
                          <m:r>
                            <a:rPr lang="en-US" sz="1200" i="1">
                              <a:latin typeface="Cambria Math"/>
                            </a:rPr>
                            <m:t>1</m:t>
                          </m:r>
                        </m:num>
                        <m:den>
                          <m:sSub>
                            <m:sSubPr>
                              <m:ctrlPr>
                                <a:rPr lang="cs-CZ" sz="1200" i="1">
                                  <a:latin typeface="Cambria Math" panose="02040503050406030204" pitchFamily="18" charset="0"/>
                                </a:rPr>
                              </m:ctrlPr>
                            </m:sSubPr>
                            <m:e>
                              <m:r>
                                <a:rPr lang="en-US" sz="1200" i="1">
                                  <a:latin typeface="Cambria Math"/>
                                </a:rPr>
                                <m:t>𝑉</m:t>
                              </m:r>
                            </m:e>
                            <m:sub>
                              <m:r>
                                <a:rPr lang="en-US" sz="1200" i="1">
                                  <a:latin typeface="Cambria Math"/>
                                </a:rPr>
                                <m:t>1</m:t>
                              </m:r>
                            </m:sub>
                          </m:sSub>
                        </m:den>
                      </m:f>
                      <m:sSub>
                        <m:sSubPr>
                          <m:ctrlPr>
                            <a:rPr lang="cs-CZ" sz="1200" i="1">
                              <a:latin typeface="Cambria Math" panose="02040503050406030204" pitchFamily="18" charset="0"/>
                            </a:rPr>
                          </m:ctrlPr>
                        </m:sSubPr>
                        <m:e>
                          <m:r>
                            <a:rPr lang="en-US" sz="1200" i="1">
                              <a:latin typeface="Cambria Math"/>
                            </a:rPr>
                            <m:t>𝑋</m:t>
                          </m:r>
                        </m:e>
                        <m:sub>
                          <m:r>
                            <a:rPr lang="en-US" sz="1200" i="1">
                              <a:latin typeface="Cambria Math"/>
                            </a:rPr>
                            <m:t>1</m:t>
                          </m:r>
                        </m:sub>
                      </m:sSub>
                    </m:oMath>
                  </m:oMathPara>
                </a14:m>
                <a:endParaRPr lang="en-US" sz="1200" dirty="0"/>
              </a:p>
            </p:txBody>
          </p:sp>
        </mc:Choice>
        <mc:Fallback xmlns="">
          <p:sp>
            <p:nvSpPr>
              <p:cNvPr id="10" name="Rectangle 9"/>
              <p:cNvSpPr>
                <a:spLocks noRot="1" noChangeAspect="1" noMove="1" noResize="1" noEditPoints="1" noAdjustHandles="1" noChangeArrowheads="1" noChangeShapeType="1" noTextEdit="1"/>
              </p:cNvSpPr>
              <p:nvPr/>
            </p:nvSpPr>
            <p:spPr>
              <a:xfrm>
                <a:off x="7239000" y="742950"/>
                <a:ext cx="1416222" cy="659924"/>
              </a:xfrm>
              <a:prstGeom prst="rect">
                <a:avLst/>
              </a:prstGeom>
              <a:blipFill rotWithShape="1">
                <a:blip r:embed="rId8"/>
                <a:stretch>
                  <a:fillRect/>
                </a:stretch>
              </a:blipFill>
              <a:ln>
                <a:solidFill>
                  <a:schemeClr val="accent6">
                    <a:lumMod val="75000"/>
                  </a:schemeClr>
                </a:solidFill>
              </a:ln>
            </p:spPr>
            <p:txBody>
              <a:bodyPr/>
              <a:lstStyle/>
              <a:p>
                <a:r>
                  <a:rPr lang="cs-CZ">
                    <a:noFill/>
                  </a:rPr>
                  <a:t> </a:t>
                </a:r>
              </a:p>
            </p:txBody>
          </p:sp>
        </mc:Fallback>
      </mc:AlternateContent>
      <p:sp>
        <p:nvSpPr>
          <p:cNvPr id="11" name="Rectangle 10"/>
          <p:cNvSpPr/>
          <p:nvPr/>
        </p:nvSpPr>
        <p:spPr>
          <a:xfrm>
            <a:off x="5305554" y="2700337"/>
            <a:ext cx="3496470" cy="2462213"/>
          </a:xfrm>
          <a:prstGeom prst="rect">
            <a:avLst/>
          </a:prstGeom>
          <a:ln w="19050">
            <a:solidFill>
              <a:schemeClr val="accent2">
                <a:lumMod val="75000"/>
              </a:schemeClr>
            </a:solidFill>
          </a:ln>
        </p:spPr>
        <p:txBody>
          <a:bodyPr wrap="none">
            <a:spAutoFit/>
          </a:bodyPr>
          <a:lstStyle/>
          <a:p>
            <a:r>
              <a:rPr lang="de-DE" sz="1100" dirty="0" err="1"/>
              <a:t>syms</a:t>
            </a:r>
            <a:r>
              <a:rPr lang="de-DE" sz="1100" dirty="0"/>
              <a:t> k11 V1 u1;</a:t>
            </a:r>
          </a:p>
          <a:p>
            <a:r>
              <a:rPr lang="en-US" sz="1100" dirty="0"/>
              <a:t>S=</a:t>
            </a:r>
            <a:r>
              <a:rPr lang="en-US" sz="1100" dirty="0" err="1"/>
              <a:t>dsolve</a:t>
            </a:r>
            <a:r>
              <a:rPr lang="en-US" sz="1100" dirty="0"/>
              <a:t>(‘DX</a:t>
            </a:r>
            <a:r>
              <a:rPr lang="cs-CZ" sz="1100" dirty="0"/>
              <a:t>1</a:t>
            </a:r>
            <a:r>
              <a:rPr lang="en-US" sz="1100" dirty="0"/>
              <a:t> = </a:t>
            </a:r>
            <a:r>
              <a:rPr lang="cs-CZ" sz="1100" dirty="0"/>
              <a:t>u1-k11*X</a:t>
            </a:r>
            <a:r>
              <a:rPr lang="en-US" sz="1100" dirty="0"/>
              <a:t>1’, ‘X1(0)=100’, ‘t’);</a:t>
            </a:r>
          </a:p>
          <a:p>
            <a:r>
              <a:rPr lang="en-US" sz="1100" dirty="0"/>
              <a:t>X1 = S;</a:t>
            </a:r>
          </a:p>
          <a:p>
            <a:r>
              <a:rPr lang="cs-CZ" sz="1100" dirty="0"/>
              <a:t>Y1</a:t>
            </a:r>
            <a:r>
              <a:rPr lang="en-US" sz="1100" dirty="0"/>
              <a:t>=</a:t>
            </a:r>
            <a:r>
              <a:rPr lang="cs-CZ" sz="1100" dirty="0"/>
              <a:t>X1</a:t>
            </a:r>
            <a:r>
              <a:rPr lang="de-DE" sz="1100" dirty="0"/>
              <a:t>/</a:t>
            </a:r>
            <a:r>
              <a:rPr lang="cs-CZ" sz="1100" dirty="0"/>
              <a:t>V1</a:t>
            </a:r>
            <a:r>
              <a:rPr lang="en-US" sz="1100" dirty="0"/>
              <a:t>;</a:t>
            </a:r>
            <a:endParaRPr lang="cs-CZ" sz="1100" dirty="0"/>
          </a:p>
          <a:p>
            <a:r>
              <a:rPr lang="cs-CZ" sz="1100" dirty="0"/>
              <a:t>lambda11</a:t>
            </a:r>
            <a:r>
              <a:rPr lang="en-US" sz="1100" dirty="0"/>
              <a:t>=</a:t>
            </a:r>
            <a:r>
              <a:rPr lang="cs-CZ" sz="1100" dirty="0" err="1"/>
              <a:t>diff</a:t>
            </a:r>
            <a:r>
              <a:rPr lang="en-US" sz="1100" dirty="0"/>
              <a:t>(X</a:t>
            </a:r>
            <a:r>
              <a:rPr lang="cs-CZ" sz="1100" dirty="0"/>
              <a:t>1,V1</a:t>
            </a:r>
            <a:r>
              <a:rPr lang="en-US" sz="1100" dirty="0"/>
              <a:t>); </a:t>
            </a:r>
            <a:r>
              <a:rPr lang="cs-CZ" sz="1100" dirty="0"/>
              <a:t>lambda12</a:t>
            </a:r>
            <a:r>
              <a:rPr lang="en-US" sz="1100" dirty="0"/>
              <a:t>=</a:t>
            </a:r>
            <a:r>
              <a:rPr lang="cs-CZ" sz="1100" dirty="0" err="1"/>
              <a:t>diff</a:t>
            </a:r>
            <a:r>
              <a:rPr lang="en-US" sz="1100" dirty="0"/>
              <a:t>(X</a:t>
            </a:r>
            <a:r>
              <a:rPr lang="cs-CZ" sz="1100" dirty="0"/>
              <a:t>1,k11</a:t>
            </a:r>
            <a:r>
              <a:rPr lang="en-US" sz="1100" dirty="0"/>
              <a:t>); </a:t>
            </a:r>
          </a:p>
          <a:p>
            <a:r>
              <a:rPr lang="cs-CZ" sz="1100" dirty="0"/>
              <a:t>eta11</a:t>
            </a:r>
            <a:r>
              <a:rPr lang="en-US" sz="1100" dirty="0"/>
              <a:t>=</a:t>
            </a:r>
            <a:r>
              <a:rPr lang="cs-CZ" sz="1100" dirty="0" err="1"/>
              <a:t>diff</a:t>
            </a:r>
            <a:r>
              <a:rPr lang="en-US" sz="1100" dirty="0"/>
              <a:t>(</a:t>
            </a:r>
            <a:r>
              <a:rPr lang="cs-CZ" sz="1100" dirty="0"/>
              <a:t>Y1,V1</a:t>
            </a:r>
            <a:r>
              <a:rPr lang="en-US" sz="1100" dirty="0"/>
              <a:t>); </a:t>
            </a:r>
            <a:r>
              <a:rPr lang="cs-CZ" sz="1100" dirty="0"/>
              <a:t>eta12</a:t>
            </a:r>
            <a:r>
              <a:rPr lang="en-US" sz="1100" dirty="0"/>
              <a:t>=</a:t>
            </a:r>
            <a:r>
              <a:rPr lang="cs-CZ" sz="1100" dirty="0" err="1"/>
              <a:t>diff</a:t>
            </a:r>
            <a:r>
              <a:rPr lang="en-US" sz="1100" dirty="0"/>
              <a:t>(</a:t>
            </a:r>
            <a:r>
              <a:rPr lang="cs-CZ" sz="1100" dirty="0"/>
              <a:t>Y1,k11</a:t>
            </a:r>
            <a:r>
              <a:rPr lang="en-US" sz="1100" dirty="0"/>
              <a:t>); </a:t>
            </a:r>
          </a:p>
          <a:p>
            <a:r>
              <a:rPr lang="en-US" sz="1100" dirty="0"/>
              <a:t>k11=0.3; V1=4; u1=0;</a:t>
            </a:r>
          </a:p>
          <a:p>
            <a:r>
              <a:rPr lang="cs-CZ" sz="1100" dirty="0"/>
              <a:t>lambda11</a:t>
            </a:r>
            <a:r>
              <a:rPr lang="en-US" sz="1100" dirty="0"/>
              <a:t>=subs(</a:t>
            </a:r>
            <a:r>
              <a:rPr lang="cs-CZ" sz="1100" dirty="0"/>
              <a:t>lambda11</a:t>
            </a:r>
            <a:r>
              <a:rPr lang="en-US" sz="1100" dirty="0"/>
              <a:t>);</a:t>
            </a:r>
            <a:r>
              <a:rPr lang="cs-CZ" sz="1100" dirty="0"/>
              <a:t> lambda12</a:t>
            </a:r>
            <a:r>
              <a:rPr lang="en-US" sz="1100" dirty="0"/>
              <a:t>=subs(</a:t>
            </a:r>
            <a:r>
              <a:rPr lang="cs-CZ" sz="1100" dirty="0"/>
              <a:t>lambda12</a:t>
            </a:r>
            <a:r>
              <a:rPr lang="en-US" sz="1100" dirty="0"/>
              <a:t>);</a:t>
            </a:r>
          </a:p>
          <a:p>
            <a:r>
              <a:rPr lang="cs-CZ" sz="1100" dirty="0"/>
              <a:t>eta11</a:t>
            </a:r>
            <a:r>
              <a:rPr lang="en-US" sz="1100" dirty="0"/>
              <a:t>=subs(</a:t>
            </a:r>
            <a:r>
              <a:rPr lang="cs-CZ" sz="1100" dirty="0"/>
              <a:t>eta11</a:t>
            </a:r>
            <a:r>
              <a:rPr lang="en-US" sz="1100" dirty="0"/>
              <a:t>);</a:t>
            </a:r>
            <a:r>
              <a:rPr lang="cs-CZ" sz="1100" dirty="0"/>
              <a:t> eta12</a:t>
            </a:r>
            <a:r>
              <a:rPr lang="en-US" sz="1100" dirty="0"/>
              <a:t>=subs(</a:t>
            </a:r>
            <a:r>
              <a:rPr lang="cs-CZ" sz="1100" dirty="0"/>
              <a:t>eta12</a:t>
            </a:r>
            <a:r>
              <a:rPr lang="en-US" sz="1100" dirty="0"/>
              <a:t>);</a:t>
            </a:r>
          </a:p>
          <a:p>
            <a:r>
              <a:rPr lang="en-US" sz="1100" dirty="0" err="1"/>
              <a:t>tval</a:t>
            </a:r>
            <a:r>
              <a:rPr lang="en-US" sz="1100" dirty="0"/>
              <a:t>=[0 100];</a:t>
            </a:r>
          </a:p>
          <a:p>
            <a:r>
              <a:rPr lang="en-US" sz="1100" dirty="0" err="1"/>
              <a:t>ezplot</a:t>
            </a:r>
            <a:r>
              <a:rPr lang="en-US" sz="1100" dirty="0"/>
              <a:t>(</a:t>
            </a:r>
            <a:r>
              <a:rPr lang="cs-CZ" sz="1100" dirty="0"/>
              <a:t>lambda11</a:t>
            </a:r>
            <a:r>
              <a:rPr lang="en-US" sz="1100" dirty="0"/>
              <a:t>, </a:t>
            </a:r>
            <a:r>
              <a:rPr lang="en-US" sz="1100" dirty="0" err="1"/>
              <a:t>tval</a:t>
            </a:r>
            <a:r>
              <a:rPr lang="en-US" sz="1100" dirty="0"/>
              <a:t>);</a:t>
            </a:r>
          </a:p>
          <a:p>
            <a:r>
              <a:rPr lang="en-US" sz="1100" dirty="0" err="1"/>
              <a:t>ezplot</a:t>
            </a:r>
            <a:r>
              <a:rPr lang="en-US" sz="1100" dirty="0"/>
              <a:t>(</a:t>
            </a:r>
            <a:r>
              <a:rPr lang="cs-CZ" sz="1100" dirty="0"/>
              <a:t>lambda12</a:t>
            </a:r>
            <a:r>
              <a:rPr lang="en-US" sz="1100" dirty="0"/>
              <a:t>, </a:t>
            </a:r>
            <a:r>
              <a:rPr lang="en-US" sz="1100" dirty="0" err="1"/>
              <a:t>tval</a:t>
            </a:r>
            <a:r>
              <a:rPr lang="en-US" sz="1100" dirty="0"/>
              <a:t>);</a:t>
            </a:r>
          </a:p>
          <a:p>
            <a:r>
              <a:rPr lang="en-US" sz="1100" dirty="0" err="1"/>
              <a:t>ezplot</a:t>
            </a:r>
            <a:r>
              <a:rPr lang="en-US" sz="1100" dirty="0"/>
              <a:t>(</a:t>
            </a:r>
            <a:r>
              <a:rPr lang="cs-CZ" sz="1100" dirty="0"/>
              <a:t>eta11</a:t>
            </a:r>
            <a:r>
              <a:rPr lang="en-US" sz="1100" dirty="0"/>
              <a:t>, </a:t>
            </a:r>
            <a:r>
              <a:rPr lang="en-US" sz="1100" dirty="0" err="1"/>
              <a:t>tval</a:t>
            </a:r>
            <a:r>
              <a:rPr lang="en-US" sz="1100" dirty="0"/>
              <a:t>);</a:t>
            </a:r>
          </a:p>
          <a:p>
            <a:r>
              <a:rPr lang="en-US" sz="1100" dirty="0" err="1"/>
              <a:t>ezplot</a:t>
            </a:r>
            <a:r>
              <a:rPr lang="en-US" sz="1100" dirty="0"/>
              <a:t>(</a:t>
            </a:r>
            <a:r>
              <a:rPr lang="cs-CZ" sz="1100" dirty="0"/>
              <a:t>eta12</a:t>
            </a:r>
            <a:r>
              <a:rPr lang="en-US" sz="1100" dirty="0"/>
              <a:t>, </a:t>
            </a:r>
            <a:r>
              <a:rPr lang="en-US" sz="1100" dirty="0" err="1"/>
              <a:t>tval</a:t>
            </a:r>
            <a:r>
              <a:rPr lang="en-US" sz="1100" dirty="0"/>
              <a:t>);</a:t>
            </a:r>
          </a:p>
        </p:txBody>
      </p:sp>
      <p:sp>
        <p:nvSpPr>
          <p:cNvPr id="12" name="Right Arrow 11"/>
          <p:cNvSpPr/>
          <p:nvPr/>
        </p:nvSpPr>
        <p:spPr>
          <a:xfrm>
            <a:off x="6793310" y="958612"/>
            <a:ext cx="260479" cy="228600"/>
          </a:xfrm>
          <a:prstGeom prst="rightArrow">
            <a:avLst/>
          </a:prstGeom>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7793021" y="1447604"/>
            <a:ext cx="187359" cy="152012"/>
          </a:xfrm>
          <a:prstGeom prst="downArrow">
            <a:avLst/>
          </a:prstGeom>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7793021" y="2490142"/>
            <a:ext cx="187359" cy="152012"/>
          </a:xfrm>
          <a:prstGeom prst="downArrow">
            <a:avLst/>
          </a:prstGeom>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592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animBg="1"/>
      <p:bldP spid="10" grpId="0" animBg="1"/>
      <p:bldP spid="11" grpId="0" animBg="1"/>
      <p:bldP spid="12" grpId="0" animBg="1"/>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b="1" dirty="0"/>
              <a:t>Analýza citlivosti</a:t>
            </a:r>
            <a:r>
              <a:rPr lang="en-US" dirty="0"/>
              <a:t> </a:t>
            </a:r>
            <a:r>
              <a:rPr lang="cs-CZ" b="1" dirty="0"/>
              <a:t>modelu</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5" name="Picture 14"/>
          <p:cNvPicPr/>
          <p:nvPr/>
        </p:nvPicPr>
        <p:blipFill>
          <a:blip r:embed="rId3"/>
          <a:srcRect r="39470" b="31429"/>
          <a:stretch>
            <a:fillRect/>
          </a:stretch>
        </p:blipFill>
        <p:spPr bwMode="auto">
          <a:xfrm>
            <a:off x="228600" y="1557655"/>
            <a:ext cx="3429000" cy="1852296"/>
          </a:xfrm>
          <a:prstGeom prst="rect">
            <a:avLst/>
          </a:prstGeom>
          <a:noFill/>
          <a:ln w="9525">
            <a:noFill/>
            <a:miter lim="800000"/>
            <a:headEnd/>
            <a:tailEnd/>
          </a:ln>
        </p:spPr>
      </p:pic>
      <p:pic>
        <p:nvPicPr>
          <p:cNvPr id="16" name="Picture 15"/>
          <p:cNvPicPr/>
          <p:nvPr/>
        </p:nvPicPr>
        <p:blipFill>
          <a:blip r:embed="rId4"/>
          <a:srcRect t="16107" r="37607" b="3691"/>
          <a:stretch>
            <a:fillRect/>
          </a:stretch>
        </p:blipFill>
        <p:spPr bwMode="auto">
          <a:xfrm>
            <a:off x="4648200" y="1276350"/>
            <a:ext cx="4152265" cy="2338705"/>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3" name="TextBox 2"/>
              <p:cNvSpPr txBox="1"/>
              <p:nvPr/>
            </p:nvSpPr>
            <p:spPr>
              <a:xfrm>
                <a:off x="205033" y="3867150"/>
                <a:ext cx="8352095" cy="738664"/>
              </a:xfrm>
              <a:prstGeom prst="rect">
                <a:avLst/>
              </a:prstGeom>
              <a:noFill/>
            </p:spPr>
            <p:txBody>
              <a:bodyPr wrap="none" rtlCol="0">
                <a:spAutoFit/>
              </a:bodyPr>
              <a:lstStyle/>
              <a:p>
                <a:r>
                  <a:rPr lang="cs-CZ" sz="1400" dirty="0"/>
                  <a:t>Maximální citlivost se vyskytuje v první hodině, což znamená, že parametr objemu </a:t>
                </a:r>
                <a14:m>
                  <m:oMath xmlns:m="http://schemas.openxmlformats.org/officeDocument/2006/math">
                    <m:sSub>
                      <m:sSubPr>
                        <m:ctrlPr>
                          <a:rPr lang="cs-CZ" sz="1400" i="1">
                            <a:latin typeface="Cambria Math" panose="02040503050406030204" pitchFamily="18" charset="0"/>
                          </a:rPr>
                        </m:ctrlPr>
                      </m:sSubPr>
                      <m:e>
                        <m:r>
                          <a:rPr lang="cs-CZ" sz="1400" i="1">
                            <a:latin typeface="Cambria Math"/>
                          </a:rPr>
                          <m:t>𝑉</m:t>
                        </m:r>
                      </m:e>
                      <m:sub>
                        <m:r>
                          <a:rPr lang="cs-CZ" sz="1400" i="1">
                            <a:latin typeface="Cambria Math"/>
                          </a:rPr>
                          <m:t>1</m:t>
                        </m:r>
                      </m:sub>
                    </m:sSub>
                  </m:oMath>
                </a14:m>
                <a:r>
                  <a:rPr lang="cs-CZ" sz="1400" dirty="0"/>
                  <a:t> je nejvíce přesně určena tím, </a:t>
                </a:r>
              </a:p>
              <a:p>
                <a:r>
                  <a:rPr lang="cs-CZ" sz="1400" dirty="0"/>
                  <a:t>že se pečlivě měř</a:t>
                </a:r>
                <a:r>
                  <a:rPr lang="de-DE" sz="1400" dirty="0"/>
                  <a:t>i</a:t>
                </a:r>
                <a:r>
                  <a:rPr lang="cs-CZ" sz="1400" dirty="0"/>
                  <a:t> koncentrace léku v té době. </a:t>
                </a:r>
              </a:p>
              <a:p>
                <a:r>
                  <a:rPr lang="cs-CZ" sz="1400" dirty="0"/>
                  <a:t>Pro odhad parametru </a:t>
                </a:r>
                <a14:m>
                  <m:oMath xmlns:m="http://schemas.openxmlformats.org/officeDocument/2006/math">
                    <m:sSub>
                      <m:sSubPr>
                        <m:ctrlPr>
                          <a:rPr lang="cs-CZ" sz="1400" i="1">
                            <a:latin typeface="Cambria Math" panose="02040503050406030204" pitchFamily="18" charset="0"/>
                          </a:rPr>
                        </m:ctrlPr>
                      </m:sSubPr>
                      <m:e>
                        <m:r>
                          <a:rPr lang="cs-CZ" sz="1400" i="1">
                            <a:latin typeface="Cambria Math"/>
                          </a:rPr>
                          <m:t>𝑘</m:t>
                        </m:r>
                      </m:e>
                      <m:sub>
                        <m:r>
                          <a:rPr lang="cs-CZ" sz="1400" i="1">
                            <a:latin typeface="Cambria Math"/>
                          </a:rPr>
                          <m:t>11</m:t>
                        </m:r>
                      </m:sub>
                    </m:sSub>
                  </m:oMath>
                </a14:m>
                <a:r>
                  <a:rPr lang="cs-CZ" sz="1400" dirty="0"/>
                  <a:t> </a:t>
                </a:r>
                <a:r>
                  <a:rPr lang="de-DE" sz="1400" dirty="0"/>
                  <a:t>je </a:t>
                </a:r>
                <a:r>
                  <a:rPr lang="cs-CZ" sz="1400" dirty="0"/>
                  <a:t>nejlepší doba měřeni množství nebo koncentrace léku ve první 4 hodinách.</a:t>
                </a:r>
              </a:p>
            </p:txBody>
          </p:sp>
        </mc:Choice>
        <mc:Fallback xmlns="">
          <p:sp>
            <p:nvSpPr>
              <p:cNvPr id="3" name="TextBox 2"/>
              <p:cNvSpPr txBox="1">
                <a:spLocks noRot="1" noChangeAspect="1" noMove="1" noResize="1" noEditPoints="1" noAdjustHandles="1" noChangeArrowheads="1" noChangeShapeType="1" noTextEdit="1"/>
              </p:cNvSpPr>
              <p:nvPr/>
            </p:nvSpPr>
            <p:spPr>
              <a:xfrm>
                <a:off x="205033" y="3867150"/>
                <a:ext cx="8352095" cy="738664"/>
              </a:xfrm>
              <a:prstGeom prst="rect">
                <a:avLst/>
              </a:prstGeom>
              <a:blipFill rotWithShape="1">
                <a:blip r:embed="rId5"/>
                <a:stretch>
                  <a:fillRect l="-219" b="-7377"/>
                </a:stretch>
              </a:blipFill>
            </p:spPr>
            <p:txBody>
              <a:bodyPr/>
              <a:lstStyle/>
              <a:p>
                <a:r>
                  <a:rPr lang="en-US">
                    <a:noFill/>
                  </a:rPr>
                  <a:t> </a:t>
                </a:r>
              </a:p>
            </p:txBody>
          </p:sp>
        </mc:Fallback>
      </mc:AlternateContent>
    </p:spTree>
    <p:extLst>
      <p:ext uri="{BB962C8B-B14F-4D97-AF65-F5344CB8AC3E}">
        <p14:creationId xmlns:p14="http://schemas.microsoft.com/office/powerpoint/2010/main" val="1701952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b="1" dirty="0"/>
              <a:t>Analýza citlivosti</a:t>
            </a:r>
            <a:r>
              <a:rPr lang="en-US" dirty="0"/>
              <a:t> </a:t>
            </a:r>
            <a:r>
              <a:rPr lang="cs-CZ" b="1" dirty="0"/>
              <a:t>modelu</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7" name="Rectangle 6"/>
              <p:cNvSpPr/>
              <p:nvPr/>
            </p:nvSpPr>
            <p:spPr>
              <a:xfrm>
                <a:off x="6629400" y="2419350"/>
                <a:ext cx="2407182" cy="2710999"/>
              </a:xfrm>
              <a:prstGeom prst="rect">
                <a:avLst/>
              </a:prstGeom>
              <a:ln>
                <a:solidFill>
                  <a:schemeClr val="accent1">
                    <a:lumMod val="75000"/>
                  </a:schemeClr>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100" i="1" smtClean="0">
                              <a:latin typeface="Cambria Math" panose="02040503050406030204" pitchFamily="18" charset="0"/>
                            </a:rPr>
                          </m:ctrlPr>
                        </m:sSubPr>
                        <m:e>
                          <m:r>
                            <a:rPr lang="en-US" sz="1100" i="1">
                              <a:latin typeface="Cambria Math"/>
                            </a:rPr>
                            <m:t>𝜆</m:t>
                          </m:r>
                        </m:e>
                        <m:sub>
                          <m:r>
                            <a:rPr lang="en-US" sz="1100" i="1">
                              <a:latin typeface="Cambria Math"/>
                            </a:rPr>
                            <m:t>11</m:t>
                          </m:r>
                        </m:sub>
                      </m:sSub>
                      <m:r>
                        <a:rPr lang="en-US" sz="1100" i="1">
                          <a:latin typeface="Cambria Math"/>
                        </a:rPr>
                        <m:t>=</m:t>
                      </m:r>
                      <m:f>
                        <m:fPr>
                          <m:ctrlPr>
                            <a:rPr lang="en-US" sz="1100" i="1">
                              <a:latin typeface="Cambria Math" panose="02040503050406030204" pitchFamily="18" charset="0"/>
                            </a:rPr>
                          </m:ctrlPr>
                        </m:fPr>
                        <m:num>
                          <m:r>
                            <a:rPr lang="en-US" sz="1100" i="1">
                              <a:latin typeface="Cambria Math"/>
                            </a:rPr>
                            <m:t>𝜕</m:t>
                          </m:r>
                          <m:sSub>
                            <m:sSubPr>
                              <m:ctrlPr>
                                <a:rPr lang="en-US" sz="1100" i="1">
                                  <a:latin typeface="Cambria Math" panose="02040503050406030204" pitchFamily="18" charset="0"/>
                                </a:rPr>
                              </m:ctrlPr>
                            </m:sSubPr>
                            <m:e>
                              <m:r>
                                <m:rPr>
                                  <m:sty m:val="p"/>
                                </m:rPr>
                                <a:rPr lang="en-US" sz="1100">
                                  <a:latin typeface="Cambria Math"/>
                                </a:rPr>
                                <m:t>X</m:t>
                              </m:r>
                            </m:e>
                            <m:sub>
                              <m:r>
                                <a:rPr lang="en-US" sz="1100">
                                  <a:latin typeface="Cambria Math"/>
                                </a:rPr>
                                <m:t>1</m:t>
                              </m:r>
                            </m:sub>
                          </m:sSub>
                        </m:num>
                        <m:den>
                          <m:r>
                            <a:rPr lang="en-US" sz="1100" i="1">
                              <a:latin typeface="Cambria Math"/>
                            </a:rPr>
                            <m:t>𝜕</m:t>
                          </m:r>
                          <m:sSub>
                            <m:sSubPr>
                              <m:ctrlPr>
                                <a:rPr lang="en-US" sz="1100" i="1">
                                  <a:latin typeface="Cambria Math" panose="02040503050406030204" pitchFamily="18" charset="0"/>
                                </a:rPr>
                              </m:ctrlPr>
                            </m:sSubPr>
                            <m:e>
                              <m:r>
                                <a:rPr lang="en-US" sz="1100" i="1">
                                  <a:latin typeface="Cambria Math"/>
                                </a:rPr>
                                <m:t>𝑉</m:t>
                              </m:r>
                            </m:e>
                            <m:sub>
                              <m:r>
                                <a:rPr lang="en-US" sz="1100" i="1">
                                  <a:latin typeface="Cambria Math"/>
                                </a:rPr>
                                <m:t>1</m:t>
                              </m:r>
                            </m:sub>
                          </m:sSub>
                        </m:den>
                      </m:f>
                      <m:r>
                        <a:rPr lang="en-US" sz="1100" i="1">
                          <a:latin typeface="Cambria Math"/>
                        </a:rPr>
                        <m:t>, </m:t>
                      </m:r>
                      <m:sSub>
                        <m:sSubPr>
                          <m:ctrlPr>
                            <a:rPr lang="en-US" sz="1100" i="1">
                              <a:latin typeface="Cambria Math" panose="02040503050406030204" pitchFamily="18" charset="0"/>
                            </a:rPr>
                          </m:ctrlPr>
                        </m:sSubPr>
                        <m:e>
                          <m:r>
                            <a:rPr lang="en-US" sz="1100" i="1">
                              <a:latin typeface="Cambria Math"/>
                            </a:rPr>
                            <m:t>𝜆</m:t>
                          </m:r>
                        </m:e>
                        <m:sub>
                          <m:r>
                            <a:rPr lang="en-US" sz="1100" i="1">
                              <a:latin typeface="Cambria Math"/>
                            </a:rPr>
                            <m:t>12</m:t>
                          </m:r>
                        </m:sub>
                      </m:sSub>
                      <m:r>
                        <a:rPr lang="en-US" sz="1100" i="1">
                          <a:latin typeface="Cambria Math"/>
                        </a:rPr>
                        <m:t>=</m:t>
                      </m:r>
                      <m:f>
                        <m:fPr>
                          <m:ctrlPr>
                            <a:rPr lang="en-US" sz="1100" i="1">
                              <a:latin typeface="Cambria Math" panose="02040503050406030204" pitchFamily="18" charset="0"/>
                            </a:rPr>
                          </m:ctrlPr>
                        </m:fPr>
                        <m:num>
                          <m:r>
                            <a:rPr lang="en-US" sz="1100" i="1">
                              <a:latin typeface="Cambria Math"/>
                            </a:rPr>
                            <m:t>𝜕</m:t>
                          </m:r>
                          <m:sSub>
                            <m:sSubPr>
                              <m:ctrlPr>
                                <a:rPr lang="en-US" sz="1100" i="1">
                                  <a:latin typeface="Cambria Math" panose="02040503050406030204" pitchFamily="18" charset="0"/>
                                </a:rPr>
                              </m:ctrlPr>
                            </m:sSubPr>
                            <m:e>
                              <m:r>
                                <m:rPr>
                                  <m:sty m:val="p"/>
                                </m:rPr>
                                <a:rPr lang="en-US" sz="1100">
                                  <a:latin typeface="Cambria Math"/>
                                </a:rPr>
                                <m:t>X</m:t>
                              </m:r>
                            </m:e>
                            <m:sub>
                              <m:r>
                                <a:rPr lang="en-US" sz="1100">
                                  <a:latin typeface="Cambria Math"/>
                                </a:rPr>
                                <m:t>2</m:t>
                              </m:r>
                            </m:sub>
                          </m:sSub>
                        </m:num>
                        <m:den>
                          <m:r>
                            <a:rPr lang="en-US" sz="1100" i="1">
                              <a:latin typeface="Cambria Math"/>
                            </a:rPr>
                            <m:t>𝜕</m:t>
                          </m:r>
                          <m:sSub>
                            <m:sSubPr>
                              <m:ctrlPr>
                                <a:rPr lang="en-US" sz="1100" i="1">
                                  <a:latin typeface="Cambria Math" panose="02040503050406030204" pitchFamily="18" charset="0"/>
                                </a:rPr>
                              </m:ctrlPr>
                            </m:sSubPr>
                            <m:e>
                              <m:r>
                                <a:rPr lang="en-US" sz="1100" i="1">
                                  <a:latin typeface="Cambria Math"/>
                                </a:rPr>
                                <m:t>𝑉</m:t>
                              </m:r>
                            </m:e>
                            <m:sub>
                              <m:r>
                                <a:rPr lang="en-US" sz="1100" i="1">
                                  <a:latin typeface="Cambria Math"/>
                                </a:rPr>
                                <m:t>1</m:t>
                              </m:r>
                            </m:sub>
                          </m:sSub>
                        </m:den>
                      </m:f>
                      <m:r>
                        <a:rPr lang="en-US" sz="1100" i="1">
                          <a:latin typeface="Cambria Math"/>
                        </a:rPr>
                        <m:t>, </m:t>
                      </m:r>
                      <m:sSub>
                        <m:sSubPr>
                          <m:ctrlPr>
                            <a:rPr lang="en-US" sz="1100" i="1">
                              <a:latin typeface="Cambria Math" panose="02040503050406030204" pitchFamily="18" charset="0"/>
                            </a:rPr>
                          </m:ctrlPr>
                        </m:sSubPr>
                        <m:e>
                          <m:r>
                            <a:rPr lang="en-US" sz="1100" i="1">
                              <a:latin typeface="Cambria Math"/>
                            </a:rPr>
                            <m:t>𝜆</m:t>
                          </m:r>
                        </m:e>
                        <m:sub>
                          <m:r>
                            <a:rPr lang="en-US" sz="1100" i="1">
                              <a:latin typeface="Cambria Math"/>
                            </a:rPr>
                            <m:t>13</m:t>
                          </m:r>
                        </m:sub>
                      </m:sSub>
                      <m:r>
                        <a:rPr lang="en-US" sz="1100" i="1">
                          <a:latin typeface="Cambria Math"/>
                        </a:rPr>
                        <m:t>=</m:t>
                      </m:r>
                      <m:f>
                        <m:fPr>
                          <m:ctrlPr>
                            <a:rPr lang="en-US" sz="1100" i="1">
                              <a:latin typeface="Cambria Math" panose="02040503050406030204" pitchFamily="18" charset="0"/>
                            </a:rPr>
                          </m:ctrlPr>
                        </m:fPr>
                        <m:num>
                          <m:r>
                            <a:rPr lang="en-US" sz="1100" i="1">
                              <a:latin typeface="Cambria Math"/>
                            </a:rPr>
                            <m:t>𝜕</m:t>
                          </m:r>
                          <m:sSub>
                            <m:sSubPr>
                              <m:ctrlPr>
                                <a:rPr lang="en-US" sz="1100" i="1">
                                  <a:latin typeface="Cambria Math" panose="02040503050406030204" pitchFamily="18" charset="0"/>
                                </a:rPr>
                              </m:ctrlPr>
                            </m:sSubPr>
                            <m:e>
                              <m:r>
                                <m:rPr>
                                  <m:sty m:val="p"/>
                                </m:rPr>
                                <a:rPr lang="en-US" sz="1100">
                                  <a:latin typeface="Cambria Math"/>
                                </a:rPr>
                                <m:t>X</m:t>
                              </m:r>
                            </m:e>
                            <m:sub>
                              <m:r>
                                <a:rPr lang="en-US" sz="1100">
                                  <a:latin typeface="Cambria Math"/>
                                </a:rPr>
                                <m:t>3</m:t>
                              </m:r>
                            </m:sub>
                          </m:sSub>
                        </m:num>
                        <m:den>
                          <m:r>
                            <a:rPr lang="en-US" sz="1100" i="1">
                              <a:latin typeface="Cambria Math"/>
                            </a:rPr>
                            <m:t>𝜕</m:t>
                          </m:r>
                          <m:sSub>
                            <m:sSubPr>
                              <m:ctrlPr>
                                <a:rPr lang="en-US" sz="1100" i="1">
                                  <a:latin typeface="Cambria Math" panose="02040503050406030204" pitchFamily="18" charset="0"/>
                                </a:rPr>
                              </m:ctrlPr>
                            </m:sSubPr>
                            <m:e>
                              <m:r>
                                <a:rPr lang="en-US" sz="1100" i="1">
                                  <a:latin typeface="Cambria Math"/>
                                </a:rPr>
                                <m:t>𝑉</m:t>
                              </m:r>
                            </m:e>
                            <m:sub>
                              <m:r>
                                <a:rPr lang="en-US" sz="1100" i="1">
                                  <a:latin typeface="Cambria Math"/>
                                </a:rPr>
                                <m:t>1</m:t>
                              </m:r>
                            </m:sub>
                          </m:sSub>
                        </m:den>
                      </m:f>
                    </m:oMath>
                  </m:oMathPara>
                </a14:m>
                <a:endParaRPr lang="de-DE" sz="1100" dirty="0"/>
              </a:p>
              <a:p>
                <a:pPr/>
                <a14:m>
                  <m:oMathPara xmlns:m="http://schemas.openxmlformats.org/officeDocument/2006/math">
                    <m:oMathParaPr>
                      <m:jc m:val="centerGroup"/>
                    </m:oMathParaPr>
                    <m:oMath xmlns:m="http://schemas.openxmlformats.org/officeDocument/2006/math">
                      <m:sSub>
                        <m:sSubPr>
                          <m:ctrlPr>
                            <a:rPr lang="en-US" sz="1100" i="1">
                              <a:latin typeface="Cambria Math" panose="02040503050406030204" pitchFamily="18" charset="0"/>
                            </a:rPr>
                          </m:ctrlPr>
                        </m:sSubPr>
                        <m:e>
                          <m:r>
                            <a:rPr lang="en-US" sz="1100" i="1">
                              <a:latin typeface="Cambria Math"/>
                            </a:rPr>
                            <m:t>𝜆</m:t>
                          </m:r>
                        </m:e>
                        <m:sub>
                          <m:r>
                            <a:rPr lang="en-US" sz="1100" i="1">
                              <a:latin typeface="Cambria Math"/>
                            </a:rPr>
                            <m:t>21</m:t>
                          </m:r>
                        </m:sub>
                      </m:sSub>
                      <m:r>
                        <a:rPr lang="en-US" sz="1100" i="1">
                          <a:latin typeface="Cambria Math"/>
                        </a:rPr>
                        <m:t>=</m:t>
                      </m:r>
                      <m:f>
                        <m:fPr>
                          <m:ctrlPr>
                            <a:rPr lang="en-US" sz="1100" i="1">
                              <a:latin typeface="Cambria Math" panose="02040503050406030204" pitchFamily="18" charset="0"/>
                            </a:rPr>
                          </m:ctrlPr>
                        </m:fPr>
                        <m:num>
                          <m:r>
                            <a:rPr lang="en-US" sz="1100" i="1">
                              <a:latin typeface="Cambria Math"/>
                            </a:rPr>
                            <m:t>𝜕</m:t>
                          </m:r>
                          <m:sSub>
                            <m:sSubPr>
                              <m:ctrlPr>
                                <a:rPr lang="en-US" sz="1100" i="1">
                                  <a:latin typeface="Cambria Math" panose="02040503050406030204" pitchFamily="18" charset="0"/>
                                </a:rPr>
                              </m:ctrlPr>
                            </m:sSubPr>
                            <m:e>
                              <m:r>
                                <m:rPr>
                                  <m:sty m:val="p"/>
                                </m:rPr>
                                <a:rPr lang="en-US" sz="1100">
                                  <a:latin typeface="Cambria Math"/>
                                </a:rPr>
                                <m:t>X</m:t>
                              </m:r>
                            </m:e>
                            <m:sub>
                              <m:r>
                                <a:rPr lang="en-US" sz="1100">
                                  <a:latin typeface="Cambria Math"/>
                                </a:rPr>
                                <m:t>1</m:t>
                              </m:r>
                            </m:sub>
                          </m:sSub>
                        </m:num>
                        <m:den>
                          <m:r>
                            <a:rPr lang="en-US" sz="1100" i="1">
                              <a:latin typeface="Cambria Math"/>
                            </a:rPr>
                            <m:t>𝜕</m:t>
                          </m:r>
                          <m:sSub>
                            <m:sSubPr>
                              <m:ctrlPr>
                                <a:rPr lang="en-US" sz="1100" i="1">
                                  <a:latin typeface="Cambria Math" panose="02040503050406030204" pitchFamily="18" charset="0"/>
                                </a:rPr>
                              </m:ctrlPr>
                            </m:sSubPr>
                            <m:e>
                              <m:r>
                                <a:rPr lang="en-US" sz="1100" i="1">
                                  <a:latin typeface="Cambria Math"/>
                                </a:rPr>
                                <m:t>𝑘</m:t>
                              </m:r>
                            </m:e>
                            <m:sub>
                              <m:r>
                                <a:rPr lang="en-US" sz="1100" i="1">
                                  <a:latin typeface="Cambria Math"/>
                                </a:rPr>
                                <m:t>12</m:t>
                              </m:r>
                            </m:sub>
                          </m:sSub>
                        </m:den>
                      </m:f>
                      <m:r>
                        <a:rPr lang="en-US" sz="1100" i="1">
                          <a:latin typeface="Cambria Math"/>
                        </a:rPr>
                        <m:t>, </m:t>
                      </m:r>
                      <m:sSub>
                        <m:sSubPr>
                          <m:ctrlPr>
                            <a:rPr lang="en-US" sz="1100" i="1">
                              <a:latin typeface="Cambria Math" panose="02040503050406030204" pitchFamily="18" charset="0"/>
                            </a:rPr>
                          </m:ctrlPr>
                        </m:sSubPr>
                        <m:e>
                          <m:r>
                            <a:rPr lang="en-US" sz="1100" i="1">
                              <a:latin typeface="Cambria Math"/>
                            </a:rPr>
                            <m:t>𝜆</m:t>
                          </m:r>
                        </m:e>
                        <m:sub>
                          <m:r>
                            <a:rPr lang="en-US" sz="1100" i="1">
                              <a:latin typeface="Cambria Math"/>
                            </a:rPr>
                            <m:t>22</m:t>
                          </m:r>
                        </m:sub>
                      </m:sSub>
                      <m:r>
                        <a:rPr lang="en-US" sz="1100" i="1">
                          <a:latin typeface="Cambria Math"/>
                        </a:rPr>
                        <m:t>=</m:t>
                      </m:r>
                      <m:f>
                        <m:fPr>
                          <m:ctrlPr>
                            <a:rPr lang="en-US" sz="1100" i="1">
                              <a:latin typeface="Cambria Math" panose="02040503050406030204" pitchFamily="18" charset="0"/>
                            </a:rPr>
                          </m:ctrlPr>
                        </m:fPr>
                        <m:num>
                          <m:r>
                            <a:rPr lang="en-US" sz="1100" i="1">
                              <a:latin typeface="Cambria Math"/>
                            </a:rPr>
                            <m:t>𝜕</m:t>
                          </m:r>
                          <m:sSub>
                            <m:sSubPr>
                              <m:ctrlPr>
                                <a:rPr lang="en-US" sz="1100" i="1">
                                  <a:latin typeface="Cambria Math" panose="02040503050406030204" pitchFamily="18" charset="0"/>
                                </a:rPr>
                              </m:ctrlPr>
                            </m:sSubPr>
                            <m:e>
                              <m:r>
                                <m:rPr>
                                  <m:sty m:val="p"/>
                                </m:rPr>
                                <a:rPr lang="en-US" sz="1100">
                                  <a:latin typeface="Cambria Math"/>
                                </a:rPr>
                                <m:t>X</m:t>
                              </m:r>
                            </m:e>
                            <m:sub>
                              <m:r>
                                <a:rPr lang="en-US" sz="1100">
                                  <a:latin typeface="Cambria Math"/>
                                </a:rPr>
                                <m:t>2</m:t>
                              </m:r>
                            </m:sub>
                          </m:sSub>
                        </m:num>
                        <m:den>
                          <m:r>
                            <a:rPr lang="en-US" sz="1100" i="1">
                              <a:latin typeface="Cambria Math"/>
                            </a:rPr>
                            <m:t>𝜕</m:t>
                          </m:r>
                          <m:sSub>
                            <m:sSubPr>
                              <m:ctrlPr>
                                <a:rPr lang="en-US" sz="1100" i="1">
                                  <a:latin typeface="Cambria Math" panose="02040503050406030204" pitchFamily="18" charset="0"/>
                                </a:rPr>
                              </m:ctrlPr>
                            </m:sSubPr>
                            <m:e>
                              <m:r>
                                <a:rPr lang="en-US" sz="1100" i="1">
                                  <a:latin typeface="Cambria Math"/>
                                </a:rPr>
                                <m:t>𝑘</m:t>
                              </m:r>
                            </m:e>
                            <m:sub>
                              <m:r>
                                <a:rPr lang="en-US" sz="1100" i="1">
                                  <a:latin typeface="Cambria Math"/>
                                </a:rPr>
                                <m:t>12</m:t>
                              </m:r>
                            </m:sub>
                          </m:sSub>
                        </m:den>
                      </m:f>
                      <m:r>
                        <a:rPr lang="en-US" sz="1100" i="1">
                          <a:latin typeface="Cambria Math"/>
                        </a:rPr>
                        <m:t>, </m:t>
                      </m:r>
                      <m:sSub>
                        <m:sSubPr>
                          <m:ctrlPr>
                            <a:rPr lang="en-US" sz="1100" i="1">
                              <a:latin typeface="Cambria Math" panose="02040503050406030204" pitchFamily="18" charset="0"/>
                            </a:rPr>
                          </m:ctrlPr>
                        </m:sSubPr>
                        <m:e>
                          <m:r>
                            <a:rPr lang="en-US" sz="1100" i="1">
                              <a:latin typeface="Cambria Math"/>
                            </a:rPr>
                            <m:t>𝜆</m:t>
                          </m:r>
                        </m:e>
                        <m:sub>
                          <m:r>
                            <a:rPr lang="en-US" sz="1100" i="1">
                              <a:latin typeface="Cambria Math"/>
                            </a:rPr>
                            <m:t>23</m:t>
                          </m:r>
                        </m:sub>
                      </m:sSub>
                      <m:r>
                        <a:rPr lang="en-US" sz="1100" i="1">
                          <a:latin typeface="Cambria Math"/>
                        </a:rPr>
                        <m:t>=</m:t>
                      </m:r>
                      <m:f>
                        <m:fPr>
                          <m:ctrlPr>
                            <a:rPr lang="en-US" sz="1100" i="1">
                              <a:latin typeface="Cambria Math" panose="02040503050406030204" pitchFamily="18" charset="0"/>
                            </a:rPr>
                          </m:ctrlPr>
                        </m:fPr>
                        <m:num>
                          <m:r>
                            <a:rPr lang="en-US" sz="1100" i="1">
                              <a:latin typeface="Cambria Math"/>
                            </a:rPr>
                            <m:t>𝜕</m:t>
                          </m:r>
                          <m:sSub>
                            <m:sSubPr>
                              <m:ctrlPr>
                                <a:rPr lang="en-US" sz="1100" i="1">
                                  <a:latin typeface="Cambria Math" panose="02040503050406030204" pitchFamily="18" charset="0"/>
                                </a:rPr>
                              </m:ctrlPr>
                            </m:sSubPr>
                            <m:e>
                              <m:r>
                                <m:rPr>
                                  <m:sty m:val="p"/>
                                </m:rPr>
                                <a:rPr lang="en-US" sz="1100">
                                  <a:latin typeface="Cambria Math"/>
                                </a:rPr>
                                <m:t>X</m:t>
                              </m:r>
                            </m:e>
                            <m:sub>
                              <m:r>
                                <a:rPr lang="en-US" sz="1100">
                                  <a:latin typeface="Cambria Math"/>
                                </a:rPr>
                                <m:t>3</m:t>
                              </m:r>
                            </m:sub>
                          </m:sSub>
                        </m:num>
                        <m:den>
                          <m:r>
                            <a:rPr lang="en-US" sz="1100" i="1">
                              <a:latin typeface="Cambria Math"/>
                            </a:rPr>
                            <m:t>𝜕</m:t>
                          </m:r>
                          <m:sSub>
                            <m:sSubPr>
                              <m:ctrlPr>
                                <a:rPr lang="en-US" sz="1100" i="1">
                                  <a:latin typeface="Cambria Math" panose="02040503050406030204" pitchFamily="18" charset="0"/>
                                </a:rPr>
                              </m:ctrlPr>
                            </m:sSubPr>
                            <m:e>
                              <m:r>
                                <a:rPr lang="en-US" sz="1100" i="1">
                                  <a:latin typeface="Cambria Math"/>
                                </a:rPr>
                                <m:t>𝑘</m:t>
                              </m:r>
                            </m:e>
                            <m:sub>
                              <m:r>
                                <a:rPr lang="en-US" sz="1100" i="1">
                                  <a:latin typeface="Cambria Math"/>
                                </a:rPr>
                                <m:t>12</m:t>
                              </m:r>
                            </m:sub>
                          </m:sSub>
                        </m:den>
                      </m:f>
                    </m:oMath>
                  </m:oMathPara>
                </a14:m>
                <a:endParaRPr lang="de-DE" sz="1100" dirty="0"/>
              </a:p>
              <a:p>
                <a:endParaRPr lang="de-DE" sz="1100" i="1" dirty="0"/>
              </a:p>
              <a:p>
                <a:pPr/>
                <a14:m>
                  <m:oMathPara xmlns:m="http://schemas.openxmlformats.org/officeDocument/2006/math">
                    <m:oMathParaPr>
                      <m:jc m:val="centerGroup"/>
                    </m:oMathParaPr>
                    <m:oMath xmlns:m="http://schemas.openxmlformats.org/officeDocument/2006/math">
                      <m:sSub>
                        <m:sSubPr>
                          <m:ctrlPr>
                            <a:rPr lang="en-US" sz="1100" i="1">
                              <a:latin typeface="Cambria Math" panose="02040503050406030204" pitchFamily="18" charset="0"/>
                            </a:rPr>
                          </m:ctrlPr>
                        </m:sSubPr>
                        <m:e>
                          <m:r>
                            <a:rPr lang="en-US" sz="1100" i="1">
                              <a:latin typeface="Cambria Math"/>
                            </a:rPr>
                            <m:t>𝜆</m:t>
                          </m:r>
                        </m:e>
                        <m:sub>
                          <m:r>
                            <a:rPr lang="en-US" sz="1100" i="1">
                              <a:latin typeface="Cambria Math"/>
                            </a:rPr>
                            <m:t>31</m:t>
                          </m:r>
                        </m:sub>
                      </m:sSub>
                      <m:r>
                        <a:rPr lang="en-US" sz="1100" i="1">
                          <a:latin typeface="Cambria Math"/>
                        </a:rPr>
                        <m:t>=</m:t>
                      </m:r>
                      <m:f>
                        <m:fPr>
                          <m:ctrlPr>
                            <a:rPr lang="en-US" sz="1100" i="1">
                              <a:latin typeface="Cambria Math" panose="02040503050406030204" pitchFamily="18" charset="0"/>
                            </a:rPr>
                          </m:ctrlPr>
                        </m:fPr>
                        <m:num>
                          <m:r>
                            <a:rPr lang="en-US" sz="1100" i="1">
                              <a:latin typeface="Cambria Math"/>
                            </a:rPr>
                            <m:t>𝜕</m:t>
                          </m:r>
                          <m:sSub>
                            <m:sSubPr>
                              <m:ctrlPr>
                                <a:rPr lang="en-US" sz="1100" i="1">
                                  <a:latin typeface="Cambria Math" panose="02040503050406030204" pitchFamily="18" charset="0"/>
                                </a:rPr>
                              </m:ctrlPr>
                            </m:sSubPr>
                            <m:e>
                              <m:r>
                                <m:rPr>
                                  <m:sty m:val="p"/>
                                </m:rPr>
                                <a:rPr lang="en-US" sz="1100">
                                  <a:latin typeface="Cambria Math"/>
                                </a:rPr>
                                <m:t>X</m:t>
                              </m:r>
                            </m:e>
                            <m:sub>
                              <m:r>
                                <a:rPr lang="en-US" sz="1100">
                                  <a:latin typeface="Cambria Math"/>
                                </a:rPr>
                                <m:t>1</m:t>
                              </m:r>
                            </m:sub>
                          </m:sSub>
                        </m:num>
                        <m:den>
                          <m:r>
                            <a:rPr lang="en-US" sz="1100" i="1">
                              <a:latin typeface="Cambria Math"/>
                            </a:rPr>
                            <m:t>𝜕</m:t>
                          </m:r>
                          <m:sSub>
                            <m:sSubPr>
                              <m:ctrlPr>
                                <a:rPr lang="en-US" sz="1100" i="1">
                                  <a:latin typeface="Cambria Math" panose="02040503050406030204" pitchFamily="18" charset="0"/>
                                </a:rPr>
                              </m:ctrlPr>
                            </m:sSubPr>
                            <m:e>
                              <m:r>
                                <a:rPr lang="en-US" sz="1100" i="1">
                                  <a:latin typeface="Cambria Math"/>
                                </a:rPr>
                                <m:t>𝑘</m:t>
                              </m:r>
                            </m:e>
                            <m:sub>
                              <m:r>
                                <a:rPr lang="en-US" sz="1100" i="1">
                                  <a:latin typeface="Cambria Math"/>
                                </a:rPr>
                                <m:t>21</m:t>
                              </m:r>
                            </m:sub>
                          </m:sSub>
                        </m:den>
                      </m:f>
                      <m:r>
                        <a:rPr lang="en-US" sz="1100" i="1">
                          <a:latin typeface="Cambria Math"/>
                        </a:rPr>
                        <m:t>, </m:t>
                      </m:r>
                      <m:sSub>
                        <m:sSubPr>
                          <m:ctrlPr>
                            <a:rPr lang="en-US" sz="1100" i="1">
                              <a:latin typeface="Cambria Math" panose="02040503050406030204" pitchFamily="18" charset="0"/>
                            </a:rPr>
                          </m:ctrlPr>
                        </m:sSubPr>
                        <m:e>
                          <m:r>
                            <a:rPr lang="en-US" sz="1100" i="1">
                              <a:latin typeface="Cambria Math"/>
                            </a:rPr>
                            <m:t>𝜆</m:t>
                          </m:r>
                        </m:e>
                        <m:sub>
                          <m:r>
                            <a:rPr lang="en-US" sz="1100" i="1">
                              <a:latin typeface="Cambria Math"/>
                            </a:rPr>
                            <m:t>32</m:t>
                          </m:r>
                        </m:sub>
                      </m:sSub>
                      <m:r>
                        <a:rPr lang="en-US" sz="1100" i="1">
                          <a:latin typeface="Cambria Math"/>
                        </a:rPr>
                        <m:t>=</m:t>
                      </m:r>
                      <m:f>
                        <m:fPr>
                          <m:ctrlPr>
                            <a:rPr lang="en-US" sz="1100" i="1">
                              <a:latin typeface="Cambria Math" panose="02040503050406030204" pitchFamily="18" charset="0"/>
                            </a:rPr>
                          </m:ctrlPr>
                        </m:fPr>
                        <m:num>
                          <m:r>
                            <a:rPr lang="en-US" sz="1100" i="1">
                              <a:latin typeface="Cambria Math"/>
                            </a:rPr>
                            <m:t>𝜕</m:t>
                          </m:r>
                          <m:sSub>
                            <m:sSubPr>
                              <m:ctrlPr>
                                <a:rPr lang="en-US" sz="1100" i="1">
                                  <a:latin typeface="Cambria Math" panose="02040503050406030204" pitchFamily="18" charset="0"/>
                                </a:rPr>
                              </m:ctrlPr>
                            </m:sSubPr>
                            <m:e>
                              <m:r>
                                <m:rPr>
                                  <m:sty m:val="p"/>
                                </m:rPr>
                                <a:rPr lang="en-US" sz="1100">
                                  <a:latin typeface="Cambria Math"/>
                                </a:rPr>
                                <m:t>X</m:t>
                              </m:r>
                            </m:e>
                            <m:sub>
                              <m:r>
                                <a:rPr lang="en-US" sz="1100">
                                  <a:latin typeface="Cambria Math"/>
                                </a:rPr>
                                <m:t>2</m:t>
                              </m:r>
                            </m:sub>
                          </m:sSub>
                        </m:num>
                        <m:den>
                          <m:r>
                            <a:rPr lang="en-US" sz="1100" i="1">
                              <a:latin typeface="Cambria Math"/>
                            </a:rPr>
                            <m:t>𝜕</m:t>
                          </m:r>
                          <m:sSub>
                            <m:sSubPr>
                              <m:ctrlPr>
                                <a:rPr lang="en-US" sz="1100" i="1">
                                  <a:latin typeface="Cambria Math" panose="02040503050406030204" pitchFamily="18" charset="0"/>
                                </a:rPr>
                              </m:ctrlPr>
                            </m:sSubPr>
                            <m:e>
                              <m:r>
                                <a:rPr lang="en-US" sz="1100" i="1">
                                  <a:latin typeface="Cambria Math"/>
                                </a:rPr>
                                <m:t>𝑘</m:t>
                              </m:r>
                            </m:e>
                            <m:sub>
                              <m:r>
                                <a:rPr lang="en-US" sz="1100" i="1">
                                  <a:latin typeface="Cambria Math"/>
                                </a:rPr>
                                <m:t>21</m:t>
                              </m:r>
                            </m:sub>
                          </m:sSub>
                        </m:den>
                      </m:f>
                      <m:r>
                        <a:rPr lang="en-US" sz="1100" i="1">
                          <a:latin typeface="Cambria Math"/>
                        </a:rPr>
                        <m:t>, </m:t>
                      </m:r>
                      <m:sSub>
                        <m:sSubPr>
                          <m:ctrlPr>
                            <a:rPr lang="en-US" sz="1100" i="1">
                              <a:latin typeface="Cambria Math" panose="02040503050406030204" pitchFamily="18" charset="0"/>
                            </a:rPr>
                          </m:ctrlPr>
                        </m:sSubPr>
                        <m:e>
                          <m:r>
                            <a:rPr lang="en-US" sz="1100" i="1">
                              <a:latin typeface="Cambria Math"/>
                            </a:rPr>
                            <m:t>𝜆</m:t>
                          </m:r>
                        </m:e>
                        <m:sub>
                          <m:r>
                            <a:rPr lang="en-US" sz="1100" i="1">
                              <a:latin typeface="Cambria Math"/>
                            </a:rPr>
                            <m:t>33</m:t>
                          </m:r>
                        </m:sub>
                      </m:sSub>
                      <m:r>
                        <a:rPr lang="en-US" sz="1100" i="1">
                          <a:latin typeface="Cambria Math"/>
                        </a:rPr>
                        <m:t>=</m:t>
                      </m:r>
                      <m:f>
                        <m:fPr>
                          <m:ctrlPr>
                            <a:rPr lang="en-US" sz="1100" i="1">
                              <a:latin typeface="Cambria Math" panose="02040503050406030204" pitchFamily="18" charset="0"/>
                            </a:rPr>
                          </m:ctrlPr>
                        </m:fPr>
                        <m:num>
                          <m:r>
                            <a:rPr lang="en-US" sz="1100" i="1">
                              <a:latin typeface="Cambria Math"/>
                            </a:rPr>
                            <m:t>𝜕</m:t>
                          </m:r>
                          <m:sSub>
                            <m:sSubPr>
                              <m:ctrlPr>
                                <a:rPr lang="en-US" sz="1100" i="1">
                                  <a:latin typeface="Cambria Math" panose="02040503050406030204" pitchFamily="18" charset="0"/>
                                </a:rPr>
                              </m:ctrlPr>
                            </m:sSubPr>
                            <m:e>
                              <m:r>
                                <m:rPr>
                                  <m:sty m:val="p"/>
                                </m:rPr>
                                <a:rPr lang="en-US" sz="1100">
                                  <a:latin typeface="Cambria Math"/>
                                </a:rPr>
                                <m:t>X</m:t>
                              </m:r>
                            </m:e>
                            <m:sub>
                              <m:r>
                                <a:rPr lang="en-US" sz="1100">
                                  <a:latin typeface="Cambria Math"/>
                                </a:rPr>
                                <m:t>3</m:t>
                              </m:r>
                            </m:sub>
                          </m:sSub>
                        </m:num>
                        <m:den>
                          <m:r>
                            <a:rPr lang="en-US" sz="1100" i="1">
                              <a:latin typeface="Cambria Math"/>
                            </a:rPr>
                            <m:t>𝜕</m:t>
                          </m:r>
                          <m:sSub>
                            <m:sSubPr>
                              <m:ctrlPr>
                                <a:rPr lang="en-US" sz="1100" i="1">
                                  <a:latin typeface="Cambria Math" panose="02040503050406030204" pitchFamily="18" charset="0"/>
                                </a:rPr>
                              </m:ctrlPr>
                            </m:sSubPr>
                            <m:e>
                              <m:r>
                                <a:rPr lang="en-US" sz="1100" i="1">
                                  <a:latin typeface="Cambria Math"/>
                                </a:rPr>
                                <m:t>𝑘</m:t>
                              </m:r>
                            </m:e>
                            <m:sub>
                              <m:r>
                                <a:rPr lang="en-US" sz="1100" i="1">
                                  <a:latin typeface="Cambria Math"/>
                                </a:rPr>
                                <m:t>21</m:t>
                              </m:r>
                            </m:sub>
                          </m:sSub>
                        </m:den>
                      </m:f>
                    </m:oMath>
                  </m:oMathPara>
                </a14:m>
                <a:endParaRPr lang="de-DE" sz="1100" dirty="0"/>
              </a:p>
              <a:p>
                <a:pPr/>
                <a14:m>
                  <m:oMathPara xmlns:m="http://schemas.openxmlformats.org/officeDocument/2006/math">
                    <m:oMathParaPr>
                      <m:jc m:val="centerGroup"/>
                    </m:oMathParaPr>
                    <m:oMath xmlns:m="http://schemas.openxmlformats.org/officeDocument/2006/math">
                      <m:sSub>
                        <m:sSubPr>
                          <m:ctrlPr>
                            <a:rPr lang="en-US" sz="1100" i="1">
                              <a:latin typeface="Cambria Math" panose="02040503050406030204" pitchFamily="18" charset="0"/>
                            </a:rPr>
                          </m:ctrlPr>
                        </m:sSubPr>
                        <m:e>
                          <m:r>
                            <a:rPr lang="en-US" sz="1100" i="1">
                              <a:latin typeface="Cambria Math"/>
                            </a:rPr>
                            <m:t>𝜆</m:t>
                          </m:r>
                        </m:e>
                        <m:sub>
                          <m:r>
                            <a:rPr lang="en-US" sz="1100" i="1">
                              <a:latin typeface="Cambria Math"/>
                            </a:rPr>
                            <m:t>41</m:t>
                          </m:r>
                        </m:sub>
                      </m:sSub>
                      <m:r>
                        <a:rPr lang="en-US" sz="1100" i="1">
                          <a:latin typeface="Cambria Math"/>
                        </a:rPr>
                        <m:t>=</m:t>
                      </m:r>
                      <m:f>
                        <m:fPr>
                          <m:ctrlPr>
                            <a:rPr lang="en-US" sz="1100" i="1">
                              <a:latin typeface="Cambria Math" panose="02040503050406030204" pitchFamily="18" charset="0"/>
                            </a:rPr>
                          </m:ctrlPr>
                        </m:fPr>
                        <m:num>
                          <m:r>
                            <a:rPr lang="en-US" sz="1100" i="1">
                              <a:latin typeface="Cambria Math"/>
                            </a:rPr>
                            <m:t>𝜕</m:t>
                          </m:r>
                          <m:sSub>
                            <m:sSubPr>
                              <m:ctrlPr>
                                <a:rPr lang="en-US" sz="1100" i="1">
                                  <a:latin typeface="Cambria Math" panose="02040503050406030204" pitchFamily="18" charset="0"/>
                                </a:rPr>
                              </m:ctrlPr>
                            </m:sSubPr>
                            <m:e>
                              <m:r>
                                <m:rPr>
                                  <m:sty m:val="p"/>
                                </m:rPr>
                                <a:rPr lang="en-US" sz="1100">
                                  <a:latin typeface="Cambria Math"/>
                                </a:rPr>
                                <m:t>X</m:t>
                              </m:r>
                            </m:e>
                            <m:sub>
                              <m:r>
                                <a:rPr lang="en-US" sz="1100">
                                  <a:latin typeface="Cambria Math"/>
                                </a:rPr>
                                <m:t>1</m:t>
                              </m:r>
                            </m:sub>
                          </m:sSub>
                        </m:num>
                        <m:den>
                          <m:r>
                            <a:rPr lang="en-US" sz="1100" i="1">
                              <a:latin typeface="Cambria Math"/>
                            </a:rPr>
                            <m:t>𝜕</m:t>
                          </m:r>
                          <m:sSub>
                            <m:sSubPr>
                              <m:ctrlPr>
                                <a:rPr lang="en-US" sz="1100" i="1">
                                  <a:latin typeface="Cambria Math" panose="02040503050406030204" pitchFamily="18" charset="0"/>
                                </a:rPr>
                              </m:ctrlPr>
                            </m:sSubPr>
                            <m:e>
                              <m:r>
                                <a:rPr lang="en-US" sz="1100" i="1">
                                  <a:latin typeface="Cambria Math"/>
                                </a:rPr>
                                <m:t>𝑘</m:t>
                              </m:r>
                            </m:e>
                            <m:sub>
                              <m:r>
                                <a:rPr lang="en-US" sz="1100" i="1">
                                  <a:latin typeface="Cambria Math"/>
                                </a:rPr>
                                <m:t>13</m:t>
                              </m:r>
                            </m:sub>
                          </m:sSub>
                        </m:den>
                      </m:f>
                      <m:r>
                        <a:rPr lang="en-US" sz="1100" i="1">
                          <a:latin typeface="Cambria Math"/>
                        </a:rPr>
                        <m:t>, </m:t>
                      </m:r>
                      <m:sSub>
                        <m:sSubPr>
                          <m:ctrlPr>
                            <a:rPr lang="en-US" sz="1100" i="1">
                              <a:latin typeface="Cambria Math" panose="02040503050406030204" pitchFamily="18" charset="0"/>
                            </a:rPr>
                          </m:ctrlPr>
                        </m:sSubPr>
                        <m:e>
                          <m:r>
                            <a:rPr lang="en-US" sz="1100" i="1">
                              <a:latin typeface="Cambria Math"/>
                            </a:rPr>
                            <m:t>𝜆</m:t>
                          </m:r>
                        </m:e>
                        <m:sub>
                          <m:r>
                            <a:rPr lang="en-US" sz="1100" i="1">
                              <a:latin typeface="Cambria Math"/>
                            </a:rPr>
                            <m:t>42</m:t>
                          </m:r>
                        </m:sub>
                      </m:sSub>
                      <m:r>
                        <a:rPr lang="en-US" sz="1100" i="1">
                          <a:latin typeface="Cambria Math"/>
                        </a:rPr>
                        <m:t>=</m:t>
                      </m:r>
                      <m:f>
                        <m:fPr>
                          <m:ctrlPr>
                            <a:rPr lang="en-US" sz="1100" i="1">
                              <a:latin typeface="Cambria Math" panose="02040503050406030204" pitchFamily="18" charset="0"/>
                            </a:rPr>
                          </m:ctrlPr>
                        </m:fPr>
                        <m:num>
                          <m:r>
                            <a:rPr lang="en-US" sz="1100" i="1">
                              <a:latin typeface="Cambria Math"/>
                            </a:rPr>
                            <m:t>𝜕</m:t>
                          </m:r>
                          <m:sSub>
                            <m:sSubPr>
                              <m:ctrlPr>
                                <a:rPr lang="en-US" sz="1100" i="1">
                                  <a:latin typeface="Cambria Math" panose="02040503050406030204" pitchFamily="18" charset="0"/>
                                </a:rPr>
                              </m:ctrlPr>
                            </m:sSubPr>
                            <m:e>
                              <m:r>
                                <m:rPr>
                                  <m:sty m:val="p"/>
                                </m:rPr>
                                <a:rPr lang="en-US" sz="1100">
                                  <a:latin typeface="Cambria Math"/>
                                </a:rPr>
                                <m:t>X</m:t>
                              </m:r>
                            </m:e>
                            <m:sub>
                              <m:r>
                                <a:rPr lang="en-US" sz="1100">
                                  <a:latin typeface="Cambria Math"/>
                                </a:rPr>
                                <m:t>2</m:t>
                              </m:r>
                            </m:sub>
                          </m:sSub>
                        </m:num>
                        <m:den>
                          <m:r>
                            <a:rPr lang="en-US" sz="1100" i="1">
                              <a:latin typeface="Cambria Math"/>
                            </a:rPr>
                            <m:t>𝜕</m:t>
                          </m:r>
                          <m:sSub>
                            <m:sSubPr>
                              <m:ctrlPr>
                                <a:rPr lang="en-US" sz="1100" i="1">
                                  <a:latin typeface="Cambria Math" panose="02040503050406030204" pitchFamily="18" charset="0"/>
                                </a:rPr>
                              </m:ctrlPr>
                            </m:sSubPr>
                            <m:e>
                              <m:r>
                                <a:rPr lang="en-US" sz="1100" i="1">
                                  <a:latin typeface="Cambria Math"/>
                                </a:rPr>
                                <m:t>𝑘</m:t>
                              </m:r>
                            </m:e>
                            <m:sub>
                              <m:r>
                                <a:rPr lang="en-US" sz="1100" i="1">
                                  <a:latin typeface="Cambria Math"/>
                                </a:rPr>
                                <m:t>13</m:t>
                              </m:r>
                            </m:sub>
                          </m:sSub>
                        </m:den>
                      </m:f>
                      <m:r>
                        <a:rPr lang="en-US" sz="1100" i="1">
                          <a:latin typeface="Cambria Math"/>
                        </a:rPr>
                        <m:t>, </m:t>
                      </m:r>
                      <m:sSub>
                        <m:sSubPr>
                          <m:ctrlPr>
                            <a:rPr lang="en-US" sz="1100" i="1">
                              <a:latin typeface="Cambria Math" panose="02040503050406030204" pitchFamily="18" charset="0"/>
                            </a:rPr>
                          </m:ctrlPr>
                        </m:sSubPr>
                        <m:e>
                          <m:r>
                            <a:rPr lang="en-US" sz="1100" i="1">
                              <a:latin typeface="Cambria Math"/>
                            </a:rPr>
                            <m:t>𝜆</m:t>
                          </m:r>
                        </m:e>
                        <m:sub>
                          <m:r>
                            <a:rPr lang="en-US" sz="1100" i="1">
                              <a:latin typeface="Cambria Math"/>
                            </a:rPr>
                            <m:t>43</m:t>
                          </m:r>
                        </m:sub>
                      </m:sSub>
                      <m:r>
                        <a:rPr lang="en-US" sz="1100" i="1">
                          <a:latin typeface="Cambria Math"/>
                        </a:rPr>
                        <m:t>=</m:t>
                      </m:r>
                      <m:f>
                        <m:fPr>
                          <m:ctrlPr>
                            <a:rPr lang="en-US" sz="1100" i="1">
                              <a:latin typeface="Cambria Math" panose="02040503050406030204" pitchFamily="18" charset="0"/>
                            </a:rPr>
                          </m:ctrlPr>
                        </m:fPr>
                        <m:num>
                          <m:r>
                            <a:rPr lang="en-US" sz="1100" i="1">
                              <a:latin typeface="Cambria Math"/>
                            </a:rPr>
                            <m:t>𝜕</m:t>
                          </m:r>
                          <m:sSub>
                            <m:sSubPr>
                              <m:ctrlPr>
                                <a:rPr lang="en-US" sz="1100" i="1">
                                  <a:latin typeface="Cambria Math" panose="02040503050406030204" pitchFamily="18" charset="0"/>
                                </a:rPr>
                              </m:ctrlPr>
                            </m:sSubPr>
                            <m:e>
                              <m:r>
                                <m:rPr>
                                  <m:sty m:val="p"/>
                                </m:rPr>
                                <a:rPr lang="en-US" sz="1100">
                                  <a:latin typeface="Cambria Math"/>
                                </a:rPr>
                                <m:t>X</m:t>
                              </m:r>
                            </m:e>
                            <m:sub>
                              <m:r>
                                <a:rPr lang="en-US" sz="1100">
                                  <a:latin typeface="Cambria Math"/>
                                </a:rPr>
                                <m:t>3</m:t>
                              </m:r>
                            </m:sub>
                          </m:sSub>
                        </m:num>
                        <m:den>
                          <m:r>
                            <a:rPr lang="en-US" sz="1100" i="1">
                              <a:latin typeface="Cambria Math"/>
                            </a:rPr>
                            <m:t>𝜕</m:t>
                          </m:r>
                          <m:sSub>
                            <m:sSubPr>
                              <m:ctrlPr>
                                <a:rPr lang="en-US" sz="1100" i="1">
                                  <a:latin typeface="Cambria Math" panose="02040503050406030204" pitchFamily="18" charset="0"/>
                                </a:rPr>
                              </m:ctrlPr>
                            </m:sSubPr>
                            <m:e>
                              <m:r>
                                <a:rPr lang="en-US" sz="1100" i="1">
                                  <a:latin typeface="Cambria Math"/>
                                </a:rPr>
                                <m:t>𝑘</m:t>
                              </m:r>
                            </m:e>
                            <m:sub>
                              <m:r>
                                <a:rPr lang="en-US" sz="1100" i="1">
                                  <a:latin typeface="Cambria Math"/>
                                </a:rPr>
                                <m:t>13</m:t>
                              </m:r>
                            </m:sub>
                          </m:sSub>
                        </m:den>
                      </m:f>
                    </m:oMath>
                  </m:oMathPara>
                </a14:m>
                <a:endParaRPr lang="de-DE" sz="1100" dirty="0"/>
              </a:p>
              <a:p>
                <a:pPr/>
                <a14:m>
                  <m:oMathPara xmlns:m="http://schemas.openxmlformats.org/officeDocument/2006/math">
                    <m:oMathParaPr>
                      <m:jc m:val="centerGroup"/>
                    </m:oMathParaPr>
                    <m:oMath xmlns:m="http://schemas.openxmlformats.org/officeDocument/2006/math">
                      <m:sSub>
                        <m:sSubPr>
                          <m:ctrlPr>
                            <a:rPr lang="en-US" sz="1100" i="1">
                              <a:latin typeface="Cambria Math" panose="02040503050406030204" pitchFamily="18" charset="0"/>
                            </a:rPr>
                          </m:ctrlPr>
                        </m:sSubPr>
                        <m:e>
                          <m:r>
                            <a:rPr lang="en-US" sz="1100" i="1">
                              <a:latin typeface="Cambria Math"/>
                            </a:rPr>
                            <m:t>𝜆</m:t>
                          </m:r>
                        </m:e>
                        <m:sub>
                          <m:r>
                            <a:rPr lang="en-US" sz="1100" i="1">
                              <a:latin typeface="Cambria Math"/>
                            </a:rPr>
                            <m:t>51</m:t>
                          </m:r>
                        </m:sub>
                      </m:sSub>
                      <m:r>
                        <a:rPr lang="en-US" sz="1100" i="1">
                          <a:latin typeface="Cambria Math"/>
                        </a:rPr>
                        <m:t>=</m:t>
                      </m:r>
                      <m:f>
                        <m:fPr>
                          <m:ctrlPr>
                            <a:rPr lang="en-US" sz="1100" i="1">
                              <a:latin typeface="Cambria Math" panose="02040503050406030204" pitchFamily="18" charset="0"/>
                            </a:rPr>
                          </m:ctrlPr>
                        </m:fPr>
                        <m:num>
                          <m:r>
                            <a:rPr lang="en-US" sz="1100" i="1">
                              <a:latin typeface="Cambria Math"/>
                            </a:rPr>
                            <m:t>𝜕</m:t>
                          </m:r>
                          <m:sSub>
                            <m:sSubPr>
                              <m:ctrlPr>
                                <a:rPr lang="en-US" sz="1100" i="1">
                                  <a:latin typeface="Cambria Math" panose="02040503050406030204" pitchFamily="18" charset="0"/>
                                </a:rPr>
                              </m:ctrlPr>
                            </m:sSubPr>
                            <m:e>
                              <m:r>
                                <m:rPr>
                                  <m:sty m:val="p"/>
                                </m:rPr>
                                <a:rPr lang="en-US" sz="1100">
                                  <a:latin typeface="Cambria Math"/>
                                </a:rPr>
                                <m:t>X</m:t>
                              </m:r>
                            </m:e>
                            <m:sub>
                              <m:r>
                                <a:rPr lang="en-US" sz="1100">
                                  <a:latin typeface="Cambria Math"/>
                                </a:rPr>
                                <m:t>1</m:t>
                              </m:r>
                            </m:sub>
                          </m:sSub>
                        </m:num>
                        <m:den>
                          <m:r>
                            <a:rPr lang="en-US" sz="1100" i="1">
                              <a:latin typeface="Cambria Math"/>
                            </a:rPr>
                            <m:t>𝜕</m:t>
                          </m:r>
                          <m:sSub>
                            <m:sSubPr>
                              <m:ctrlPr>
                                <a:rPr lang="en-US" sz="1100" i="1">
                                  <a:latin typeface="Cambria Math" panose="02040503050406030204" pitchFamily="18" charset="0"/>
                                </a:rPr>
                              </m:ctrlPr>
                            </m:sSubPr>
                            <m:e>
                              <m:r>
                                <a:rPr lang="en-US" sz="1100" i="1">
                                  <a:latin typeface="Cambria Math"/>
                                </a:rPr>
                                <m:t>𝑘</m:t>
                              </m:r>
                            </m:e>
                            <m:sub>
                              <m:r>
                                <a:rPr lang="en-US" sz="1100" i="1">
                                  <a:latin typeface="Cambria Math"/>
                                </a:rPr>
                                <m:t>31</m:t>
                              </m:r>
                            </m:sub>
                          </m:sSub>
                        </m:den>
                      </m:f>
                      <m:r>
                        <a:rPr lang="en-US" sz="1100" i="1">
                          <a:latin typeface="Cambria Math"/>
                        </a:rPr>
                        <m:t>, </m:t>
                      </m:r>
                      <m:sSub>
                        <m:sSubPr>
                          <m:ctrlPr>
                            <a:rPr lang="en-US" sz="1100" i="1">
                              <a:latin typeface="Cambria Math" panose="02040503050406030204" pitchFamily="18" charset="0"/>
                            </a:rPr>
                          </m:ctrlPr>
                        </m:sSubPr>
                        <m:e>
                          <m:r>
                            <a:rPr lang="en-US" sz="1100" i="1">
                              <a:latin typeface="Cambria Math"/>
                            </a:rPr>
                            <m:t>𝜆</m:t>
                          </m:r>
                        </m:e>
                        <m:sub>
                          <m:r>
                            <a:rPr lang="en-US" sz="1100" i="1">
                              <a:latin typeface="Cambria Math"/>
                            </a:rPr>
                            <m:t>52</m:t>
                          </m:r>
                        </m:sub>
                      </m:sSub>
                      <m:r>
                        <a:rPr lang="en-US" sz="1100" i="1">
                          <a:latin typeface="Cambria Math"/>
                        </a:rPr>
                        <m:t>=</m:t>
                      </m:r>
                      <m:f>
                        <m:fPr>
                          <m:ctrlPr>
                            <a:rPr lang="en-US" sz="1100" i="1">
                              <a:latin typeface="Cambria Math" panose="02040503050406030204" pitchFamily="18" charset="0"/>
                            </a:rPr>
                          </m:ctrlPr>
                        </m:fPr>
                        <m:num>
                          <m:r>
                            <a:rPr lang="en-US" sz="1100" i="1">
                              <a:latin typeface="Cambria Math"/>
                            </a:rPr>
                            <m:t>𝜕</m:t>
                          </m:r>
                          <m:sSub>
                            <m:sSubPr>
                              <m:ctrlPr>
                                <a:rPr lang="en-US" sz="1100" i="1">
                                  <a:latin typeface="Cambria Math" panose="02040503050406030204" pitchFamily="18" charset="0"/>
                                </a:rPr>
                              </m:ctrlPr>
                            </m:sSubPr>
                            <m:e>
                              <m:r>
                                <m:rPr>
                                  <m:sty m:val="p"/>
                                </m:rPr>
                                <a:rPr lang="en-US" sz="1100">
                                  <a:latin typeface="Cambria Math"/>
                                </a:rPr>
                                <m:t>X</m:t>
                              </m:r>
                            </m:e>
                            <m:sub>
                              <m:r>
                                <a:rPr lang="en-US" sz="1100">
                                  <a:latin typeface="Cambria Math"/>
                                </a:rPr>
                                <m:t>2</m:t>
                              </m:r>
                            </m:sub>
                          </m:sSub>
                        </m:num>
                        <m:den>
                          <m:r>
                            <a:rPr lang="en-US" sz="1100" i="1">
                              <a:latin typeface="Cambria Math"/>
                            </a:rPr>
                            <m:t>𝜕</m:t>
                          </m:r>
                          <m:sSub>
                            <m:sSubPr>
                              <m:ctrlPr>
                                <a:rPr lang="en-US" sz="1100" i="1">
                                  <a:latin typeface="Cambria Math" panose="02040503050406030204" pitchFamily="18" charset="0"/>
                                </a:rPr>
                              </m:ctrlPr>
                            </m:sSubPr>
                            <m:e>
                              <m:r>
                                <a:rPr lang="en-US" sz="1100" i="1">
                                  <a:latin typeface="Cambria Math"/>
                                </a:rPr>
                                <m:t>𝑘</m:t>
                              </m:r>
                            </m:e>
                            <m:sub>
                              <m:r>
                                <a:rPr lang="en-US" sz="1100" i="1">
                                  <a:latin typeface="Cambria Math"/>
                                </a:rPr>
                                <m:t>31</m:t>
                              </m:r>
                            </m:sub>
                          </m:sSub>
                        </m:den>
                      </m:f>
                      <m:r>
                        <a:rPr lang="en-US" sz="1100" i="1">
                          <a:latin typeface="Cambria Math"/>
                        </a:rPr>
                        <m:t>, </m:t>
                      </m:r>
                      <m:sSub>
                        <m:sSubPr>
                          <m:ctrlPr>
                            <a:rPr lang="en-US" sz="1100" i="1">
                              <a:latin typeface="Cambria Math" panose="02040503050406030204" pitchFamily="18" charset="0"/>
                            </a:rPr>
                          </m:ctrlPr>
                        </m:sSubPr>
                        <m:e>
                          <m:r>
                            <a:rPr lang="en-US" sz="1100" i="1">
                              <a:latin typeface="Cambria Math"/>
                            </a:rPr>
                            <m:t>𝜆</m:t>
                          </m:r>
                        </m:e>
                        <m:sub>
                          <m:r>
                            <a:rPr lang="en-US" sz="1100" i="1">
                              <a:latin typeface="Cambria Math"/>
                            </a:rPr>
                            <m:t>53</m:t>
                          </m:r>
                        </m:sub>
                      </m:sSub>
                      <m:r>
                        <a:rPr lang="en-US" sz="1100" i="1">
                          <a:latin typeface="Cambria Math"/>
                        </a:rPr>
                        <m:t>=</m:t>
                      </m:r>
                      <m:f>
                        <m:fPr>
                          <m:ctrlPr>
                            <a:rPr lang="en-US" sz="1100" i="1">
                              <a:latin typeface="Cambria Math" panose="02040503050406030204" pitchFamily="18" charset="0"/>
                            </a:rPr>
                          </m:ctrlPr>
                        </m:fPr>
                        <m:num>
                          <m:r>
                            <a:rPr lang="en-US" sz="1100" i="1">
                              <a:latin typeface="Cambria Math"/>
                            </a:rPr>
                            <m:t>𝜕</m:t>
                          </m:r>
                          <m:sSub>
                            <m:sSubPr>
                              <m:ctrlPr>
                                <a:rPr lang="en-US" sz="1100" i="1">
                                  <a:latin typeface="Cambria Math" panose="02040503050406030204" pitchFamily="18" charset="0"/>
                                </a:rPr>
                              </m:ctrlPr>
                            </m:sSubPr>
                            <m:e>
                              <m:r>
                                <m:rPr>
                                  <m:sty m:val="p"/>
                                </m:rPr>
                                <a:rPr lang="en-US" sz="1100">
                                  <a:latin typeface="Cambria Math"/>
                                </a:rPr>
                                <m:t>X</m:t>
                              </m:r>
                            </m:e>
                            <m:sub>
                              <m:r>
                                <a:rPr lang="en-US" sz="1100">
                                  <a:latin typeface="Cambria Math"/>
                                </a:rPr>
                                <m:t>3</m:t>
                              </m:r>
                            </m:sub>
                          </m:sSub>
                        </m:num>
                        <m:den>
                          <m:r>
                            <a:rPr lang="en-US" sz="1100" i="1">
                              <a:latin typeface="Cambria Math"/>
                            </a:rPr>
                            <m:t>𝜕</m:t>
                          </m:r>
                          <m:sSub>
                            <m:sSubPr>
                              <m:ctrlPr>
                                <a:rPr lang="en-US" sz="1100" i="1">
                                  <a:latin typeface="Cambria Math" panose="02040503050406030204" pitchFamily="18" charset="0"/>
                                </a:rPr>
                              </m:ctrlPr>
                            </m:sSubPr>
                            <m:e>
                              <m:r>
                                <a:rPr lang="en-US" sz="1100" i="1">
                                  <a:latin typeface="Cambria Math"/>
                                </a:rPr>
                                <m:t>𝑘</m:t>
                              </m:r>
                            </m:e>
                            <m:sub>
                              <m:r>
                                <a:rPr lang="en-US" sz="1100" i="1">
                                  <a:latin typeface="Cambria Math"/>
                                </a:rPr>
                                <m:t>31</m:t>
                              </m:r>
                            </m:sub>
                          </m:sSub>
                        </m:den>
                      </m:f>
                    </m:oMath>
                  </m:oMathPara>
                </a14:m>
                <a:endParaRPr lang="de-DE" sz="1100" dirty="0"/>
              </a:p>
              <a:p>
                <a:pPr/>
                <a14:m>
                  <m:oMathPara xmlns:m="http://schemas.openxmlformats.org/officeDocument/2006/math">
                    <m:oMathParaPr>
                      <m:jc m:val="centerGroup"/>
                    </m:oMathParaPr>
                    <m:oMath xmlns:m="http://schemas.openxmlformats.org/officeDocument/2006/math">
                      <m:sSub>
                        <m:sSubPr>
                          <m:ctrlPr>
                            <a:rPr lang="en-US" sz="1100" i="1">
                              <a:latin typeface="Cambria Math" panose="02040503050406030204" pitchFamily="18" charset="0"/>
                            </a:rPr>
                          </m:ctrlPr>
                        </m:sSubPr>
                        <m:e>
                          <m:r>
                            <a:rPr lang="en-US" sz="1100" i="1">
                              <a:latin typeface="Cambria Math"/>
                            </a:rPr>
                            <m:t>𝜂</m:t>
                          </m:r>
                        </m:e>
                        <m:sub>
                          <m:r>
                            <a:rPr lang="en-US" sz="1100" i="1">
                              <a:latin typeface="Cambria Math"/>
                            </a:rPr>
                            <m:t>11</m:t>
                          </m:r>
                        </m:sub>
                      </m:sSub>
                      <m:r>
                        <a:rPr lang="en-US" sz="1100" i="1">
                          <a:latin typeface="Cambria Math"/>
                        </a:rPr>
                        <m:t>=</m:t>
                      </m:r>
                      <m:f>
                        <m:fPr>
                          <m:ctrlPr>
                            <a:rPr lang="en-US" sz="1100" i="1">
                              <a:latin typeface="Cambria Math" panose="02040503050406030204" pitchFamily="18" charset="0"/>
                            </a:rPr>
                          </m:ctrlPr>
                        </m:fPr>
                        <m:num>
                          <m:r>
                            <a:rPr lang="en-US" sz="1100" i="1">
                              <a:latin typeface="Cambria Math"/>
                            </a:rPr>
                            <m:t>𝜕</m:t>
                          </m:r>
                          <m:sSub>
                            <m:sSubPr>
                              <m:ctrlPr>
                                <a:rPr lang="en-US" sz="1100" i="1">
                                  <a:latin typeface="Cambria Math" panose="02040503050406030204" pitchFamily="18" charset="0"/>
                                </a:rPr>
                              </m:ctrlPr>
                            </m:sSubPr>
                            <m:e>
                              <m:r>
                                <a:rPr lang="en-US" sz="1100" i="1">
                                  <a:latin typeface="Cambria Math"/>
                                </a:rPr>
                                <m:t>𝑌</m:t>
                              </m:r>
                            </m:e>
                            <m:sub>
                              <m:r>
                                <a:rPr lang="en-US" sz="1100" i="1">
                                  <a:latin typeface="Cambria Math"/>
                                </a:rPr>
                                <m:t>1</m:t>
                              </m:r>
                            </m:sub>
                          </m:sSub>
                        </m:num>
                        <m:den>
                          <m:r>
                            <a:rPr lang="en-US" sz="1100" i="1">
                              <a:latin typeface="Cambria Math"/>
                            </a:rPr>
                            <m:t>𝜕</m:t>
                          </m:r>
                          <m:sSub>
                            <m:sSubPr>
                              <m:ctrlPr>
                                <a:rPr lang="en-US" sz="1100" i="1">
                                  <a:latin typeface="Cambria Math" panose="02040503050406030204" pitchFamily="18" charset="0"/>
                                </a:rPr>
                              </m:ctrlPr>
                            </m:sSubPr>
                            <m:e>
                              <m:r>
                                <a:rPr lang="en-US" sz="1100" i="1">
                                  <a:latin typeface="Cambria Math"/>
                                </a:rPr>
                                <m:t>𝑉</m:t>
                              </m:r>
                            </m:e>
                            <m:sub>
                              <m:r>
                                <a:rPr lang="en-US" sz="1100" i="1">
                                  <a:latin typeface="Cambria Math"/>
                                </a:rPr>
                                <m:t>1</m:t>
                              </m:r>
                            </m:sub>
                          </m:sSub>
                        </m:den>
                      </m:f>
                      <m:r>
                        <a:rPr lang="de-DE" sz="1100" b="0" i="1" smtClean="0">
                          <a:latin typeface="Cambria Math"/>
                        </a:rPr>
                        <m:t>,</m:t>
                      </m:r>
                      <m:sSub>
                        <m:sSubPr>
                          <m:ctrlPr>
                            <a:rPr lang="en-US" sz="1100" i="1">
                              <a:latin typeface="Cambria Math" panose="02040503050406030204" pitchFamily="18" charset="0"/>
                            </a:rPr>
                          </m:ctrlPr>
                        </m:sSubPr>
                        <m:e>
                          <m:r>
                            <a:rPr lang="en-US" sz="1100" i="1">
                              <a:latin typeface="Cambria Math"/>
                            </a:rPr>
                            <m:t>𝜂</m:t>
                          </m:r>
                        </m:e>
                        <m:sub>
                          <m:r>
                            <a:rPr lang="en-US" sz="1100" i="1">
                              <a:latin typeface="Cambria Math"/>
                            </a:rPr>
                            <m:t>21</m:t>
                          </m:r>
                        </m:sub>
                      </m:sSub>
                      <m:r>
                        <a:rPr lang="en-US" sz="1100" i="1">
                          <a:latin typeface="Cambria Math"/>
                        </a:rPr>
                        <m:t>=</m:t>
                      </m:r>
                      <m:f>
                        <m:fPr>
                          <m:ctrlPr>
                            <a:rPr lang="en-US" sz="1100" i="1">
                              <a:latin typeface="Cambria Math" panose="02040503050406030204" pitchFamily="18" charset="0"/>
                            </a:rPr>
                          </m:ctrlPr>
                        </m:fPr>
                        <m:num>
                          <m:r>
                            <a:rPr lang="en-US" sz="1100" i="1">
                              <a:latin typeface="Cambria Math"/>
                            </a:rPr>
                            <m:t>𝜕</m:t>
                          </m:r>
                          <m:sSub>
                            <m:sSubPr>
                              <m:ctrlPr>
                                <a:rPr lang="en-US" sz="1100" i="1">
                                  <a:latin typeface="Cambria Math" panose="02040503050406030204" pitchFamily="18" charset="0"/>
                                </a:rPr>
                              </m:ctrlPr>
                            </m:sSubPr>
                            <m:e>
                              <m:r>
                                <a:rPr lang="en-US" sz="1100" i="1">
                                  <a:latin typeface="Cambria Math"/>
                                </a:rPr>
                                <m:t>𝑌</m:t>
                              </m:r>
                            </m:e>
                            <m:sub>
                              <m:r>
                                <a:rPr lang="en-US" sz="1100" i="1">
                                  <a:latin typeface="Cambria Math"/>
                                </a:rPr>
                                <m:t>1</m:t>
                              </m:r>
                            </m:sub>
                          </m:sSub>
                        </m:num>
                        <m:den>
                          <m:r>
                            <a:rPr lang="en-US" sz="1100" i="1">
                              <a:latin typeface="Cambria Math"/>
                            </a:rPr>
                            <m:t>𝜕</m:t>
                          </m:r>
                          <m:sSub>
                            <m:sSubPr>
                              <m:ctrlPr>
                                <a:rPr lang="en-US" sz="1100" i="1">
                                  <a:latin typeface="Cambria Math" panose="02040503050406030204" pitchFamily="18" charset="0"/>
                                </a:rPr>
                              </m:ctrlPr>
                            </m:sSubPr>
                            <m:e>
                              <m:r>
                                <a:rPr lang="en-US" sz="1100" i="1">
                                  <a:latin typeface="Cambria Math"/>
                                </a:rPr>
                                <m:t>𝑘</m:t>
                              </m:r>
                            </m:e>
                            <m:sub>
                              <m:r>
                                <a:rPr lang="en-US" sz="1100" i="1">
                                  <a:latin typeface="Cambria Math"/>
                                </a:rPr>
                                <m:t>12</m:t>
                              </m:r>
                            </m:sub>
                          </m:sSub>
                        </m:den>
                      </m:f>
                      <m:r>
                        <a:rPr lang="de-DE" sz="1100" b="0" i="1" smtClean="0">
                          <a:latin typeface="Cambria Math"/>
                        </a:rPr>
                        <m:t>,</m:t>
                      </m:r>
                      <m:sSub>
                        <m:sSubPr>
                          <m:ctrlPr>
                            <a:rPr lang="en-US" sz="1100" i="1">
                              <a:latin typeface="Cambria Math" panose="02040503050406030204" pitchFamily="18" charset="0"/>
                            </a:rPr>
                          </m:ctrlPr>
                        </m:sSubPr>
                        <m:e>
                          <m:r>
                            <a:rPr lang="en-US" sz="1100" i="1">
                              <a:latin typeface="Cambria Math"/>
                            </a:rPr>
                            <m:t>𝜂</m:t>
                          </m:r>
                        </m:e>
                        <m:sub>
                          <m:r>
                            <a:rPr lang="en-US" sz="1100" i="1">
                              <a:latin typeface="Cambria Math"/>
                            </a:rPr>
                            <m:t>31</m:t>
                          </m:r>
                        </m:sub>
                      </m:sSub>
                      <m:r>
                        <a:rPr lang="en-US" sz="1100" i="1">
                          <a:latin typeface="Cambria Math"/>
                        </a:rPr>
                        <m:t>=</m:t>
                      </m:r>
                      <m:f>
                        <m:fPr>
                          <m:ctrlPr>
                            <a:rPr lang="en-US" sz="1100" i="1">
                              <a:latin typeface="Cambria Math" panose="02040503050406030204" pitchFamily="18" charset="0"/>
                            </a:rPr>
                          </m:ctrlPr>
                        </m:fPr>
                        <m:num>
                          <m:r>
                            <a:rPr lang="en-US" sz="1100" i="1">
                              <a:latin typeface="Cambria Math"/>
                            </a:rPr>
                            <m:t>𝜕</m:t>
                          </m:r>
                          <m:sSub>
                            <m:sSubPr>
                              <m:ctrlPr>
                                <a:rPr lang="en-US" sz="1100" i="1">
                                  <a:latin typeface="Cambria Math" panose="02040503050406030204" pitchFamily="18" charset="0"/>
                                </a:rPr>
                              </m:ctrlPr>
                            </m:sSubPr>
                            <m:e>
                              <m:r>
                                <a:rPr lang="en-US" sz="1100" i="1">
                                  <a:latin typeface="Cambria Math"/>
                                </a:rPr>
                                <m:t>𝑌</m:t>
                              </m:r>
                            </m:e>
                            <m:sub>
                              <m:r>
                                <a:rPr lang="en-US" sz="1100" i="1">
                                  <a:latin typeface="Cambria Math"/>
                                </a:rPr>
                                <m:t>1</m:t>
                              </m:r>
                            </m:sub>
                          </m:sSub>
                        </m:num>
                        <m:den>
                          <m:r>
                            <a:rPr lang="en-US" sz="1100" i="1">
                              <a:latin typeface="Cambria Math"/>
                            </a:rPr>
                            <m:t>𝜕</m:t>
                          </m:r>
                          <m:sSub>
                            <m:sSubPr>
                              <m:ctrlPr>
                                <a:rPr lang="en-US" sz="1100" i="1">
                                  <a:latin typeface="Cambria Math" panose="02040503050406030204" pitchFamily="18" charset="0"/>
                                </a:rPr>
                              </m:ctrlPr>
                            </m:sSubPr>
                            <m:e>
                              <m:r>
                                <a:rPr lang="en-US" sz="1100" i="1">
                                  <a:latin typeface="Cambria Math"/>
                                </a:rPr>
                                <m:t>𝑘</m:t>
                              </m:r>
                            </m:e>
                            <m:sub>
                              <m:r>
                                <a:rPr lang="en-US" sz="1100" i="1">
                                  <a:latin typeface="Cambria Math"/>
                                </a:rPr>
                                <m:t>21</m:t>
                              </m:r>
                            </m:sub>
                          </m:sSub>
                        </m:den>
                      </m:f>
                    </m:oMath>
                  </m:oMathPara>
                </a14:m>
                <a:endParaRPr lang="de-DE" sz="1100" i="1" dirty="0"/>
              </a:p>
              <a:p>
                <a:pPr/>
                <a14:m>
                  <m:oMathPara xmlns:m="http://schemas.openxmlformats.org/officeDocument/2006/math">
                    <m:oMathParaPr>
                      <m:jc m:val="centerGroup"/>
                    </m:oMathParaPr>
                    <m:oMath xmlns:m="http://schemas.openxmlformats.org/officeDocument/2006/math">
                      <m:sSub>
                        <m:sSubPr>
                          <m:ctrlPr>
                            <a:rPr lang="en-US" sz="1100" i="1">
                              <a:latin typeface="Cambria Math" panose="02040503050406030204" pitchFamily="18" charset="0"/>
                            </a:rPr>
                          </m:ctrlPr>
                        </m:sSubPr>
                        <m:e>
                          <m:r>
                            <a:rPr lang="en-US" sz="1100" i="1">
                              <a:latin typeface="Cambria Math"/>
                            </a:rPr>
                            <m:t>𝜂</m:t>
                          </m:r>
                        </m:e>
                        <m:sub>
                          <m:r>
                            <a:rPr lang="en-US" sz="1100" i="1">
                              <a:latin typeface="Cambria Math"/>
                            </a:rPr>
                            <m:t>41</m:t>
                          </m:r>
                        </m:sub>
                      </m:sSub>
                      <m:r>
                        <a:rPr lang="en-US" sz="1100" i="1">
                          <a:latin typeface="Cambria Math"/>
                        </a:rPr>
                        <m:t>=</m:t>
                      </m:r>
                      <m:f>
                        <m:fPr>
                          <m:ctrlPr>
                            <a:rPr lang="en-US" sz="1100" i="1">
                              <a:latin typeface="Cambria Math" panose="02040503050406030204" pitchFamily="18" charset="0"/>
                            </a:rPr>
                          </m:ctrlPr>
                        </m:fPr>
                        <m:num>
                          <m:r>
                            <a:rPr lang="en-US" sz="1100" i="1">
                              <a:latin typeface="Cambria Math"/>
                            </a:rPr>
                            <m:t>𝜕</m:t>
                          </m:r>
                          <m:sSub>
                            <m:sSubPr>
                              <m:ctrlPr>
                                <a:rPr lang="en-US" sz="1100" i="1">
                                  <a:latin typeface="Cambria Math" panose="02040503050406030204" pitchFamily="18" charset="0"/>
                                </a:rPr>
                              </m:ctrlPr>
                            </m:sSubPr>
                            <m:e>
                              <m:r>
                                <a:rPr lang="en-US" sz="1100" i="1">
                                  <a:latin typeface="Cambria Math"/>
                                </a:rPr>
                                <m:t>𝑌</m:t>
                              </m:r>
                            </m:e>
                            <m:sub>
                              <m:r>
                                <a:rPr lang="en-US" sz="1100" i="1">
                                  <a:latin typeface="Cambria Math"/>
                                </a:rPr>
                                <m:t>1</m:t>
                              </m:r>
                            </m:sub>
                          </m:sSub>
                        </m:num>
                        <m:den>
                          <m:r>
                            <a:rPr lang="en-US" sz="1100" i="1">
                              <a:latin typeface="Cambria Math"/>
                            </a:rPr>
                            <m:t>𝜕</m:t>
                          </m:r>
                          <m:sSub>
                            <m:sSubPr>
                              <m:ctrlPr>
                                <a:rPr lang="en-US" sz="1100" i="1">
                                  <a:latin typeface="Cambria Math" panose="02040503050406030204" pitchFamily="18" charset="0"/>
                                </a:rPr>
                              </m:ctrlPr>
                            </m:sSubPr>
                            <m:e>
                              <m:r>
                                <a:rPr lang="en-US" sz="1100" i="1">
                                  <a:latin typeface="Cambria Math"/>
                                </a:rPr>
                                <m:t>𝑘</m:t>
                              </m:r>
                            </m:e>
                            <m:sub>
                              <m:r>
                                <a:rPr lang="en-US" sz="1100" i="1">
                                  <a:latin typeface="Cambria Math"/>
                                </a:rPr>
                                <m:t>13</m:t>
                              </m:r>
                            </m:sub>
                          </m:sSub>
                        </m:den>
                      </m:f>
                      <m:r>
                        <a:rPr lang="de-DE" sz="1100" b="0" i="1" smtClean="0">
                          <a:latin typeface="Cambria Math"/>
                        </a:rPr>
                        <m:t>,</m:t>
                      </m:r>
                      <m:sSub>
                        <m:sSubPr>
                          <m:ctrlPr>
                            <a:rPr lang="en-US" sz="1100" i="1">
                              <a:latin typeface="Cambria Math" panose="02040503050406030204" pitchFamily="18" charset="0"/>
                            </a:rPr>
                          </m:ctrlPr>
                        </m:sSubPr>
                        <m:e>
                          <m:r>
                            <a:rPr lang="en-US" sz="1100" i="1">
                              <a:latin typeface="Cambria Math"/>
                            </a:rPr>
                            <m:t>𝜂</m:t>
                          </m:r>
                        </m:e>
                        <m:sub>
                          <m:r>
                            <a:rPr lang="en-US" sz="1100" i="1">
                              <a:latin typeface="Cambria Math"/>
                            </a:rPr>
                            <m:t>51</m:t>
                          </m:r>
                        </m:sub>
                      </m:sSub>
                      <m:r>
                        <a:rPr lang="en-US" sz="1100" i="1">
                          <a:latin typeface="Cambria Math"/>
                        </a:rPr>
                        <m:t>=</m:t>
                      </m:r>
                      <m:f>
                        <m:fPr>
                          <m:ctrlPr>
                            <a:rPr lang="en-US" sz="1100" i="1">
                              <a:latin typeface="Cambria Math" panose="02040503050406030204" pitchFamily="18" charset="0"/>
                            </a:rPr>
                          </m:ctrlPr>
                        </m:fPr>
                        <m:num>
                          <m:r>
                            <a:rPr lang="en-US" sz="1100" i="1">
                              <a:latin typeface="Cambria Math"/>
                            </a:rPr>
                            <m:t>𝜕</m:t>
                          </m:r>
                          <m:sSub>
                            <m:sSubPr>
                              <m:ctrlPr>
                                <a:rPr lang="en-US" sz="1100" i="1">
                                  <a:latin typeface="Cambria Math" panose="02040503050406030204" pitchFamily="18" charset="0"/>
                                </a:rPr>
                              </m:ctrlPr>
                            </m:sSubPr>
                            <m:e>
                              <m:r>
                                <a:rPr lang="en-US" sz="1100" i="1">
                                  <a:latin typeface="Cambria Math"/>
                                </a:rPr>
                                <m:t>𝑌</m:t>
                              </m:r>
                            </m:e>
                            <m:sub>
                              <m:r>
                                <a:rPr lang="en-US" sz="1100" i="1">
                                  <a:latin typeface="Cambria Math"/>
                                </a:rPr>
                                <m:t>1</m:t>
                              </m:r>
                            </m:sub>
                          </m:sSub>
                        </m:num>
                        <m:den>
                          <m:r>
                            <a:rPr lang="en-US" sz="1100" i="1">
                              <a:latin typeface="Cambria Math"/>
                            </a:rPr>
                            <m:t>𝜕</m:t>
                          </m:r>
                          <m:sSub>
                            <m:sSubPr>
                              <m:ctrlPr>
                                <a:rPr lang="en-US" sz="1100" i="1">
                                  <a:latin typeface="Cambria Math" panose="02040503050406030204" pitchFamily="18" charset="0"/>
                                </a:rPr>
                              </m:ctrlPr>
                            </m:sSubPr>
                            <m:e>
                              <m:r>
                                <a:rPr lang="en-US" sz="1100" i="1">
                                  <a:latin typeface="Cambria Math"/>
                                </a:rPr>
                                <m:t>𝑘</m:t>
                              </m:r>
                            </m:e>
                            <m:sub>
                              <m:r>
                                <a:rPr lang="en-US" sz="1100" i="1">
                                  <a:latin typeface="Cambria Math"/>
                                </a:rPr>
                                <m:t>31</m:t>
                              </m:r>
                            </m:sub>
                          </m:sSub>
                        </m:den>
                      </m:f>
                    </m:oMath>
                  </m:oMathPara>
                </a14:m>
                <a:endParaRPr lang="cs-CZ" sz="1100" dirty="0"/>
              </a:p>
            </p:txBody>
          </p:sp>
        </mc:Choice>
        <mc:Fallback xmlns="">
          <p:sp>
            <p:nvSpPr>
              <p:cNvPr id="7" name="Rectangle 6"/>
              <p:cNvSpPr>
                <a:spLocks noRot="1" noChangeAspect="1" noMove="1" noResize="1" noEditPoints="1" noAdjustHandles="1" noChangeArrowheads="1" noChangeShapeType="1" noTextEdit="1"/>
              </p:cNvSpPr>
              <p:nvPr/>
            </p:nvSpPr>
            <p:spPr>
              <a:xfrm>
                <a:off x="6629400" y="2419350"/>
                <a:ext cx="2407182" cy="2710999"/>
              </a:xfrm>
              <a:prstGeom prst="rect">
                <a:avLst/>
              </a:prstGeom>
              <a:blipFill rotWithShape="1">
                <a:blip r:embed="rId4"/>
                <a:stretch>
                  <a:fillRect/>
                </a:stretch>
              </a:blipFill>
              <a:ln>
                <a:solidFill>
                  <a:schemeClr val="accent1">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5150382" y="857250"/>
                <a:ext cx="3886200" cy="1040926"/>
              </a:xfrm>
              <a:prstGeom prst="rect">
                <a:avLst/>
              </a:prstGeom>
              <a:ln>
                <a:solidFill>
                  <a:schemeClr val="accent6">
                    <a:lumMod val="75000"/>
                  </a:schemeClr>
                </a:solidFill>
              </a:ln>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1200" i="1" smtClean="0">
                              <a:latin typeface="Cambria Math" panose="02040503050406030204" pitchFamily="18" charset="0"/>
                            </a:rPr>
                          </m:ctrlPr>
                        </m:sSubPr>
                        <m:e>
                          <m:acc>
                            <m:accPr>
                              <m:chr m:val="̇"/>
                              <m:ctrlPr>
                                <a:rPr lang="en-US" sz="1200" i="1">
                                  <a:latin typeface="Cambria Math" panose="02040503050406030204" pitchFamily="18" charset="0"/>
                                </a:rPr>
                              </m:ctrlPr>
                            </m:accPr>
                            <m:e>
                              <m:r>
                                <a:rPr lang="en-US" sz="1200" i="1">
                                  <a:latin typeface="Cambria Math"/>
                                </a:rPr>
                                <m:t>𝑋</m:t>
                              </m:r>
                            </m:e>
                          </m:acc>
                        </m:e>
                        <m:sub>
                          <m:r>
                            <a:rPr lang="en-US" sz="1200" i="1">
                              <a:latin typeface="Cambria Math"/>
                            </a:rPr>
                            <m:t>1</m:t>
                          </m:r>
                        </m:sub>
                      </m:sSub>
                      <m:r>
                        <a:rPr lang="en-US" sz="1200" i="1">
                          <a:latin typeface="Cambria Math"/>
                        </a:rPr>
                        <m:t>=</m:t>
                      </m:r>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a:rPr>
                                <m:t>−</m:t>
                              </m:r>
                              <m:r>
                                <a:rPr lang="en-US" sz="1200" i="1">
                                  <a:latin typeface="Cambria Math"/>
                                </a:rPr>
                                <m:t>𝑘</m:t>
                              </m:r>
                            </m:e>
                            <m:sub>
                              <m:r>
                                <a:rPr lang="en-US" sz="1200" i="1">
                                  <a:latin typeface="Cambria Math"/>
                                </a:rPr>
                                <m:t>12</m:t>
                              </m:r>
                            </m:sub>
                          </m:sSub>
                          <m:r>
                            <a:rPr lang="en-US" sz="1200" i="1">
                              <a:latin typeface="Cambria Math"/>
                            </a:rPr>
                            <m:t>−</m:t>
                          </m:r>
                          <m:sSub>
                            <m:sSubPr>
                              <m:ctrlPr>
                                <a:rPr lang="en-US" sz="1200" i="1">
                                  <a:latin typeface="Cambria Math" panose="02040503050406030204" pitchFamily="18" charset="0"/>
                                </a:rPr>
                              </m:ctrlPr>
                            </m:sSubPr>
                            <m:e>
                              <m:r>
                                <a:rPr lang="en-US" sz="1200" i="1">
                                  <a:latin typeface="Cambria Math"/>
                                </a:rPr>
                                <m:t>𝑘</m:t>
                              </m:r>
                            </m:e>
                            <m:sub>
                              <m:r>
                                <a:rPr lang="en-US" sz="1200" i="1">
                                  <a:latin typeface="Cambria Math"/>
                                </a:rPr>
                                <m:t>13</m:t>
                              </m:r>
                            </m:sub>
                          </m:sSub>
                        </m:e>
                      </m:d>
                      <m:sSub>
                        <m:sSubPr>
                          <m:ctrlPr>
                            <a:rPr lang="en-US" sz="1200" i="1">
                              <a:latin typeface="Cambria Math" panose="02040503050406030204" pitchFamily="18" charset="0"/>
                            </a:rPr>
                          </m:ctrlPr>
                        </m:sSubPr>
                        <m:e>
                          <m:r>
                            <a:rPr lang="en-US" sz="1200" i="1">
                              <a:latin typeface="Cambria Math"/>
                            </a:rPr>
                            <m:t>𝑋</m:t>
                          </m:r>
                        </m:e>
                        <m:sub>
                          <m:r>
                            <a:rPr lang="en-US" sz="1200" i="1">
                              <a:latin typeface="Cambria Math"/>
                            </a:rPr>
                            <m:t>1</m:t>
                          </m:r>
                        </m:sub>
                      </m:sSub>
                      <m:r>
                        <a:rPr lang="en-US" sz="1200" i="1">
                          <a:latin typeface="Cambria Math"/>
                        </a:rPr>
                        <m:t> </m:t>
                      </m:r>
                      <m:r>
                        <a:rPr lang="de-DE" sz="1200" b="0" i="1" smtClean="0">
                          <a:latin typeface="Cambria Math"/>
                        </a:rPr>
                        <m:t>+</m:t>
                      </m:r>
                      <m:sSub>
                        <m:sSubPr>
                          <m:ctrlPr>
                            <a:rPr lang="en-US" sz="1200" i="1">
                              <a:latin typeface="Cambria Math" panose="02040503050406030204" pitchFamily="18" charset="0"/>
                            </a:rPr>
                          </m:ctrlPr>
                        </m:sSubPr>
                        <m:e>
                          <m:r>
                            <a:rPr lang="en-US" sz="1200" i="1">
                              <a:latin typeface="Cambria Math"/>
                            </a:rPr>
                            <m:t>𝑘</m:t>
                          </m:r>
                        </m:e>
                        <m:sub>
                          <m:r>
                            <a:rPr lang="en-US" sz="1200" i="1">
                              <a:latin typeface="Cambria Math"/>
                            </a:rPr>
                            <m:t>21</m:t>
                          </m:r>
                        </m:sub>
                      </m:sSub>
                      <m:sSub>
                        <m:sSubPr>
                          <m:ctrlPr>
                            <a:rPr lang="en-US" sz="1200" i="1">
                              <a:latin typeface="Cambria Math" panose="02040503050406030204" pitchFamily="18" charset="0"/>
                            </a:rPr>
                          </m:ctrlPr>
                        </m:sSubPr>
                        <m:e>
                          <m:r>
                            <a:rPr lang="en-US" sz="1200" i="1">
                              <a:latin typeface="Cambria Math"/>
                            </a:rPr>
                            <m:t>𝑋</m:t>
                          </m:r>
                        </m:e>
                        <m:sub>
                          <m:r>
                            <a:rPr lang="en-US" sz="1200" i="1">
                              <a:latin typeface="Cambria Math"/>
                            </a:rPr>
                            <m:t>2</m:t>
                          </m:r>
                        </m:sub>
                      </m:sSub>
                      <m:r>
                        <a:rPr lang="en-US" sz="1200" i="1">
                          <a:latin typeface="Cambria Math"/>
                        </a:rPr>
                        <m:t> </m:t>
                      </m:r>
                      <m:r>
                        <a:rPr lang="de-DE" sz="1200" b="0" i="1" smtClean="0">
                          <a:latin typeface="Cambria Math"/>
                        </a:rPr>
                        <m:t>+</m:t>
                      </m:r>
                      <m:sSub>
                        <m:sSubPr>
                          <m:ctrlPr>
                            <a:rPr lang="en-US" sz="1200" i="1">
                              <a:latin typeface="Cambria Math" panose="02040503050406030204" pitchFamily="18" charset="0"/>
                            </a:rPr>
                          </m:ctrlPr>
                        </m:sSubPr>
                        <m:e>
                          <m:r>
                            <a:rPr lang="en-US" sz="1200" i="1">
                              <a:latin typeface="Cambria Math"/>
                            </a:rPr>
                            <m:t>𝑘</m:t>
                          </m:r>
                        </m:e>
                        <m:sub>
                          <m:r>
                            <a:rPr lang="en-US" sz="1200" i="1">
                              <a:latin typeface="Cambria Math"/>
                            </a:rPr>
                            <m:t>31</m:t>
                          </m:r>
                        </m:sub>
                      </m:sSub>
                      <m:sSub>
                        <m:sSubPr>
                          <m:ctrlPr>
                            <a:rPr lang="en-US" sz="1200" i="1">
                              <a:latin typeface="Cambria Math" panose="02040503050406030204" pitchFamily="18" charset="0"/>
                            </a:rPr>
                          </m:ctrlPr>
                        </m:sSubPr>
                        <m:e>
                          <m:r>
                            <a:rPr lang="en-US" sz="1200" i="1">
                              <a:latin typeface="Cambria Math"/>
                            </a:rPr>
                            <m:t>𝑋</m:t>
                          </m:r>
                        </m:e>
                        <m:sub>
                          <m:r>
                            <a:rPr lang="en-US" sz="1200" i="1">
                              <a:latin typeface="Cambria Math"/>
                            </a:rPr>
                            <m:t>3</m:t>
                          </m:r>
                        </m:sub>
                      </m:sSub>
                      <m:r>
                        <a:rPr lang="en-US" sz="1200" i="1">
                          <a:latin typeface="Cambria Math"/>
                        </a:rPr>
                        <m:t> + </m:t>
                      </m:r>
                      <m:sSub>
                        <m:sSubPr>
                          <m:ctrlPr>
                            <a:rPr lang="en-US" sz="1200" i="1">
                              <a:latin typeface="Cambria Math" panose="02040503050406030204" pitchFamily="18" charset="0"/>
                            </a:rPr>
                          </m:ctrlPr>
                        </m:sSubPr>
                        <m:e>
                          <m:r>
                            <a:rPr lang="en-US" sz="1200" i="1">
                              <a:latin typeface="Cambria Math"/>
                            </a:rPr>
                            <m:t>𝑢</m:t>
                          </m:r>
                        </m:e>
                        <m:sub>
                          <m:r>
                            <a:rPr lang="en-US" sz="1200" i="1">
                              <a:latin typeface="Cambria Math"/>
                            </a:rPr>
                            <m:t>1</m:t>
                          </m:r>
                        </m:sub>
                      </m:sSub>
                    </m:oMath>
                    <m:oMath xmlns:m="http://schemas.openxmlformats.org/officeDocument/2006/math">
                      <m:sSub>
                        <m:sSubPr>
                          <m:ctrlPr>
                            <a:rPr lang="en-US" sz="1200" i="1">
                              <a:latin typeface="Cambria Math" panose="02040503050406030204" pitchFamily="18" charset="0"/>
                            </a:rPr>
                          </m:ctrlPr>
                        </m:sSubPr>
                        <m:e>
                          <m:acc>
                            <m:accPr>
                              <m:chr m:val="̇"/>
                              <m:ctrlPr>
                                <a:rPr lang="en-US" sz="1200" i="1">
                                  <a:latin typeface="Cambria Math" panose="02040503050406030204" pitchFamily="18" charset="0"/>
                                </a:rPr>
                              </m:ctrlPr>
                            </m:accPr>
                            <m:e>
                              <m:r>
                                <a:rPr lang="en-US" sz="1200" i="1">
                                  <a:latin typeface="Cambria Math"/>
                                </a:rPr>
                                <m:t>𝑋</m:t>
                              </m:r>
                            </m:e>
                          </m:acc>
                        </m:e>
                        <m:sub>
                          <m:r>
                            <a:rPr lang="en-US" sz="1200" i="1">
                              <a:latin typeface="Cambria Math"/>
                            </a:rPr>
                            <m:t>2</m:t>
                          </m:r>
                        </m:sub>
                      </m:sSub>
                      <m:r>
                        <a:rPr lang="en-US" sz="1200" i="1">
                          <a:latin typeface="Cambria Math"/>
                        </a:rPr>
                        <m:t>=</m:t>
                      </m:r>
                      <m:sSub>
                        <m:sSubPr>
                          <m:ctrlPr>
                            <a:rPr lang="en-US" sz="1200" i="1">
                              <a:latin typeface="Cambria Math" panose="02040503050406030204" pitchFamily="18" charset="0"/>
                            </a:rPr>
                          </m:ctrlPr>
                        </m:sSubPr>
                        <m:e>
                          <m:r>
                            <a:rPr lang="en-US" sz="1200" i="1">
                              <a:latin typeface="Cambria Math"/>
                            </a:rPr>
                            <m:t>𝑘</m:t>
                          </m:r>
                        </m:e>
                        <m:sub>
                          <m:r>
                            <a:rPr lang="en-US" sz="1200" i="1">
                              <a:latin typeface="Cambria Math"/>
                            </a:rPr>
                            <m:t>12</m:t>
                          </m:r>
                        </m:sub>
                      </m:sSub>
                      <m:sSub>
                        <m:sSubPr>
                          <m:ctrlPr>
                            <a:rPr lang="en-US" sz="1200" i="1">
                              <a:latin typeface="Cambria Math" panose="02040503050406030204" pitchFamily="18" charset="0"/>
                            </a:rPr>
                          </m:ctrlPr>
                        </m:sSubPr>
                        <m:e>
                          <m:r>
                            <a:rPr lang="en-US" sz="1200" i="1">
                              <a:latin typeface="Cambria Math"/>
                            </a:rPr>
                            <m:t>𝑋</m:t>
                          </m:r>
                        </m:e>
                        <m:sub>
                          <m:r>
                            <a:rPr lang="en-US" sz="1200" i="1">
                              <a:latin typeface="Cambria Math"/>
                            </a:rPr>
                            <m:t>1</m:t>
                          </m:r>
                        </m:sub>
                      </m:sSub>
                      <m:r>
                        <a:rPr lang="en-US" sz="1200" i="1">
                          <a:latin typeface="Cambria Math"/>
                        </a:rPr>
                        <m:t>  +  </m:t>
                      </m:r>
                      <m:d>
                        <m:dPr>
                          <m:ctrlPr>
                            <a:rPr lang="en-US" sz="1200" i="1">
                              <a:latin typeface="Cambria Math" panose="02040503050406030204" pitchFamily="18" charset="0"/>
                            </a:rPr>
                          </m:ctrlPr>
                        </m:dPr>
                        <m:e>
                          <m:r>
                            <a:rPr lang="en-US" sz="1200" i="1">
                              <a:latin typeface="Cambria Math"/>
                            </a:rPr>
                            <m:t>−</m:t>
                          </m:r>
                          <m:sSub>
                            <m:sSubPr>
                              <m:ctrlPr>
                                <a:rPr lang="en-US" sz="1200" i="1">
                                  <a:latin typeface="Cambria Math" panose="02040503050406030204" pitchFamily="18" charset="0"/>
                                </a:rPr>
                              </m:ctrlPr>
                            </m:sSubPr>
                            <m:e>
                              <m:r>
                                <a:rPr lang="en-US" sz="1200" i="1">
                                  <a:latin typeface="Cambria Math"/>
                                </a:rPr>
                                <m:t>𝑘</m:t>
                              </m:r>
                            </m:e>
                            <m:sub>
                              <m:r>
                                <a:rPr lang="en-US" sz="1200" i="1">
                                  <a:latin typeface="Cambria Math"/>
                                </a:rPr>
                                <m:t>21</m:t>
                              </m:r>
                            </m:sub>
                          </m:sSub>
                          <m:r>
                            <a:rPr lang="en-US" sz="1200" i="1">
                              <a:latin typeface="Cambria Math"/>
                            </a:rPr>
                            <m:t>−</m:t>
                          </m:r>
                          <m:sSub>
                            <m:sSubPr>
                              <m:ctrlPr>
                                <a:rPr lang="en-US" sz="1200" i="1">
                                  <a:latin typeface="Cambria Math" panose="02040503050406030204" pitchFamily="18" charset="0"/>
                                </a:rPr>
                              </m:ctrlPr>
                            </m:sSubPr>
                            <m:e>
                              <m:r>
                                <a:rPr lang="en-US" sz="1200" i="1">
                                  <a:latin typeface="Cambria Math"/>
                                </a:rPr>
                                <m:t>𝑘</m:t>
                              </m:r>
                            </m:e>
                            <m:sub>
                              <m:r>
                                <a:rPr lang="en-US" sz="1200" i="1">
                                  <a:latin typeface="Cambria Math"/>
                                </a:rPr>
                                <m:t>22</m:t>
                              </m:r>
                            </m:sub>
                          </m:sSub>
                        </m:e>
                      </m:d>
                      <m:sSub>
                        <m:sSubPr>
                          <m:ctrlPr>
                            <a:rPr lang="en-US" sz="1200" i="1">
                              <a:latin typeface="Cambria Math" panose="02040503050406030204" pitchFamily="18" charset="0"/>
                            </a:rPr>
                          </m:ctrlPr>
                        </m:sSubPr>
                        <m:e>
                          <m:r>
                            <a:rPr lang="en-US" sz="1200" i="1">
                              <a:latin typeface="Cambria Math"/>
                            </a:rPr>
                            <m:t>𝑋</m:t>
                          </m:r>
                        </m:e>
                        <m:sub>
                          <m:r>
                            <a:rPr lang="en-US" sz="1200" i="1">
                              <a:latin typeface="Cambria Math"/>
                            </a:rPr>
                            <m:t>2</m:t>
                          </m:r>
                        </m:sub>
                      </m:sSub>
                      <m:r>
                        <a:rPr lang="en-US" sz="1200" i="1">
                          <a:latin typeface="Cambria Math"/>
                        </a:rPr>
                        <m:t>  </m:t>
                      </m:r>
                    </m:oMath>
                  </m:oMathPara>
                </a14:m>
                <a:endParaRPr lang="de-DE" sz="1200" i="1" dirty="0"/>
              </a:p>
              <a:p>
                <a:pPr/>
                <a14:m>
                  <m:oMathPara xmlns:m="http://schemas.openxmlformats.org/officeDocument/2006/math">
                    <m:oMathParaPr>
                      <m:jc m:val="left"/>
                    </m:oMathParaPr>
                    <m:oMath xmlns:m="http://schemas.openxmlformats.org/officeDocument/2006/math">
                      <m:sSub>
                        <m:sSubPr>
                          <m:ctrlPr>
                            <a:rPr lang="en-US" sz="1200" i="1">
                              <a:latin typeface="Cambria Math" panose="02040503050406030204" pitchFamily="18" charset="0"/>
                            </a:rPr>
                          </m:ctrlPr>
                        </m:sSubPr>
                        <m:e>
                          <m:acc>
                            <m:accPr>
                              <m:chr m:val="̇"/>
                              <m:ctrlPr>
                                <a:rPr lang="en-US" sz="1200" i="1">
                                  <a:latin typeface="Cambria Math" panose="02040503050406030204" pitchFamily="18" charset="0"/>
                                </a:rPr>
                              </m:ctrlPr>
                            </m:accPr>
                            <m:e>
                              <m:r>
                                <a:rPr lang="en-US" sz="1200" i="1">
                                  <a:latin typeface="Cambria Math"/>
                                </a:rPr>
                                <m:t>𝑋</m:t>
                              </m:r>
                            </m:e>
                          </m:acc>
                        </m:e>
                        <m:sub>
                          <m:r>
                            <a:rPr lang="en-US" sz="1200" i="1">
                              <a:latin typeface="Cambria Math"/>
                            </a:rPr>
                            <m:t>3</m:t>
                          </m:r>
                        </m:sub>
                      </m:sSub>
                      <m:r>
                        <a:rPr lang="en-US" sz="1200" i="1">
                          <a:latin typeface="Cambria Math"/>
                        </a:rPr>
                        <m:t>= </m:t>
                      </m:r>
                      <m:sSub>
                        <m:sSubPr>
                          <m:ctrlPr>
                            <a:rPr lang="en-US" sz="1200" i="1">
                              <a:latin typeface="Cambria Math" panose="02040503050406030204" pitchFamily="18" charset="0"/>
                            </a:rPr>
                          </m:ctrlPr>
                        </m:sSubPr>
                        <m:e>
                          <m:r>
                            <a:rPr lang="en-US" sz="1200" i="1">
                              <a:latin typeface="Cambria Math"/>
                            </a:rPr>
                            <m:t>𝑘</m:t>
                          </m:r>
                        </m:e>
                        <m:sub>
                          <m:r>
                            <a:rPr lang="en-US" sz="1200" i="1">
                              <a:latin typeface="Cambria Math"/>
                            </a:rPr>
                            <m:t>13</m:t>
                          </m:r>
                        </m:sub>
                      </m:sSub>
                      <m:sSub>
                        <m:sSubPr>
                          <m:ctrlPr>
                            <a:rPr lang="en-US" sz="1200" i="1">
                              <a:latin typeface="Cambria Math" panose="02040503050406030204" pitchFamily="18" charset="0"/>
                            </a:rPr>
                          </m:ctrlPr>
                        </m:sSubPr>
                        <m:e>
                          <m:r>
                            <a:rPr lang="en-US" sz="1200" i="1">
                              <a:latin typeface="Cambria Math"/>
                            </a:rPr>
                            <m:t>𝑋</m:t>
                          </m:r>
                        </m:e>
                        <m:sub>
                          <m:r>
                            <a:rPr lang="en-US" sz="1200" i="1">
                              <a:latin typeface="Cambria Math"/>
                            </a:rPr>
                            <m:t>1  </m:t>
                          </m:r>
                        </m:sub>
                      </m:sSub>
                      <m:r>
                        <a:rPr lang="en-US" sz="1200" i="1">
                          <a:latin typeface="Cambria Math"/>
                        </a:rPr>
                        <m:t> −</m:t>
                      </m:r>
                      <m:sSub>
                        <m:sSubPr>
                          <m:ctrlPr>
                            <a:rPr lang="en-US" sz="1200" i="1">
                              <a:latin typeface="Cambria Math" panose="02040503050406030204" pitchFamily="18" charset="0"/>
                            </a:rPr>
                          </m:ctrlPr>
                        </m:sSubPr>
                        <m:e>
                          <m:r>
                            <a:rPr lang="en-US" sz="1200" i="1">
                              <a:latin typeface="Cambria Math"/>
                            </a:rPr>
                            <m:t>𝑘</m:t>
                          </m:r>
                        </m:e>
                        <m:sub>
                          <m:r>
                            <a:rPr lang="en-US" sz="1200" i="1">
                              <a:latin typeface="Cambria Math"/>
                            </a:rPr>
                            <m:t>31</m:t>
                          </m:r>
                        </m:sub>
                      </m:sSub>
                      <m:sSub>
                        <m:sSubPr>
                          <m:ctrlPr>
                            <a:rPr lang="en-US" sz="1200" i="1">
                              <a:latin typeface="Cambria Math" panose="02040503050406030204" pitchFamily="18" charset="0"/>
                            </a:rPr>
                          </m:ctrlPr>
                        </m:sSubPr>
                        <m:e>
                          <m:r>
                            <a:rPr lang="en-US" sz="1200" i="1">
                              <a:latin typeface="Cambria Math"/>
                            </a:rPr>
                            <m:t>𝑋</m:t>
                          </m:r>
                        </m:e>
                        <m:sub>
                          <m:r>
                            <a:rPr lang="en-US" sz="1200" i="1">
                              <a:latin typeface="Cambria Math"/>
                            </a:rPr>
                            <m:t>3</m:t>
                          </m:r>
                        </m:sub>
                      </m:sSub>
                    </m:oMath>
                  </m:oMathPara>
                </a14:m>
                <a:endParaRPr lang="cs-CZ" sz="1200" dirty="0"/>
              </a:p>
              <a:p>
                <a:pPr/>
                <a14:m>
                  <m:oMathPara xmlns:m="http://schemas.openxmlformats.org/officeDocument/2006/math">
                    <m:oMathParaPr>
                      <m:jc m:val="left"/>
                    </m:oMathParaPr>
                    <m:oMath xmlns:m="http://schemas.openxmlformats.org/officeDocument/2006/math">
                      <m:sSub>
                        <m:sSubPr>
                          <m:ctrlPr>
                            <a:rPr lang="cs-CZ" sz="1200" i="1">
                              <a:latin typeface="Cambria Math" panose="02040503050406030204" pitchFamily="18" charset="0"/>
                            </a:rPr>
                          </m:ctrlPr>
                        </m:sSubPr>
                        <m:e>
                          <m:r>
                            <a:rPr lang="en-US" sz="1200" i="1">
                              <a:latin typeface="Cambria Math"/>
                            </a:rPr>
                            <m:t>𝑌</m:t>
                          </m:r>
                        </m:e>
                        <m:sub>
                          <m:r>
                            <a:rPr lang="en-US" sz="1200" i="1">
                              <a:latin typeface="Cambria Math"/>
                            </a:rPr>
                            <m:t>1</m:t>
                          </m:r>
                        </m:sub>
                      </m:sSub>
                      <m:r>
                        <a:rPr lang="en-US" sz="1200" i="1">
                          <a:latin typeface="Cambria Math"/>
                        </a:rPr>
                        <m:t>=</m:t>
                      </m:r>
                      <m:f>
                        <m:fPr>
                          <m:ctrlPr>
                            <a:rPr lang="cs-CZ" sz="1200" i="1">
                              <a:latin typeface="Cambria Math" panose="02040503050406030204" pitchFamily="18" charset="0"/>
                            </a:rPr>
                          </m:ctrlPr>
                        </m:fPr>
                        <m:num>
                          <m:r>
                            <a:rPr lang="en-US" sz="1200" i="1">
                              <a:latin typeface="Cambria Math"/>
                            </a:rPr>
                            <m:t>1</m:t>
                          </m:r>
                        </m:num>
                        <m:den>
                          <m:sSub>
                            <m:sSubPr>
                              <m:ctrlPr>
                                <a:rPr lang="cs-CZ" sz="1200" i="1">
                                  <a:latin typeface="Cambria Math" panose="02040503050406030204" pitchFamily="18" charset="0"/>
                                </a:rPr>
                              </m:ctrlPr>
                            </m:sSubPr>
                            <m:e>
                              <m:r>
                                <a:rPr lang="en-US" sz="1200" i="1">
                                  <a:latin typeface="Cambria Math"/>
                                </a:rPr>
                                <m:t>𝑉</m:t>
                              </m:r>
                            </m:e>
                            <m:sub>
                              <m:r>
                                <a:rPr lang="en-US" sz="1200" i="1">
                                  <a:latin typeface="Cambria Math"/>
                                </a:rPr>
                                <m:t>1</m:t>
                              </m:r>
                            </m:sub>
                          </m:sSub>
                        </m:den>
                      </m:f>
                      <m:sSub>
                        <m:sSubPr>
                          <m:ctrlPr>
                            <a:rPr lang="cs-CZ" sz="1200" i="1">
                              <a:latin typeface="Cambria Math" panose="02040503050406030204" pitchFamily="18" charset="0"/>
                            </a:rPr>
                          </m:ctrlPr>
                        </m:sSubPr>
                        <m:e>
                          <m:r>
                            <a:rPr lang="en-US" sz="1200" i="1">
                              <a:latin typeface="Cambria Math"/>
                            </a:rPr>
                            <m:t>𝑋</m:t>
                          </m:r>
                        </m:e>
                        <m:sub>
                          <m:r>
                            <a:rPr lang="en-US" sz="1200" i="1">
                              <a:latin typeface="Cambria Math"/>
                            </a:rPr>
                            <m:t>1</m:t>
                          </m:r>
                        </m:sub>
                      </m:sSub>
                    </m:oMath>
                  </m:oMathPara>
                </a14:m>
                <a:endParaRPr lang="en-US" sz="1200" dirty="0"/>
              </a:p>
            </p:txBody>
          </p:sp>
        </mc:Choice>
        <mc:Fallback xmlns="">
          <p:sp>
            <p:nvSpPr>
              <p:cNvPr id="10" name="Rectangle 9"/>
              <p:cNvSpPr>
                <a:spLocks noRot="1" noChangeAspect="1" noMove="1" noResize="1" noEditPoints="1" noAdjustHandles="1" noChangeArrowheads="1" noChangeShapeType="1" noTextEdit="1"/>
              </p:cNvSpPr>
              <p:nvPr/>
            </p:nvSpPr>
            <p:spPr>
              <a:xfrm>
                <a:off x="5150382" y="857250"/>
                <a:ext cx="3886200" cy="1040926"/>
              </a:xfrm>
              <a:prstGeom prst="rect">
                <a:avLst/>
              </a:prstGeom>
              <a:blipFill rotWithShape="1">
                <a:blip r:embed="rId5"/>
                <a:stretch>
                  <a:fillRect/>
                </a:stretch>
              </a:blipFill>
              <a:ln>
                <a:solidFill>
                  <a:schemeClr val="accent6">
                    <a:lumMod val="75000"/>
                  </a:schemeClr>
                </a:solidFill>
              </a:ln>
            </p:spPr>
            <p:txBody>
              <a:bodyPr/>
              <a:lstStyle/>
              <a:p>
                <a:r>
                  <a:rPr lang="en-US">
                    <a:noFill/>
                  </a:rPr>
                  <a:t> </a:t>
                </a:r>
              </a:p>
            </p:txBody>
          </p:sp>
        </mc:Fallback>
      </mc:AlternateContent>
      <p:sp>
        <p:nvSpPr>
          <p:cNvPr id="11" name="Rectangle 10"/>
          <p:cNvSpPr/>
          <p:nvPr/>
        </p:nvSpPr>
        <p:spPr>
          <a:xfrm>
            <a:off x="228600" y="2471654"/>
            <a:ext cx="5638800" cy="2631490"/>
          </a:xfrm>
          <a:prstGeom prst="rect">
            <a:avLst/>
          </a:prstGeom>
          <a:ln w="19050">
            <a:solidFill>
              <a:schemeClr val="accent2">
                <a:lumMod val="75000"/>
              </a:schemeClr>
            </a:solidFill>
          </a:ln>
        </p:spPr>
        <p:txBody>
          <a:bodyPr wrap="square">
            <a:spAutoFit/>
          </a:bodyPr>
          <a:lstStyle/>
          <a:p>
            <a:r>
              <a:rPr lang="cs-CZ" sz="1100" dirty="0" err="1"/>
              <a:t>clear</a:t>
            </a:r>
            <a:r>
              <a:rPr lang="cs-CZ" sz="1100" dirty="0"/>
              <a:t> </a:t>
            </a:r>
            <a:r>
              <a:rPr lang="cs-CZ" sz="1100" dirty="0" err="1"/>
              <a:t>all</a:t>
            </a:r>
            <a:endParaRPr lang="cs-CZ" sz="1100" dirty="0"/>
          </a:p>
          <a:p>
            <a:r>
              <a:rPr lang="de-DE" sz="1100" dirty="0" err="1"/>
              <a:t>syms</a:t>
            </a:r>
            <a:r>
              <a:rPr lang="de-DE" sz="1100" dirty="0"/>
              <a:t> k12 k13 k21 k22 k31 V1 u1;</a:t>
            </a:r>
          </a:p>
          <a:p>
            <a:r>
              <a:rPr lang="en-US" sz="1100" dirty="0"/>
              <a:t>S=</a:t>
            </a:r>
            <a:r>
              <a:rPr lang="en-US" sz="1100" dirty="0" err="1"/>
              <a:t>dsolve</a:t>
            </a:r>
            <a:r>
              <a:rPr lang="en-US" sz="1100" dirty="0"/>
              <a:t>(‘DX</a:t>
            </a:r>
            <a:r>
              <a:rPr lang="cs-CZ" sz="1100" dirty="0"/>
              <a:t>1</a:t>
            </a:r>
            <a:r>
              <a:rPr lang="en-US" sz="1100" dirty="0"/>
              <a:t> = (-</a:t>
            </a:r>
            <a:r>
              <a:rPr lang="cs-CZ" sz="1100" dirty="0"/>
              <a:t>k1</a:t>
            </a:r>
            <a:r>
              <a:rPr lang="de-DE" sz="1100" dirty="0"/>
              <a:t>2-</a:t>
            </a:r>
            <a:r>
              <a:rPr lang="cs-CZ" sz="1100" dirty="0"/>
              <a:t>k</a:t>
            </a:r>
            <a:r>
              <a:rPr lang="de-DE" sz="1100" dirty="0"/>
              <a:t>13)</a:t>
            </a:r>
            <a:r>
              <a:rPr lang="cs-CZ" sz="1100" dirty="0"/>
              <a:t>*X</a:t>
            </a:r>
            <a:r>
              <a:rPr lang="en-US" sz="1100" dirty="0"/>
              <a:t>1+k21*X2+k31*X3+u1’, </a:t>
            </a:r>
          </a:p>
          <a:p>
            <a:r>
              <a:rPr lang="en-US" sz="1100" dirty="0"/>
              <a:t>               ‘DX2 = k12*X1+(-k21-k23)*X2’,’DX3=k13*X1-k31*X3’ </a:t>
            </a:r>
            <a:r>
              <a:rPr lang="cs-CZ" sz="1100" dirty="0"/>
              <a:t>,</a:t>
            </a:r>
            <a:r>
              <a:rPr lang="en-US" sz="1100" dirty="0"/>
              <a:t>‘X1(0)=100’, ‘t’);</a:t>
            </a:r>
          </a:p>
          <a:p>
            <a:r>
              <a:rPr lang="en-US" sz="1100" dirty="0"/>
              <a:t>X1=S.X1; X2=S.X2; X3=S.X3;</a:t>
            </a:r>
          </a:p>
          <a:p>
            <a:r>
              <a:rPr lang="cs-CZ" sz="1100" dirty="0"/>
              <a:t>Y1</a:t>
            </a:r>
            <a:r>
              <a:rPr lang="en-US" sz="1100" dirty="0"/>
              <a:t>=</a:t>
            </a:r>
            <a:r>
              <a:rPr lang="cs-CZ" sz="1100" dirty="0"/>
              <a:t>X1</a:t>
            </a:r>
            <a:r>
              <a:rPr lang="de-DE" sz="1100" dirty="0"/>
              <a:t>/</a:t>
            </a:r>
            <a:r>
              <a:rPr lang="cs-CZ" sz="1100" dirty="0"/>
              <a:t>V1</a:t>
            </a:r>
            <a:r>
              <a:rPr lang="en-US" sz="1100" dirty="0"/>
              <a:t>;</a:t>
            </a:r>
            <a:endParaRPr lang="cs-CZ" sz="1100" dirty="0"/>
          </a:p>
          <a:p>
            <a:r>
              <a:rPr lang="cs-CZ" sz="1100" dirty="0"/>
              <a:t>lambda</a:t>
            </a:r>
            <a:r>
              <a:rPr lang="en-US" sz="1100" dirty="0"/>
              <a:t>=[</a:t>
            </a:r>
            <a:r>
              <a:rPr lang="cs-CZ" sz="1100" dirty="0" err="1"/>
              <a:t>diff</a:t>
            </a:r>
            <a:r>
              <a:rPr lang="en-US" sz="1100" dirty="0"/>
              <a:t>(X</a:t>
            </a:r>
            <a:r>
              <a:rPr lang="cs-CZ" sz="1100" dirty="0"/>
              <a:t>1,V1</a:t>
            </a:r>
            <a:r>
              <a:rPr lang="de-DE" sz="1100" dirty="0"/>
              <a:t>)</a:t>
            </a:r>
            <a:r>
              <a:rPr lang="en-US" sz="1100" dirty="0"/>
              <a:t> </a:t>
            </a:r>
            <a:r>
              <a:rPr lang="cs-CZ" sz="1100" dirty="0" err="1"/>
              <a:t>diff</a:t>
            </a:r>
            <a:r>
              <a:rPr lang="en-US" sz="1100" dirty="0"/>
              <a:t>(X</a:t>
            </a:r>
            <a:r>
              <a:rPr lang="de-DE" sz="1100" dirty="0"/>
              <a:t>2</a:t>
            </a:r>
            <a:r>
              <a:rPr lang="cs-CZ" sz="1100" dirty="0"/>
              <a:t>,</a:t>
            </a:r>
            <a:r>
              <a:rPr lang="de-DE" sz="1100" dirty="0"/>
              <a:t>V1) </a:t>
            </a:r>
            <a:r>
              <a:rPr lang="cs-CZ" sz="1100" dirty="0" err="1"/>
              <a:t>diff</a:t>
            </a:r>
            <a:r>
              <a:rPr lang="en-US" sz="1100" dirty="0"/>
              <a:t>(X</a:t>
            </a:r>
            <a:r>
              <a:rPr lang="de-DE" sz="1100" dirty="0"/>
              <a:t>3</a:t>
            </a:r>
            <a:r>
              <a:rPr lang="cs-CZ" sz="1100" dirty="0"/>
              <a:t>,</a:t>
            </a:r>
            <a:r>
              <a:rPr lang="de-DE" sz="1100" dirty="0"/>
              <a:t>V1);</a:t>
            </a:r>
            <a:endParaRPr lang="en-US" sz="1100" dirty="0"/>
          </a:p>
          <a:p>
            <a:r>
              <a:rPr lang="cs-CZ" sz="1100" dirty="0" err="1"/>
              <a:t>diff</a:t>
            </a:r>
            <a:r>
              <a:rPr lang="en-US" sz="1100" dirty="0"/>
              <a:t>(X</a:t>
            </a:r>
            <a:r>
              <a:rPr lang="cs-CZ" sz="1100" dirty="0"/>
              <a:t>1,</a:t>
            </a:r>
            <a:r>
              <a:rPr lang="de-DE" sz="1100" dirty="0"/>
              <a:t>k</a:t>
            </a:r>
            <a:r>
              <a:rPr lang="cs-CZ" sz="1100" dirty="0"/>
              <a:t>1</a:t>
            </a:r>
            <a:r>
              <a:rPr lang="de-DE" sz="1100" dirty="0"/>
              <a:t>2</a:t>
            </a:r>
            <a:r>
              <a:rPr lang="en-US" sz="1100" dirty="0"/>
              <a:t>) </a:t>
            </a:r>
            <a:r>
              <a:rPr lang="cs-CZ" sz="1100" dirty="0" err="1"/>
              <a:t>diff</a:t>
            </a:r>
            <a:r>
              <a:rPr lang="en-US" sz="1100" dirty="0"/>
              <a:t>(X</a:t>
            </a:r>
            <a:r>
              <a:rPr lang="de-DE" sz="1100" dirty="0"/>
              <a:t>2</a:t>
            </a:r>
            <a:r>
              <a:rPr lang="cs-CZ" sz="1100" dirty="0"/>
              <a:t>,</a:t>
            </a:r>
            <a:r>
              <a:rPr lang="de-DE" sz="1100" dirty="0"/>
              <a:t> k12</a:t>
            </a:r>
            <a:r>
              <a:rPr lang="en-US" sz="1100" dirty="0"/>
              <a:t>) </a:t>
            </a:r>
            <a:r>
              <a:rPr lang="cs-CZ" sz="1100" dirty="0" err="1"/>
              <a:t>diff</a:t>
            </a:r>
            <a:r>
              <a:rPr lang="en-US" sz="1100" dirty="0"/>
              <a:t>(X</a:t>
            </a:r>
            <a:r>
              <a:rPr lang="de-DE" sz="1100" dirty="0"/>
              <a:t>3</a:t>
            </a:r>
            <a:r>
              <a:rPr lang="cs-CZ" sz="1100" dirty="0"/>
              <a:t>,</a:t>
            </a:r>
            <a:r>
              <a:rPr lang="de-DE" sz="1100" dirty="0"/>
              <a:t> k12);</a:t>
            </a:r>
            <a:endParaRPr lang="en-US" sz="1100" dirty="0"/>
          </a:p>
          <a:p>
            <a:r>
              <a:rPr lang="cs-CZ" sz="1100" dirty="0" err="1"/>
              <a:t>diff</a:t>
            </a:r>
            <a:r>
              <a:rPr lang="en-US" sz="1100" dirty="0"/>
              <a:t>(X</a:t>
            </a:r>
            <a:r>
              <a:rPr lang="cs-CZ" sz="1100" dirty="0"/>
              <a:t>1,</a:t>
            </a:r>
            <a:r>
              <a:rPr lang="de-DE" sz="1100" dirty="0"/>
              <a:t>k2</a:t>
            </a:r>
            <a:r>
              <a:rPr lang="cs-CZ" sz="1100" dirty="0"/>
              <a:t>1</a:t>
            </a:r>
            <a:r>
              <a:rPr lang="en-US" sz="1100" dirty="0"/>
              <a:t>) </a:t>
            </a:r>
            <a:r>
              <a:rPr lang="cs-CZ" sz="1100" dirty="0" err="1"/>
              <a:t>diff</a:t>
            </a:r>
            <a:r>
              <a:rPr lang="en-US" sz="1100" dirty="0"/>
              <a:t>(X</a:t>
            </a:r>
            <a:r>
              <a:rPr lang="de-DE" sz="1100" dirty="0"/>
              <a:t>2</a:t>
            </a:r>
            <a:r>
              <a:rPr lang="cs-CZ" sz="1100" dirty="0"/>
              <a:t>,</a:t>
            </a:r>
            <a:r>
              <a:rPr lang="de-DE" sz="1100" dirty="0"/>
              <a:t> k2</a:t>
            </a:r>
            <a:r>
              <a:rPr lang="cs-CZ" sz="1100" dirty="0"/>
              <a:t>1</a:t>
            </a:r>
            <a:r>
              <a:rPr lang="en-US" sz="1100" dirty="0"/>
              <a:t>) </a:t>
            </a:r>
            <a:r>
              <a:rPr lang="cs-CZ" sz="1100" dirty="0" err="1"/>
              <a:t>diff</a:t>
            </a:r>
            <a:r>
              <a:rPr lang="en-US" sz="1100" dirty="0"/>
              <a:t>(X</a:t>
            </a:r>
            <a:r>
              <a:rPr lang="de-DE" sz="1100" dirty="0"/>
              <a:t>3</a:t>
            </a:r>
            <a:r>
              <a:rPr lang="cs-CZ" sz="1100" dirty="0"/>
              <a:t>,</a:t>
            </a:r>
            <a:r>
              <a:rPr lang="de-DE" sz="1100" dirty="0"/>
              <a:t> k2</a:t>
            </a:r>
            <a:r>
              <a:rPr lang="cs-CZ" sz="1100" dirty="0"/>
              <a:t>1</a:t>
            </a:r>
            <a:r>
              <a:rPr lang="de-DE" sz="1100" dirty="0"/>
              <a:t>)</a:t>
            </a:r>
            <a:r>
              <a:rPr lang="en-US" sz="1100" dirty="0"/>
              <a:t>;</a:t>
            </a:r>
          </a:p>
          <a:p>
            <a:r>
              <a:rPr lang="cs-CZ" sz="1100" dirty="0" err="1"/>
              <a:t>diff</a:t>
            </a:r>
            <a:r>
              <a:rPr lang="en-US" sz="1100" dirty="0"/>
              <a:t>(X</a:t>
            </a:r>
            <a:r>
              <a:rPr lang="cs-CZ" sz="1100" dirty="0"/>
              <a:t>1,</a:t>
            </a:r>
            <a:r>
              <a:rPr lang="de-DE" sz="1100" dirty="0"/>
              <a:t>k13) </a:t>
            </a:r>
            <a:r>
              <a:rPr lang="cs-CZ" sz="1100" dirty="0" err="1"/>
              <a:t>diff</a:t>
            </a:r>
            <a:r>
              <a:rPr lang="en-US" sz="1100" dirty="0"/>
              <a:t>(X</a:t>
            </a:r>
            <a:r>
              <a:rPr lang="de-DE" sz="1100" dirty="0"/>
              <a:t>2</a:t>
            </a:r>
            <a:r>
              <a:rPr lang="cs-CZ" sz="1100" dirty="0"/>
              <a:t>,</a:t>
            </a:r>
            <a:r>
              <a:rPr lang="de-DE" sz="1100" dirty="0"/>
              <a:t> k13) </a:t>
            </a:r>
            <a:r>
              <a:rPr lang="cs-CZ" sz="1100" dirty="0" err="1"/>
              <a:t>diff</a:t>
            </a:r>
            <a:r>
              <a:rPr lang="en-US" sz="1100" dirty="0"/>
              <a:t>(X</a:t>
            </a:r>
            <a:r>
              <a:rPr lang="de-DE" sz="1100" dirty="0"/>
              <a:t>3</a:t>
            </a:r>
            <a:r>
              <a:rPr lang="cs-CZ" sz="1100" dirty="0"/>
              <a:t>,</a:t>
            </a:r>
            <a:r>
              <a:rPr lang="de-DE" sz="1100" dirty="0"/>
              <a:t> k13)</a:t>
            </a:r>
            <a:r>
              <a:rPr lang="en-US" sz="1100" dirty="0"/>
              <a:t>;</a:t>
            </a:r>
          </a:p>
          <a:p>
            <a:r>
              <a:rPr lang="cs-CZ" sz="1100" dirty="0" err="1"/>
              <a:t>diff</a:t>
            </a:r>
            <a:r>
              <a:rPr lang="en-US" sz="1100" dirty="0"/>
              <a:t>(X</a:t>
            </a:r>
            <a:r>
              <a:rPr lang="cs-CZ" sz="1100" dirty="0"/>
              <a:t>1,</a:t>
            </a:r>
            <a:r>
              <a:rPr lang="de-DE" sz="1100" dirty="0"/>
              <a:t>k31</a:t>
            </a:r>
            <a:r>
              <a:rPr lang="en-US" sz="1100" dirty="0"/>
              <a:t>) </a:t>
            </a:r>
            <a:r>
              <a:rPr lang="cs-CZ" sz="1100" dirty="0" err="1"/>
              <a:t>diff</a:t>
            </a:r>
            <a:r>
              <a:rPr lang="en-US" sz="1100" dirty="0"/>
              <a:t>(X</a:t>
            </a:r>
            <a:r>
              <a:rPr lang="de-DE" sz="1100" dirty="0"/>
              <a:t>2</a:t>
            </a:r>
            <a:r>
              <a:rPr lang="cs-CZ" sz="1100" dirty="0"/>
              <a:t>,</a:t>
            </a:r>
            <a:r>
              <a:rPr lang="de-DE" sz="1100" dirty="0"/>
              <a:t> k31) </a:t>
            </a:r>
            <a:r>
              <a:rPr lang="cs-CZ" sz="1100" dirty="0" err="1"/>
              <a:t>diff</a:t>
            </a:r>
            <a:r>
              <a:rPr lang="en-US" sz="1100" dirty="0"/>
              <a:t>(X</a:t>
            </a:r>
            <a:r>
              <a:rPr lang="de-DE" sz="1100" dirty="0"/>
              <a:t>3</a:t>
            </a:r>
            <a:r>
              <a:rPr lang="cs-CZ" sz="1100" dirty="0"/>
              <a:t>,</a:t>
            </a:r>
            <a:r>
              <a:rPr lang="de-DE" sz="1100" dirty="0"/>
              <a:t> k31)</a:t>
            </a:r>
            <a:r>
              <a:rPr lang="en-US" sz="1100" dirty="0"/>
              <a:t>]</a:t>
            </a:r>
          </a:p>
          <a:p>
            <a:r>
              <a:rPr lang="de-DE" sz="1100" dirty="0" err="1"/>
              <a:t>eta</a:t>
            </a:r>
            <a:r>
              <a:rPr lang="de-DE" sz="1100" dirty="0"/>
              <a:t>= [</a:t>
            </a:r>
            <a:r>
              <a:rPr lang="cs-CZ" sz="1100" dirty="0" err="1"/>
              <a:t>diff</a:t>
            </a:r>
            <a:r>
              <a:rPr lang="en-US" sz="1100" dirty="0"/>
              <a:t>(</a:t>
            </a:r>
            <a:r>
              <a:rPr lang="cs-CZ" sz="1100" dirty="0"/>
              <a:t>Y1,V1</a:t>
            </a:r>
            <a:r>
              <a:rPr lang="en-US" sz="1100" dirty="0"/>
              <a:t>); </a:t>
            </a:r>
            <a:r>
              <a:rPr lang="cs-CZ" sz="1100" dirty="0" err="1"/>
              <a:t>diff</a:t>
            </a:r>
            <a:r>
              <a:rPr lang="en-US" sz="1100" dirty="0"/>
              <a:t>(</a:t>
            </a:r>
            <a:r>
              <a:rPr lang="cs-CZ" sz="1100" dirty="0"/>
              <a:t>Y1,k1</a:t>
            </a:r>
            <a:r>
              <a:rPr lang="de-DE" sz="1100" dirty="0"/>
              <a:t>2</a:t>
            </a:r>
            <a:r>
              <a:rPr lang="en-US" sz="1100" dirty="0"/>
              <a:t>); </a:t>
            </a:r>
            <a:r>
              <a:rPr lang="cs-CZ" sz="1100" dirty="0" err="1"/>
              <a:t>diff</a:t>
            </a:r>
            <a:r>
              <a:rPr lang="en-US" sz="1100" dirty="0"/>
              <a:t>(</a:t>
            </a:r>
            <a:r>
              <a:rPr lang="cs-CZ" sz="1100" dirty="0"/>
              <a:t>Y1,k</a:t>
            </a:r>
            <a:r>
              <a:rPr lang="de-DE" sz="1100" dirty="0"/>
              <a:t>21</a:t>
            </a:r>
            <a:r>
              <a:rPr lang="en-US" sz="1100" dirty="0"/>
              <a:t>);</a:t>
            </a:r>
            <a:r>
              <a:rPr lang="cs-CZ" sz="1100" dirty="0"/>
              <a:t> </a:t>
            </a:r>
            <a:r>
              <a:rPr lang="cs-CZ" sz="1100" dirty="0" err="1"/>
              <a:t>diff</a:t>
            </a:r>
            <a:r>
              <a:rPr lang="en-US" sz="1100" dirty="0"/>
              <a:t>(</a:t>
            </a:r>
            <a:r>
              <a:rPr lang="cs-CZ" sz="1100" dirty="0"/>
              <a:t>Y1,k1</a:t>
            </a:r>
            <a:r>
              <a:rPr lang="de-DE" sz="1100" dirty="0"/>
              <a:t>3</a:t>
            </a:r>
            <a:r>
              <a:rPr lang="en-US" sz="1100" dirty="0"/>
              <a:t>); </a:t>
            </a:r>
            <a:r>
              <a:rPr lang="cs-CZ" sz="1100" dirty="0" err="1"/>
              <a:t>diff</a:t>
            </a:r>
            <a:r>
              <a:rPr lang="en-US" sz="1100" dirty="0"/>
              <a:t>(</a:t>
            </a:r>
            <a:r>
              <a:rPr lang="cs-CZ" sz="1100" dirty="0"/>
              <a:t>Y1,k</a:t>
            </a:r>
            <a:r>
              <a:rPr lang="de-DE" sz="1100" dirty="0"/>
              <a:t>31</a:t>
            </a:r>
            <a:r>
              <a:rPr lang="en-US" sz="1100" dirty="0"/>
              <a:t>)]</a:t>
            </a:r>
          </a:p>
          <a:p>
            <a:r>
              <a:rPr lang="en-US" sz="1100" dirty="0"/>
              <a:t>V1=4; k12=0.3; k21=0.1; k13=0.6; k31=0.4; u1=0;</a:t>
            </a:r>
            <a:r>
              <a:rPr lang="cs-CZ" sz="1100" dirty="0"/>
              <a:t> </a:t>
            </a:r>
            <a:endParaRPr lang="de-DE" sz="1100" dirty="0"/>
          </a:p>
          <a:p>
            <a:r>
              <a:rPr lang="en-US" sz="1100" dirty="0" err="1"/>
              <a:t>tval</a:t>
            </a:r>
            <a:r>
              <a:rPr lang="en-US" sz="1100" dirty="0"/>
              <a:t>=[0 100];</a:t>
            </a:r>
          </a:p>
          <a:p>
            <a:r>
              <a:rPr lang="en-US" sz="1100" dirty="0" err="1"/>
              <a:t>ezplot</a:t>
            </a:r>
            <a:r>
              <a:rPr lang="en-US" sz="1100" dirty="0"/>
              <a:t>(</a:t>
            </a:r>
            <a:r>
              <a:rPr lang="cs-CZ" sz="1100" dirty="0" err="1"/>
              <a:t>subs</a:t>
            </a:r>
            <a:r>
              <a:rPr lang="cs-CZ" sz="1100" dirty="0"/>
              <a:t>(lambda</a:t>
            </a:r>
            <a:r>
              <a:rPr lang="de-DE" sz="1100" dirty="0"/>
              <a:t>(</a:t>
            </a:r>
            <a:r>
              <a:rPr lang="cs-CZ" sz="1100" dirty="0"/>
              <a:t>2</a:t>
            </a:r>
            <a:r>
              <a:rPr lang="de-DE" sz="1100" dirty="0"/>
              <a:t>,</a:t>
            </a:r>
            <a:r>
              <a:rPr lang="cs-CZ" sz="1100" dirty="0"/>
              <a:t>1</a:t>
            </a:r>
            <a:r>
              <a:rPr lang="de-DE" sz="1100" dirty="0"/>
              <a:t>)</a:t>
            </a:r>
            <a:r>
              <a:rPr lang="cs-CZ" sz="1100" dirty="0"/>
              <a:t>)</a:t>
            </a:r>
            <a:r>
              <a:rPr lang="en-US" sz="1100" dirty="0"/>
              <a:t>, </a:t>
            </a:r>
            <a:r>
              <a:rPr lang="en-US" sz="1100" dirty="0" err="1"/>
              <a:t>tval</a:t>
            </a:r>
            <a:r>
              <a:rPr lang="en-US" sz="1100" dirty="0"/>
              <a:t>); </a:t>
            </a:r>
            <a:r>
              <a:rPr lang="en-US" sz="1100" dirty="0" err="1"/>
              <a:t>ezplot</a:t>
            </a:r>
            <a:r>
              <a:rPr lang="en-US" sz="1100" dirty="0"/>
              <a:t>(</a:t>
            </a:r>
            <a:r>
              <a:rPr lang="cs-CZ" sz="1100" dirty="0" err="1"/>
              <a:t>subs</a:t>
            </a:r>
            <a:r>
              <a:rPr lang="cs-CZ" sz="1100" dirty="0"/>
              <a:t>(lambda</a:t>
            </a:r>
            <a:r>
              <a:rPr lang="de-DE" sz="1100" dirty="0"/>
              <a:t>(</a:t>
            </a:r>
            <a:r>
              <a:rPr lang="cs-CZ" sz="1100" dirty="0"/>
              <a:t>2</a:t>
            </a:r>
            <a:r>
              <a:rPr lang="de-DE" sz="1100" dirty="0"/>
              <a:t>,</a:t>
            </a:r>
            <a:r>
              <a:rPr lang="cs-CZ" sz="1100" dirty="0"/>
              <a:t>2)</a:t>
            </a:r>
            <a:r>
              <a:rPr lang="de-DE" sz="1100" dirty="0"/>
              <a:t>)</a:t>
            </a:r>
            <a:r>
              <a:rPr lang="en-US" sz="1100" dirty="0"/>
              <a:t>, </a:t>
            </a:r>
            <a:r>
              <a:rPr lang="en-US" sz="1100" dirty="0" err="1"/>
              <a:t>tval</a:t>
            </a:r>
            <a:r>
              <a:rPr lang="en-US" sz="1100" dirty="0"/>
              <a:t>); </a:t>
            </a:r>
            <a:r>
              <a:rPr lang="en-US" sz="1100" dirty="0" err="1"/>
              <a:t>ezplot</a:t>
            </a:r>
            <a:r>
              <a:rPr lang="en-US" sz="1100" dirty="0"/>
              <a:t>(</a:t>
            </a:r>
            <a:r>
              <a:rPr lang="cs-CZ" sz="1100" dirty="0" err="1"/>
              <a:t>subs</a:t>
            </a:r>
            <a:r>
              <a:rPr lang="cs-CZ" sz="1100" dirty="0"/>
              <a:t>(</a:t>
            </a:r>
            <a:r>
              <a:rPr lang="cs-CZ" sz="1100" dirty="0" err="1"/>
              <a:t>eta</a:t>
            </a:r>
            <a:r>
              <a:rPr lang="de-DE" sz="1100" dirty="0"/>
              <a:t>(</a:t>
            </a:r>
            <a:r>
              <a:rPr lang="cs-CZ" sz="1100" dirty="0"/>
              <a:t>1</a:t>
            </a:r>
            <a:r>
              <a:rPr lang="de-DE" sz="1100" dirty="0"/>
              <a:t>,</a:t>
            </a:r>
            <a:r>
              <a:rPr lang="cs-CZ" sz="1100" dirty="0"/>
              <a:t>1</a:t>
            </a:r>
            <a:r>
              <a:rPr lang="de-DE" sz="1100" dirty="0"/>
              <a:t>)</a:t>
            </a:r>
            <a:r>
              <a:rPr lang="cs-CZ" sz="1100" dirty="0"/>
              <a:t>)</a:t>
            </a:r>
            <a:r>
              <a:rPr lang="en-US" sz="1100" dirty="0"/>
              <a:t>, </a:t>
            </a:r>
            <a:r>
              <a:rPr lang="en-US" sz="1100" dirty="0" err="1"/>
              <a:t>tval</a:t>
            </a:r>
            <a:r>
              <a:rPr lang="en-US" sz="1100" dirty="0"/>
              <a:t>);</a:t>
            </a:r>
          </a:p>
        </p:txBody>
      </p:sp>
      <p:sp>
        <p:nvSpPr>
          <p:cNvPr id="12" name="Right Arrow 11"/>
          <p:cNvSpPr/>
          <p:nvPr/>
        </p:nvSpPr>
        <p:spPr>
          <a:xfrm>
            <a:off x="4747966" y="1263413"/>
            <a:ext cx="260479" cy="228600"/>
          </a:xfrm>
          <a:prstGeom prst="rightArrow">
            <a:avLst/>
          </a:prstGeom>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 name="Object 15"/>
          <p:cNvGraphicFramePr>
            <a:graphicFrameLocks noChangeAspect="1"/>
          </p:cNvGraphicFramePr>
          <p:nvPr>
            <p:extLst>
              <p:ext uri="{D42A27DB-BD31-4B8C-83A1-F6EECF244321}">
                <p14:modId xmlns:p14="http://schemas.microsoft.com/office/powerpoint/2010/main" val="1179442258"/>
              </p:ext>
            </p:extLst>
          </p:nvPr>
        </p:nvGraphicFramePr>
        <p:xfrm>
          <a:off x="457200" y="638185"/>
          <a:ext cx="3962401" cy="1781166"/>
        </p:xfrm>
        <a:graphic>
          <a:graphicData uri="http://schemas.openxmlformats.org/presentationml/2006/ole">
            <mc:AlternateContent xmlns:mc="http://schemas.openxmlformats.org/markup-compatibility/2006">
              <mc:Choice xmlns:v="urn:schemas-microsoft-com:vml" Requires="v">
                <p:oleObj spid="_x0000_s28692" r:id="rId6" imgW="3692271" imgH="1757172" progId="Visio.Drawing.11">
                  <p:embed/>
                </p:oleObj>
              </mc:Choice>
              <mc:Fallback>
                <p:oleObj r:id="rId6" imgW="3692271" imgH="1757172" progId="Visio.Drawing.11">
                  <p:embed/>
                  <p:pic>
                    <p:nvPicPr>
                      <p:cNvPr id="0" name="Object 5"/>
                      <p:cNvPicPr>
                        <a:picLocks noChangeAspect="1" noChangeArrowheads="1"/>
                      </p:cNvPicPr>
                      <p:nvPr/>
                    </p:nvPicPr>
                    <p:blipFill>
                      <a:blip r:embed="rId7">
                        <a:grayscl/>
                        <a:biLevel thresh="50000"/>
                        <a:extLst>
                          <a:ext uri="{28A0092B-C50C-407E-A947-70E740481C1C}">
                            <a14:useLocalDpi xmlns:a14="http://schemas.microsoft.com/office/drawing/2010/main" val="0"/>
                          </a:ext>
                        </a:extLst>
                      </a:blip>
                      <a:srcRect/>
                      <a:stretch>
                        <a:fillRect/>
                      </a:stretch>
                    </p:blipFill>
                    <p:spPr bwMode="auto">
                      <a:xfrm>
                        <a:off x="457200" y="638185"/>
                        <a:ext cx="3962401" cy="1781166"/>
                      </a:xfrm>
                      <a:prstGeom prst="rect">
                        <a:avLst/>
                      </a:prstGeom>
                      <a:noFill/>
                    </p:spPr>
                  </p:pic>
                </p:oleObj>
              </mc:Fallback>
            </mc:AlternateContent>
          </a:graphicData>
        </a:graphic>
      </p:graphicFrame>
      <p:sp>
        <p:nvSpPr>
          <p:cNvPr id="17" name="Down Arrow 16"/>
          <p:cNvSpPr/>
          <p:nvPr/>
        </p:nvSpPr>
        <p:spPr>
          <a:xfrm>
            <a:off x="7605662" y="2038350"/>
            <a:ext cx="187359" cy="304800"/>
          </a:xfrm>
          <a:prstGeom prst="downArrow">
            <a:avLst/>
          </a:prstGeom>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flipH="1">
            <a:off x="6096000" y="3660549"/>
            <a:ext cx="260479" cy="228600"/>
          </a:xfrm>
          <a:prstGeom prst="rightArrow">
            <a:avLst/>
          </a:prstGeom>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626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animBg="1"/>
      <p:bldP spid="17"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
          <p:cNvSpPr/>
          <p:nvPr/>
        </p:nvSpPr>
        <p:spPr>
          <a:xfrm>
            <a:off x="228600" y="742950"/>
            <a:ext cx="8686800" cy="3970318"/>
          </a:xfrm>
          <a:prstGeom prst="rect">
            <a:avLst/>
          </a:prstGeom>
          <a:ln w="19050">
            <a:solidFill>
              <a:schemeClr val="accent2">
                <a:lumMod val="75000"/>
              </a:schemeClr>
            </a:solidFill>
          </a:ln>
        </p:spPr>
        <p:txBody>
          <a:bodyPr wrap="square">
            <a:spAutoFit/>
          </a:bodyPr>
          <a:lstStyle/>
          <a:p>
            <a:r>
              <a:rPr lang="de-DE" dirty="0" err="1"/>
              <a:t>syms</a:t>
            </a:r>
            <a:r>
              <a:rPr lang="de-DE" dirty="0"/>
              <a:t> k12 k13 k21 k22 k31 V1 u1;</a:t>
            </a:r>
          </a:p>
          <a:p>
            <a:r>
              <a:rPr lang="en-US" dirty="0"/>
              <a:t>S=</a:t>
            </a:r>
            <a:r>
              <a:rPr lang="en-US" dirty="0" err="1"/>
              <a:t>dsolve</a:t>
            </a:r>
            <a:r>
              <a:rPr lang="en-US" dirty="0"/>
              <a:t>(‘DX</a:t>
            </a:r>
            <a:r>
              <a:rPr lang="cs-CZ" dirty="0"/>
              <a:t>1</a:t>
            </a:r>
            <a:r>
              <a:rPr lang="en-US" dirty="0"/>
              <a:t> = (-</a:t>
            </a:r>
            <a:r>
              <a:rPr lang="cs-CZ" dirty="0"/>
              <a:t>k1</a:t>
            </a:r>
            <a:r>
              <a:rPr lang="de-DE" dirty="0"/>
              <a:t>2-</a:t>
            </a:r>
            <a:r>
              <a:rPr lang="cs-CZ" dirty="0"/>
              <a:t>k</a:t>
            </a:r>
            <a:r>
              <a:rPr lang="de-DE" dirty="0"/>
              <a:t>13)</a:t>
            </a:r>
            <a:r>
              <a:rPr lang="cs-CZ" dirty="0"/>
              <a:t>*X</a:t>
            </a:r>
            <a:r>
              <a:rPr lang="en-US" dirty="0"/>
              <a:t>1+k21*X2+k31*X3+u1’, </a:t>
            </a:r>
          </a:p>
          <a:p>
            <a:r>
              <a:rPr lang="en-US" dirty="0"/>
              <a:t>               ‘DX2 = k12*X1+(-k21-k23)*X2’,’DX3=k13*X1-k31*X3’ </a:t>
            </a:r>
            <a:r>
              <a:rPr lang="cs-CZ" dirty="0"/>
              <a:t>,</a:t>
            </a:r>
            <a:r>
              <a:rPr lang="en-US" dirty="0"/>
              <a:t>‘X1(0)=100’, ‘t’);</a:t>
            </a:r>
          </a:p>
          <a:p>
            <a:r>
              <a:rPr lang="en-US" dirty="0"/>
              <a:t>X1=S.X1; X2=S.X2; X3=S.X3;</a:t>
            </a:r>
          </a:p>
          <a:p>
            <a:r>
              <a:rPr lang="cs-CZ" dirty="0"/>
              <a:t>Y1</a:t>
            </a:r>
            <a:r>
              <a:rPr lang="en-US" dirty="0"/>
              <a:t>=</a:t>
            </a:r>
            <a:r>
              <a:rPr lang="cs-CZ" dirty="0"/>
              <a:t>X1</a:t>
            </a:r>
            <a:r>
              <a:rPr lang="de-DE" dirty="0"/>
              <a:t>/</a:t>
            </a:r>
            <a:r>
              <a:rPr lang="cs-CZ" dirty="0"/>
              <a:t>V1</a:t>
            </a:r>
            <a:r>
              <a:rPr lang="en-US" dirty="0"/>
              <a:t>;</a:t>
            </a:r>
            <a:endParaRPr lang="cs-CZ" dirty="0"/>
          </a:p>
          <a:p>
            <a:r>
              <a:rPr lang="cs-CZ" dirty="0"/>
              <a:t>lambda</a:t>
            </a:r>
            <a:r>
              <a:rPr lang="en-US" dirty="0"/>
              <a:t>=[</a:t>
            </a:r>
            <a:r>
              <a:rPr lang="cs-CZ" dirty="0" err="1"/>
              <a:t>diff</a:t>
            </a:r>
            <a:r>
              <a:rPr lang="en-US" dirty="0"/>
              <a:t>(X</a:t>
            </a:r>
            <a:r>
              <a:rPr lang="cs-CZ" dirty="0"/>
              <a:t>1,V1</a:t>
            </a:r>
            <a:r>
              <a:rPr lang="de-DE" dirty="0"/>
              <a:t>)</a:t>
            </a:r>
            <a:r>
              <a:rPr lang="en-US" dirty="0"/>
              <a:t> </a:t>
            </a:r>
            <a:r>
              <a:rPr lang="cs-CZ" dirty="0" err="1"/>
              <a:t>diff</a:t>
            </a:r>
            <a:r>
              <a:rPr lang="en-US" dirty="0"/>
              <a:t>(X</a:t>
            </a:r>
            <a:r>
              <a:rPr lang="de-DE" dirty="0"/>
              <a:t>2</a:t>
            </a:r>
            <a:r>
              <a:rPr lang="cs-CZ" dirty="0"/>
              <a:t>,</a:t>
            </a:r>
            <a:r>
              <a:rPr lang="de-DE" dirty="0"/>
              <a:t>V1) </a:t>
            </a:r>
            <a:r>
              <a:rPr lang="cs-CZ" dirty="0" err="1"/>
              <a:t>diff</a:t>
            </a:r>
            <a:r>
              <a:rPr lang="en-US" dirty="0"/>
              <a:t>(X</a:t>
            </a:r>
            <a:r>
              <a:rPr lang="de-DE" dirty="0"/>
              <a:t>3</a:t>
            </a:r>
            <a:r>
              <a:rPr lang="cs-CZ" dirty="0"/>
              <a:t>,</a:t>
            </a:r>
            <a:r>
              <a:rPr lang="de-DE" dirty="0"/>
              <a:t>V1);</a:t>
            </a:r>
            <a:endParaRPr lang="en-US" dirty="0"/>
          </a:p>
          <a:p>
            <a:r>
              <a:rPr lang="cs-CZ" dirty="0" err="1"/>
              <a:t>diff</a:t>
            </a:r>
            <a:r>
              <a:rPr lang="en-US" dirty="0"/>
              <a:t>(X</a:t>
            </a:r>
            <a:r>
              <a:rPr lang="cs-CZ" dirty="0"/>
              <a:t>1,</a:t>
            </a:r>
            <a:r>
              <a:rPr lang="de-DE" dirty="0"/>
              <a:t>k</a:t>
            </a:r>
            <a:r>
              <a:rPr lang="cs-CZ" dirty="0"/>
              <a:t>1</a:t>
            </a:r>
            <a:r>
              <a:rPr lang="de-DE" dirty="0"/>
              <a:t>2</a:t>
            </a:r>
            <a:r>
              <a:rPr lang="en-US" dirty="0"/>
              <a:t>) </a:t>
            </a:r>
            <a:r>
              <a:rPr lang="cs-CZ" dirty="0" err="1"/>
              <a:t>diff</a:t>
            </a:r>
            <a:r>
              <a:rPr lang="en-US" dirty="0"/>
              <a:t>(X</a:t>
            </a:r>
            <a:r>
              <a:rPr lang="de-DE" dirty="0"/>
              <a:t>2</a:t>
            </a:r>
            <a:r>
              <a:rPr lang="cs-CZ" dirty="0"/>
              <a:t>,</a:t>
            </a:r>
            <a:r>
              <a:rPr lang="de-DE" dirty="0"/>
              <a:t> k12</a:t>
            </a:r>
            <a:r>
              <a:rPr lang="en-US" dirty="0"/>
              <a:t>) </a:t>
            </a:r>
            <a:r>
              <a:rPr lang="cs-CZ" dirty="0" err="1"/>
              <a:t>diff</a:t>
            </a:r>
            <a:r>
              <a:rPr lang="en-US" dirty="0"/>
              <a:t>(X</a:t>
            </a:r>
            <a:r>
              <a:rPr lang="de-DE" dirty="0"/>
              <a:t>3</a:t>
            </a:r>
            <a:r>
              <a:rPr lang="cs-CZ" dirty="0"/>
              <a:t>,</a:t>
            </a:r>
            <a:r>
              <a:rPr lang="de-DE" dirty="0"/>
              <a:t> k12);</a:t>
            </a:r>
            <a:endParaRPr lang="en-US" dirty="0"/>
          </a:p>
          <a:p>
            <a:r>
              <a:rPr lang="cs-CZ" dirty="0" err="1"/>
              <a:t>diff</a:t>
            </a:r>
            <a:r>
              <a:rPr lang="en-US" dirty="0"/>
              <a:t>(X</a:t>
            </a:r>
            <a:r>
              <a:rPr lang="cs-CZ" dirty="0"/>
              <a:t>1,</a:t>
            </a:r>
            <a:r>
              <a:rPr lang="de-DE" dirty="0"/>
              <a:t>k2</a:t>
            </a:r>
            <a:r>
              <a:rPr lang="cs-CZ" dirty="0"/>
              <a:t>1</a:t>
            </a:r>
            <a:r>
              <a:rPr lang="en-US" dirty="0"/>
              <a:t>) </a:t>
            </a:r>
            <a:r>
              <a:rPr lang="cs-CZ" dirty="0" err="1"/>
              <a:t>diff</a:t>
            </a:r>
            <a:r>
              <a:rPr lang="en-US" dirty="0"/>
              <a:t>(X</a:t>
            </a:r>
            <a:r>
              <a:rPr lang="de-DE" dirty="0"/>
              <a:t>2</a:t>
            </a:r>
            <a:r>
              <a:rPr lang="cs-CZ" dirty="0"/>
              <a:t>,</a:t>
            </a:r>
            <a:r>
              <a:rPr lang="de-DE" dirty="0"/>
              <a:t> k2</a:t>
            </a:r>
            <a:r>
              <a:rPr lang="cs-CZ" dirty="0"/>
              <a:t>1</a:t>
            </a:r>
            <a:r>
              <a:rPr lang="en-US" dirty="0"/>
              <a:t>) </a:t>
            </a:r>
            <a:r>
              <a:rPr lang="cs-CZ" dirty="0" err="1"/>
              <a:t>diff</a:t>
            </a:r>
            <a:r>
              <a:rPr lang="en-US" dirty="0"/>
              <a:t>(X</a:t>
            </a:r>
            <a:r>
              <a:rPr lang="de-DE" dirty="0"/>
              <a:t>3</a:t>
            </a:r>
            <a:r>
              <a:rPr lang="cs-CZ" dirty="0"/>
              <a:t>,</a:t>
            </a:r>
            <a:r>
              <a:rPr lang="de-DE" dirty="0"/>
              <a:t> k2</a:t>
            </a:r>
            <a:r>
              <a:rPr lang="cs-CZ" dirty="0"/>
              <a:t>1</a:t>
            </a:r>
            <a:r>
              <a:rPr lang="de-DE" dirty="0"/>
              <a:t>)</a:t>
            </a:r>
            <a:r>
              <a:rPr lang="en-US" dirty="0"/>
              <a:t>;</a:t>
            </a:r>
          </a:p>
          <a:p>
            <a:r>
              <a:rPr lang="cs-CZ" dirty="0" err="1"/>
              <a:t>diff</a:t>
            </a:r>
            <a:r>
              <a:rPr lang="en-US" dirty="0"/>
              <a:t>(X</a:t>
            </a:r>
            <a:r>
              <a:rPr lang="cs-CZ" dirty="0"/>
              <a:t>1,</a:t>
            </a:r>
            <a:r>
              <a:rPr lang="de-DE" dirty="0"/>
              <a:t>k13) </a:t>
            </a:r>
            <a:r>
              <a:rPr lang="cs-CZ" dirty="0" err="1"/>
              <a:t>diff</a:t>
            </a:r>
            <a:r>
              <a:rPr lang="en-US" dirty="0"/>
              <a:t>(X</a:t>
            </a:r>
            <a:r>
              <a:rPr lang="de-DE" dirty="0"/>
              <a:t>2</a:t>
            </a:r>
            <a:r>
              <a:rPr lang="cs-CZ" dirty="0"/>
              <a:t>,</a:t>
            </a:r>
            <a:r>
              <a:rPr lang="de-DE" dirty="0"/>
              <a:t> k13) </a:t>
            </a:r>
            <a:r>
              <a:rPr lang="cs-CZ" dirty="0" err="1"/>
              <a:t>diff</a:t>
            </a:r>
            <a:r>
              <a:rPr lang="en-US" dirty="0"/>
              <a:t>(X</a:t>
            </a:r>
            <a:r>
              <a:rPr lang="de-DE" dirty="0"/>
              <a:t>3</a:t>
            </a:r>
            <a:r>
              <a:rPr lang="cs-CZ" dirty="0"/>
              <a:t>,</a:t>
            </a:r>
            <a:r>
              <a:rPr lang="de-DE" dirty="0"/>
              <a:t> k13)</a:t>
            </a:r>
            <a:r>
              <a:rPr lang="en-US" dirty="0"/>
              <a:t>;</a:t>
            </a:r>
          </a:p>
          <a:p>
            <a:r>
              <a:rPr lang="cs-CZ" dirty="0" err="1"/>
              <a:t>diff</a:t>
            </a:r>
            <a:r>
              <a:rPr lang="en-US" dirty="0"/>
              <a:t>(X</a:t>
            </a:r>
            <a:r>
              <a:rPr lang="cs-CZ" dirty="0"/>
              <a:t>1,</a:t>
            </a:r>
            <a:r>
              <a:rPr lang="de-DE" dirty="0"/>
              <a:t>k31</a:t>
            </a:r>
            <a:r>
              <a:rPr lang="en-US" dirty="0"/>
              <a:t>) </a:t>
            </a:r>
            <a:r>
              <a:rPr lang="cs-CZ" dirty="0" err="1"/>
              <a:t>diff</a:t>
            </a:r>
            <a:r>
              <a:rPr lang="en-US" dirty="0"/>
              <a:t>(X</a:t>
            </a:r>
            <a:r>
              <a:rPr lang="de-DE" dirty="0"/>
              <a:t>2</a:t>
            </a:r>
            <a:r>
              <a:rPr lang="cs-CZ" dirty="0"/>
              <a:t>,</a:t>
            </a:r>
            <a:r>
              <a:rPr lang="de-DE" dirty="0"/>
              <a:t> k31) </a:t>
            </a:r>
            <a:r>
              <a:rPr lang="cs-CZ" dirty="0" err="1"/>
              <a:t>diff</a:t>
            </a:r>
            <a:r>
              <a:rPr lang="en-US" dirty="0"/>
              <a:t>(X</a:t>
            </a:r>
            <a:r>
              <a:rPr lang="de-DE" dirty="0"/>
              <a:t>3</a:t>
            </a:r>
            <a:r>
              <a:rPr lang="cs-CZ" dirty="0"/>
              <a:t>,</a:t>
            </a:r>
            <a:r>
              <a:rPr lang="de-DE" dirty="0"/>
              <a:t> k31)</a:t>
            </a:r>
            <a:r>
              <a:rPr lang="en-US" dirty="0"/>
              <a:t>]</a:t>
            </a:r>
          </a:p>
          <a:p>
            <a:r>
              <a:rPr lang="de-DE" dirty="0" err="1"/>
              <a:t>eta</a:t>
            </a:r>
            <a:r>
              <a:rPr lang="de-DE" dirty="0"/>
              <a:t>= [</a:t>
            </a:r>
            <a:r>
              <a:rPr lang="cs-CZ" dirty="0" err="1"/>
              <a:t>diff</a:t>
            </a:r>
            <a:r>
              <a:rPr lang="en-US" dirty="0"/>
              <a:t>(</a:t>
            </a:r>
            <a:r>
              <a:rPr lang="cs-CZ" dirty="0"/>
              <a:t>Y1,V1</a:t>
            </a:r>
            <a:r>
              <a:rPr lang="en-US" dirty="0"/>
              <a:t>); </a:t>
            </a:r>
            <a:r>
              <a:rPr lang="cs-CZ" dirty="0" err="1"/>
              <a:t>diff</a:t>
            </a:r>
            <a:r>
              <a:rPr lang="en-US" dirty="0"/>
              <a:t>(</a:t>
            </a:r>
            <a:r>
              <a:rPr lang="cs-CZ" dirty="0"/>
              <a:t>Y1,k1</a:t>
            </a:r>
            <a:r>
              <a:rPr lang="de-DE" dirty="0"/>
              <a:t>2</a:t>
            </a:r>
            <a:r>
              <a:rPr lang="en-US" dirty="0"/>
              <a:t>); </a:t>
            </a:r>
            <a:r>
              <a:rPr lang="cs-CZ" dirty="0" err="1"/>
              <a:t>diff</a:t>
            </a:r>
            <a:r>
              <a:rPr lang="en-US" dirty="0"/>
              <a:t>(</a:t>
            </a:r>
            <a:r>
              <a:rPr lang="cs-CZ" dirty="0"/>
              <a:t>Y1,k</a:t>
            </a:r>
            <a:r>
              <a:rPr lang="de-DE" dirty="0"/>
              <a:t>21</a:t>
            </a:r>
            <a:r>
              <a:rPr lang="en-US" dirty="0"/>
              <a:t>);</a:t>
            </a:r>
            <a:r>
              <a:rPr lang="cs-CZ" dirty="0"/>
              <a:t> </a:t>
            </a:r>
            <a:r>
              <a:rPr lang="cs-CZ" dirty="0" err="1"/>
              <a:t>diff</a:t>
            </a:r>
            <a:r>
              <a:rPr lang="en-US" dirty="0"/>
              <a:t>(</a:t>
            </a:r>
            <a:r>
              <a:rPr lang="cs-CZ" dirty="0"/>
              <a:t>Y1,k1</a:t>
            </a:r>
            <a:r>
              <a:rPr lang="de-DE" dirty="0"/>
              <a:t>3</a:t>
            </a:r>
            <a:r>
              <a:rPr lang="en-US" dirty="0"/>
              <a:t>); </a:t>
            </a:r>
            <a:r>
              <a:rPr lang="cs-CZ" dirty="0" err="1"/>
              <a:t>diff</a:t>
            </a:r>
            <a:r>
              <a:rPr lang="en-US" dirty="0"/>
              <a:t>(</a:t>
            </a:r>
            <a:r>
              <a:rPr lang="cs-CZ" dirty="0"/>
              <a:t>Y1,k</a:t>
            </a:r>
            <a:r>
              <a:rPr lang="de-DE" dirty="0"/>
              <a:t>31</a:t>
            </a:r>
            <a:r>
              <a:rPr lang="en-US" dirty="0"/>
              <a:t>)]</a:t>
            </a:r>
          </a:p>
          <a:p>
            <a:r>
              <a:rPr lang="en-US" dirty="0"/>
              <a:t>V1=4; k12=0.3; k21=0.1; k13=0.6; k31=0.4; u1=0;</a:t>
            </a:r>
            <a:r>
              <a:rPr lang="cs-CZ" dirty="0"/>
              <a:t> </a:t>
            </a:r>
            <a:endParaRPr lang="de-DE" dirty="0"/>
          </a:p>
          <a:p>
            <a:r>
              <a:rPr lang="en-US" dirty="0" err="1"/>
              <a:t>tval</a:t>
            </a:r>
            <a:r>
              <a:rPr lang="en-US" dirty="0"/>
              <a:t>=[0 100];</a:t>
            </a:r>
          </a:p>
          <a:p>
            <a:r>
              <a:rPr lang="en-US" dirty="0" err="1"/>
              <a:t>ezplot</a:t>
            </a:r>
            <a:r>
              <a:rPr lang="en-US" dirty="0"/>
              <a:t>(</a:t>
            </a:r>
            <a:r>
              <a:rPr lang="cs-CZ" dirty="0" err="1"/>
              <a:t>subs</a:t>
            </a:r>
            <a:r>
              <a:rPr lang="cs-CZ" dirty="0"/>
              <a:t>(lambda</a:t>
            </a:r>
            <a:r>
              <a:rPr lang="de-DE" dirty="0"/>
              <a:t>(</a:t>
            </a:r>
            <a:r>
              <a:rPr lang="cs-CZ" dirty="0"/>
              <a:t>2</a:t>
            </a:r>
            <a:r>
              <a:rPr lang="de-DE" dirty="0"/>
              <a:t>,</a:t>
            </a:r>
            <a:r>
              <a:rPr lang="cs-CZ" dirty="0"/>
              <a:t>1</a:t>
            </a:r>
            <a:r>
              <a:rPr lang="de-DE" dirty="0"/>
              <a:t>)</a:t>
            </a:r>
            <a:r>
              <a:rPr lang="cs-CZ" dirty="0"/>
              <a:t>)</a:t>
            </a:r>
            <a:r>
              <a:rPr lang="en-US" dirty="0"/>
              <a:t>, </a:t>
            </a:r>
            <a:r>
              <a:rPr lang="en-US" dirty="0" err="1"/>
              <a:t>tval</a:t>
            </a:r>
            <a:r>
              <a:rPr lang="en-US" dirty="0"/>
              <a:t>); </a:t>
            </a:r>
            <a:r>
              <a:rPr lang="en-US" dirty="0" err="1"/>
              <a:t>ezplot</a:t>
            </a:r>
            <a:r>
              <a:rPr lang="en-US" dirty="0"/>
              <a:t>(</a:t>
            </a:r>
            <a:r>
              <a:rPr lang="cs-CZ" dirty="0" err="1"/>
              <a:t>subs</a:t>
            </a:r>
            <a:r>
              <a:rPr lang="cs-CZ" dirty="0"/>
              <a:t>(lambda</a:t>
            </a:r>
            <a:r>
              <a:rPr lang="de-DE" dirty="0"/>
              <a:t>(</a:t>
            </a:r>
            <a:r>
              <a:rPr lang="cs-CZ" dirty="0"/>
              <a:t>2</a:t>
            </a:r>
            <a:r>
              <a:rPr lang="de-DE" dirty="0"/>
              <a:t>,</a:t>
            </a:r>
            <a:r>
              <a:rPr lang="cs-CZ" dirty="0"/>
              <a:t>2)</a:t>
            </a:r>
            <a:r>
              <a:rPr lang="de-DE" dirty="0"/>
              <a:t>)</a:t>
            </a:r>
            <a:r>
              <a:rPr lang="en-US" dirty="0"/>
              <a:t>, </a:t>
            </a:r>
            <a:r>
              <a:rPr lang="en-US" dirty="0" err="1"/>
              <a:t>tval</a:t>
            </a:r>
            <a:r>
              <a:rPr lang="en-US" dirty="0"/>
              <a:t>); </a:t>
            </a:r>
            <a:r>
              <a:rPr lang="en-US" dirty="0" err="1"/>
              <a:t>ezplot</a:t>
            </a:r>
            <a:r>
              <a:rPr lang="en-US" dirty="0"/>
              <a:t>(</a:t>
            </a:r>
            <a:r>
              <a:rPr lang="cs-CZ" dirty="0" err="1"/>
              <a:t>subs</a:t>
            </a:r>
            <a:r>
              <a:rPr lang="cs-CZ" dirty="0"/>
              <a:t>(</a:t>
            </a:r>
            <a:r>
              <a:rPr lang="cs-CZ" dirty="0" err="1"/>
              <a:t>eta</a:t>
            </a:r>
            <a:r>
              <a:rPr lang="de-DE" dirty="0"/>
              <a:t>(</a:t>
            </a:r>
            <a:r>
              <a:rPr lang="cs-CZ" dirty="0"/>
              <a:t>1</a:t>
            </a:r>
            <a:r>
              <a:rPr lang="de-DE" dirty="0"/>
              <a:t>,</a:t>
            </a:r>
            <a:r>
              <a:rPr lang="cs-CZ" dirty="0"/>
              <a:t>1</a:t>
            </a:r>
            <a:r>
              <a:rPr lang="de-DE" dirty="0"/>
              <a:t>)</a:t>
            </a:r>
            <a:r>
              <a:rPr lang="cs-CZ" dirty="0"/>
              <a:t>)</a:t>
            </a:r>
            <a:r>
              <a:rPr lang="en-US" dirty="0"/>
              <a:t>, </a:t>
            </a:r>
            <a:r>
              <a:rPr lang="en-US" dirty="0" err="1"/>
              <a:t>tval</a:t>
            </a:r>
            <a:r>
              <a:rPr lang="en-US" dirty="0"/>
              <a:t>);</a:t>
            </a:r>
          </a:p>
        </p:txBody>
      </p:sp>
    </p:spTree>
    <p:extLst>
      <p:ext uri="{BB962C8B-B14F-4D97-AF65-F5344CB8AC3E}">
        <p14:creationId xmlns:p14="http://schemas.microsoft.com/office/powerpoint/2010/main" val="1897755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r="26257" b="3413"/>
          <a:stretch>
            <a:fillRect/>
          </a:stretch>
        </p:blipFill>
        <p:spPr bwMode="auto">
          <a:xfrm>
            <a:off x="30637" y="133351"/>
            <a:ext cx="4508369" cy="2514599"/>
          </a:xfrm>
          <a:prstGeom prst="rect">
            <a:avLst/>
          </a:prstGeom>
          <a:noFill/>
          <a:ln w="9525">
            <a:noFill/>
            <a:miter lim="800000"/>
            <a:headEnd/>
            <a:tailEnd/>
          </a:ln>
        </p:spPr>
      </p:pic>
      <p:pic>
        <p:nvPicPr>
          <p:cNvPr id="3" name="Picture 2"/>
          <p:cNvPicPr/>
          <p:nvPr/>
        </p:nvPicPr>
        <p:blipFill>
          <a:blip r:embed="rId3"/>
          <a:srcRect t="7508" r="19777" b="2389"/>
          <a:stretch>
            <a:fillRect/>
          </a:stretch>
        </p:blipFill>
        <p:spPr bwMode="auto">
          <a:xfrm>
            <a:off x="66773" y="2612011"/>
            <a:ext cx="4404674" cy="2514600"/>
          </a:xfrm>
          <a:prstGeom prst="rect">
            <a:avLst/>
          </a:prstGeom>
          <a:noFill/>
          <a:ln w="9525">
            <a:noFill/>
            <a:miter lim="800000"/>
            <a:headEnd/>
            <a:tailEnd/>
          </a:ln>
        </p:spPr>
      </p:pic>
      <p:pic>
        <p:nvPicPr>
          <p:cNvPr id="4" name="Picture 3"/>
          <p:cNvPicPr/>
          <p:nvPr/>
        </p:nvPicPr>
        <p:blipFill>
          <a:blip r:embed="rId4"/>
          <a:srcRect t="6485" r="30528" b="3072"/>
          <a:stretch>
            <a:fillRect/>
          </a:stretch>
        </p:blipFill>
        <p:spPr bwMode="auto">
          <a:xfrm>
            <a:off x="4791959" y="133349"/>
            <a:ext cx="3939858" cy="2514600"/>
          </a:xfrm>
          <a:prstGeom prst="rect">
            <a:avLst/>
          </a:prstGeom>
          <a:noFill/>
          <a:ln w="9525">
            <a:noFill/>
            <a:miter lim="800000"/>
            <a:headEnd/>
            <a:tailEnd/>
          </a:ln>
        </p:spPr>
      </p:pic>
      <p:pic>
        <p:nvPicPr>
          <p:cNvPr id="5" name="Picture 4"/>
          <p:cNvPicPr/>
          <p:nvPr/>
        </p:nvPicPr>
        <p:blipFill>
          <a:blip r:embed="rId5"/>
          <a:srcRect l="1030" t="27986" r="39070" b="3754"/>
          <a:stretch>
            <a:fillRect/>
          </a:stretch>
        </p:blipFill>
        <p:spPr bwMode="auto">
          <a:xfrm>
            <a:off x="4850091" y="2612011"/>
            <a:ext cx="4168458" cy="2514600"/>
          </a:xfrm>
          <a:prstGeom prst="rect">
            <a:avLst/>
          </a:prstGeom>
          <a:noFill/>
          <a:ln w="9525">
            <a:noFill/>
            <a:miter lim="800000"/>
            <a:headEnd/>
            <a:tailEnd/>
          </a:ln>
        </p:spPr>
      </p:pic>
    </p:spTree>
    <p:extLst>
      <p:ext uri="{BB962C8B-B14F-4D97-AF65-F5344CB8AC3E}">
        <p14:creationId xmlns:p14="http://schemas.microsoft.com/office/powerpoint/2010/main" val="3827665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0</TotalTime>
  <Words>2377</Words>
  <Application>Microsoft Office PowerPoint</Application>
  <PresentationFormat>On-screen Show (16:9)</PresentationFormat>
  <Paragraphs>259</Paragraphs>
  <Slides>17</Slides>
  <Notes>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4" baseType="lpstr">
      <vt:lpstr>Calibri</vt:lpstr>
      <vt:lpstr>Cambria Math</vt:lpstr>
      <vt:lpstr>Tw Cen MT</vt:lpstr>
      <vt:lpstr>Wingdings</vt:lpstr>
      <vt:lpstr>Wingdings 2</vt:lpstr>
      <vt:lpstr>WidescreenPresentation</vt:lpstr>
      <vt:lpstr>Microsoft Visio 2003-2010 Drawing</vt:lpstr>
      <vt:lpstr>cvičení Modelování a simulace</vt:lpstr>
      <vt:lpstr>Co uděláme ve dnešním cvičení? </vt:lpstr>
      <vt:lpstr>Identifikace parametrů logistického populačního modelu</vt:lpstr>
      <vt:lpstr>Rešení diferenciálních rovnic v MATLABu</vt:lpstr>
      <vt:lpstr>Analýza citlivosti modelu</vt:lpstr>
      <vt:lpstr>Analýza citlivosti modelu</vt:lpstr>
      <vt:lpstr>Analýza citlivosti modelu</vt:lpstr>
      <vt:lpstr>PowerPoint Presentation</vt:lpstr>
      <vt:lpstr>PowerPoint Presentation</vt:lpstr>
      <vt:lpstr>Analýza citlivosti modelu</vt:lpstr>
      <vt:lpstr>Uživatelské rozhraní v Matlabu</vt:lpstr>
      <vt:lpstr>Uživatelské rozhraní v Matlabu</vt:lpstr>
      <vt:lpstr>Týmový Projekt</vt:lpstr>
      <vt:lpstr>Týmový Projekt</vt:lpstr>
      <vt:lpstr>Týmový Projekt</vt:lpstr>
      <vt:lpstr>Týmový Projekt</vt:lpstr>
      <vt:lpstr>Co budete cvičit po celém semestru?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2010-12-24T12:24:52Z</dcterms:created>
  <dcterms:modified xsi:type="dcterms:W3CDTF">2019-01-03T14:58:31Z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