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97" r:id="rId3"/>
    <p:sldId id="400" r:id="rId4"/>
    <p:sldId id="398" r:id="rId5"/>
    <p:sldId id="276" r:id="rId6"/>
    <p:sldId id="401" r:id="rId7"/>
    <p:sldId id="402" r:id="rId8"/>
    <p:sldId id="411" r:id="rId9"/>
    <p:sldId id="417" r:id="rId10"/>
    <p:sldId id="420" r:id="rId11"/>
    <p:sldId id="365" r:id="rId1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6934" autoAdjust="0"/>
  </p:normalViewPr>
  <p:slideViewPr>
    <p:cSldViewPr>
      <p:cViewPr>
        <p:scale>
          <a:sx n="80" d="100"/>
          <a:sy n="80" d="100"/>
        </p:scale>
        <p:origin x="-1406" y="-4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0AD4-9D2C-426F-B60E-2AFDECABB8C6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2/17/2014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2/17/2014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2/17/2014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2/17/2014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2/17/2014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2/17/2014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2/17/2014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>
            <a:extLst/>
          </a:lstStyle>
          <a:p>
            <a:pPr algn="ctr"/>
            <a:r>
              <a:rPr lang="cs-CZ" b="1" dirty="0" smtClean="0"/>
              <a:t>cvičení</a:t>
            </a:r>
            <a:r>
              <a:rPr lang="en-US" dirty="0" smtClean="0"/>
              <a:t> </a:t>
            </a:r>
            <a:r>
              <a:rPr lang="cs-CZ" b="1" dirty="0"/>
              <a:t>Modelování a </a:t>
            </a:r>
            <a:r>
              <a:rPr lang="cs-CZ" b="1" dirty="0" smtClean="0"/>
              <a:t>simulace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b="1" dirty="0" err="1" smtClean="0"/>
              <a:t>Cvičení</a:t>
            </a:r>
            <a:r>
              <a:rPr lang="en-US" dirty="0" smtClean="0"/>
              <a:t> 1 - LS </a:t>
            </a:r>
            <a:r>
              <a:rPr lang="en-US" dirty="0" smtClean="0"/>
              <a:t>2014 </a:t>
            </a:r>
            <a:r>
              <a:rPr lang="en-US" dirty="0" smtClean="0"/>
              <a:t>– Michel Kana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cs-CZ" b="1" dirty="0"/>
              <a:t>Úvod do </a:t>
            </a:r>
            <a:r>
              <a:rPr lang="cs-CZ" b="1" dirty="0" err="1" smtClean="0"/>
              <a:t>Simulink</a:t>
            </a:r>
            <a:endParaRPr lang="cs-CZ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819150"/>
            <a:ext cx="4572000" cy="1752600"/>
          </a:xfrm>
        </p:spPr>
        <p:txBody>
          <a:bodyPr>
            <a:normAutofit fontScale="70000" lnSpcReduction="20000"/>
          </a:bodyPr>
          <a:lstStyle/>
          <a:p>
            <a:r>
              <a:rPr lang="cs-CZ" dirty="0" smtClean="0"/>
              <a:t>Prostředí k </a:t>
            </a:r>
            <a:r>
              <a:rPr lang="cs-CZ" dirty="0"/>
              <a:t>simulaci dynamických </a:t>
            </a:r>
            <a:r>
              <a:rPr lang="cs-CZ" dirty="0" smtClean="0"/>
              <a:t>systémů pomoci blokové schéma</a:t>
            </a:r>
          </a:p>
          <a:p>
            <a:r>
              <a:rPr lang="cs-CZ" dirty="0" smtClean="0"/>
              <a:t>nabídka knihoven </a:t>
            </a:r>
            <a:r>
              <a:rPr lang="cs-CZ" dirty="0"/>
              <a:t>zdrojů signálů, základních spojitých, diskrétních a nelineárních bloků a bloků pro zobrazování a ukládání </a:t>
            </a:r>
            <a:r>
              <a:rPr lang="cs-CZ" dirty="0" smtClean="0"/>
              <a:t>signálů 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clrChange>
              <a:clrFrom>
                <a:srgbClr val="E49B59"/>
              </a:clrFrom>
              <a:clrTo>
                <a:srgbClr val="E49B59">
                  <a:alpha val="0"/>
                </a:srgbClr>
              </a:clrTo>
            </a:clrChange>
          </a:blip>
          <a:srcRect l="20103" r="44253" b="38171"/>
          <a:stretch>
            <a:fillRect/>
          </a:stretch>
        </p:blipFill>
        <p:spPr bwMode="auto">
          <a:xfrm>
            <a:off x="4419600" y="819150"/>
            <a:ext cx="3581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 l="10777" r="49150" b="52103"/>
          <a:stretch>
            <a:fillRect/>
          </a:stretch>
        </p:blipFill>
        <p:spPr bwMode="auto">
          <a:xfrm>
            <a:off x="685800" y="2800350"/>
            <a:ext cx="28956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083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b="1" dirty="0" smtClean="0"/>
              <a:t>Shrnutí dnešního cvičení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609600" y="761087"/>
            <a:ext cx="80772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i="1" dirty="0" smtClean="0"/>
              <a:t>[</a:t>
            </a:r>
            <a:r>
              <a:rPr lang="cs-CZ" sz="1200" b="1" i="1" dirty="0" smtClean="0"/>
              <a:t>Organizace </a:t>
            </a:r>
            <a:r>
              <a:rPr lang="cs-CZ" sz="1200" b="1" i="1" dirty="0"/>
              <a:t>cvičení]</a:t>
            </a:r>
          </a:p>
          <a:p>
            <a:r>
              <a:rPr lang="en-US" sz="1200" i="1" dirty="0" smtClean="0"/>
              <a:t> </a:t>
            </a:r>
            <a:r>
              <a:rPr lang="cs-CZ" sz="1200" dirty="0" smtClean="0"/>
              <a:t>13 hodin s </a:t>
            </a:r>
            <a:r>
              <a:rPr lang="cs-CZ" sz="1200" dirty="0" err="1" smtClean="0"/>
              <a:t>Matlab</a:t>
            </a:r>
            <a:r>
              <a:rPr lang="cs-CZ" sz="1200" dirty="0" smtClean="0"/>
              <a:t> a </a:t>
            </a:r>
            <a:r>
              <a:rPr lang="cs-CZ" sz="1200" dirty="0" err="1" smtClean="0"/>
              <a:t>Simulink</a:t>
            </a:r>
            <a:r>
              <a:rPr lang="cs-CZ" sz="1200" dirty="0" smtClean="0"/>
              <a:t>, z</a:t>
            </a:r>
            <a:r>
              <a:rPr lang="de-DE" sz="1200" dirty="0" smtClean="0"/>
              <a:t>á</a:t>
            </a:r>
            <a:r>
              <a:rPr lang="cs-CZ" sz="1200" dirty="0" smtClean="0"/>
              <a:t>klad</a:t>
            </a:r>
            <a:r>
              <a:rPr lang="de-DE" sz="1200" dirty="0" smtClean="0"/>
              <a:t>y</a:t>
            </a:r>
            <a:r>
              <a:rPr lang="cs-CZ" sz="1200" dirty="0" smtClean="0"/>
              <a:t> modelování a tvorba vlastního modelu.</a:t>
            </a:r>
          </a:p>
          <a:p>
            <a:r>
              <a:rPr lang="en-US" sz="1200" dirty="0" smtClean="0"/>
              <a:t>Pro </a:t>
            </a:r>
            <a:r>
              <a:rPr lang="en-US" sz="1200" dirty="0" err="1"/>
              <a:t>získání</a:t>
            </a:r>
            <a:r>
              <a:rPr lang="en-US" sz="1200" dirty="0"/>
              <a:t> </a:t>
            </a:r>
            <a:r>
              <a:rPr lang="en-US" sz="1200" dirty="0" err="1"/>
              <a:t>zápočtu</a:t>
            </a:r>
            <a:r>
              <a:rPr lang="en-US" sz="1200" dirty="0"/>
              <a:t> je </a:t>
            </a:r>
            <a:r>
              <a:rPr lang="en-US" sz="1200" dirty="0" err="1"/>
              <a:t>potřeba</a:t>
            </a:r>
            <a:r>
              <a:rPr lang="en-US" sz="1200" dirty="0"/>
              <a:t> </a:t>
            </a:r>
            <a:r>
              <a:rPr lang="cs-CZ" sz="1200" dirty="0" smtClean="0"/>
              <a:t>4</a:t>
            </a:r>
            <a:r>
              <a:rPr lang="en-US" sz="1200" dirty="0" smtClean="0"/>
              <a:t>0 </a:t>
            </a:r>
            <a:r>
              <a:rPr lang="en-US" sz="1200" dirty="0" err="1"/>
              <a:t>bodů</a:t>
            </a:r>
            <a:r>
              <a:rPr lang="en-US" sz="1200" dirty="0"/>
              <a:t>. </a:t>
            </a:r>
          </a:p>
          <a:p>
            <a:r>
              <a:rPr lang="en-US" sz="1200" dirty="0" smtClean="0"/>
              <a:t>11 </a:t>
            </a:r>
            <a:r>
              <a:rPr lang="en-US" sz="1200" dirty="0" err="1"/>
              <a:t>bodů</a:t>
            </a:r>
            <a:r>
              <a:rPr lang="en-US" sz="1200" dirty="0"/>
              <a:t> </a:t>
            </a:r>
            <a:r>
              <a:rPr lang="en-US" sz="1200" dirty="0" err="1"/>
              <a:t>lze</a:t>
            </a:r>
            <a:r>
              <a:rPr lang="en-US" sz="1200" dirty="0"/>
              <a:t> </a:t>
            </a:r>
            <a:r>
              <a:rPr lang="en-US" sz="1200" dirty="0" err="1"/>
              <a:t>získat</a:t>
            </a:r>
            <a:r>
              <a:rPr lang="en-US" sz="1200" dirty="0"/>
              <a:t> </a:t>
            </a:r>
            <a:r>
              <a:rPr lang="en-US" sz="1200" dirty="0" err="1"/>
              <a:t>za</a:t>
            </a:r>
            <a:r>
              <a:rPr lang="en-US" sz="1200" dirty="0"/>
              <a:t> </a:t>
            </a:r>
            <a:r>
              <a:rPr lang="en-US" sz="1200" dirty="0" err="1"/>
              <a:t>aktivní</a:t>
            </a:r>
            <a:r>
              <a:rPr lang="en-US" sz="1200" dirty="0"/>
              <a:t> </a:t>
            </a:r>
            <a:r>
              <a:rPr lang="en-US" sz="1200" dirty="0" err="1"/>
              <a:t>účast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 smtClean="0"/>
              <a:t>cvičení</a:t>
            </a:r>
            <a:r>
              <a:rPr lang="en-US" sz="1200" dirty="0" smtClean="0"/>
              <a:t>.</a:t>
            </a:r>
            <a:r>
              <a:rPr lang="cs-CZ" sz="1200" dirty="0" smtClean="0"/>
              <a:t> 29</a:t>
            </a:r>
            <a:r>
              <a:rPr lang="en-US" sz="1200" dirty="0" smtClean="0"/>
              <a:t> </a:t>
            </a:r>
            <a:r>
              <a:rPr lang="en-US" sz="1200" dirty="0" err="1"/>
              <a:t>bodů</a:t>
            </a:r>
            <a:r>
              <a:rPr lang="en-US" sz="1200" dirty="0"/>
              <a:t> </a:t>
            </a:r>
            <a:r>
              <a:rPr lang="en-US" sz="1200" dirty="0" err="1"/>
              <a:t>lze</a:t>
            </a:r>
            <a:r>
              <a:rPr lang="en-US" sz="1200" dirty="0"/>
              <a:t> </a:t>
            </a:r>
            <a:r>
              <a:rPr lang="en-US" sz="1200" dirty="0" err="1"/>
              <a:t>získat</a:t>
            </a:r>
            <a:r>
              <a:rPr lang="en-US" sz="1200" dirty="0"/>
              <a:t> </a:t>
            </a:r>
            <a:r>
              <a:rPr lang="en-US" sz="1200" dirty="0" err="1"/>
              <a:t>za</a:t>
            </a:r>
            <a:r>
              <a:rPr lang="en-US" sz="1200" dirty="0"/>
              <a:t> </a:t>
            </a:r>
            <a:r>
              <a:rPr lang="en-US" sz="1200" dirty="0" err="1"/>
              <a:t>zápočtový</a:t>
            </a:r>
            <a:r>
              <a:rPr lang="en-US" sz="1200" dirty="0"/>
              <a:t> </a:t>
            </a:r>
            <a:r>
              <a:rPr lang="en-US" sz="1200" dirty="0" smtClean="0"/>
              <a:t>test, </a:t>
            </a:r>
            <a:r>
              <a:rPr lang="en-US" sz="1200" dirty="0" err="1"/>
              <a:t>který</a:t>
            </a:r>
            <a:r>
              <a:rPr lang="en-US" sz="1200" dirty="0"/>
              <a:t> se </a:t>
            </a:r>
            <a:r>
              <a:rPr lang="en-US" sz="1200" dirty="0" err="1"/>
              <a:t>uskuteční</a:t>
            </a:r>
            <a:r>
              <a:rPr lang="en-US" sz="1200" dirty="0"/>
              <a:t>  </a:t>
            </a:r>
            <a:r>
              <a:rPr lang="en-US" sz="1200" dirty="0" err="1" smtClean="0"/>
              <a:t>na</a:t>
            </a:r>
            <a:r>
              <a:rPr lang="en-US" sz="1200" dirty="0" smtClean="0"/>
              <a:t> </a:t>
            </a:r>
            <a:r>
              <a:rPr lang="de-DE" sz="1200" dirty="0" smtClean="0"/>
              <a:t>8</a:t>
            </a:r>
            <a:r>
              <a:rPr lang="en-US" sz="1200" dirty="0" smtClean="0"/>
              <a:t>. </a:t>
            </a:r>
            <a:r>
              <a:rPr lang="en-US" sz="1200" dirty="0" err="1" smtClean="0"/>
              <a:t>hodin</a:t>
            </a:r>
            <a:r>
              <a:rPr lang="cs-CZ" sz="1200" dirty="0" smtClean="0"/>
              <a:t>ě a</a:t>
            </a:r>
            <a:r>
              <a:rPr lang="en-US" sz="1200" dirty="0" smtClean="0"/>
              <a:t> </a:t>
            </a:r>
            <a:r>
              <a:rPr lang="en-US" sz="1200" dirty="0"/>
              <a:t>13. </a:t>
            </a:r>
            <a:r>
              <a:rPr lang="en-US" sz="1200" dirty="0" err="1" smtClean="0"/>
              <a:t>hodin</a:t>
            </a:r>
            <a:r>
              <a:rPr lang="cs-CZ" sz="1200" dirty="0" smtClean="0"/>
              <a:t>ě</a:t>
            </a:r>
            <a:r>
              <a:rPr lang="en-US" sz="1200" dirty="0" smtClean="0"/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600075" y="1885950"/>
            <a:ext cx="80772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200" b="1" i="1" dirty="0" smtClean="0"/>
              <a:t>[</a:t>
            </a:r>
            <a:r>
              <a:rPr lang="cs-CZ" sz="1200" b="1" i="1" dirty="0"/>
              <a:t>Základ matematiky</a:t>
            </a:r>
            <a:r>
              <a:rPr lang="cs-CZ" sz="1200" b="1" i="1" dirty="0" smtClean="0"/>
              <a:t>]</a:t>
            </a:r>
            <a:endParaRPr lang="cs-CZ" sz="1200" b="1" i="1" dirty="0"/>
          </a:p>
          <a:p>
            <a:r>
              <a:rPr lang="cs-CZ" sz="1200" dirty="0" smtClean="0"/>
              <a:t>Polynom, rovnice, matice</a:t>
            </a:r>
            <a:endParaRPr lang="cs-CZ" sz="1200" i="1" dirty="0"/>
          </a:p>
        </p:txBody>
      </p:sp>
      <p:sp>
        <p:nvSpPr>
          <p:cNvPr id="7" name="Rectangle 6"/>
          <p:cNvSpPr/>
          <p:nvPr/>
        </p:nvSpPr>
        <p:spPr>
          <a:xfrm>
            <a:off x="609600" y="2701066"/>
            <a:ext cx="80772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i="1" dirty="0" smtClean="0"/>
              <a:t>[</a:t>
            </a:r>
            <a:r>
              <a:rPr lang="cs-CZ" sz="1200" b="1" i="1" dirty="0" err="1" smtClean="0"/>
              <a:t>Matlab</a:t>
            </a:r>
            <a:r>
              <a:rPr lang="cs-CZ" sz="1200" b="1" i="1" dirty="0" smtClean="0"/>
              <a:t>, </a:t>
            </a:r>
            <a:r>
              <a:rPr lang="cs-CZ" sz="1200" b="1" i="1" dirty="0" err="1" smtClean="0"/>
              <a:t>Simulink</a:t>
            </a:r>
            <a:r>
              <a:rPr lang="en-US" sz="1200" b="1" i="1" dirty="0" smtClean="0"/>
              <a:t>]</a:t>
            </a:r>
          </a:p>
          <a:p>
            <a:r>
              <a:rPr lang="cs-CZ" sz="1200" i="1" dirty="0" err="1" smtClean="0"/>
              <a:t>Matlab</a:t>
            </a:r>
            <a:r>
              <a:rPr lang="cs-CZ" sz="1200" i="1" dirty="0" smtClean="0"/>
              <a:t> je </a:t>
            </a:r>
            <a:r>
              <a:rPr lang="cs-CZ" sz="1200" dirty="0"/>
              <a:t>interaktivní programové </a:t>
            </a:r>
            <a:r>
              <a:rPr lang="cs-CZ" sz="1200" dirty="0" smtClean="0"/>
              <a:t>prostředí pro </a:t>
            </a:r>
            <a:r>
              <a:rPr lang="cs-CZ" sz="1200" dirty="0"/>
              <a:t>počítání s </a:t>
            </a:r>
            <a:r>
              <a:rPr lang="cs-CZ" sz="1200" dirty="0" smtClean="0"/>
              <a:t>maticemi,</a:t>
            </a:r>
            <a:r>
              <a:rPr lang="cs-CZ" sz="1200" dirty="0"/>
              <a:t> vykreslování </a:t>
            </a:r>
            <a:r>
              <a:rPr lang="cs-CZ" sz="1200" dirty="0" smtClean="0"/>
              <a:t>grafů funkcí,</a:t>
            </a:r>
            <a:r>
              <a:rPr lang="cs-CZ" sz="1200" dirty="0"/>
              <a:t> </a:t>
            </a:r>
            <a:r>
              <a:rPr lang="cs-CZ" sz="1200" dirty="0" smtClean="0"/>
              <a:t>implementaci algoritmů, analýzu </a:t>
            </a:r>
            <a:r>
              <a:rPr lang="cs-CZ" sz="1200" dirty="0"/>
              <a:t>a </a:t>
            </a:r>
            <a:r>
              <a:rPr lang="cs-CZ" sz="1200" dirty="0" smtClean="0"/>
              <a:t>prezentaci dat, vytváření aplikace</a:t>
            </a:r>
            <a:r>
              <a:rPr lang="cs-CZ" sz="1200" dirty="0"/>
              <a:t>.</a:t>
            </a:r>
          </a:p>
          <a:p>
            <a:r>
              <a:rPr lang="cs-CZ" sz="1200" dirty="0" smtClean="0"/>
              <a:t> </a:t>
            </a:r>
            <a:r>
              <a:rPr lang="cs-CZ" sz="1200" dirty="0" err="1" smtClean="0"/>
              <a:t>Simulink</a:t>
            </a:r>
            <a:r>
              <a:rPr lang="cs-CZ" sz="1200" dirty="0" smtClean="0"/>
              <a:t> je prostředí </a:t>
            </a:r>
            <a:r>
              <a:rPr lang="cs-CZ" sz="1200" dirty="0"/>
              <a:t>k simulaci dynamických systémů pomoci blokové </a:t>
            </a:r>
            <a:r>
              <a:rPr lang="cs-CZ" sz="1200" dirty="0" smtClean="0"/>
              <a:t>schéma.</a:t>
            </a:r>
            <a:endParaRPr lang="cs-CZ" sz="1200" dirty="0"/>
          </a:p>
        </p:txBody>
      </p:sp>
      <p:sp>
        <p:nvSpPr>
          <p:cNvPr id="9" name="Rectangle 8"/>
          <p:cNvSpPr/>
          <p:nvPr/>
        </p:nvSpPr>
        <p:spPr>
          <a:xfrm>
            <a:off x="600075" y="4095586"/>
            <a:ext cx="8077200" cy="646331"/>
          </a:xfrm>
          <a:prstGeom prst="rect">
            <a:avLst/>
          </a:prstGeom>
          <a:solidFill>
            <a:srgbClr val="DEC2D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i="1" dirty="0" smtClean="0"/>
              <a:t>[</a:t>
            </a:r>
            <a:r>
              <a:rPr lang="cs-CZ" sz="1200" b="1" i="1" dirty="0" smtClean="0"/>
              <a:t>Co bude dál?</a:t>
            </a:r>
            <a:r>
              <a:rPr lang="en-US" sz="1200" b="1" i="1" dirty="0" smtClean="0"/>
              <a:t>]</a:t>
            </a:r>
          </a:p>
          <a:p>
            <a:r>
              <a:rPr lang="cs-CZ" sz="1200" dirty="0" smtClean="0"/>
              <a:t>Příští týden budeme pokračovat v </a:t>
            </a:r>
            <a:r>
              <a:rPr lang="cs-CZ" sz="1200" dirty="0" err="1" smtClean="0"/>
              <a:t>Simulink</a:t>
            </a:r>
            <a:r>
              <a:rPr lang="cs-CZ" sz="1200" dirty="0" smtClean="0"/>
              <a:t> s modelem </a:t>
            </a:r>
            <a:r>
              <a:rPr lang="cs-CZ" sz="1200" dirty="0" err="1"/>
              <a:t>jednodruhových</a:t>
            </a:r>
            <a:r>
              <a:rPr lang="cs-CZ" sz="1200" dirty="0"/>
              <a:t> </a:t>
            </a:r>
            <a:r>
              <a:rPr lang="cs-CZ" sz="1200" dirty="0" smtClean="0"/>
              <a:t>populací.</a:t>
            </a:r>
            <a:endParaRPr lang="cs-CZ" sz="1200" dirty="0"/>
          </a:p>
          <a:p>
            <a:endParaRPr lang="en-US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cs-CZ" dirty="0" smtClean="0"/>
              <a:t>Co uděláme ve dnešním cvičení? 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781800" cy="326862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b="1" dirty="0" smtClean="0"/>
              <a:t>Organizace cvičeni</a:t>
            </a:r>
          </a:p>
          <a:p>
            <a:pPr marL="514350" indent="-514350">
              <a:buFont typeface="+mj-lt"/>
              <a:buAutoNum type="arabicPeriod"/>
            </a:pPr>
            <a:r>
              <a:rPr lang="cs-CZ" b="1" dirty="0" smtClean="0"/>
              <a:t>Vstupný test</a:t>
            </a:r>
          </a:p>
          <a:p>
            <a:pPr marL="514350" indent="-514350">
              <a:buFont typeface="+mj-lt"/>
              <a:buAutoNum type="arabicPeriod"/>
            </a:pPr>
            <a:r>
              <a:rPr lang="cs-CZ" b="1" dirty="0" smtClean="0"/>
              <a:t>Proč modelování a simulace</a:t>
            </a:r>
            <a:r>
              <a:rPr lang="cs-CZ" dirty="0"/>
              <a:t> ?</a:t>
            </a:r>
            <a:endParaRPr lang="de-DE" b="1" dirty="0" smtClean="0"/>
          </a:p>
          <a:p>
            <a:pPr marL="514350" indent="-514350">
              <a:buFont typeface="+mj-lt"/>
              <a:buAutoNum type="arabicPeriod"/>
            </a:pPr>
            <a:r>
              <a:rPr lang="cs-CZ" b="1" dirty="0" smtClean="0"/>
              <a:t>Základ matematiky</a:t>
            </a:r>
          </a:p>
          <a:p>
            <a:pPr marL="514350" indent="-514350">
              <a:buFont typeface="+mj-lt"/>
              <a:buAutoNum type="arabicPeriod"/>
            </a:pPr>
            <a:r>
              <a:rPr lang="cs-CZ" b="1" dirty="0" smtClean="0"/>
              <a:t>Úvod do </a:t>
            </a:r>
            <a:r>
              <a:rPr lang="de-DE" b="1" dirty="0" err="1" smtClean="0"/>
              <a:t>Matlab</a:t>
            </a:r>
            <a:endParaRPr lang="cs-CZ" b="1" dirty="0" smtClean="0"/>
          </a:p>
          <a:p>
            <a:pPr marL="514350" indent="-514350">
              <a:buFont typeface="+mj-lt"/>
              <a:buAutoNum type="arabicPeriod"/>
            </a:pPr>
            <a:r>
              <a:rPr lang="cs-CZ" b="1" dirty="0"/>
              <a:t>Úvod do </a:t>
            </a:r>
            <a:r>
              <a:rPr lang="de-DE" b="1" dirty="0" err="1" smtClean="0"/>
              <a:t>Simulink</a:t>
            </a:r>
            <a:endParaRPr lang="cs-CZ" b="1" dirty="0"/>
          </a:p>
          <a:p>
            <a:pPr marL="514350" indent="-514350">
              <a:buFont typeface="+mj-lt"/>
              <a:buAutoNum type="arabicPeriod"/>
            </a:pPr>
            <a:r>
              <a:rPr lang="cs-CZ" b="1" dirty="0" smtClean="0"/>
              <a:t>Shrnuti</a:t>
            </a:r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472440"/>
          </a:xfrm>
        </p:spPr>
        <p:txBody>
          <a:bodyPr/>
          <a:lstStyle/>
          <a:p>
            <a:r>
              <a:rPr lang="cs-CZ" dirty="0" smtClean="0"/>
              <a:t>Jak jsou cvičení organizované?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1350146"/>
            <a:ext cx="2819400" cy="573904"/>
          </a:xfrm>
        </p:spPr>
        <p:txBody>
          <a:bodyPr>
            <a:noAutofit/>
          </a:bodyPr>
          <a:lstStyle/>
          <a:p>
            <a:r>
              <a:rPr lang="de-DE" sz="1200" b="1" dirty="0"/>
              <a:t>1 skupina</a:t>
            </a:r>
          </a:p>
          <a:p>
            <a:r>
              <a:rPr lang="de-DE" sz="1200" b="1" dirty="0" smtClean="0"/>
              <a:t>8 </a:t>
            </a:r>
            <a:r>
              <a:rPr lang="de-DE" sz="1200" b="1" dirty="0" smtClean="0"/>
              <a:t>studentu</a:t>
            </a:r>
          </a:p>
          <a:p>
            <a:r>
              <a:rPr lang="de-DE" sz="1200" b="1" dirty="0" smtClean="0"/>
              <a:t>1</a:t>
            </a:r>
            <a:r>
              <a:rPr lang="cs-CZ" sz="1200" b="1" dirty="0" smtClean="0"/>
              <a:t>3</a:t>
            </a:r>
            <a:r>
              <a:rPr lang="de-DE" sz="1200" b="1" dirty="0" smtClean="0"/>
              <a:t> </a:t>
            </a:r>
            <a:r>
              <a:rPr lang="en-US" sz="1200" b="1" dirty="0" err="1"/>
              <a:t>cvičení</a:t>
            </a:r>
            <a:r>
              <a:rPr lang="en-US" sz="1200" b="1" dirty="0"/>
              <a:t> x </a:t>
            </a:r>
            <a:r>
              <a:rPr lang="cs-CZ" sz="1200" b="1" dirty="0" smtClean="0"/>
              <a:t>1.5</a:t>
            </a:r>
            <a:r>
              <a:rPr lang="en-US" sz="1200" b="1" dirty="0" smtClean="0"/>
              <a:t> </a:t>
            </a:r>
            <a:r>
              <a:rPr lang="en-US" sz="1200" b="1" dirty="0" err="1"/>
              <a:t>hodiny</a:t>
            </a:r>
            <a:endParaRPr lang="en-US" sz="1200" b="1" dirty="0"/>
          </a:p>
          <a:p>
            <a:pPr lvl="1"/>
            <a:endParaRPr lang="en-US" sz="1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201967" y="742950"/>
            <a:ext cx="2819400" cy="530352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 err="1"/>
              <a:t>Biomedicínská</a:t>
            </a:r>
            <a:r>
              <a:rPr lang="en-US" b="0" dirty="0"/>
              <a:t> </a:t>
            </a:r>
            <a:r>
              <a:rPr lang="en-US" b="0" dirty="0" err="1"/>
              <a:t>informatika</a:t>
            </a:r>
            <a:r>
              <a:rPr lang="en-US" b="0" dirty="0"/>
              <a:t> BMI (</a:t>
            </a:r>
            <a:r>
              <a:rPr lang="en-US" b="0" dirty="0" smtClean="0"/>
              <a:t>17B</a:t>
            </a:r>
            <a:r>
              <a:rPr lang="de-DE" b="0" dirty="0" smtClean="0"/>
              <a:t>IMS</a:t>
            </a:r>
            <a:r>
              <a:rPr lang="en-US" b="0" dirty="0" smtClean="0"/>
              <a:t> )</a:t>
            </a:r>
            <a:endParaRPr lang="en-US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2266950"/>
            <a:ext cx="9006519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3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472440"/>
          </a:xfrm>
        </p:spPr>
        <p:txBody>
          <a:bodyPr/>
          <a:lstStyle/>
          <a:p>
            <a:r>
              <a:rPr lang="cs-CZ" dirty="0" smtClean="0"/>
              <a:t>Co už byste </a:t>
            </a:r>
            <a:r>
              <a:rPr lang="cs-CZ" dirty="0"/>
              <a:t>měli umět</a:t>
            </a:r>
            <a:r>
              <a:rPr lang="cs-CZ" dirty="0" smtClean="0"/>
              <a:t>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09800" y="1681481"/>
            <a:ext cx="4114800" cy="2628900"/>
          </a:xfrm>
        </p:spPr>
        <p:txBody>
          <a:bodyPr>
            <a:normAutofit/>
          </a:bodyPr>
          <a:lstStyle/>
          <a:p>
            <a:r>
              <a:rPr lang="cs-CZ" b="1" dirty="0"/>
              <a:t>Integrální počet</a:t>
            </a:r>
          </a:p>
          <a:p>
            <a:r>
              <a:rPr lang="en-US" b="1" dirty="0" err="1"/>
              <a:t>Matlab</a:t>
            </a:r>
            <a:endParaRPr lang="en-US" b="1" dirty="0"/>
          </a:p>
          <a:p>
            <a:r>
              <a:rPr lang="en-US" b="1" dirty="0"/>
              <a:t>Data a </a:t>
            </a:r>
            <a:r>
              <a:rPr lang="en-US" b="1" dirty="0" err="1"/>
              <a:t>datové</a:t>
            </a:r>
            <a:r>
              <a:rPr lang="en-US" b="1" dirty="0"/>
              <a:t> </a:t>
            </a:r>
            <a:r>
              <a:rPr lang="en-US" b="1" dirty="0" err="1"/>
              <a:t>struktury</a:t>
            </a:r>
            <a:endParaRPr lang="en-US" b="1" dirty="0"/>
          </a:p>
          <a:p>
            <a:r>
              <a:rPr lang="en-US" b="1" dirty="0" err="1" smtClean="0"/>
              <a:t>Práce</a:t>
            </a:r>
            <a:r>
              <a:rPr lang="en-US" b="1" dirty="0" smtClean="0"/>
              <a:t> </a:t>
            </a:r>
            <a:r>
              <a:rPr lang="en-US" b="1" dirty="0"/>
              <a:t>s </a:t>
            </a:r>
            <a:r>
              <a:rPr lang="en-US" b="1" dirty="0" err="1"/>
              <a:t>programovými</a:t>
            </a:r>
            <a:r>
              <a:rPr lang="en-US" b="1" dirty="0"/>
              <a:t> </a:t>
            </a:r>
            <a:r>
              <a:rPr lang="en-US" b="1" dirty="0" err="1" smtClean="0"/>
              <a:t>prostředky</a:t>
            </a:r>
            <a:endParaRPr lang="en-US" b="1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2209800" y="1123950"/>
            <a:ext cx="4267200" cy="530352"/>
          </a:xfrm>
        </p:spPr>
        <p:txBody>
          <a:bodyPr>
            <a:normAutofit fontScale="92500"/>
          </a:bodyPr>
          <a:lstStyle/>
          <a:p>
            <a:r>
              <a:rPr lang="en-US" b="0" dirty="0" err="1"/>
              <a:t>Biomedicínská</a:t>
            </a:r>
            <a:r>
              <a:rPr lang="en-US" b="0" dirty="0"/>
              <a:t> </a:t>
            </a:r>
            <a:r>
              <a:rPr lang="en-US" b="0" dirty="0" err="1"/>
              <a:t>informatika</a:t>
            </a:r>
            <a:r>
              <a:rPr lang="en-US" b="0" dirty="0"/>
              <a:t> BMI (</a:t>
            </a:r>
            <a:r>
              <a:rPr lang="en-US" b="0" dirty="0" smtClean="0"/>
              <a:t>17</a:t>
            </a:r>
            <a:r>
              <a:rPr lang="de-DE" b="0" dirty="0" smtClean="0"/>
              <a:t>BIMS</a:t>
            </a:r>
            <a:r>
              <a:rPr lang="en-US" b="0" dirty="0" smtClean="0"/>
              <a:t> 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cs-CZ" smtClean="0"/>
              <a:t>Co budete cvičit po celém semestru?</a:t>
            </a:r>
            <a:endParaRPr lang="cs-CZ"/>
          </a:p>
        </p:txBody>
      </p:sp>
      <p:sp>
        <p:nvSpPr>
          <p:cNvPr id="42" name="TextBox 41"/>
          <p:cNvSpPr txBox="1"/>
          <p:nvPr/>
        </p:nvSpPr>
        <p:spPr>
          <a:xfrm>
            <a:off x="3429000" y="742950"/>
            <a:ext cx="19812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0" bIns="0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17BIMS</a:t>
            </a:r>
            <a:endParaRPr lang="cs-CZ" b="1" dirty="0" smtClean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0376" y="1733550"/>
            <a:ext cx="2295223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cs-CZ" sz="1200" dirty="0" smtClean="0"/>
              <a:t>1. hodina</a:t>
            </a:r>
          </a:p>
          <a:p>
            <a:r>
              <a:rPr lang="cs-CZ" sz="1200" b="1" dirty="0" smtClean="0"/>
              <a:t>Úvod </a:t>
            </a:r>
            <a:r>
              <a:rPr lang="cs-CZ" sz="1200" b="1" smtClean="0"/>
              <a:t>do Matlab/Simulink</a:t>
            </a:r>
            <a:endParaRPr lang="cs-CZ" sz="1200" b="1" dirty="0" smtClean="0"/>
          </a:p>
          <a:p>
            <a:endParaRPr lang="cs-CZ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05494" y="2346127"/>
            <a:ext cx="2290106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cs-CZ" sz="1200" dirty="0" smtClean="0"/>
              <a:t>2. hodina</a:t>
            </a:r>
          </a:p>
          <a:p>
            <a:r>
              <a:rPr lang="cs-CZ" sz="1200" b="1" dirty="0" smtClean="0"/>
              <a:t>Modely </a:t>
            </a:r>
            <a:r>
              <a:rPr lang="cs-CZ" sz="1200" b="1" dirty="0" err="1" smtClean="0"/>
              <a:t>jednodruhových</a:t>
            </a:r>
            <a:r>
              <a:rPr lang="cs-CZ" sz="1200" b="1" dirty="0" smtClean="0"/>
              <a:t> populací</a:t>
            </a:r>
            <a:endParaRPr lang="cs-CZ" sz="1200" b="1" dirty="0"/>
          </a:p>
        </p:txBody>
      </p:sp>
      <p:cxnSp>
        <p:nvCxnSpPr>
          <p:cNvPr id="47" name="Elbow Connector 46"/>
          <p:cNvCxnSpPr>
            <a:endCxn id="43" idx="1"/>
          </p:cNvCxnSpPr>
          <p:nvPr/>
        </p:nvCxnSpPr>
        <p:spPr>
          <a:xfrm rot="16200000" flipH="1">
            <a:off x="338288" y="1700062"/>
            <a:ext cx="304798" cy="2193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45"/>
          <p:cNvCxnSpPr>
            <a:endCxn id="46" idx="1"/>
          </p:cNvCxnSpPr>
          <p:nvPr/>
        </p:nvCxnSpPr>
        <p:spPr>
          <a:xfrm rot="16200000" flipH="1">
            <a:off x="-3542" y="1965691"/>
            <a:ext cx="993578" cy="22449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681057" y="1733550"/>
            <a:ext cx="2062335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cs-CZ" sz="1200" dirty="0" smtClean="0"/>
              <a:t>5. hodina</a:t>
            </a:r>
          </a:p>
          <a:p>
            <a:r>
              <a:rPr lang="cs-CZ" sz="1200" b="1" dirty="0" smtClean="0"/>
              <a:t>1-kompartmentové modely</a:t>
            </a:r>
            <a:endParaRPr lang="cs-CZ" sz="1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686174" y="2346126"/>
            <a:ext cx="2057401" cy="454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cs-CZ" sz="1200" dirty="0" smtClean="0"/>
              <a:t>6. hodina</a:t>
            </a:r>
          </a:p>
          <a:p>
            <a:r>
              <a:rPr lang="cs-CZ" sz="1200" b="1" dirty="0" smtClean="0"/>
              <a:t>Vice-kompartmentové modely</a:t>
            </a:r>
            <a:endParaRPr lang="cs-CZ" sz="1200" b="1" dirty="0"/>
          </a:p>
        </p:txBody>
      </p:sp>
      <p:cxnSp>
        <p:nvCxnSpPr>
          <p:cNvPr id="58" name="Elbow Connector 57"/>
          <p:cNvCxnSpPr>
            <a:endCxn id="56" idx="1"/>
          </p:cNvCxnSpPr>
          <p:nvPr/>
        </p:nvCxnSpPr>
        <p:spPr>
          <a:xfrm rot="16200000" flipH="1">
            <a:off x="3389346" y="1670439"/>
            <a:ext cx="380998" cy="20242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45"/>
          <p:cNvCxnSpPr>
            <a:endCxn id="57" idx="1"/>
          </p:cNvCxnSpPr>
          <p:nvPr/>
        </p:nvCxnSpPr>
        <p:spPr>
          <a:xfrm rot="16200000" flipH="1">
            <a:off x="3086358" y="1973422"/>
            <a:ext cx="992088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838949" y="1733550"/>
            <a:ext cx="2076451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200" dirty="0" smtClean="0"/>
              <a:t>9</a:t>
            </a:r>
            <a:r>
              <a:rPr lang="cs-CZ" sz="1200" dirty="0" smtClean="0"/>
              <a:t>. </a:t>
            </a:r>
            <a:r>
              <a:rPr lang="cs-CZ" sz="1200" dirty="0" smtClean="0"/>
              <a:t>hodina</a:t>
            </a:r>
          </a:p>
          <a:p>
            <a:r>
              <a:rPr lang="cs-CZ" sz="1200" b="1" dirty="0"/>
              <a:t>Analýza identifikovatelnosti</a:t>
            </a:r>
            <a:endParaRPr lang="cs-CZ" sz="1200" b="1" dirty="0"/>
          </a:p>
        </p:txBody>
      </p:sp>
      <p:cxnSp>
        <p:nvCxnSpPr>
          <p:cNvPr id="61" name="Elbow Connector 45"/>
          <p:cNvCxnSpPr>
            <a:endCxn id="60" idx="1"/>
          </p:cNvCxnSpPr>
          <p:nvPr/>
        </p:nvCxnSpPr>
        <p:spPr>
          <a:xfrm rot="16200000" flipH="1">
            <a:off x="6554232" y="1675944"/>
            <a:ext cx="361891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4495" y="1352550"/>
            <a:ext cx="1568058" cy="246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>
            <a:spAutoFit/>
          </a:bodyPr>
          <a:lstStyle/>
          <a:p>
            <a:r>
              <a:rPr lang="cs-CZ" sz="1600" smtClean="0"/>
              <a:t>Modely populací</a:t>
            </a:r>
            <a:endParaRPr lang="cs-CZ" sz="1600" b="1" smtClean="0">
              <a:solidFill>
                <a:schemeClr val="dk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05175" y="1352550"/>
            <a:ext cx="2228495" cy="246221"/>
          </a:xfrm>
          <a:prstGeom prst="rect">
            <a:avLst/>
          </a:prstGeom>
          <a:solidFill>
            <a:srgbClr val="A38B8E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spAutoFit/>
          </a:bodyPr>
          <a:lstStyle/>
          <a:p>
            <a:r>
              <a:rPr lang="cs-CZ" sz="1600" smtClean="0"/>
              <a:t>Kompartmentové modely</a:t>
            </a:r>
            <a:endParaRPr lang="cs-CZ" sz="1600" b="1"/>
          </a:p>
        </p:txBody>
      </p:sp>
      <p:sp>
        <p:nvSpPr>
          <p:cNvPr id="66" name="TextBox 65"/>
          <p:cNvSpPr txBox="1"/>
          <p:nvPr/>
        </p:nvSpPr>
        <p:spPr>
          <a:xfrm>
            <a:off x="6457950" y="1352550"/>
            <a:ext cx="1538434" cy="24622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spAutoFit/>
          </a:bodyPr>
          <a:lstStyle/>
          <a:p>
            <a:r>
              <a:rPr lang="cs-CZ" sz="1600" b="1" dirty="0" smtClean="0">
                <a:solidFill>
                  <a:schemeClr val="tx1"/>
                </a:solidFill>
              </a:rPr>
              <a:t>Pokročilé</a:t>
            </a:r>
            <a:r>
              <a:rPr lang="de-DE" sz="1600" b="1" dirty="0" smtClean="0">
                <a:solidFill>
                  <a:schemeClr val="tx1"/>
                </a:solidFill>
              </a:rPr>
              <a:t> </a:t>
            </a:r>
            <a:r>
              <a:rPr lang="de-DE" sz="1600" b="1" dirty="0" err="1" smtClean="0">
                <a:solidFill>
                  <a:schemeClr val="tx1"/>
                </a:solidFill>
              </a:rPr>
              <a:t>pojmy</a:t>
            </a:r>
            <a:endParaRPr lang="cs-CZ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42" idx="2"/>
            <a:endCxn id="63" idx="0"/>
          </p:cNvCxnSpPr>
          <p:nvPr/>
        </p:nvCxnSpPr>
        <p:spPr>
          <a:xfrm rot="5400000">
            <a:off x="4253212" y="1186161"/>
            <a:ext cx="332601" cy="1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139"/>
          <p:cNvCxnSpPr>
            <a:stCxn id="42" idx="2"/>
            <a:endCxn id="66" idx="0"/>
          </p:cNvCxnSpPr>
          <p:nvPr/>
        </p:nvCxnSpPr>
        <p:spPr>
          <a:xfrm rot="16200000" flipH="1">
            <a:off x="5657083" y="-217535"/>
            <a:ext cx="332601" cy="28075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42" idx="2"/>
            <a:endCxn id="62" idx="0"/>
          </p:cNvCxnSpPr>
          <p:nvPr/>
        </p:nvCxnSpPr>
        <p:spPr>
          <a:xfrm rot="5400000">
            <a:off x="2547762" y="-519289"/>
            <a:ext cx="332601" cy="34110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06713" y="2952750"/>
            <a:ext cx="2288887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cs-CZ" sz="1200" dirty="0" smtClean="0"/>
              <a:t>3. hodina</a:t>
            </a:r>
          </a:p>
          <a:p>
            <a:r>
              <a:rPr lang="cs-CZ" sz="1200" b="1" dirty="0" smtClean="0"/>
              <a:t>Modely </a:t>
            </a:r>
            <a:r>
              <a:rPr lang="cs-CZ" sz="1200" b="1" dirty="0" err="1" smtClean="0"/>
              <a:t>dvoudruhových</a:t>
            </a:r>
            <a:r>
              <a:rPr lang="cs-CZ" sz="1200" b="1" dirty="0" smtClean="0"/>
              <a:t> populací</a:t>
            </a:r>
            <a:endParaRPr lang="cs-CZ" sz="1200" b="1" dirty="0"/>
          </a:p>
        </p:txBody>
      </p:sp>
      <p:cxnSp>
        <p:nvCxnSpPr>
          <p:cNvPr id="72" name="Elbow Connector 45"/>
          <p:cNvCxnSpPr>
            <a:endCxn id="71" idx="1"/>
          </p:cNvCxnSpPr>
          <p:nvPr/>
        </p:nvCxnSpPr>
        <p:spPr>
          <a:xfrm rot="16200000" flipH="1">
            <a:off x="-2322" y="2572315"/>
            <a:ext cx="993578" cy="22449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686175" y="2955727"/>
            <a:ext cx="2057400" cy="454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200" dirty="0" smtClean="0"/>
              <a:t>7</a:t>
            </a:r>
            <a:r>
              <a:rPr lang="cs-CZ" sz="1200" dirty="0" smtClean="0"/>
              <a:t>. </a:t>
            </a:r>
            <a:r>
              <a:rPr lang="cs-CZ" sz="1200" dirty="0" smtClean="0"/>
              <a:t>hodina</a:t>
            </a:r>
          </a:p>
          <a:p>
            <a:r>
              <a:rPr lang="cs-CZ" sz="1200" b="1" dirty="0"/>
              <a:t>Vice-kompartmentové modely</a:t>
            </a:r>
            <a:endParaRPr lang="cs-CZ" sz="1200" b="1" dirty="0"/>
          </a:p>
        </p:txBody>
      </p:sp>
      <p:cxnSp>
        <p:nvCxnSpPr>
          <p:cNvPr id="76" name="Elbow Connector 45"/>
          <p:cNvCxnSpPr>
            <a:endCxn id="74" idx="1"/>
          </p:cNvCxnSpPr>
          <p:nvPr/>
        </p:nvCxnSpPr>
        <p:spPr>
          <a:xfrm rot="16200000" flipH="1">
            <a:off x="3086359" y="2583023"/>
            <a:ext cx="992088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838949" y="2346128"/>
            <a:ext cx="2076451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200" dirty="0" smtClean="0"/>
              <a:t>10</a:t>
            </a:r>
            <a:r>
              <a:rPr lang="cs-CZ" sz="1200" dirty="0" smtClean="0"/>
              <a:t>. </a:t>
            </a:r>
            <a:r>
              <a:rPr lang="cs-CZ" sz="1200" dirty="0" smtClean="0"/>
              <a:t>hodina</a:t>
            </a:r>
          </a:p>
          <a:p>
            <a:r>
              <a:rPr lang="cs-CZ" sz="1200" b="1" dirty="0"/>
              <a:t>Analýza identifikovatelnosti</a:t>
            </a:r>
            <a:endParaRPr lang="cs-CZ" sz="1200" b="1" dirty="0"/>
          </a:p>
        </p:txBody>
      </p:sp>
      <p:cxnSp>
        <p:nvCxnSpPr>
          <p:cNvPr id="78" name="Elbow Connector 45"/>
          <p:cNvCxnSpPr>
            <a:endCxn id="77" idx="1"/>
          </p:cNvCxnSpPr>
          <p:nvPr/>
        </p:nvCxnSpPr>
        <p:spPr>
          <a:xfrm rot="16200000" flipH="1">
            <a:off x="6277233" y="2011524"/>
            <a:ext cx="915888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05494" y="3562350"/>
            <a:ext cx="2290106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cs-CZ" sz="1200" dirty="0" smtClean="0"/>
              <a:t>4. hodina</a:t>
            </a:r>
          </a:p>
          <a:p>
            <a:r>
              <a:rPr lang="cs-CZ" sz="1200" b="1" dirty="0" smtClean="0"/>
              <a:t>Epidemiologické modely</a:t>
            </a:r>
            <a:endParaRPr lang="cs-CZ" sz="1200" b="1" dirty="0"/>
          </a:p>
        </p:txBody>
      </p:sp>
      <p:cxnSp>
        <p:nvCxnSpPr>
          <p:cNvPr id="80" name="Elbow Connector 45"/>
          <p:cNvCxnSpPr>
            <a:endCxn id="79" idx="1"/>
          </p:cNvCxnSpPr>
          <p:nvPr/>
        </p:nvCxnSpPr>
        <p:spPr>
          <a:xfrm rot="16200000" flipH="1">
            <a:off x="-3542" y="3181914"/>
            <a:ext cx="993578" cy="22449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838949" y="2940399"/>
            <a:ext cx="2076451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cs-CZ" sz="1200" dirty="0" smtClean="0"/>
              <a:t>1</a:t>
            </a:r>
            <a:r>
              <a:rPr lang="de-DE" sz="1200" dirty="0" smtClean="0"/>
              <a:t>1</a:t>
            </a:r>
            <a:r>
              <a:rPr lang="cs-CZ" sz="1200" dirty="0" smtClean="0"/>
              <a:t>. </a:t>
            </a:r>
            <a:r>
              <a:rPr lang="cs-CZ" sz="1200" dirty="0" smtClean="0"/>
              <a:t>hodina</a:t>
            </a:r>
          </a:p>
          <a:p>
            <a:pPr algn="ctr"/>
            <a:r>
              <a:rPr lang="cs-CZ" sz="1200" b="1" dirty="0"/>
              <a:t>Identifikace parametrů modelu</a:t>
            </a:r>
            <a:endParaRPr lang="cs-CZ" sz="1200" b="1" dirty="0"/>
          </a:p>
        </p:txBody>
      </p:sp>
      <p:cxnSp>
        <p:nvCxnSpPr>
          <p:cNvPr id="89" name="Elbow Connector 45"/>
          <p:cNvCxnSpPr>
            <a:endCxn id="88" idx="1"/>
          </p:cNvCxnSpPr>
          <p:nvPr/>
        </p:nvCxnSpPr>
        <p:spPr>
          <a:xfrm rot="16200000" flipH="1">
            <a:off x="6277233" y="2605795"/>
            <a:ext cx="915888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371902" y="4127837"/>
            <a:ext cx="5114623" cy="1015663"/>
          </a:xfrm>
          <a:prstGeom prst="rect">
            <a:avLst/>
          </a:prstGeom>
          <a:solidFill>
            <a:srgbClr val="EDEAB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cs-CZ" sz="1200" b="1" dirty="0" smtClean="0"/>
              <a:t>Získání zápočtu ze cvičení</a:t>
            </a:r>
          </a:p>
          <a:p>
            <a:r>
              <a:rPr lang="cs-CZ" sz="1200" i="1" dirty="0" smtClean="0"/>
              <a:t>Ze cvičení lze získat maximálně 40 bodů. Pro získání zápočtu je potřeba </a:t>
            </a:r>
            <a:r>
              <a:rPr lang="cs-CZ" sz="1200" b="1" i="1" dirty="0" smtClean="0"/>
              <a:t>20 bodů</a:t>
            </a:r>
            <a:r>
              <a:rPr lang="cs-CZ" sz="1200" i="1" dirty="0" smtClean="0"/>
              <a:t>. </a:t>
            </a:r>
          </a:p>
          <a:p>
            <a:r>
              <a:rPr lang="cs-CZ" sz="1200" i="1" dirty="0" smtClean="0"/>
              <a:t>Až 11 bodů lze získat za aktivní účast na cvičení (1 bod za hodinu).</a:t>
            </a:r>
          </a:p>
          <a:p>
            <a:r>
              <a:rPr lang="cs-CZ" sz="1200" i="1" dirty="0" smtClean="0"/>
              <a:t>Až 15 bodů lze získat za zápočtový test, který se uskuteční v </a:t>
            </a:r>
            <a:r>
              <a:rPr lang="de-DE" sz="1200" i="1" dirty="0" smtClean="0"/>
              <a:t>8</a:t>
            </a:r>
            <a:r>
              <a:rPr lang="cs-CZ" sz="1200" i="1" dirty="0" smtClean="0"/>
              <a:t>. </a:t>
            </a:r>
            <a:r>
              <a:rPr lang="cs-CZ" sz="1200" i="1" dirty="0" smtClean="0"/>
              <a:t>hodině. </a:t>
            </a:r>
          </a:p>
          <a:p>
            <a:r>
              <a:rPr lang="cs-CZ" sz="1200" i="1" dirty="0" smtClean="0"/>
              <a:t>Až 14 bodů lze získat za zápočtový test, který se uskuteční v 13. hodině. </a:t>
            </a:r>
            <a:endParaRPr lang="cs-CZ" sz="1200" i="1" dirty="0"/>
          </a:p>
        </p:txBody>
      </p:sp>
      <p:sp>
        <p:nvSpPr>
          <p:cNvPr id="91" name="TextBox 90"/>
          <p:cNvSpPr txBox="1"/>
          <p:nvPr/>
        </p:nvSpPr>
        <p:spPr>
          <a:xfrm>
            <a:off x="6838949" y="3565327"/>
            <a:ext cx="2076451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cs-CZ" sz="1200" dirty="0" smtClean="0"/>
              <a:t>1</a:t>
            </a:r>
            <a:r>
              <a:rPr lang="de-DE" sz="1200" dirty="0" smtClean="0"/>
              <a:t>2</a:t>
            </a:r>
            <a:r>
              <a:rPr lang="cs-CZ" sz="1200" dirty="0" smtClean="0"/>
              <a:t>. </a:t>
            </a:r>
            <a:r>
              <a:rPr lang="cs-CZ" sz="1200" dirty="0" smtClean="0"/>
              <a:t>hodina</a:t>
            </a:r>
          </a:p>
          <a:p>
            <a:pPr algn="ctr"/>
            <a:r>
              <a:rPr lang="cs-CZ" sz="1200" b="1" dirty="0"/>
              <a:t>Analýza</a:t>
            </a:r>
            <a:r>
              <a:rPr lang="de-DE" sz="1200" b="1" dirty="0"/>
              <a:t> </a:t>
            </a:r>
            <a:r>
              <a:rPr lang="cs-CZ" sz="1200" b="1" dirty="0"/>
              <a:t>citlivost</a:t>
            </a:r>
            <a:r>
              <a:rPr lang="de-DE" sz="1200" b="1" dirty="0"/>
              <a:t>i</a:t>
            </a:r>
            <a:endParaRPr lang="cs-CZ" sz="1200" b="1" dirty="0"/>
          </a:p>
        </p:txBody>
      </p:sp>
      <p:cxnSp>
        <p:nvCxnSpPr>
          <p:cNvPr id="92" name="Elbow Connector 45"/>
          <p:cNvCxnSpPr>
            <a:endCxn id="91" idx="1"/>
          </p:cNvCxnSpPr>
          <p:nvPr/>
        </p:nvCxnSpPr>
        <p:spPr>
          <a:xfrm rot="16200000" flipH="1">
            <a:off x="6277233" y="3230723"/>
            <a:ext cx="915888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838949" y="4210794"/>
            <a:ext cx="2076451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cs-CZ" sz="1200" dirty="0" smtClean="0"/>
              <a:t>1</a:t>
            </a:r>
            <a:r>
              <a:rPr lang="de-DE" sz="1200" dirty="0" smtClean="0"/>
              <a:t>3</a:t>
            </a:r>
            <a:r>
              <a:rPr lang="cs-CZ" sz="1200" dirty="0" smtClean="0"/>
              <a:t>. </a:t>
            </a:r>
            <a:r>
              <a:rPr lang="cs-CZ" sz="1200" dirty="0" smtClean="0"/>
              <a:t>hodina</a:t>
            </a:r>
          </a:p>
          <a:p>
            <a:pPr algn="ctr"/>
            <a:r>
              <a:rPr lang="cs-CZ" sz="1200" b="1" dirty="0"/>
              <a:t>Finální prezentace</a:t>
            </a:r>
          </a:p>
        </p:txBody>
      </p:sp>
      <p:cxnSp>
        <p:nvCxnSpPr>
          <p:cNvPr id="95" name="Elbow Connector 45"/>
          <p:cNvCxnSpPr>
            <a:endCxn id="94" idx="1"/>
          </p:cNvCxnSpPr>
          <p:nvPr/>
        </p:nvCxnSpPr>
        <p:spPr>
          <a:xfrm rot="16200000" flipH="1">
            <a:off x="6277233" y="3876190"/>
            <a:ext cx="915888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203835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 smtClean="0"/>
              <a:t>Vstupný</a:t>
            </a:r>
            <a:r>
              <a:rPr lang="de-DE" sz="3200" dirty="0" smtClean="0"/>
              <a:t> test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991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18110"/>
            <a:ext cx="8991600" cy="472440"/>
          </a:xfrm>
        </p:spPr>
        <p:txBody>
          <a:bodyPr/>
          <a:lstStyle/>
          <a:p>
            <a:r>
              <a:rPr lang="cs-CZ" b="1" dirty="0"/>
              <a:t>Proč modelování a </a:t>
            </a:r>
            <a:r>
              <a:rPr lang="cs-CZ" b="1" dirty="0" smtClean="0"/>
              <a:t>simulace?</a:t>
            </a:r>
            <a:endParaRPr lang="cs-CZ" dirty="0"/>
          </a:p>
        </p:txBody>
      </p:sp>
      <p:pic>
        <p:nvPicPr>
          <p:cNvPr id="2050" name="Picture 2" descr="http://herd.typepad.com/.a/6a00d83451e1dc69e20112796e27b328a4-800w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42950"/>
            <a:ext cx="3603783" cy="346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4324350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/>
              <a:t>herd.typepad.com</a:t>
            </a:r>
            <a:endParaRPr lang="cs-CZ" dirty="0"/>
          </a:p>
        </p:txBody>
      </p:sp>
      <p:pic>
        <p:nvPicPr>
          <p:cNvPr id="2054" name="Picture 6" descr="http://bims.virginia.edu/wp-content/uploads/2012/10/computationalBiologyImage-360x200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742950"/>
            <a:ext cx="3429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71903" y="2651641"/>
            <a:ext cx="172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/>
              <a:t>bims.virginia.edu</a:t>
            </a:r>
            <a:endParaRPr lang="cs-CZ" dirty="0"/>
          </a:p>
        </p:txBody>
      </p:sp>
      <p:pic>
        <p:nvPicPr>
          <p:cNvPr id="2056" name="Picture 8" descr="http://www.biozentrum.unibas.ch/typo3temp/pics/schwede_biennial_report_1c9e6cf20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2971800"/>
            <a:ext cx="21336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0" y="4089916"/>
            <a:ext cx="1966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/>
              <a:t>biozentrum.unibas.c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7774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09600" y="742950"/>
                <a:ext cx="8153400" cy="43434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cs-CZ" b="1" dirty="0" smtClean="0"/>
                  <a:t>Polynom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cs-CZ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i="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GB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cs-CZ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i="0">
                            <a:latin typeface="Cambria Math"/>
                          </a:rPr>
                          <m:t>n</m:t>
                        </m:r>
                      </m:sub>
                    </m:sSub>
                    <m:sSup>
                      <m:sSupPr>
                        <m:ctrlPr>
                          <a:rPr lang="cs-CZ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i="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i="0">
                            <a:latin typeface="Cambria Math"/>
                          </a:rPr>
                          <m:t>n</m:t>
                        </m:r>
                      </m:sup>
                    </m:sSup>
                    <m:r>
                      <a:rPr lang="en-GB" i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cs-CZ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i="0">
                            <a:latin typeface="Cambria Math"/>
                          </a:rPr>
                          <m:t>n</m:t>
                        </m:r>
                        <m:r>
                          <a:rPr lang="en-GB" i="0"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cs-CZ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i="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i="0">
                            <a:latin typeface="Cambria Math"/>
                          </a:rPr>
                          <m:t>n</m:t>
                        </m:r>
                        <m:r>
                          <a:rPr lang="en-GB" i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GB" i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cs-CZ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en-GB" i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cs-CZ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i="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a:rPr lang="en-GB" i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i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cs-CZ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en-GB" i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GB" i="0">
                        <a:latin typeface="Cambria Math"/>
                      </a:rPr>
                      <m:t>x</m:t>
                    </m:r>
                    <m:r>
                      <a:rPr lang="en-GB" i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cs-CZ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en-GB" i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cs-CZ" dirty="0"/>
              </a:p>
              <a:p>
                <a:pPr lvl="1"/>
                <a:r>
                  <a:rPr lang="cs-CZ" dirty="0"/>
                  <a:t>koeficienty polynomu, stupeň polynomu, kořen polynomu</a:t>
                </a:r>
              </a:p>
              <a:p>
                <a:r>
                  <a:rPr lang="cs-CZ" b="1" dirty="0" smtClean="0"/>
                  <a:t>Rovnice</a:t>
                </a:r>
              </a:p>
              <a:p>
                <a:pPr lvl="1"/>
                <a:r>
                  <a:rPr lang="cs-CZ" dirty="0" smtClean="0"/>
                  <a:t>rovnice </a:t>
                </a:r>
                <a:r>
                  <a:rPr lang="cs-CZ" dirty="0"/>
                  <a:t>o jedné neznámé</a:t>
                </a:r>
              </a:p>
              <a:p>
                <a:pPr lvl="1"/>
                <a:r>
                  <a:rPr lang="cs-CZ" dirty="0"/>
                  <a:t>lineární systém </a:t>
                </a:r>
                <a:r>
                  <a:rPr lang="cs-CZ" dirty="0" smtClean="0"/>
                  <a:t>rovnic</a:t>
                </a:r>
              </a:p>
              <a:p>
                <a:pPr lvl="1"/>
                <a:r>
                  <a:rPr lang="cs-CZ" dirty="0"/>
                  <a:t>nelineární systém </a:t>
                </a:r>
                <a:r>
                  <a:rPr lang="cs-CZ" dirty="0" smtClean="0"/>
                  <a:t>rovnic</a:t>
                </a:r>
              </a:p>
              <a:p>
                <a:r>
                  <a:rPr lang="cs-CZ" b="1" dirty="0" smtClean="0"/>
                  <a:t>Matice</a:t>
                </a:r>
              </a:p>
              <a:p>
                <a:pPr lvl="1"/>
                <a:r>
                  <a:rPr lang="cs-CZ" dirty="0"/>
                  <a:t>čtvercové schéma </a:t>
                </a:r>
                <a:r>
                  <a:rPr lang="cs-CZ" dirty="0" smtClean="0"/>
                  <a:t>čísel, </a:t>
                </a:r>
                <a:r>
                  <a:rPr lang="cs-CZ" dirty="0"/>
                  <a:t>řádek a </a:t>
                </a:r>
                <a:r>
                  <a:rPr lang="cs-CZ" dirty="0" smtClean="0"/>
                  <a:t>sloupec</a:t>
                </a:r>
              </a:p>
              <a:p>
                <a:pPr lvl="1"/>
                <a:r>
                  <a:rPr lang="cs-CZ" dirty="0"/>
                  <a:t>řádková matice , sloupcová </a:t>
                </a:r>
                <a:r>
                  <a:rPr lang="cs-CZ" dirty="0" smtClean="0"/>
                  <a:t>matice</a:t>
                </a:r>
              </a:p>
              <a:p>
                <a:pPr lvl="1"/>
                <a:r>
                  <a:rPr lang="cs-CZ" dirty="0" smtClean="0"/>
                  <a:t>čtvercovou matici, </a:t>
                </a:r>
                <a:r>
                  <a:rPr lang="cs-CZ" dirty="0"/>
                  <a:t>hlavní diagonále </a:t>
                </a:r>
                <a:r>
                  <a:rPr lang="cs-CZ" dirty="0" smtClean="0"/>
                  <a:t>matice, jednotkovou matice </a:t>
                </a:r>
              </a:p>
              <a:p>
                <a:pPr lvl="1"/>
                <a:r>
                  <a:rPr lang="cs-CZ" dirty="0" smtClean="0"/>
                  <a:t>operace </a:t>
                </a:r>
                <a:r>
                  <a:rPr lang="cs-CZ" dirty="0"/>
                  <a:t>s </a:t>
                </a:r>
                <a:r>
                  <a:rPr lang="cs-CZ" dirty="0" smtClean="0"/>
                  <a:t>maticemi: součet,</a:t>
                </a:r>
                <a:r>
                  <a:rPr lang="cs-CZ" dirty="0"/>
                  <a:t> </a:t>
                </a:r>
                <a:r>
                  <a:rPr lang="cs-CZ" dirty="0" smtClean="0"/>
                  <a:t>rozdíl, součin, determinant, transponovaná matice, </a:t>
                </a:r>
                <a:r>
                  <a:rPr lang="cs-CZ" dirty="0"/>
                  <a:t>inverzní </a:t>
                </a:r>
                <a:r>
                  <a:rPr lang="cs-CZ" dirty="0" smtClean="0"/>
                  <a:t>matice</a:t>
                </a:r>
                <a:endParaRPr lang="cs-CZ" dirty="0"/>
              </a:p>
              <a:p>
                <a:r>
                  <a:rPr lang="cs-CZ" b="1" dirty="0"/>
                  <a:t>Diferenciální </a:t>
                </a:r>
                <a:r>
                  <a:rPr lang="cs-CZ" b="1" dirty="0" smtClean="0"/>
                  <a:t>rovnice</a:t>
                </a:r>
              </a:p>
              <a:p>
                <a:pPr lvl="1"/>
                <a:r>
                  <a:rPr lang="cs-CZ" dirty="0" smtClean="0"/>
                  <a:t>matematická rovnice ve které vystupují derivace funkcí</a:t>
                </a:r>
              </a:p>
              <a:p>
                <a:pPr lvl="1"/>
                <a:r>
                  <a:rPr lang="cs-CZ" dirty="0"/>
                  <a:t>l</a:t>
                </a:r>
                <a:r>
                  <a:rPr lang="cs-CZ" dirty="0" smtClean="0"/>
                  <a:t>ineární diferenciální rovnice a soustava </a:t>
                </a:r>
                <a:r>
                  <a:rPr lang="cs-CZ" dirty="0"/>
                  <a:t>rovnice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09600" y="742950"/>
                <a:ext cx="8153400" cy="4343400"/>
              </a:xfrm>
              <a:blipFill rotWithShape="1">
                <a:blip r:embed="rId2"/>
                <a:stretch>
                  <a:fillRect t="-140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cs-CZ" b="1" dirty="0"/>
              <a:t>Základ matematiky</a:t>
            </a:r>
          </a:p>
        </p:txBody>
      </p:sp>
    </p:spTree>
    <p:extLst>
      <p:ext uri="{BB962C8B-B14F-4D97-AF65-F5344CB8AC3E}">
        <p14:creationId xmlns:p14="http://schemas.microsoft.com/office/powerpoint/2010/main" val="21804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cs-CZ" b="1" dirty="0"/>
              <a:t>Úvod do </a:t>
            </a:r>
            <a:r>
              <a:rPr lang="de-DE" b="1" dirty="0" err="1"/>
              <a:t>Matlab</a:t>
            </a:r>
            <a:endParaRPr lang="cs-CZ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819150"/>
            <a:ext cx="4572000" cy="1752600"/>
          </a:xfrm>
        </p:spPr>
        <p:txBody>
          <a:bodyPr>
            <a:normAutofit fontScale="55000" lnSpcReduction="20000"/>
          </a:bodyPr>
          <a:lstStyle/>
          <a:p>
            <a:r>
              <a:rPr lang="cs-CZ" dirty="0"/>
              <a:t>interaktivní programové </a:t>
            </a:r>
            <a:r>
              <a:rPr lang="cs-CZ" dirty="0" smtClean="0"/>
              <a:t>prostředí</a:t>
            </a:r>
          </a:p>
          <a:p>
            <a:r>
              <a:rPr lang="cs-CZ" dirty="0" smtClean="0"/>
              <a:t>počítání </a:t>
            </a:r>
            <a:r>
              <a:rPr lang="cs-CZ" dirty="0"/>
              <a:t>s </a:t>
            </a:r>
            <a:r>
              <a:rPr lang="cs-CZ" dirty="0" smtClean="0"/>
              <a:t>maticemi</a:t>
            </a:r>
          </a:p>
          <a:p>
            <a:r>
              <a:rPr lang="cs-CZ" dirty="0" smtClean="0"/>
              <a:t>vykreslování </a:t>
            </a:r>
            <a:r>
              <a:rPr lang="cs-CZ" dirty="0"/>
              <a:t>2D i 3D grafů </a:t>
            </a:r>
            <a:r>
              <a:rPr lang="cs-CZ" dirty="0" smtClean="0"/>
              <a:t>funkcí</a:t>
            </a:r>
          </a:p>
          <a:p>
            <a:r>
              <a:rPr lang="cs-CZ" dirty="0" smtClean="0"/>
              <a:t>Implementace algoritmů</a:t>
            </a:r>
          </a:p>
          <a:p>
            <a:r>
              <a:rPr lang="cs-CZ" dirty="0" smtClean="0"/>
              <a:t>Analýza </a:t>
            </a:r>
            <a:r>
              <a:rPr lang="cs-CZ" dirty="0"/>
              <a:t>a </a:t>
            </a:r>
            <a:r>
              <a:rPr lang="cs-CZ" dirty="0" smtClean="0"/>
              <a:t>prezentace </a:t>
            </a:r>
            <a:r>
              <a:rPr lang="cs-CZ" dirty="0"/>
              <a:t>dat </a:t>
            </a:r>
            <a:endParaRPr lang="cs-CZ" dirty="0" smtClean="0"/>
          </a:p>
          <a:p>
            <a:r>
              <a:rPr lang="cs-CZ" dirty="0" smtClean="0"/>
              <a:t>vytváření aplikace </a:t>
            </a:r>
            <a:r>
              <a:rPr lang="cs-CZ" dirty="0"/>
              <a:t>včetně uživatelského rozhraní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047750"/>
            <a:ext cx="4338320" cy="339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265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562</Words>
  <Application>Microsoft Office PowerPoint</Application>
  <PresentationFormat>On-screen Show (16:9)</PresentationFormat>
  <Paragraphs>100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WidescreenPresentation</vt:lpstr>
      <vt:lpstr>cvičení Modelování a simulace</vt:lpstr>
      <vt:lpstr>Co uděláme ve dnešním cvičení? </vt:lpstr>
      <vt:lpstr>Jak jsou cvičení organizované?</vt:lpstr>
      <vt:lpstr>Co už byste měli umět?</vt:lpstr>
      <vt:lpstr>Co budete cvičit po celém semestru?</vt:lpstr>
      <vt:lpstr>PowerPoint Presentation</vt:lpstr>
      <vt:lpstr>Proč modelování a simulace?</vt:lpstr>
      <vt:lpstr>Základ matematiky</vt:lpstr>
      <vt:lpstr>Úvod do Matlab</vt:lpstr>
      <vt:lpstr>Úvod do Simulink</vt:lpstr>
      <vt:lpstr>Shrnutí dnešního cvičení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2014-02-17T12:09:08Z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