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421" r:id="rId4"/>
    <p:sldId id="423" r:id="rId5"/>
    <p:sldId id="411" r:id="rId6"/>
    <p:sldId id="417" r:id="rId7"/>
    <p:sldId id="424" r:id="rId8"/>
    <p:sldId id="425" r:id="rId9"/>
    <p:sldId id="426" r:id="rId10"/>
    <p:sldId id="427" r:id="rId11"/>
    <p:sldId id="428" r:id="rId12"/>
    <p:sldId id="36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>
        <p:scale>
          <a:sx n="80" d="100"/>
          <a:sy n="80" d="100"/>
        </p:scale>
        <p:origin x="-974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2 - LS </a:t>
            </a:r>
            <a:r>
              <a:rPr lang="en-US" dirty="0" smtClean="0"/>
              <a:t>2014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/>
              <a:t>Diskrétní modely </a:t>
            </a:r>
            <a:r>
              <a:rPr lang="cs-CZ" dirty="0" err="1"/>
              <a:t>jednodruhových</a:t>
            </a:r>
            <a:r>
              <a:rPr lang="cs-CZ" dirty="0"/>
              <a:t> populací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44780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de-DE" sz="3200" dirty="0" smtClean="0">
                    <a:latin typeface="Arial" pitchFamily="34" charset="0"/>
                  </a:rPr>
                  <a:t>G</a:t>
                </a:r>
                <a:r>
                  <a:rPr lang="cs-CZ" sz="3200" dirty="0" err="1" smtClean="0">
                    <a:latin typeface="Arial" pitchFamily="34" charset="0"/>
                  </a:rPr>
                  <a:t>enerace</a:t>
                </a:r>
                <a:r>
                  <a:rPr lang="cs-CZ" sz="3200" dirty="0" smtClean="0">
                    <a:latin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</a:rPr>
                  <a:t>žijící v populaci se navzájem </a:t>
                </a:r>
                <a:r>
                  <a:rPr lang="cs-CZ" sz="3200" dirty="0" smtClean="0">
                    <a:latin typeface="Arial" pitchFamily="34" charset="0"/>
                  </a:rPr>
                  <a:t>nepřekrývají</a:t>
                </a:r>
                <a:r>
                  <a:rPr lang="de-DE" sz="3200" dirty="0" smtClean="0">
                    <a:latin typeface="Arial" pitchFamily="34" charset="0"/>
                  </a:rPr>
                  <a:t>.</a:t>
                </a:r>
                <a:endParaRPr lang="cs-CZ" sz="3200" dirty="0">
                  <a:latin typeface="Arial" pitchFamily="34" charset="0"/>
                </a:endParaRPr>
              </a:p>
              <a:p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očet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jedinců v následující generaci je určen funkcí pouze</a:t>
                </a:r>
                <a:r>
                  <a:rPr lang="cs-CZ" sz="3200" dirty="0">
                    <a:latin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počtu jedinců v generaci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předcházející</a:t>
                </a:r>
                <a:r>
                  <a:rPr lang="de-DE" sz="3200" dirty="0" smtClean="0">
                    <a:latin typeface="Arial" pitchFamily="34" charset="0"/>
                  </a:rPr>
                  <a:t>.</a:t>
                </a:r>
                <a:endParaRPr lang="cs-CZ" sz="3200" dirty="0">
                  <a:latin typeface="Arial" pitchFamily="34" charset="0"/>
                </a:endParaRPr>
              </a:p>
              <a:p>
                <a:r>
                  <a:rPr lang="de-DE" sz="3200" dirty="0" smtClean="0">
                    <a:latin typeface="Arial" pitchFamily="34" charset="0"/>
                    <a:cs typeface="Times New Roman" pitchFamily="18" charset="0"/>
                  </a:rPr>
                  <a:t>I</a:t>
                </a:r>
                <a:r>
                  <a:rPr lang="cs-CZ" sz="3200" dirty="0" err="1" smtClean="0">
                    <a:latin typeface="Arial" pitchFamily="34" charset="0"/>
                    <a:cs typeface="Times New Roman" pitchFamily="18" charset="0"/>
                  </a:rPr>
                  <a:t>ntervaly</a:t>
                </a:r>
                <a:r>
                  <a:rPr lang="cs-CZ" sz="3200" dirty="0" smtClean="0">
                    <a:latin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cs-CZ" sz="3200" dirty="0">
                    <a:latin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mohou být r</a:t>
                </a:r>
                <a:r>
                  <a:rPr lang="cs-CZ" sz="3200" dirty="0">
                    <a:latin typeface="Arial" pitchFamily="34" charset="0"/>
                  </a:rPr>
                  <a:t>ů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zn</a:t>
                </a:r>
                <a:r>
                  <a:rPr lang="cs-CZ" sz="3200" dirty="0">
                    <a:latin typeface="Arial" pitchFamily="34" charset="0"/>
                  </a:rPr>
                  <a:t>ě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 dlouhé - u primitivních organism</a:t>
                </a:r>
                <a:r>
                  <a:rPr lang="cs-CZ" sz="3200" dirty="0">
                    <a:latin typeface="Arial" pitchFamily="34" charset="0"/>
                  </a:rPr>
                  <a:t>ů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 m</a:t>
                </a:r>
                <a:r>
                  <a:rPr lang="cs-CZ" sz="3200" dirty="0">
                    <a:latin typeface="Arial" pitchFamily="34" charset="0"/>
                  </a:rPr>
                  <a:t>ůž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e být tato doba relativn</a:t>
                </a:r>
                <a:r>
                  <a:rPr lang="cs-CZ" sz="3200" dirty="0">
                    <a:latin typeface="Arial" pitchFamily="34" charset="0"/>
                  </a:rPr>
                  <a:t>ě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 krátká, u vyšších organism</a:t>
                </a:r>
                <a:r>
                  <a:rPr lang="cs-CZ" sz="3200" dirty="0">
                    <a:latin typeface="Arial" pitchFamily="34" charset="0"/>
                  </a:rPr>
                  <a:t>ů</a:t>
                </a:r>
                <a:r>
                  <a:rPr lang="cs-CZ" sz="3200" dirty="0">
                    <a:latin typeface="Arial" pitchFamily="34" charset="0"/>
                    <a:cs typeface="Times New Roman" pitchFamily="18" charset="0"/>
                  </a:rPr>
                  <a:t> to bývá zpravidla </a:t>
                </a:r>
                <a:r>
                  <a:rPr lang="de-DE" sz="3200" dirty="0" smtClean="0">
                    <a:latin typeface="Arial" pitchFamily="34" charset="0"/>
                    <a:cs typeface="Times New Roman" pitchFamily="18" charset="0"/>
                  </a:rPr>
                  <a:t>1 </a:t>
                </a:r>
                <a:r>
                  <a:rPr lang="cs-CZ" sz="3200" dirty="0" smtClean="0">
                    <a:latin typeface="Arial" pitchFamily="34" charset="0"/>
                    <a:cs typeface="Times New Roman" pitchFamily="18" charset="0"/>
                  </a:rPr>
                  <a:t>rok</a:t>
                </a:r>
                <a:r>
                  <a:rPr lang="de-DE" sz="3200" dirty="0" smtClean="0">
                    <a:latin typeface="Arial" pitchFamily="34" charset="0"/>
                    <a:cs typeface="Times New Roman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cs-CZ" sz="3200" i="1" dirty="0" smtClean="0"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 je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rychlost rozmnožování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populace,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např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poč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t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potomků na jednoho z 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rodičů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447801"/>
              </a:xfrm>
              <a:blipFill rotWithShape="1">
                <a:blip r:embed="rId2"/>
                <a:stretch>
                  <a:fillRect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587" y="2431018"/>
                <a:ext cx="226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de-DE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7" y="2431018"/>
                <a:ext cx="226581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047875"/>
            <a:ext cx="6276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537" y="3116818"/>
                <a:ext cx="1713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7" y="3116818"/>
                <a:ext cx="171373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/>
              <a:t>Diskrétní modely populací se zpožděním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981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cs-CZ" sz="3200" dirty="0" smtClean="0">
                    <a:latin typeface="Arial" pitchFamily="34" charset="0"/>
                  </a:rPr>
                  <a:t>M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odel použitý Mezinárodní velrybářskou komisí pro sledování, predikci stavu a záchranu světové populace </a:t>
                </a:r>
                <a:r>
                  <a:rPr lang="cs-CZ" sz="3200" dirty="0" err="1">
                    <a:latin typeface="Arial" pitchFamily="34" charset="0"/>
                    <a:cs typeface="Arial" pitchFamily="34" charset="0"/>
                  </a:rPr>
                  <a:t>kosticovitých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velryb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cs-CZ" sz="3200" dirty="0" smtClean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𝐾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 je kapacita prostředí bez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rybolovu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je porodní četnost velrybích samic při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  <a:cs typeface="Arial" pitchFamily="34" charset="0"/>
                      </a:rPr>
                      <m:t>𝑋</m:t>
                    </m:r>
                    <m:r>
                      <a:rPr lang="de-DE" sz="32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de-DE" sz="3200" b="0" i="1" smtClean="0">
                        <a:latin typeface="Cambria Math"/>
                        <a:cs typeface="Arial" pitchFamily="34" charset="0"/>
                      </a:rPr>
                      <m:t>𝐾</m:t>
                    </m:r>
                  </m:oMath>
                </a14:m>
                <a:r>
                  <a:rPr lang="de-DE" sz="3200" dirty="0" smtClean="0"/>
                  <a:t>.</a:t>
                </a:r>
              </a:p>
              <a:p>
                <a:r>
                  <a:rPr lang="de-DE" sz="3200" dirty="0" smtClean="0">
                    <a:cs typeface="Arial" pitchFamily="34" charset="0"/>
                  </a:rPr>
                  <a:t>Q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je maximální porodní četnost, pokud populační hustota klesne na malou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úroveň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de-DE" sz="33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3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3300" dirty="0"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je míra přesnosti s jakou je určena hustota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populace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/>
                          </a:rPr>
                          <m:t>1−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je pravděpodobnost, že novorozenec přežije první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ro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de-DE" sz="3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že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se dožije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dospělost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i.</a:t>
                </a:r>
              </a:p>
              <a:p>
                <a:endParaRPr lang="de-DE" sz="32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de-DE" sz="32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981200"/>
              </a:xfrm>
              <a:blipFill rotWithShape="1">
                <a:blip r:embed="rId2"/>
                <a:stretch>
                  <a:fillRect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2952750"/>
                <a:ext cx="5943614" cy="1815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</a:rPr>
                            <m:t>−</m:t>
                          </m:r>
                          <m:r>
                            <a:rPr lang="de-DE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de-DE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0&lt;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&lt;1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de-DE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52750"/>
                <a:ext cx="5943614" cy="18150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761087"/>
            <a:ext cx="807720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400" dirty="0"/>
              <a:t>Model změn v počtu obyvatel</a:t>
            </a:r>
            <a:r>
              <a:rPr lang="de-DE" sz="1400" dirty="0" err="1"/>
              <a:t>stva</a:t>
            </a:r>
            <a:r>
              <a:rPr lang="cs-CZ" sz="1400" dirty="0"/>
              <a:t> v důsledku interakcí organismů s životní</a:t>
            </a:r>
            <a:r>
              <a:rPr lang="de-DE" sz="1400" dirty="0"/>
              <a:t>m</a:t>
            </a:r>
            <a:r>
              <a:rPr lang="cs-CZ" sz="1400" dirty="0"/>
              <a:t> prostředím, s jednotlivci jejich vlastního druhu, a s organismy jiných druhů</a:t>
            </a:r>
            <a:r>
              <a:rPr lang="de-DE" sz="1400" dirty="0"/>
              <a:t>.</a:t>
            </a:r>
          </a:p>
          <a:p>
            <a:r>
              <a:rPr lang="cs-CZ" sz="1400" dirty="0" err="1"/>
              <a:t>Malthusův</a:t>
            </a:r>
            <a:r>
              <a:rPr lang="cs-CZ" sz="1400" dirty="0"/>
              <a:t> model</a:t>
            </a:r>
            <a:r>
              <a:rPr lang="de-DE" sz="1400" dirty="0"/>
              <a:t>: </a:t>
            </a:r>
            <a:r>
              <a:rPr lang="cs-CZ" sz="1400" dirty="0"/>
              <a:t>růst </a:t>
            </a:r>
            <a:r>
              <a:rPr lang="de-DE" sz="1400" dirty="0"/>
              <a:t>je </a:t>
            </a:r>
            <a:r>
              <a:rPr lang="cs-CZ" sz="1400" dirty="0"/>
              <a:t>neomezený</a:t>
            </a:r>
          </a:p>
          <a:p>
            <a:r>
              <a:rPr lang="cs-CZ" sz="1400" dirty="0"/>
              <a:t>Logistický model</a:t>
            </a:r>
            <a:r>
              <a:rPr lang="de-DE" sz="1400" dirty="0"/>
              <a:t>: </a:t>
            </a:r>
            <a:r>
              <a:rPr lang="cs-CZ" sz="1400" dirty="0"/>
              <a:t>kapacita životního prostředí</a:t>
            </a:r>
            <a:r>
              <a:rPr lang="de-DE" sz="1400" dirty="0"/>
              <a:t> </a:t>
            </a:r>
            <a:r>
              <a:rPr lang="cs-CZ" sz="1400" dirty="0"/>
              <a:t>sledované populace</a:t>
            </a:r>
            <a:endParaRPr lang="de-DE" sz="1400" dirty="0"/>
          </a:p>
          <a:p>
            <a:r>
              <a:rPr lang="cs-CZ" sz="1400" dirty="0"/>
              <a:t>Logistický model</a:t>
            </a:r>
            <a:r>
              <a:rPr lang="de-DE" sz="1400" dirty="0"/>
              <a:t> </a:t>
            </a:r>
            <a:r>
              <a:rPr lang="cs-CZ" sz="1400" dirty="0"/>
              <a:t>se zpožděním</a:t>
            </a:r>
            <a:r>
              <a:rPr lang="de-DE" sz="1400" dirty="0"/>
              <a:t>: s</a:t>
            </a:r>
            <a:r>
              <a:rPr lang="cs-CZ" sz="1400" dirty="0" err="1"/>
              <a:t>třední</a:t>
            </a:r>
            <a:r>
              <a:rPr lang="cs-CZ" sz="1400" dirty="0"/>
              <a:t> doba dosažení reprodukční schopnosti</a:t>
            </a:r>
            <a:endParaRPr lang="de-DE" sz="1400" dirty="0"/>
          </a:p>
          <a:p>
            <a:r>
              <a:rPr lang="cs-CZ" sz="1400" dirty="0"/>
              <a:t>Diskrétní modely</a:t>
            </a:r>
            <a:r>
              <a:rPr lang="de-DE" sz="1400" dirty="0"/>
              <a:t>: p</a:t>
            </a:r>
            <a:r>
              <a:rPr lang="cs-CZ" sz="1400" dirty="0" err="1"/>
              <a:t>očet</a:t>
            </a:r>
            <a:r>
              <a:rPr lang="cs-CZ" sz="1400" dirty="0"/>
              <a:t> jedinců v následující generaci je určen funkcí pouze počtu jedinců v generaci předcházející</a:t>
            </a:r>
            <a:r>
              <a:rPr lang="de-DE" sz="1400" dirty="0"/>
              <a:t>.</a:t>
            </a:r>
            <a:r>
              <a:rPr lang="cs-CZ" sz="14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 smtClean="0"/>
              <a:t>Příští týden budeme pokračovat s </a:t>
            </a:r>
            <a:r>
              <a:rPr lang="cs-CZ" sz="1400" dirty="0"/>
              <a:t>modelem </a:t>
            </a:r>
            <a:r>
              <a:rPr lang="cs-CZ" sz="1400" dirty="0" err="1"/>
              <a:t>dvoudruhových</a:t>
            </a:r>
            <a:r>
              <a:rPr lang="cs-CZ" sz="1400" dirty="0"/>
              <a:t> populací</a:t>
            </a:r>
            <a:r>
              <a:rPr lang="cs-CZ" sz="1400" dirty="0" smtClean="0"/>
              <a:t>.</a:t>
            </a:r>
            <a:endParaRPr lang="cs-CZ" sz="1400" dirty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962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/>
              <a:t>Oprava vstupního testu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Shrnuti minulého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err="1"/>
              <a:t>Malthusův</a:t>
            </a:r>
            <a:r>
              <a:rPr lang="cs-CZ" b="1" dirty="0"/>
              <a:t> model</a:t>
            </a:r>
            <a:r>
              <a:rPr lang="de-DE" b="1" dirty="0"/>
              <a:t> </a:t>
            </a:r>
            <a:r>
              <a:rPr lang="cs-CZ" b="1" dirty="0" smtClean="0"/>
              <a:t>populací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Logistický </a:t>
            </a:r>
            <a:r>
              <a:rPr lang="cs-CZ" b="1" dirty="0" smtClean="0"/>
              <a:t>model</a:t>
            </a:r>
            <a:r>
              <a:rPr lang="cs-CZ" b="1" dirty="0"/>
              <a:t> populací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Diskrétní modely </a:t>
            </a:r>
            <a:r>
              <a:rPr lang="cs-CZ" b="1" dirty="0" err="1"/>
              <a:t>jednodruhových</a:t>
            </a:r>
            <a:r>
              <a:rPr lang="cs-CZ" b="1" dirty="0"/>
              <a:t> populací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Shrnuti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03835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Oprava vstupního testu</a:t>
            </a:r>
          </a:p>
        </p:txBody>
      </p:sp>
    </p:spTree>
    <p:extLst>
      <p:ext uri="{BB962C8B-B14F-4D97-AF65-F5344CB8AC3E}">
        <p14:creationId xmlns:p14="http://schemas.microsoft.com/office/powerpoint/2010/main" val="2339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</a:t>
            </a:r>
            <a:r>
              <a:rPr lang="cs-CZ" sz="3200" b="1" dirty="0"/>
              <a:t>minulého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i="1" dirty="0" smtClean="0"/>
              <a:t>[</a:t>
            </a:r>
            <a:r>
              <a:rPr lang="cs-CZ" sz="1600" b="1" dirty="0"/>
              <a:t>Základ </a:t>
            </a:r>
            <a:r>
              <a:rPr lang="cs-CZ" sz="1600" b="1" dirty="0" smtClean="0"/>
              <a:t>matematiky</a:t>
            </a:r>
            <a:r>
              <a:rPr lang="cs-CZ" sz="1600" b="1" i="1" dirty="0" smtClean="0"/>
              <a:t>]</a:t>
            </a:r>
            <a:endParaRPr lang="de-DE" sz="1600" b="1" i="1" dirty="0" smtClean="0"/>
          </a:p>
          <a:p>
            <a:r>
              <a:rPr lang="de-DE" sz="1600" dirty="0" smtClean="0"/>
              <a:t>K</a:t>
            </a:r>
            <a:r>
              <a:rPr lang="cs-CZ" sz="1600" dirty="0" err="1" smtClean="0"/>
              <a:t>oeficienty</a:t>
            </a:r>
            <a:r>
              <a:rPr lang="cs-CZ" sz="1600" dirty="0" smtClean="0"/>
              <a:t> </a:t>
            </a:r>
            <a:r>
              <a:rPr lang="cs-CZ" sz="1600" dirty="0"/>
              <a:t>polynomu, stupeň polynomu, kořen </a:t>
            </a:r>
            <a:r>
              <a:rPr lang="cs-CZ" sz="1600" dirty="0" smtClean="0"/>
              <a:t>polynomu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smtClean="0"/>
              <a:t>R</a:t>
            </a:r>
            <a:r>
              <a:rPr lang="cs-CZ" sz="1600" dirty="0" err="1" smtClean="0"/>
              <a:t>ovnice</a:t>
            </a:r>
            <a:r>
              <a:rPr lang="cs-CZ" sz="1600" dirty="0" smtClean="0"/>
              <a:t> </a:t>
            </a:r>
            <a:r>
              <a:rPr lang="cs-CZ" sz="1600" dirty="0"/>
              <a:t>o jedné </a:t>
            </a:r>
            <a:r>
              <a:rPr lang="cs-CZ" sz="1600" dirty="0" smtClean="0"/>
              <a:t>neznámé</a:t>
            </a:r>
            <a:r>
              <a:rPr lang="de-DE" sz="1600" dirty="0" smtClean="0"/>
              <a:t>, </a:t>
            </a:r>
            <a:r>
              <a:rPr lang="cs-CZ" sz="1600" dirty="0" smtClean="0"/>
              <a:t>lineární </a:t>
            </a:r>
            <a:r>
              <a:rPr lang="cs-CZ" sz="1600" dirty="0"/>
              <a:t>systém </a:t>
            </a:r>
            <a:r>
              <a:rPr lang="cs-CZ" sz="1600" dirty="0" smtClean="0"/>
              <a:t>rovnic</a:t>
            </a:r>
            <a:r>
              <a:rPr lang="de-DE" sz="1600" dirty="0" smtClean="0"/>
              <a:t>, </a:t>
            </a:r>
            <a:r>
              <a:rPr lang="cs-CZ" sz="1600" dirty="0" smtClean="0"/>
              <a:t>nelineární </a:t>
            </a:r>
            <a:r>
              <a:rPr lang="cs-CZ" sz="1600" dirty="0"/>
              <a:t>systém </a:t>
            </a:r>
            <a:r>
              <a:rPr lang="cs-CZ" sz="1600" dirty="0" smtClean="0"/>
              <a:t>rovnic</a:t>
            </a:r>
            <a:r>
              <a:rPr lang="de-DE" sz="1600" dirty="0" smtClean="0"/>
              <a:t>.</a:t>
            </a:r>
          </a:p>
          <a:p>
            <a:r>
              <a:rPr lang="de-DE" sz="1600" dirty="0" err="1" smtClean="0"/>
              <a:t>Matice</a:t>
            </a:r>
            <a:r>
              <a:rPr lang="de-DE" sz="1600" dirty="0" smtClean="0"/>
              <a:t> </a:t>
            </a:r>
            <a:r>
              <a:rPr lang="de-DE" sz="1600" dirty="0" err="1" smtClean="0"/>
              <a:t>jako</a:t>
            </a:r>
            <a:r>
              <a:rPr lang="de-DE" sz="1600" dirty="0" smtClean="0"/>
              <a:t> </a:t>
            </a:r>
            <a:r>
              <a:rPr lang="cs-CZ" sz="1600" dirty="0" smtClean="0"/>
              <a:t>čtvercové </a:t>
            </a:r>
            <a:r>
              <a:rPr lang="cs-CZ" sz="1600" dirty="0"/>
              <a:t>schéma čísel, řádek a </a:t>
            </a:r>
            <a:r>
              <a:rPr lang="cs-CZ" sz="1600" dirty="0" smtClean="0"/>
              <a:t>sloupec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L</a:t>
            </a:r>
            <a:r>
              <a:rPr lang="cs-CZ" sz="1600" dirty="0" err="1" smtClean="0"/>
              <a:t>ineární</a:t>
            </a:r>
            <a:r>
              <a:rPr lang="cs-CZ" sz="1600" dirty="0" smtClean="0"/>
              <a:t> </a:t>
            </a:r>
            <a:r>
              <a:rPr lang="cs-CZ" sz="1600" dirty="0"/>
              <a:t>diferenciální rovnice a soustava rovnice </a:t>
            </a:r>
            <a:r>
              <a:rPr lang="de-DE" sz="1600" dirty="0" smtClean="0"/>
              <a:t>.</a:t>
            </a:r>
            <a:endParaRPr lang="cs-CZ" sz="1600" dirty="0"/>
          </a:p>
        </p:txBody>
      </p:sp>
      <p:sp>
        <p:nvSpPr>
          <p:cNvPr id="7" name="Rectangle 6"/>
          <p:cNvSpPr/>
          <p:nvPr/>
        </p:nvSpPr>
        <p:spPr>
          <a:xfrm>
            <a:off x="609600" y="2495550"/>
            <a:ext cx="80772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de-DE" sz="1600" b="1" i="1" dirty="0" err="1" smtClean="0"/>
              <a:t>Matlab</a:t>
            </a:r>
            <a:r>
              <a:rPr lang="de-DE" sz="1600" b="1" i="1" dirty="0" smtClean="0"/>
              <a:t> a </a:t>
            </a:r>
            <a:r>
              <a:rPr lang="de-DE" sz="1600" b="1" i="1" dirty="0" err="1" smtClean="0"/>
              <a:t>Simulink</a:t>
            </a:r>
            <a:r>
              <a:rPr lang="en-US" sz="1600" b="1" i="1" dirty="0" smtClean="0"/>
              <a:t>]</a:t>
            </a:r>
          </a:p>
          <a:p>
            <a:r>
              <a:rPr lang="de-DE" sz="1600" i="1" dirty="0" err="1" smtClean="0"/>
              <a:t>Matlab</a:t>
            </a:r>
            <a:r>
              <a:rPr lang="de-DE" sz="1600" i="1" dirty="0" smtClean="0"/>
              <a:t> je </a:t>
            </a:r>
            <a:r>
              <a:rPr lang="cs-CZ" sz="1600" dirty="0"/>
              <a:t>interaktivní programové </a:t>
            </a:r>
            <a:r>
              <a:rPr lang="cs-CZ" sz="1600" dirty="0" smtClean="0"/>
              <a:t>prostředí</a:t>
            </a:r>
            <a:r>
              <a:rPr lang="de-DE" sz="1600" dirty="0" smtClean="0"/>
              <a:t> pro </a:t>
            </a:r>
            <a:r>
              <a:rPr lang="cs-CZ" sz="1600" dirty="0"/>
              <a:t>počítání s </a:t>
            </a:r>
            <a:r>
              <a:rPr lang="cs-CZ" sz="1600" dirty="0" smtClean="0"/>
              <a:t>maticemi</a:t>
            </a:r>
            <a:r>
              <a:rPr lang="de-DE" sz="1600" dirty="0" smtClean="0"/>
              <a:t>, v</a:t>
            </a:r>
            <a:r>
              <a:rPr lang="cs-CZ" sz="1600" dirty="0" err="1" smtClean="0"/>
              <a:t>ykreslování</a:t>
            </a:r>
            <a:r>
              <a:rPr lang="cs-CZ" sz="1600" dirty="0" smtClean="0"/>
              <a:t> grafů funkcí</a:t>
            </a:r>
            <a:r>
              <a:rPr lang="de-DE" sz="1600" dirty="0" smtClean="0"/>
              <a:t>, i</a:t>
            </a:r>
            <a:r>
              <a:rPr lang="cs-CZ" sz="1600" dirty="0" err="1" smtClean="0"/>
              <a:t>mplementace</a:t>
            </a:r>
            <a:r>
              <a:rPr lang="cs-CZ" sz="1600" dirty="0" smtClean="0"/>
              <a:t> algoritmů</a:t>
            </a:r>
            <a:r>
              <a:rPr lang="de-DE" sz="1600" dirty="0" smtClean="0"/>
              <a:t>,</a:t>
            </a:r>
            <a:r>
              <a:rPr lang="cs-CZ" sz="1600" dirty="0"/>
              <a:t> </a:t>
            </a:r>
            <a:r>
              <a:rPr lang="de-DE" sz="1600" dirty="0" smtClean="0"/>
              <a:t>a</a:t>
            </a:r>
            <a:r>
              <a:rPr lang="cs-CZ" sz="1600" dirty="0" err="1" smtClean="0"/>
              <a:t>nalýza</a:t>
            </a:r>
            <a:r>
              <a:rPr lang="cs-CZ" sz="1600" dirty="0" smtClean="0"/>
              <a:t> </a:t>
            </a:r>
            <a:r>
              <a:rPr lang="cs-CZ" sz="1600" dirty="0"/>
              <a:t>a prezentace dat </a:t>
            </a:r>
            <a:endParaRPr lang="de-DE" sz="1600" dirty="0" smtClean="0"/>
          </a:p>
          <a:p>
            <a:r>
              <a:rPr lang="de-DE" sz="1600" i="1" dirty="0" err="1" smtClean="0"/>
              <a:t>Simulink</a:t>
            </a:r>
            <a:r>
              <a:rPr lang="de-DE" sz="1600" dirty="0" smtClean="0"/>
              <a:t> je p</a:t>
            </a:r>
            <a:r>
              <a:rPr lang="cs-CZ" sz="1600" dirty="0" err="1" smtClean="0"/>
              <a:t>rostředí</a:t>
            </a:r>
            <a:r>
              <a:rPr lang="cs-CZ" sz="1600" dirty="0" smtClean="0"/>
              <a:t> </a:t>
            </a:r>
            <a:r>
              <a:rPr lang="cs-CZ" sz="1600" dirty="0"/>
              <a:t>k simulaci dynamických systémů pomoci blokové </a:t>
            </a:r>
            <a:r>
              <a:rPr lang="cs-CZ" sz="1600" dirty="0" smtClean="0"/>
              <a:t>schéma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8153400" cy="1143000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Zakladni</a:t>
            </a:r>
            <a:r>
              <a:rPr lang="de-DE" b="1" dirty="0" smtClean="0"/>
              <a:t> </a:t>
            </a:r>
            <a:r>
              <a:rPr lang="de-DE" b="1" dirty="0" err="1" smtClean="0"/>
              <a:t>problematika</a:t>
            </a:r>
            <a:endParaRPr lang="cs-CZ" b="1" dirty="0" smtClean="0"/>
          </a:p>
          <a:p>
            <a:pPr lvl="1"/>
            <a:r>
              <a:rPr lang="cs-CZ" dirty="0"/>
              <a:t>Model </a:t>
            </a:r>
            <a:r>
              <a:rPr lang="cs-CZ" dirty="0" smtClean="0"/>
              <a:t>změn </a:t>
            </a:r>
            <a:r>
              <a:rPr lang="cs-CZ" dirty="0"/>
              <a:t>v počtu </a:t>
            </a:r>
            <a:r>
              <a:rPr lang="cs-CZ" dirty="0" smtClean="0"/>
              <a:t>obyvatel</a:t>
            </a:r>
            <a:r>
              <a:rPr lang="de-DE" dirty="0" err="1" smtClean="0"/>
              <a:t>stva</a:t>
            </a:r>
            <a:r>
              <a:rPr lang="cs-CZ" dirty="0" smtClean="0"/>
              <a:t> </a:t>
            </a:r>
            <a:r>
              <a:rPr lang="cs-CZ" dirty="0"/>
              <a:t>v důsledku interakcí organismů s </a:t>
            </a:r>
            <a:r>
              <a:rPr lang="cs-CZ" dirty="0" smtClean="0"/>
              <a:t>životní</a:t>
            </a:r>
            <a:r>
              <a:rPr lang="de-DE" dirty="0" smtClean="0"/>
              <a:t>m</a:t>
            </a:r>
            <a:r>
              <a:rPr lang="cs-CZ" dirty="0" smtClean="0"/>
              <a:t> prostředím</a:t>
            </a:r>
            <a:r>
              <a:rPr lang="cs-CZ" dirty="0"/>
              <a:t>, s jednotlivci jejich vlastního druhu, a s organismy jiných </a:t>
            </a:r>
            <a:r>
              <a:rPr lang="cs-CZ" dirty="0" smtClean="0"/>
              <a:t>druhů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</a:t>
            </a:r>
            <a:r>
              <a:rPr lang="cs-CZ" b="1" dirty="0" err="1"/>
              <a:t>jednodruhových</a:t>
            </a:r>
            <a:r>
              <a:rPr lang="cs-CZ" b="1" dirty="0"/>
              <a:t> populací</a:t>
            </a:r>
          </a:p>
        </p:txBody>
      </p:sp>
      <p:pic>
        <p:nvPicPr>
          <p:cNvPr id="4" name="Picture 9" descr="http://www.globalchange.umich.edu/globalchange2/current/lectures/human_pop/fig5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962150"/>
            <a:ext cx="5521926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http://www.mathsteacher.com.au/year10/ch08_indices/10_relations/Image45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1" y="2095500"/>
            <a:ext cx="34099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 err="1"/>
              <a:t>Malthusův</a:t>
            </a:r>
            <a:r>
              <a:rPr lang="cs-CZ" dirty="0"/>
              <a:t> model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175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cs-CZ" dirty="0" smtClean="0"/>
                  <a:t>Populace je </a:t>
                </a:r>
                <a:r>
                  <a:rPr lang="de-DE" dirty="0" err="1" smtClean="0"/>
                  <a:t>skupina</a:t>
                </a:r>
                <a:r>
                  <a:rPr lang="de-DE" dirty="0" smtClean="0"/>
                  <a:t> </a:t>
                </a:r>
                <a:r>
                  <a:rPr lang="cs-CZ" dirty="0" smtClean="0"/>
                  <a:t>jednotlivců </a:t>
                </a:r>
                <a:r>
                  <a:rPr lang="cs-CZ" dirty="0"/>
                  <a:t>z určitého </a:t>
                </a:r>
                <a:r>
                  <a:rPr lang="cs-CZ" dirty="0" smtClean="0"/>
                  <a:t>druhu</a:t>
                </a:r>
                <a:r>
                  <a:rPr lang="de-DE" dirty="0" smtClean="0"/>
                  <a:t>.</a:t>
                </a:r>
              </a:p>
              <a:p>
                <a:r>
                  <a:rPr lang="de-DE" dirty="0"/>
                  <a:t>P</a:t>
                </a:r>
                <a:r>
                  <a:rPr lang="cs-CZ" dirty="0" err="1"/>
                  <a:t>opulace</a:t>
                </a:r>
                <a:r>
                  <a:rPr lang="cs-CZ" dirty="0"/>
                  <a:t> </a:t>
                </a:r>
                <a:r>
                  <a:rPr lang="de-DE" dirty="0"/>
                  <a:t>je </a:t>
                </a:r>
                <a:r>
                  <a:rPr lang="cs-CZ" dirty="0"/>
                  <a:t>vyjádřena svou velikostí (počet </a:t>
                </a:r>
                <a:r>
                  <a:rPr lang="cs-CZ" dirty="0" smtClean="0"/>
                  <a:t>jedinců</a:t>
                </a:r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de-DE" dirty="0" smtClean="0"/>
                  <a:t>).</a:t>
                </a:r>
              </a:p>
              <a:p>
                <a:r>
                  <a:rPr lang="de-DE" dirty="0" smtClean="0"/>
                  <a:t>R</a:t>
                </a:r>
                <a:r>
                  <a:rPr lang="cs-CZ" dirty="0" err="1" smtClean="0"/>
                  <a:t>ozdíl</a:t>
                </a:r>
                <a:r>
                  <a:rPr lang="cs-CZ" dirty="0" smtClean="0"/>
                  <a:t> </a:t>
                </a:r>
                <a:r>
                  <a:rPr lang="cs-CZ" dirty="0"/>
                  <a:t>úbytku a přírůstku v populaci je v čase stálý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V</a:t>
                </a:r>
                <a:r>
                  <a:rPr lang="cs-CZ" dirty="0" err="1"/>
                  <a:t>liv</a:t>
                </a:r>
                <a:r>
                  <a:rPr lang="cs-CZ" dirty="0"/>
                  <a:t> prostředí se v čase nemění</a:t>
                </a:r>
                <a:r>
                  <a:rPr lang="de-DE" dirty="0" smtClean="0"/>
                  <a:t>.</a:t>
                </a:r>
              </a:p>
              <a:p>
                <a:r>
                  <a:rPr lang="de-DE" dirty="0" err="1" smtClean="0"/>
                  <a:t>Porodnosti</a:t>
                </a:r>
                <a:r>
                  <a:rPr lang="de-DE" dirty="0" smtClean="0"/>
                  <a:t>  je </a:t>
                </a:r>
                <a:r>
                  <a:rPr lang="de-DE" dirty="0" err="1" smtClean="0"/>
                  <a:t>označení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symbolem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de-DE" dirty="0" smtClean="0"/>
                  <a:t>.</a:t>
                </a:r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1752600"/>
              </a:xfrm>
              <a:blipFill rotWithShape="1">
                <a:blip r:embed="rId2"/>
                <a:stretch>
                  <a:fillRect t="-4861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2724150"/>
                <a:ext cx="1864357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 dirty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24150"/>
                <a:ext cx="1864357" cy="8969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619395"/>
            <a:ext cx="4683323" cy="130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91" y="2038297"/>
            <a:ext cx="3170934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/>
              <a:t>Logistický </a:t>
            </a:r>
            <a:r>
              <a:rPr lang="cs-CZ" dirty="0" smtClean="0"/>
              <a:t>model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3200400"/>
              </a:xfrm>
            </p:spPr>
            <p:txBody>
              <a:bodyPr>
                <a:noAutofit/>
              </a:bodyPr>
              <a:lstStyle/>
              <a:p>
                <a:r>
                  <a:rPr lang="cs-CZ" sz="1400" dirty="0" smtClean="0"/>
                  <a:t>Malthusův</a:t>
                </a:r>
                <a:r>
                  <a:rPr lang="cs-CZ" sz="1400" dirty="0"/>
                  <a:t> model popisuje </a:t>
                </a:r>
                <a:r>
                  <a:rPr lang="de-DE" sz="1400" dirty="0"/>
                  <a:t>g</a:t>
                </a:r>
                <a:r>
                  <a:rPr lang="cs-CZ" sz="1400" dirty="0" err="1"/>
                  <a:t>eometrický</a:t>
                </a:r>
                <a:r>
                  <a:rPr lang="cs-CZ" sz="1400" dirty="0"/>
                  <a:t> vývoj</a:t>
                </a:r>
                <a:r>
                  <a:rPr lang="de-DE" sz="1400" dirty="0"/>
                  <a:t> </a:t>
                </a:r>
                <a:r>
                  <a:rPr lang="cs-CZ" sz="1400" dirty="0"/>
                  <a:t>populací, přinejmenším těch malých. </a:t>
                </a:r>
                <a:endParaRPr lang="de-DE" sz="1400" dirty="0"/>
              </a:p>
              <a:p>
                <a:r>
                  <a:rPr lang="cs-CZ" sz="1400" dirty="0"/>
                  <a:t>Žádný skutečný růst ale nemůže být </a:t>
                </a:r>
                <a:r>
                  <a:rPr lang="cs-CZ" sz="1400" dirty="0" smtClean="0"/>
                  <a:t>neomezený</a:t>
                </a:r>
                <a:r>
                  <a:rPr lang="de-DE" sz="1400" dirty="0" smtClean="0"/>
                  <a:t>.</a:t>
                </a:r>
                <a:endParaRPr lang="cs-CZ" sz="1400" dirty="0"/>
              </a:p>
              <a:p>
                <a:r>
                  <a:rPr lang="de-DE" sz="1400" dirty="0"/>
                  <a:t>V</a:t>
                </a:r>
                <a:r>
                  <a:rPr lang="cs-CZ" sz="1400" dirty="0"/>
                  <a:t> případě velkých populací není </a:t>
                </a:r>
                <a:r>
                  <a:rPr lang="cs-CZ" sz="1400" dirty="0" err="1"/>
                  <a:t>Malthusův</a:t>
                </a:r>
                <a:r>
                  <a:rPr lang="cs-CZ" sz="1400" dirty="0"/>
                  <a:t> model adekvátní.</a:t>
                </a:r>
                <a:endParaRPr lang="de-DE" sz="1400" dirty="0"/>
              </a:p>
              <a:p>
                <a:r>
                  <a:rPr lang="cs-CZ" sz="1400" dirty="0"/>
                  <a:t>Logistický </a:t>
                </a:r>
                <a:r>
                  <a:rPr lang="de-DE" sz="1400" dirty="0"/>
                  <a:t>m</a:t>
                </a:r>
                <a:r>
                  <a:rPr lang="cs-CZ" sz="1400" dirty="0" err="1"/>
                  <a:t>odel</a:t>
                </a:r>
                <a:r>
                  <a:rPr lang="cs-CZ" sz="1400" dirty="0"/>
                  <a:t> nebo </a:t>
                </a:r>
                <a:r>
                  <a:rPr lang="cs-CZ" sz="1400" dirty="0" err="1"/>
                  <a:t>Verhulst</a:t>
                </a:r>
                <a:r>
                  <a:rPr lang="cs-CZ" sz="1400" dirty="0"/>
                  <a:t> </a:t>
                </a:r>
                <a:r>
                  <a:rPr lang="de-DE" sz="1400" dirty="0"/>
                  <a:t>m</a:t>
                </a:r>
                <a:r>
                  <a:rPr lang="cs-CZ" sz="1400" dirty="0" err="1"/>
                  <a:t>odel</a:t>
                </a:r>
                <a:r>
                  <a:rPr lang="cs-CZ" sz="1400" dirty="0"/>
                  <a:t> je mírná úprava </a:t>
                </a:r>
                <a:r>
                  <a:rPr lang="cs-CZ" sz="1400" dirty="0" err="1"/>
                  <a:t>Malthusův</a:t>
                </a:r>
                <a:r>
                  <a:rPr lang="cs-CZ" sz="1400" dirty="0"/>
                  <a:t> modelu s druhým parametrem</a:t>
                </a:r>
                <a:endParaRPr lang="de-DE" sz="1400" dirty="0"/>
              </a:p>
              <a:p>
                <a:r>
                  <a:rPr lang="de-DE" sz="1400" dirty="0" err="1"/>
                  <a:t>Parametr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/>
                      </a:rPr>
                      <m:t>𝐾</m:t>
                    </m:r>
                  </m:oMath>
                </a14:m>
                <a:r>
                  <a:rPr lang="de-DE" sz="1400" dirty="0"/>
                  <a:t> </a:t>
                </a:r>
                <a:r>
                  <a:rPr lang="cs-CZ" sz="1400" dirty="0"/>
                  <a:t>je kapacita životního prostředí</a:t>
                </a:r>
                <a:r>
                  <a:rPr lang="de-DE" sz="1400" dirty="0"/>
                  <a:t> </a:t>
                </a:r>
                <a:r>
                  <a:rPr lang="cs-CZ" sz="1400" dirty="0"/>
                  <a:t>sledované </a:t>
                </a:r>
                <a:r>
                  <a:rPr lang="cs-CZ" sz="1400" dirty="0" smtClean="0"/>
                  <a:t>populace</a:t>
                </a:r>
                <a:endParaRPr lang="de-DE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&gt;0, 0≤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sz="1200" i="1" dirty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120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sz="12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de-DE" sz="1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2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200" b="0" i="1" dirty="0" smtClean="0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de-DE" sz="12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1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0, </m:t>
                    </m:r>
                    <m:r>
                      <a:rPr lang="de-DE" sz="1200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sz="1200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1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3200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3854847"/>
                <a:ext cx="3136756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 dirty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i="1" dirty="0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54847"/>
                <a:ext cx="3136756" cy="991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343150"/>
            <a:ext cx="4876800" cy="24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694155"/>
            <a:ext cx="1981200" cy="131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/>
              <a:t>Logistický </a:t>
            </a:r>
            <a:r>
              <a:rPr lang="cs-CZ" dirty="0" smtClean="0"/>
              <a:t>model</a:t>
            </a:r>
            <a:r>
              <a:rPr lang="de-DE" dirty="0" smtClean="0"/>
              <a:t> </a:t>
            </a:r>
            <a:r>
              <a:rPr lang="cs-CZ" dirty="0"/>
              <a:t>se zpožděním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ředpoklád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 je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že populace žije v prostředí s dostatečným zdrojem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potravy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de-DE" dirty="0"/>
              </a:p>
              <a:p>
                <a:r>
                  <a:rPr lang="de-DE" sz="3200" dirty="0" err="1" smtClean="0">
                    <a:latin typeface="Arial" pitchFamily="34" charset="0"/>
                    <a:cs typeface="Arial" pitchFamily="34" charset="0"/>
                  </a:rPr>
                  <a:t>Nejdriv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 se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rozmnožuje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relativně rychle přibližně podle exponenciálního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zákona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Pak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se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projev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vnitrodruhov</a:t>
                </a:r>
                <a:r>
                  <a:rPr lang="de-DE" sz="3200" dirty="0" err="1" smtClean="0">
                    <a:latin typeface="Arial" pitchFamily="34" charset="0"/>
                    <a:cs typeface="Arial" pitchFamily="34" charset="0"/>
                  </a:rPr>
                  <a:t>ou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konkurenc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i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a následkem toho se omezí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porodnost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avíc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dospějí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jedinci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způsobí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rychlý pokles populační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hustoty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cs-CZ" sz="3200" dirty="0" err="1" smtClean="0">
                    <a:latin typeface="Arial" pitchFamily="34" charset="0"/>
                    <a:cs typeface="Arial" pitchFamily="34" charset="0"/>
                  </a:rPr>
                  <a:t>elý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cs-CZ" sz="3200" dirty="0">
                    <a:latin typeface="Arial" pitchFamily="34" charset="0"/>
                    <a:cs typeface="Arial" pitchFamily="34" charset="0"/>
                  </a:rPr>
                  <a:t>proces se </a:t>
                </a:r>
                <a:r>
                  <a:rPr lang="cs-CZ" sz="3200" dirty="0" smtClean="0">
                    <a:latin typeface="Arial" pitchFamily="34" charset="0"/>
                    <a:cs typeface="Arial" pitchFamily="34" charset="0"/>
                  </a:rPr>
                  <a:t>opakuje</a:t>
                </a:r>
                <a:r>
                  <a:rPr lang="de-DE" sz="3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sz="3300">
                        <a:latin typeface="Cambria Math"/>
                        <a:cs typeface="Arial" pitchFamily="34" charset="0"/>
                      </a:rPr>
                      <m:t>𝜏</m:t>
                    </m:r>
                  </m:oMath>
                </a14:m>
                <a:r>
                  <a:rPr lang="de-DE" sz="3300" dirty="0">
                    <a:latin typeface="Arial" pitchFamily="34" charset="0"/>
                    <a:cs typeface="Arial" pitchFamily="34" charset="0"/>
                  </a:rPr>
                  <a:t> je s</a:t>
                </a:r>
                <a:r>
                  <a:rPr lang="cs-CZ" sz="3300" dirty="0" err="1">
                    <a:latin typeface="Arial" pitchFamily="34" charset="0"/>
                    <a:cs typeface="Arial" pitchFamily="34" charset="0"/>
                  </a:rPr>
                  <a:t>třední</a:t>
                </a:r>
                <a:r>
                  <a:rPr lang="cs-CZ" sz="3300" dirty="0">
                    <a:latin typeface="Arial" pitchFamily="34" charset="0"/>
                    <a:cs typeface="Arial" pitchFamily="34" charset="0"/>
                  </a:rPr>
                  <a:t> doba dosažení reprodukční schopnosti</a:t>
                </a:r>
                <a:r>
                  <a:rPr lang="de-DE" sz="33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de-DE" sz="33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  <a:blipFill rotWithShape="1">
                <a:blip r:embed="rId2"/>
                <a:stretch>
                  <a:fillRect t="-4000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0630" y="3409950"/>
                <a:ext cx="3523465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 dirty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i="1" dirty="0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30" y="3409950"/>
                <a:ext cx="3523465" cy="991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7999" r="5000" b="25000"/>
          <a:stretch>
            <a:fillRect/>
          </a:stretch>
        </p:blipFill>
        <p:spPr bwMode="auto">
          <a:xfrm>
            <a:off x="1600199" y="1585000"/>
            <a:ext cx="7239001" cy="352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dirty="0"/>
              <a:t>Logistický </a:t>
            </a:r>
            <a:r>
              <a:rPr lang="cs-CZ" dirty="0" smtClean="0"/>
              <a:t>model</a:t>
            </a:r>
            <a:r>
              <a:rPr lang="de-DE" dirty="0" smtClean="0"/>
              <a:t> </a:t>
            </a:r>
            <a:r>
              <a:rPr lang="cs-CZ" dirty="0"/>
              <a:t>se zpožděním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948" y="818068"/>
                <a:ext cx="3523465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 dirty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i="1" dirty="0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8" y="818068"/>
                <a:ext cx="3523465" cy="991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583</Words>
  <Application>Microsoft Office PowerPoint</Application>
  <PresentationFormat>On-screen Show (16:9)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WidescreenPresentation</vt:lpstr>
      <vt:lpstr>cvičení Modelování a simulace</vt:lpstr>
      <vt:lpstr>Co uděláme ve dnešním cvičení? </vt:lpstr>
      <vt:lpstr>PowerPoint Presentation</vt:lpstr>
      <vt:lpstr>Shrnutí minulého cvičení </vt:lpstr>
      <vt:lpstr>Modely jednodruhových populací</vt:lpstr>
      <vt:lpstr>Malthusův model</vt:lpstr>
      <vt:lpstr>Logistický model</vt:lpstr>
      <vt:lpstr>Logistický model se zpožděním</vt:lpstr>
      <vt:lpstr>Logistický model se zpožděním</vt:lpstr>
      <vt:lpstr>Diskrétní modely jednodruhových populací</vt:lpstr>
      <vt:lpstr>Diskrétní modely populací se zpožděním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2014-02-24T23:06:38Z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