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97" r:id="rId3"/>
    <p:sldId id="423" r:id="rId4"/>
    <p:sldId id="417" r:id="rId5"/>
    <p:sldId id="429" r:id="rId6"/>
    <p:sldId id="430" r:id="rId7"/>
    <p:sldId id="431" r:id="rId8"/>
    <p:sldId id="432" r:id="rId9"/>
    <p:sldId id="365" r:id="rId10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86934" autoAdjust="0"/>
  </p:normalViewPr>
  <p:slideViewPr>
    <p:cSldViewPr>
      <p:cViewPr varScale="1">
        <p:scale>
          <a:sx n="102" d="100"/>
          <a:sy n="102" d="100"/>
        </p:scale>
        <p:origin x="-782" y="-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0AD4-9D2C-426F-B60E-2AFDECABB8C6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3/4/2014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3/4/2014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6.wmf"/><Relationship Id="rId5" Type="http://schemas.openxmlformats.org/officeDocument/2006/relationships/image" Target="../media/image10.pn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2.wmf"/><Relationship Id="rId9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8.png"/><Relationship Id="rId5" Type="http://schemas.openxmlformats.org/officeDocument/2006/relationships/image" Target="../media/image11.png"/><Relationship Id="rId10" Type="http://schemas.openxmlformats.org/officeDocument/2006/relationships/image" Target="../media/image4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>
            <a:extLst/>
          </a:lstStyle>
          <a:p>
            <a:pPr algn="ctr"/>
            <a:r>
              <a:rPr lang="cs-CZ" b="1" dirty="0" smtClean="0"/>
              <a:t>cvičení</a:t>
            </a:r>
            <a:r>
              <a:rPr lang="en-US" dirty="0" smtClean="0"/>
              <a:t> </a:t>
            </a:r>
            <a:r>
              <a:rPr lang="cs-CZ" b="1" dirty="0"/>
              <a:t>Modelování a </a:t>
            </a:r>
            <a:r>
              <a:rPr lang="cs-CZ" b="1" dirty="0" smtClean="0"/>
              <a:t>simulace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cs-CZ" b="1" dirty="0" smtClean="0"/>
              <a:t>Cvičení</a:t>
            </a:r>
            <a:r>
              <a:rPr lang="en-US" dirty="0" smtClean="0"/>
              <a:t> 3 - LS </a:t>
            </a:r>
            <a:r>
              <a:rPr lang="en-US" dirty="0" smtClean="0"/>
              <a:t>2014 </a:t>
            </a:r>
            <a:r>
              <a:rPr lang="en-US" dirty="0" smtClean="0"/>
              <a:t>– Michel Kana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cs-CZ" dirty="0" smtClean="0"/>
              <a:t>Co uděláme ve dnešním cvičení? 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305800" cy="32686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b="1" dirty="0" smtClean="0"/>
              <a:t>Shrnuti </a:t>
            </a:r>
            <a:r>
              <a:rPr lang="cs-CZ" b="1" dirty="0"/>
              <a:t>minulého cvičeni</a:t>
            </a:r>
          </a:p>
          <a:p>
            <a:pPr marL="514350" indent="-514350">
              <a:buFont typeface="+mj-lt"/>
              <a:buAutoNum type="arabicPeriod"/>
            </a:pPr>
            <a:r>
              <a:rPr lang="cs-CZ" b="1" dirty="0" smtClean="0"/>
              <a:t>Model</a:t>
            </a:r>
            <a:r>
              <a:rPr lang="de-DE" b="1" dirty="0" smtClean="0"/>
              <a:t> </a:t>
            </a:r>
            <a:r>
              <a:rPr lang="cs-CZ" b="1" dirty="0"/>
              <a:t>populací</a:t>
            </a:r>
            <a:r>
              <a:rPr lang="cs-CZ" b="1" dirty="0" smtClean="0"/>
              <a:t> </a:t>
            </a:r>
            <a:r>
              <a:rPr lang="cs-CZ" b="1" dirty="0"/>
              <a:t>s věkovou strukturou 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cs-CZ" b="1" dirty="0"/>
              <a:t>Model </a:t>
            </a:r>
            <a:r>
              <a:rPr lang="de-DE" b="1" dirty="0" err="1" smtClean="0"/>
              <a:t>dvou</a:t>
            </a:r>
            <a:r>
              <a:rPr lang="cs-CZ" b="1" dirty="0" smtClean="0"/>
              <a:t>druhových populací</a:t>
            </a:r>
            <a:r>
              <a:rPr lang="de-DE" b="1" dirty="0" smtClean="0"/>
              <a:t> </a:t>
            </a:r>
            <a:r>
              <a:rPr lang="cs-CZ" b="1" dirty="0" smtClean="0"/>
              <a:t>dravec </a:t>
            </a:r>
            <a:r>
              <a:rPr lang="cs-CZ" b="1" dirty="0"/>
              <a:t>– kořist 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cs-CZ" b="1" dirty="0" smtClean="0"/>
              <a:t>Shrnuti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41986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b="1" dirty="0" smtClean="0"/>
              <a:t>Shrnutí </a:t>
            </a:r>
            <a:r>
              <a:rPr lang="cs-CZ" sz="3200" b="1" dirty="0"/>
              <a:t>minulého cvičení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09600" y="819150"/>
            <a:ext cx="8077200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i="1" dirty="0"/>
              <a:t>[</a:t>
            </a:r>
            <a:r>
              <a:rPr lang="de-DE" sz="1600" b="1" dirty="0"/>
              <a:t>M</a:t>
            </a:r>
            <a:r>
              <a:rPr lang="cs-CZ" sz="1600" b="1" dirty="0" err="1"/>
              <a:t>odely</a:t>
            </a:r>
            <a:r>
              <a:rPr lang="cs-CZ" sz="1600" b="1" dirty="0"/>
              <a:t> populací</a:t>
            </a:r>
            <a:r>
              <a:rPr lang="cs-CZ" sz="1600" b="1" i="1" dirty="0"/>
              <a:t>]</a:t>
            </a:r>
            <a:endParaRPr lang="de-DE" sz="1600" b="1" i="1" dirty="0"/>
          </a:p>
          <a:p>
            <a:r>
              <a:rPr lang="cs-CZ" sz="1600" dirty="0"/>
              <a:t>Model změn v počtu obyvatel</a:t>
            </a:r>
            <a:r>
              <a:rPr lang="de-DE" sz="1600" dirty="0" err="1"/>
              <a:t>stva</a:t>
            </a:r>
            <a:r>
              <a:rPr lang="cs-CZ" sz="1600" dirty="0"/>
              <a:t> v důsledku interakcí organismů s životní</a:t>
            </a:r>
            <a:r>
              <a:rPr lang="de-DE" sz="1600" dirty="0"/>
              <a:t>m</a:t>
            </a:r>
            <a:r>
              <a:rPr lang="cs-CZ" sz="1600" dirty="0"/>
              <a:t> prostředím, s jednotlivci jejich vlastního druhu, a s organismy jiných druhů</a:t>
            </a:r>
            <a:r>
              <a:rPr lang="de-DE" sz="1600" dirty="0"/>
              <a:t>.</a:t>
            </a:r>
          </a:p>
          <a:p>
            <a:r>
              <a:rPr lang="cs-CZ" sz="1600" dirty="0" err="1"/>
              <a:t>Malthusův</a:t>
            </a:r>
            <a:r>
              <a:rPr lang="cs-CZ" sz="1600" dirty="0"/>
              <a:t> model</a:t>
            </a:r>
            <a:r>
              <a:rPr lang="de-DE" sz="1600" dirty="0"/>
              <a:t>: </a:t>
            </a:r>
            <a:r>
              <a:rPr lang="cs-CZ" sz="1600" dirty="0"/>
              <a:t>růst </a:t>
            </a:r>
            <a:r>
              <a:rPr lang="de-DE" sz="1600" dirty="0"/>
              <a:t>je </a:t>
            </a:r>
            <a:r>
              <a:rPr lang="cs-CZ" sz="1600" dirty="0"/>
              <a:t>neomezený</a:t>
            </a:r>
          </a:p>
          <a:p>
            <a:r>
              <a:rPr lang="cs-CZ" sz="1600" dirty="0"/>
              <a:t>Logistický model</a:t>
            </a:r>
            <a:r>
              <a:rPr lang="de-DE" sz="1600" dirty="0"/>
              <a:t>: </a:t>
            </a:r>
            <a:r>
              <a:rPr lang="cs-CZ" sz="1600" dirty="0"/>
              <a:t>kapacita životního prostředí</a:t>
            </a:r>
            <a:r>
              <a:rPr lang="de-DE" sz="1600" dirty="0"/>
              <a:t> </a:t>
            </a:r>
            <a:r>
              <a:rPr lang="cs-CZ" sz="1600" dirty="0"/>
              <a:t>sledované populace</a:t>
            </a:r>
            <a:endParaRPr lang="de-DE" sz="1600" dirty="0"/>
          </a:p>
          <a:p>
            <a:r>
              <a:rPr lang="cs-CZ" sz="1600" dirty="0"/>
              <a:t>Logistický model</a:t>
            </a:r>
            <a:r>
              <a:rPr lang="de-DE" sz="1600" dirty="0"/>
              <a:t> </a:t>
            </a:r>
            <a:r>
              <a:rPr lang="cs-CZ" sz="1600" dirty="0"/>
              <a:t>se zpožděním</a:t>
            </a:r>
            <a:r>
              <a:rPr lang="de-DE" sz="1600" dirty="0"/>
              <a:t>: s</a:t>
            </a:r>
            <a:r>
              <a:rPr lang="cs-CZ" sz="1600" dirty="0" err="1"/>
              <a:t>třední</a:t>
            </a:r>
            <a:r>
              <a:rPr lang="cs-CZ" sz="1600" dirty="0"/>
              <a:t> doba dosažení reprodukční </a:t>
            </a:r>
            <a:r>
              <a:rPr lang="cs-CZ" sz="1600" dirty="0" smtClean="0"/>
              <a:t>schopnosti</a:t>
            </a:r>
            <a:endParaRPr lang="de-DE" sz="1600" dirty="0"/>
          </a:p>
        </p:txBody>
      </p:sp>
      <p:sp>
        <p:nvSpPr>
          <p:cNvPr id="7" name="Rectangle 6"/>
          <p:cNvSpPr/>
          <p:nvPr/>
        </p:nvSpPr>
        <p:spPr>
          <a:xfrm>
            <a:off x="609600" y="3333750"/>
            <a:ext cx="80772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i="1" dirty="0" smtClean="0"/>
              <a:t>[</a:t>
            </a:r>
            <a:r>
              <a:rPr lang="de-DE" sz="1600" b="1" i="1" dirty="0" err="1" smtClean="0"/>
              <a:t>Simulink</a:t>
            </a:r>
            <a:r>
              <a:rPr lang="en-US" sz="1600" b="1" i="1" dirty="0" smtClean="0"/>
              <a:t>]</a:t>
            </a:r>
          </a:p>
          <a:p>
            <a:r>
              <a:rPr lang="de-DE" sz="1600" dirty="0" smtClean="0"/>
              <a:t>S</a:t>
            </a:r>
            <a:r>
              <a:rPr lang="cs-CZ" sz="1600" dirty="0" err="1" smtClean="0"/>
              <a:t>imulaci</a:t>
            </a:r>
            <a:r>
              <a:rPr lang="cs-CZ" sz="1600" dirty="0" smtClean="0"/>
              <a:t> </a:t>
            </a:r>
            <a:r>
              <a:rPr lang="cs-CZ" sz="1600" dirty="0"/>
              <a:t>dynamických systémů pomoci blokové </a:t>
            </a:r>
            <a:r>
              <a:rPr lang="cs-CZ" sz="1600" dirty="0" smtClean="0"/>
              <a:t>schéma 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4777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cs-CZ" b="1" dirty="0"/>
              <a:t>Modely populací</a:t>
            </a:r>
            <a:r>
              <a:rPr lang="de-DE" b="1" dirty="0"/>
              <a:t> </a:t>
            </a:r>
            <a:r>
              <a:rPr lang="cs-CZ" b="1" dirty="0"/>
              <a:t>s věkovou strukturou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76200" y="590550"/>
                <a:ext cx="4724400" cy="2590800"/>
              </a:xfrm>
            </p:spPr>
            <p:txBody>
              <a:bodyPr>
                <a:noAutofit/>
              </a:bodyPr>
              <a:lstStyle/>
              <a:p>
                <a:r>
                  <a:rPr lang="cs-CZ" sz="1400" dirty="0" smtClean="0"/>
                  <a:t>Populace je </a:t>
                </a:r>
                <a:r>
                  <a:rPr lang="de-DE" sz="1400" dirty="0" err="1" smtClean="0"/>
                  <a:t>skupina</a:t>
                </a:r>
                <a:r>
                  <a:rPr lang="de-DE" sz="1400" dirty="0" smtClean="0"/>
                  <a:t> </a:t>
                </a:r>
                <a:r>
                  <a:rPr lang="cs-CZ" sz="1400" dirty="0" smtClean="0"/>
                  <a:t>jednotlivců </a:t>
                </a:r>
                <a:r>
                  <a:rPr lang="cs-CZ" sz="1400" dirty="0"/>
                  <a:t>z určitého </a:t>
                </a:r>
                <a:r>
                  <a:rPr lang="cs-CZ" sz="1400" dirty="0" smtClean="0"/>
                  <a:t>druhu</a:t>
                </a:r>
                <a:r>
                  <a:rPr lang="de-DE" sz="1400" dirty="0" smtClean="0"/>
                  <a:t>.</a:t>
                </a:r>
              </a:p>
              <a:p>
                <a:r>
                  <a:rPr lang="de-DE" sz="1400" dirty="0" smtClean="0"/>
                  <a:t>P</a:t>
                </a:r>
                <a:r>
                  <a:rPr lang="cs-CZ" sz="1400" dirty="0" err="1" smtClean="0"/>
                  <a:t>opulace</a:t>
                </a:r>
                <a:r>
                  <a:rPr lang="cs-CZ" sz="1400" dirty="0" smtClean="0"/>
                  <a:t> </a:t>
                </a:r>
                <a:r>
                  <a:rPr lang="cs-CZ" sz="1400" dirty="0"/>
                  <a:t>je rozdělena </a:t>
                </a:r>
                <a:r>
                  <a:rPr lang="cs-CZ" sz="1400" dirty="0" smtClean="0"/>
                  <a:t>podle </a:t>
                </a:r>
                <a14:m>
                  <m:oMath xmlns:m="http://schemas.openxmlformats.org/officeDocument/2006/math">
                    <m:r>
                      <a:rPr lang="cs-CZ" sz="1400" i="1" dirty="0">
                        <a:latin typeface="Cambria Math"/>
                        <a:ea typeface="Cambria Math"/>
                      </a:rPr>
                      <m:t>𝑛</m:t>
                    </m:r>
                    <m:r>
                      <a:rPr lang="cs-CZ" sz="1400" b="0" i="1" dirty="0" smtClean="0">
                        <a:latin typeface="Cambria Math"/>
                        <a:ea typeface="Cambria Math"/>
                      </a:rPr>
                      <m:t>+1</m:t>
                    </m:r>
                  </m:oMath>
                </a14:m>
                <a:r>
                  <a:rPr lang="cs-CZ" sz="1400" dirty="0" smtClean="0"/>
                  <a:t> </a:t>
                </a:r>
                <a:r>
                  <a:rPr lang="cs-CZ" sz="1400" dirty="0"/>
                  <a:t>věkových skupin</a:t>
                </a:r>
                <a:r>
                  <a:rPr lang="de-DE" sz="1400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1400" b="0" i="1" dirty="0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de-DE" sz="14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de-DE" sz="1400" b="0" i="1" dirty="0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de-DE" sz="1400" b="0" i="1" dirty="0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de-DE" sz="1400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cs-CZ" sz="1400" dirty="0" smtClean="0"/>
                  <a:t>představuje </a:t>
                </a:r>
                <a:r>
                  <a:rPr lang="cs-CZ" sz="1400" dirty="0" smtClean="0">
                    <a:cs typeface="Times New Roman" pitchFamily="18" charset="0"/>
                  </a:rPr>
                  <a:t>po</a:t>
                </a:r>
                <a:r>
                  <a:rPr lang="cs-CZ" sz="1400" dirty="0" smtClean="0"/>
                  <a:t>č</a:t>
                </a:r>
                <a:r>
                  <a:rPr lang="cs-CZ" sz="1400" dirty="0" smtClean="0">
                    <a:cs typeface="Times New Roman" pitchFamily="18" charset="0"/>
                  </a:rPr>
                  <a:t>et jedinců ve </a:t>
                </a:r>
                <a:r>
                  <a:rPr lang="cs-CZ" sz="1400" dirty="0" smtClean="0"/>
                  <a:t>věkové </a:t>
                </a:r>
                <a:r>
                  <a:rPr lang="cs-CZ" sz="1400" dirty="0" smtClean="0">
                    <a:cs typeface="Times New Roman" pitchFamily="18" charset="0"/>
                  </a:rPr>
                  <a:t>skupině </a:t>
                </a:r>
                <a14:m>
                  <m:oMath xmlns:m="http://schemas.openxmlformats.org/officeDocument/2006/math">
                    <m:r>
                      <a:rPr lang="cs-CZ" sz="1400" b="0" i="1" dirty="0" smtClean="0">
                        <a:latin typeface="Cambria Math"/>
                        <a:ea typeface="Cambria Math"/>
                      </a:rPr>
                      <m:t>𝑖</m:t>
                    </m:r>
                  </m:oMath>
                </a14:m>
                <a:r>
                  <a:rPr lang="cs-CZ" sz="1400" dirty="0"/>
                  <a:t> v čase </a:t>
                </a:r>
                <a14:m>
                  <m:oMath xmlns:m="http://schemas.openxmlformats.org/officeDocument/2006/math">
                    <m:r>
                      <a:rPr lang="cs-CZ" sz="1400" b="0" i="1" dirty="0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cs-CZ" sz="1400" dirty="0" smtClean="0"/>
                  <a:t>.</a:t>
                </a:r>
                <a:endParaRPr lang="de-DE" sz="1400" dirty="0"/>
              </a:p>
              <a:p>
                <a:r>
                  <a:rPr lang="cs-CZ" sz="1400" dirty="0" smtClean="0"/>
                  <a:t>Věkova </a:t>
                </a:r>
                <a:r>
                  <a:rPr lang="cs-CZ" sz="1400" dirty="0" smtClean="0">
                    <a:cs typeface="Times New Roman" pitchFamily="18" charset="0"/>
                  </a:rPr>
                  <a:t>skupina </a:t>
                </a:r>
                <a14:m>
                  <m:oMath xmlns:m="http://schemas.openxmlformats.org/officeDocument/2006/math">
                    <m:r>
                      <a:rPr lang="cs-CZ" sz="1400" b="0" i="1" dirty="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cs-CZ" sz="1400" dirty="0"/>
                  <a:t> </a:t>
                </a:r>
                <a:r>
                  <a:rPr lang="cs-CZ" sz="1400" dirty="0" smtClean="0">
                    <a:cs typeface="Times New Roman" pitchFamily="18" charset="0"/>
                  </a:rPr>
                  <a:t>ur</a:t>
                </a:r>
                <a:r>
                  <a:rPr lang="cs-CZ" sz="1400" dirty="0" smtClean="0"/>
                  <a:t>č</a:t>
                </a:r>
                <a:r>
                  <a:rPr lang="cs-CZ" sz="1400" dirty="0" smtClean="0">
                    <a:cs typeface="Times New Roman" pitchFamily="18" charset="0"/>
                  </a:rPr>
                  <a:t>uje </a:t>
                </a:r>
                <a:r>
                  <a:rPr lang="cs-CZ" sz="1400" dirty="0">
                    <a:cs typeface="Times New Roman" pitchFamily="18" charset="0"/>
                  </a:rPr>
                  <a:t>po</a:t>
                </a:r>
                <a:r>
                  <a:rPr lang="cs-CZ" sz="1400" dirty="0"/>
                  <a:t>č</a:t>
                </a:r>
                <a:r>
                  <a:rPr lang="cs-CZ" sz="1400" dirty="0">
                    <a:cs typeface="Times New Roman" pitchFamily="18" charset="0"/>
                  </a:rPr>
                  <a:t>et potomk</a:t>
                </a:r>
                <a:r>
                  <a:rPr lang="cs-CZ" sz="1400" dirty="0"/>
                  <a:t>ů</a:t>
                </a:r>
                <a:r>
                  <a:rPr lang="de-DE" sz="1400" dirty="0" smtClean="0"/>
                  <a:t>.</a:t>
                </a:r>
                <a:endParaRPr lang="cs-CZ" sz="1400" dirty="0" smtClean="0"/>
              </a:p>
              <a:p>
                <a:r>
                  <a:rPr lang="cs-CZ" sz="1400" dirty="0"/>
                  <a:t>Věkova </a:t>
                </a:r>
                <a:r>
                  <a:rPr lang="cs-CZ" sz="1400" dirty="0">
                    <a:cs typeface="Times New Roman" pitchFamily="18" charset="0"/>
                  </a:rPr>
                  <a:t>skupina </a:t>
                </a:r>
                <a14:m>
                  <m:oMath xmlns:m="http://schemas.openxmlformats.org/officeDocument/2006/math">
                    <m:r>
                      <a:rPr lang="cs-CZ" sz="1400" b="0" i="1" dirty="0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cs-CZ" sz="1400" dirty="0"/>
                  <a:t> </a:t>
                </a:r>
                <a:r>
                  <a:rPr lang="cs-CZ" sz="1400" dirty="0">
                    <a:cs typeface="Times New Roman" pitchFamily="18" charset="0"/>
                  </a:rPr>
                  <a:t>ur</a:t>
                </a:r>
                <a:r>
                  <a:rPr lang="cs-CZ" sz="1400" dirty="0"/>
                  <a:t>č</a:t>
                </a:r>
                <a:r>
                  <a:rPr lang="cs-CZ" sz="1400" dirty="0">
                    <a:cs typeface="Times New Roman" pitchFamily="18" charset="0"/>
                  </a:rPr>
                  <a:t>uje po</a:t>
                </a:r>
                <a:r>
                  <a:rPr lang="cs-CZ" sz="1400" dirty="0"/>
                  <a:t>č</a:t>
                </a:r>
                <a:r>
                  <a:rPr lang="cs-CZ" sz="1400" dirty="0">
                    <a:cs typeface="Times New Roman" pitchFamily="18" charset="0"/>
                  </a:rPr>
                  <a:t>et </a:t>
                </a:r>
                <a:r>
                  <a:rPr lang="cs-CZ" sz="1400" dirty="0" smtClean="0"/>
                  <a:t>nejstarší jednotlivců</a:t>
                </a:r>
                <a:r>
                  <a:rPr lang="de-DE" sz="1400" dirty="0" smtClean="0"/>
                  <a:t>.</a:t>
                </a:r>
                <a:endParaRPr lang="de-DE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cs-CZ" sz="1400" b="0" i="1" dirty="0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de-DE" sz="1400" i="1" dirty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cs-CZ" sz="1400" dirty="0"/>
                  <a:t> představuje plodnost (průměrný </a:t>
                </a:r>
                <a:r>
                  <a:rPr lang="cs-CZ" sz="1400" dirty="0" smtClean="0"/>
                  <a:t>zlomek porodů</a:t>
                </a:r>
                <a:r>
                  <a:rPr lang="cs-CZ" sz="1400" dirty="0"/>
                  <a:t>) na jedince </a:t>
                </a:r>
                <a:r>
                  <a:rPr lang="cs-CZ" sz="1400" dirty="0" smtClean="0"/>
                  <a:t>ve věkové </a:t>
                </a:r>
                <a:r>
                  <a:rPr lang="cs-CZ" sz="1400" dirty="0"/>
                  <a:t>třídě </a:t>
                </a:r>
                <a14:m>
                  <m:oMath xmlns:m="http://schemas.openxmlformats.org/officeDocument/2006/math">
                    <m:r>
                      <a:rPr lang="cs-CZ" sz="1400" i="1" dirty="0">
                        <a:latin typeface="Cambria Math"/>
                        <a:ea typeface="Cambria Math"/>
                      </a:rPr>
                      <m:t>𝑖</m:t>
                    </m:r>
                  </m:oMath>
                </a14:m>
                <a:r>
                  <a:rPr lang="cs-CZ" sz="1400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cs-CZ" sz="1400" b="0" i="1" dirty="0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de-DE" sz="1400" i="1" dirty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cs-CZ" sz="1400" dirty="0"/>
                  <a:t> představuje </a:t>
                </a:r>
                <a:r>
                  <a:rPr lang="cs-CZ" sz="1400" dirty="0" smtClean="0"/>
                  <a:t>stárnutí (</a:t>
                </a:r>
                <a:r>
                  <a:rPr lang="cs-CZ" sz="1400" dirty="0"/>
                  <a:t>průměrný zlomek </a:t>
                </a:r>
                <a:r>
                  <a:rPr lang="cs-CZ" sz="1400" dirty="0" smtClean="0"/>
                  <a:t>přežití) ve věkové </a:t>
                </a:r>
                <a:r>
                  <a:rPr lang="cs-CZ" sz="1400" dirty="0"/>
                  <a:t>třídy </a:t>
                </a:r>
                <a14:m>
                  <m:oMath xmlns:m="http://schemas.openxmlformats.org/officeDocument/2006/math">
                    <m:r>
                      <a:rPr lang="cs-CZ" sz="1400" i="1" dirty="0">
                        <a:latin typeface="Cambria Math"/>
                        <a:ea typeface="Cambria Math"/>
                      </a:rPr>
                      <m:t>𝑖</m:t>
                    </m:r>
                  </m:oMath>
                </a14:m>
                <a:r>
                  <a:rPr lang="cs-CZ" sz="1400" dirty="0" smtClean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76200" y="590550"/>
                <a:ext cx="4724400" cy="2590800"/>
              </a:xfrm>
              <a:blipFill rotWithShape="1">
                <a:blip r:embed="rId3"/>
                <a:stretch>
                  <a:fillRect r="-1161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658130"/>
              </p:ext>
            </p:extLst>
          </p:nvPr>
        </p:nvGraphicFramePr>
        <p:xfrm>
          <a:off x="4950720" y="1962150"/>
          <a:ext cx="414883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Rovnice" r:id="rId4" imgW="3454200" imgH="1396800" progId="Equation.3">
                  <p:embed/>
                </p:oleObj>
              </mc:Choice>
              <mc:Fallback>
                <p:oleObj name="Rovnice" r:id="rId4" imgW="3454200" imgH="139680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720" y="1962150"/>
                        <a:ext cx="414883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982590"/>
              </p:ext>
            </p:extLst>
          </p:nvPr>
        </p:nvGraphicFramePr>
        <p:xfrm>
          <a:off x="6553200" y="971550"/>
          <a:ext cx="101441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Rovnice" r:id="rId6" imgW="787320" imgH="228600" progId="Equation.3">
                  <p:embed/>
                </p:oleObj>
              </mc:Choice>
              <mc:Fallback>
                <p:oleObj name="Rovnice" r:id="rId6" imgW="787320" imgH="2286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971550"/>
                        <a:ext cx="1014413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644907"/>
              </p:ext>
            </p:extLst>
          </p:nvPr>
        </p:nvGraphicFramePr>
        <p:xfrm>
          <a:off x="6629400" y="4552950"/>
          <a:ext cx="982663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Rovnice" r:id="rId8" imgW="761760" imgH="241200" progId="Equation.3">
                  <p:embed/>
                </p:oleObj>
              </mc:Choice>
              <mc:Fallback>
                <p:oleObj name="Rovnice" r:id="rId8" imgW="761760" imgH="24120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552950"/>
                        <a:ext cx="982663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Down Arrow 12"/>
          <p:cNvSpPr/>
          <p:nvPr/>
        </p:nvSpPr>
        <p:spPr>
          <a:xfrm>
            <a:off x="6934200" y="1428750"/>
            <a:ext cx="304800" cy="304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934200" y="4019550"/>
            <a:ext cx="304800" cy="304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9290" y="3256923"/>
                <a:ext cx="4572000" cy="160043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cs-CZ" sz="1400" dirty="0">
                        <a:latin typeface="Cambria Math"/>
                      </a:rPr>
                      <m:t>𝐴</m:t>
                    </m:r>
                  </m:oMath>
                </a14:m>
                <a:r>
                  <a:rPr lang="cs-CZ" sz="1400" dirty="0"/>
                  <a:t> je </a:t>
                </a:r>
                <a:r>
                  <a:rPr lang="cs-CZ" sz="1400" dirty="0" err="1"/>
                  <a:t>Lesliehová</a:t>
                </a:r>
                <a:r>
                  <a:rPr lang="cs-CZ" sz="1400" dirty="0"/>
                  <a:t> matice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cs-CZ" sz="1400" dirty="0"/>
                  <a:t>Vlastní číslo </a:t>
                </a:r>
                <a14:m>
                  <m:oMath xmlns:m="http://schemas.openxmlformats.org/officeDocument/2006/math">
                    <m:r>
                      <a:rPr lang="cs-CZ" sz="1400" dirty="0">
                        <a:latin typeface="Cambria Math"/>
                      </a:rPr>
                      <m:t>𝐴</m:t>
                    </m:r>
                  </m:oMath>
                </a14:m>
                <a:r>
                  <a:rPr lang="cs-CZ" sz="1400" dirty="0"/>
                  <a:t>, označené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cs-CZ" sz="1400" dirty="0">
                        <a:latin typeface="Cambria Math"/>
                      </a:rPr>
                      <m:t>𝜆</m:t>
                    </m:r>
                  </m:oMath>
                </a14:m>
                <a:r>
                  <a:rPr lang="cs-CZ" sz="1400" dirty="0"/>
                  <a:t>, představuje asymptotické růstu populací na stabilní věkové rozložení: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z="1400" dirty="0">
                        <a:latin typeface="Cambria Math"/>
                      </a:rPr>
                      <m:t>A</m:t>
                    </m:r>
                    <m:r>
                      <a:rPr lang="cs-CZ" sz="1400" dirty="0">
                        <a:latin typeface="Cambria Math"/>
                      </a:rPr>
                      <m:t>∙</m:t>
                    </m:r>
                    <m:r>
                      <a:rPr lang="cs-CZ" sz="1400" dirty="0">
                        <a:latin typeface="Cambria Math"/>
                      </a:rPr>
                      <m:t>𝑣</m:t>
                    </m:r>
                    <m:r>
                      <a:rPr lang="cs-CZ" sz="1400" dirty="0">
                        <a:latin typeface="Cambria Math"/>
                      </a:rPr>
                      <m:t>=</m:t>
                    </m:r>
                    <m:r>
                      <m:rPr>
                        <m:lit/>
                      </m:rPr>
                      <a:rPr lang="cs-CZ" sz="1400" dirty="0">
                        <a:latin typeface="Cambria Math"/>
                      </a:rPr>
                      <m:t>𝜆</m:t>
                    </m:r>
                    <m:r>
                      <m:rPr>
                        <m:lit/>
                      </m:rPr>
                      <a:rPr lang="cs-CZ" sz="1400" dirty="0">
                        <a:latin typeface="Cambria Math"/>
                      </a:rPr>
                      <m:t>∙</m:t>
                    </m:r>
                    <m:r>
                      <a:rPr lang="cs-CZ" sz="1400" dirty="0">
                        <a:latin typeface="Cambria Math"/>
                      </a:rPr>
                      <m:t>𝑣</m:t>
                    </m:r>
                  </m:oMath>
                </a14:m>
                <a:endParaRPr lang="cs-CZ" sz="1400" dirty="0"/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cs-CZ" sz="1400" dirty="0"/>
                  <a:t>Odpovídající vlastní vektor </a:t>
                </a:r>
                <a14:m>
                  <m:oMath xmlns:m="http://schemas.openxmlformats.org/officeDocument/2006/math">
                    <m:r>
                      <a:rPr lang="cs-CZ" sz="1400" dirty="0">
                        <a:latin typeface="Cambria Math"/>
                      </a:rPr>
                      <m:t>𝑣</m:t>
                    </m:r>
                  </m:oMath>
                </a14:m>
                <a:r>
                  <a:rPr lang="cs-CZ" sz="1400" dirty="0"/>
                  <a:t> představuje stabilní věkové rozložení, podíl jedinců každého věku v populaci. Jakmile stabilní věkové rozložení bylo dosaženo, populace prochází exponenciální růst v poměru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cs-CZ" sz="1400" dirty="0">
                        <a:latin typeface="Cambria Math"/>
                      </a:rPr>
                      <m:t>𝜆</m:t>
                    </m:r>
                  </m:oMath>
                </a14:m>
                <a:r>
                  <a:rPr lang="cs-CZ" sz="1400" dirty="0"/>
                  <a:t>. </a:t>
                </a:r>
                <a:endParaRPr lang="de-DE" sz="1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90" y="3256923"/>
                <a:ext cx="4572000" cy="1600438"/>
              </a:xfrm>
              <a:prstGeom prst="rect">
                <a:avLst/>
              </a:prstGeom>
              <a:blipFill rotWithShape="1">
                <a:blip r:embed="rId10"/>
                <a:stretch>
                  <a:fillRect l="-133" r="-667" b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65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3" grpId="0" animBg="1"/>
      <p:bldP spid="14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320741"/>
              </p:ext>
            </p:extLst>
          </p:nvPr>
        </p:nvGraphicFramePr>
        <p:xfrm>
          <a:off x="4917134" y="798472"/>
          <a:ext cx="4148137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Rovnice" r:id="rId3" imgW="3454400" imgH="1397000" progId="Equation.3">
                  <p:embed/>
                </p:oleObj>
              </mc:Choice>
              <mc:Fallback>
                <p:oleObj name="Rovnice" r:id="rId3" imgW="3454400" imgH="13970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7134" y="798472"/>
                        <a:ext cx="4148137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cs-CZ" b="1" dirty="0"/>
              <a:t>Modely populací</a:t>
            </a:r>
            <a:r>
              <a:rPr lang="de-DE" b="1" dirty="0"/>
              <a:t> </a:t>
            </a:r>
            <a:r>
              <a:rPr lang="cs-CZ" b="1" dirty="0"/>
              <a:t>s věkovou strukturou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52400" y="819150"/>
                <a:ext cx="4648200" cy="236220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cs-CZ" sz="3200" dirty="0"/>
                  <a:t>6 věkových skupin</a:t>
                </a:r>
                <a:r>
                  <a:rPr lang="de-DE" sz="32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cs-CZ" sz="3200" dirty="0">
                        <a:latin typeface="Cambria Math"/>
                      </a:rPr>
                      <m:t>10</m:t>
                    </m:r>
                  </m:oMath>
                </a14:m>
                <a:r>
                  <a:rPr lang="cs-CZ" sz="3200" dirty="0"/>
                  <a:t> jedinců ve každé věkové skupině v čase </a:t>
                </a:r>
                <a14:m>
                  <m:oMath xmlns:m="http://schemas.openxmlformats.org/officeDocument/2006/math">
                    <m:r>
                      <a:rPr lang="cs-CZ" sz="3200" dirty="0">
                        <a:latin typeface="Cambria Math"/>
                      </a:rPr>
                      <m:t>0</m:t>
                    </m:r>
                  </m:oMath>
                </a14:m>
                <a:r>
                  <a:rPr lang="cs-CZ" sz="3200" dirty="0"/>
                  <a:t>.</a:t>
                </a:r>
              </a:p>
              <a:p>
                <a:r>
                  <a:rPr lang="cs-CZ" sz="3200" dirty="0" smtClean="0"/>
                  <a:t>Věková </a:t>
                </a:r>
                <a:r>
                  <a:rPr lang="cs-CZ" sz="3200" dirty="0" smtClean="0">
                    <a:cs typeface="Times New Roman" pitchFamily="18" charset="0"/>
                  </a:rPr>
                  <a:t>skupina 0 a 1 nejsou </a:t>
                </a:r>
                <a:r>
                  <a:rPr lang="cs-CZ" sz="3200" dirty="0" smtClean="0"/>
                  <a:t>plodné.</a:t>
                </a:r>
              </a:p>
              <a:p>
                <a:r>
                  <a:rPr lang="cs-CZ" sz="3200" dirty="0">
                    <a:cs typeface="Times New Roman" pitchFamily="18" charset="0"/>
                  </a:rPr>
                  <a:t>Ve </a:t>
                </a:r>
                <a:r>
                  <a:rPr lang="cs-CZ" sz="3200" dirty="0"/>
                  <a:t>věkové </a:t>
                </a:r>
                <a:r>
                  <a:rPr lang="cs-CZ" sz="3200" dirty="0">
                    <a:cs typeface="Times New Roman" pitchFamily="18" charset="0"/>
                  </a:rPr>
                  <a:t>skupině </a:t>
                </a:r>
                <a:r>
                  <a:rPr lang="cs-CZ" sz="3200" dirty="0" smtClean="0">
                    <a:cs typeface="Times New Roman" pitchFamily="18" charset="0"/>
                  </a:rPr>
                  <a:t>2 až 4 </a:t>
                </a:r>
                <a:r>
                  <a:rPr lang="cs-CZ" sz="3200" dirty="0">
                    <a:cs typeface="Times New Roman" pitchFamily="18" charset="0"/>
                  </a:rPr>
                  <a:t>je </a:t>
                </a:r>
                <a:r>
                  <a:rPr lang="cs-CZ" sz="3200" dirty="0"/>
                  <a:t>plodnost </a:t>
                </a:r>
                <a:r>
                  <a:rPr lang="cs-CZ" sz="3200" dirty="0" smtClean="0"/>
                  <a:t>0.35 </a:t>
                </a:r>
                <a:r>
                  <a:rPr lang="cs-CZ" sz="3200" dirty="0" smtClean="0">
                    <a:cs typeface="Times New Roman" pitchFamily="18" charset="0"/>
                  </a:rPr>
                  <a:t>potomk</a:t>
                </a:r>
                <a:r>
                  <a:rPr lang="cs-CZ" sz="3200" dirty="0" smtClean="0"/>
                  <a:t>u za</a:t>
                </a:r>
                <a:r>
                  <a:rPr lang="cs-CZ" sz="3200" dirty="0"/>
                  <a:t> </a:t>
                </a:r>
                <a:r>
                  <a:rPr lang="cs-CZ" sz="3200" dirty="0" smtClean="0"/>
                  <a:t>jednotlivec. </a:t>
                </a:r>
              </a:p>
              <a:p>
                <a:r>
                  <a:rPr lang="cs-CZ" sz="3200" dirty="0">
                    <a:cs typeface="Times New Roman" pitchFamily="18" charset="0"/>
                  </a:rPr>
                  <a:t>Ve </a:t>
                </a:r>
                <a:r>
                  <a:rPr lang="cs-CZ" sz="3200" dirty="0"/>
                  <a:t>věkové </a:t>
                </a:r>
                <a:r>
                  <a:rPr lang="cs-CZ" sz="3200" dirty="0">
                    <a:cs typeface="Times New Roman" pitchFamily="18" charset="0"/>
                  </a:rPr>
                  <a:t>skupině </a:t>
                </a:r>
                <a:r>
                  <a:rPr lang="cs-CZ" sz="3200" dirty="0" smtClean="0">
                    <a:cs typeface="Times New Roman" pitchFamily="18" charset="0"/>
                  </a:rPr>
                  <a:t>5 je </a:t>
                </a:r>
                <a:r>
                  <a:rPr lang="cs-CZ" sz="3200" dirty="0"/>
                  <a:t>plodnost </a:t>
                </a:r>
                <a:r>
                  <a:rPr lang="cs-CZ" sz="3200" dirty="0" smtClean="0"/>
                  <a:t>0.1 </a:t>
                </a:r>
                <a:r>
                  <a:rPr lang="cs-CZ" sz="3200" dirty="0">
                    <a:cs typeface="Times New Roman" pitchFamily="18" charset="0"/>
                  </a:rPr>
                  <a:t>potomk</a:t>
                </a:r>
                <a:r>
                  <a:rPr lang="cs-CZ" sz="3200" dirty="0"/>
                  <a:t>u za </a:t>
                </a:r>
                <a:r>
                  <a:rPr lang="cs-CZ" sz="3200" dirty="0" smtClean="0"/>
                  <a:t>jednotlivec.</a:t>
                </a:r>
              </a:p>
              <a:p>
                <a:r>
                  <a:rPr lang="cs-CZ" sz="3200" dirty="0" smtClean="0">
                    <a:cs typeface="Times New Roman" pitchFamily="18" charset="0"/>
                  </a:rPr>
                  <a:t>Ve </a:t>
                </a:r>
                <a:r>
                  <a:rPr lang="cs-CZ" sz="3200" dirty="0">
                    <a:cs typeface="Times New Roman" pitchFamily="18" charset="0"/>
                  </a:rPr>
                  <a:t>každé </a:t>
                </a:r>
                <a:r>
                  <a:rPr lang="cs-CZ" sz="3200" dirty="0"/>
                  <a:t>věkové </a:t>
                </a:r>
                <a:r>
                  <a:rPr lang="cs-CZ" sz="3200" dirty="0" smtClean="0">
                    <a:cs typeface="Times New Roman" pitchFamily="18" charset="0"/>
                  </a:rPr>
                  <a:t>skupině, kromě skupina 5 </a:t>
                </a:r>
                <a:r>
                  <a:rPr lang="cs-CZ" sz="3200" dirty="0" smtClean="0"/>
                  <a:t>přežije 80</a:t>
                </a:r>
                <a:r>
                  <a:rPr lang="de-DE" sz="3200" dirty="0" smtClean="0"/>
                  <a:t>%</a:t>
                </a:r>
                <a:r>
                  <a:rPr lang="cs-CZ" sz="3200" dirty="0"/>
                  <a:t> </a:t>
                </a:r>
                <a:r>
                  <a:rPr lang="cs-CZ" sz="3200" dirty="0" smtClean="0"/>
                  <a:t>jednotlivců.</a:t>
                </a:r>
                <a:endParaRPr lang="cs-CZ" sz="3200" dirty="0"/>
              </a:p>
              <a:p>
                <a:endParaRPr lang="cs-CZ" sz="3200" dirty="0"/>
              </a:p>
              <a:p>
                <a:endParaRPr lang="cs-CZ" sz="3200" dirty="0" smtClean="0"/>
              </a:p>
              <a:p>
                <a:endParaRPr lang="de-DE" sz="3200" dirty="0"/>
              </a:p>
              <a:p>
                <a:endParaRPr lang="de-DE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52400" y="819150"/>
                <a:ext cx="4648200" cy="2362200"/>
              </a:xfrm>
              <a:blipFill rotWithShape="1">
                <a:blip r:embed="rId5"/>
                <a:stretch>
                  <a:fillRect t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800600" y="666750"/>
            <a:ext cx="4343400" cy="35548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838"/>
              </a:lnSpc>
            </a:pPr>
            <a:r>
              <a:rPr lang="cs-CZ" sz="1200" dirty="0" smtClean="0"/>
              <a:t>A</a:t>
            </a:r>
            <a:r>
              <a:rPr lang="en-US" sz="1200" dirty="0" smtClean="0"/>
              <a:t> </a:t>
            </a:r>
            <a:r>
              <a:rPr lang="en-US" sz="1200" dirty="0"/>
              <a:t>= [ 0.00 0.00 0.35 0.35 0.35 0.10; 0.8 0 0 0 0 0; 0 0.8 0 0 0 0; 0 0 0.8 0 0 0; 0 0 0 0.8 0 0; 0 0 0 0 0.8 0]</a:t>
            </a:r>
          </a:p>
          <a:p>
            <a:pPr>
              <a:lnSpc>
                <a:spcPts val="1838"/>
              </a:lnSpc>
            </a:pPr>
            <a:r>
              <a:rPr lang="en-US" sz="1200" dirty="0"/>
              <a:t>X = [10;10;10;10;10;10]</a:t>
            </a:r>
          </a:p>
          <a:p>
            <a:pPr>
              <a:lnSpc>
                <a:spcPts val="1838"/>
              </a:lnSpc>
            </a:pPr>
            <a:r>
              <a:rPr lang="cs-CZ" sz="1200" dirty="0" smtClean="0"/>
              <a:t>A</a:t>
            </a:r>
            <a:r>
              <a:rPr lang="en-US" sz="1200" dirty="0" smtClean="0"/>
              <a:t>^10 </a:t>
            </a:r>
            <a:r>
              <a:rPr lang="en-US" sz="1200" dirty="0"/>
              <a:t>* </a:t>
            </a:r>
            <a:r>
              <a:rPr lang="en-US" sz="1200" dirty="0" smtClean="0"/>
              <a:t>X</a:t>
            </a:r>
            <a:endParaRPr lang="en-US" sz="1200" dirty="0"/>
          </a:p>
          <a:p>
            <a:pPr>
              <a:lnSpc>
                <a:spcPts val="1838"/>
              </a:lnSpc>
            </a:pPr>
            <a:r>
              <a:rPr lang="en-US" sz="1200" dirty="0" smtClean="0"/>
              <a:t>Population </a:t>
            </a:r>
            <a:r>
              <a:rPr lang="en-US" sz="1200" dirty="0"/>
              <a:t>= X</a:t>
            </a:r>
          </a:p>
          <a:p>
            <a:pPr>
              <a:lnSpc>
                <a:spcPts val="1838"/>
              </a:lnSpc>
            </a:pPr>
            <a:r>
              <a:rPr lang="fr-FR" sz="1200" dirty="0" smtClean="0"/>
              <a:t>for </a:t>
            </a:r>
            <a:r>
              <a:rPr lang="fr-FR" sz="1200" dirty="0"/>
              <a:t>x=1:10, </a:t>
            </a:r>
            <a:r>
              <a:rPr lang="cs-CZ" sz="1200" dirty="0" smtClean="0"/>
              <a:t>X</a:t>
            </a:r>
            <a:r>
              <a:rPr lang="fr-FR" sz="1200" dirty="0" smtClean="0"/>
              <a:t>= </a:t>
            </a:r>
            <a:r>
              <a:rPr lang="cs-CZ" sz="1200" dirty="0" smtClean="0"/>
              <a:t>A</a:t>
            </a:r>
            <a:r>
              <a:rPr lang="fr-FR" sz="1200" dirty="0" smtClean="0"/>
              <a:t> </a:t>
            </a:r>
            <a:r>
              <a:rPr lang="fr-FR" sz="1200" dirty="0"/>
              <a:t>* </a:t>
            </a:r>
            <a:r>
              <a:rPr lang="cs-CZ" sz="1200" dirty="0" smtClean="0"/>
              <a:t>X</a:t>
            </a:r>
            <a:r>
              <a:rPr lang="fr-FR" sz="1200" dirty="0" smtClean="0"/>
              <a:t>; </a:t>
            </a:r>
            <a:r>
              <a:rPr lang="fr-FR" sz="1200" dirty="0"/>
              <a:t>Population = [Population </a:t>
            </a:r>
            <a:r>
              <a:rPr lang="cs-CZ" sz="1200" dirty="0" smtClean="0"/>
              <a:t>X</a:t>
            </a:r>
            <a:r>
              <a:rPr lang="fr-FR" sz="1200" dirty="0" smtClean="0"/>
              <a:t>], end </a:t>
            </a:r>
            <a:endParaRPr lang="cs-CZ" sz="1200" dirty="0" smtClean="0"/>
          </a:p>
          <a:p>
            <a:pPr>
              <a:lnSpc>
                <a:spcPts val="1838"/>
              </a:lnSpc>
            </a:pPr>
            <a:r>
              <a:rPr lang="en-US" sz="1200" dirty="0" smtClean="0"/>
              <a:t>surf(Population</a:t>
            </a:r>
            <a:r>
              <a:rPr lang="en-US" sz="1200" dirty="0"/>
              <a:t>)</a:t>
            </a:r>
          </a:p>
          <a:p>
            <a:pPr>
              <a:lnSpc>
                <a:spcPts val="1838"/>
              </a:lnSpc>
            </a:pPr>
            <a:r>
              <a:rPr lang="en-US" sz="1200" dirty="0"/>
              <a:t>view(0,90)</a:t>
            </a:r>
          </a:p>
          <a:p>
            <a:pPr>
              <a:lnSpc>
                <a:spcPts val="1838"/>
              </a:lnSpc>
            </a:pPr>
            <a:r>
              <a:rPr lang="en-US" sz="1200" dirty="0" err="1"/>
              <a:t>colormap</a:t>
            </a:r>
            <a:r>
              <a:rPr lang="en-US" sz="1200" dirty="0"/>
              <a:t>(jet)</a:t>
            </a:r>
          </a:p>
          <a:p>
            <a:pPr>
              <a:lnSpc>
                <a:spcPts val="1838"/>
              </a:lnSpc>
            </a:pPr>
            <a:r>
              <a:rPr lang="en-US" sz="1200" dirty="0" err="1"/>
              <a:t>colorbar</a:t>
            </a:r>
            <a:endParaRPr lang="en-US" sz="1200" dirty="0"/>
          </a:p>
          <a:p>
            <a:pPr>
              <a:lnSpc>
                <a:spcPts val="1838"/>
              </a:lnSpc>
            </a:pPr>
            <a:r>
              <a:rPr lang="en-US" sz="1200" dirty="0" err="1"/>
              <a:t>xlabel</a:t>
            </a:r>
            <a:r>
              <a:rPr lang="en-US" sz="1200" dirty="0"/>
              <a:t>('Year')</a:t>
            </a:r>
          </a:p>
          <a:p>
            <a:pPr>
              <a:lnSpc>
                <a:spcPts val="1838"/>
              </a:lnSpc>
            </a:pPr>
            <a:r>
              <a:rPr lang="en-US" sz="1200" dirty="0" err="1"/>
              <a:t>ylabel</a:t>
            </a:r>
            <a:r>
              <a:rPr lang="en-US" sz="1200" dirty="0"/>
              <a:t>('Age Class')</a:t>
            </a:r>
          </a:p>
          <a:p>
            <a:pPr>
              <a:lnSpc>
                <a:spcPts val="1838"/>
              </a:lnSpc>
            </a:pPr>
            <a:r>
              <a:rPr lang="cs-CZ" sz="1200" dirty="0" smtClean="0"/>
              <a:t>p</a:t>
            </a:r>
            <a:r>
              <a:rPr lang="en-US" sz="1200" dirty="0" smtClean="0"/>
              <a:t>lot(Population</a:t>
            </a:r>
            <a:r>
              <a:rPr lang="en-US" sz="1200" dirty="0"/>
              <a:t>’)</a:t>
            </a:r>
          </a:p>
          <a:p>
            <a:pPr>
              <a:lnSpc>
                <a:spcPts val="1838"/>
              </a:lnSpc>
            </a:pPr>
            <a:r>
              <a:rPr lang="en-US" sz="1200" dirty="0"/>
              <a:t>plot(sum(Population</a:t>
            </a:r>
            <a:r>
              <a:rPr lang="en-US" sz="1200" dirty="0" smtClean="0"/>
              <a:t>))</a:t>
            </a:r>
            <a:endParaRPr lang="cs-CZ" sz="1200" dirty="0" smtClean="0"/>
          </a:p>
          <a:p>
            <a:pPr>
              <a:lnSpc>
                <a:spcPts val="1838"/>
              </a:lnSpc>
            </a:pPr>
            <a:r>
              <a:rPr lang="cs-CZ" sz="1200" dirty="0" smtClean="0"/>
              <a:t>[</a:t>
            </a:r>
            <a:r>
              <a:rPr lang="cs-CZ" sz="1200" dirty="0" err="1" smtClean="0"/>
              <a:t>v,lambda</a:t>
            </a:r>
            <a:r>
              <a:rPr lang="cs-CZ" sz="1200" dirty="0" smtClean="0"/>
              <a:t>] </a:t>
            </a:r>
            <a:r>
              <a:rPr lang="cs-CZ" sz="1200" dirty="0"/>
              <a:t>= </a:t>
            </a:r>
            <a:r>
              <a:rPr lang="cs-CZ" sz="1200" dirty="0" err="1"/>
              <a:t>eig</a:t>
            </a:r>
            <a:r>
              <a:rPr lang="cs-CZ" sz="1200" dirty="0"/>
              <a:t>(A)</a:t>
            </a:r>
            <a:endParaRPr lang="en-US" sz="12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633304"/>
              </p:ext>
            </p:extLst>
          </p:nvPr>
        </p:nvGraphicFramePr>
        <p:xfrm>
          <a:off x="550863" y="3216275"/>
          <a:ext cx="3052762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6" imgW="3174840" imgH="1371600" progId="Equation.3">
                  <p:embed/>
                </p:oleObj>
              </mc:Choice>
              <mc:Fallback>
                <p:oleObj name="Equation" r:id="rId6" imgW="3174840" imgH="13716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3216275"/>
                        <a:ext cx="3052762" cy="1317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3" t="2837" r="6383" b="6383"/>
          <a:stretch>
            <a:fillRect/>
          </a:stretch>
        </p:blipFill>
        <p:spPr bwMode="auto">
          <a:xfrm>
            <a:off x="6324600" y="3181350"/>
            <a:ext cx="25146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111932"/>
            <a:ext cx="2466973" cy="185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851739"/>
              </p:ext>
            </p:extLst>
          </p:nvPr>
        </p:nvGraphicFramePr>
        <p:xfrm>
          <a:off x="1295400" y="4705350"/>
          <a:ext cx="982663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10" imgW="761760" imgH="241200" progId="Equation.3">
                  <p:embed/>
                </p:oleObj>
              </mc:Choice>
              <mc:Fallback>
                <p:oleObj name="Equation" r:id="rId10" imgW="761760" imgH="2412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05350"/>
                        <a:ext cx="982663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507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cs-CZ" b="1" dirty="0"/>
              <a:t>Modely populací</a:t>
            </a:r>
            <a:r>
              <a:rPr lang="de-DE" b="1" dirty="0"/>
              <a:t> </a:t>
            </a:r>
            <a:r>
              <a:rPr lang="cs-CZ" b="1" dirty="0"/>
              <a:t>s věkovou strukturou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756735"/>
              </p:ext>
            </p:extLst>
          </p:nvPr>
        </p:nvGraphicFramePr>
        <p:xfrm>
          <a:off x="538953" y="1047750"/>
          <a:ext cx="1585913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Rovnice" r:id="rId3" imgW="1650960" imgH="914400" progId="Equation.3">
                  <p:embed/>
                </p:oleObj>
              </mc:Choice>
              <mc:Fallback>
                <p:oleObj name="Rovnice" r:id="rId3" imgW="1650960" imgH="91440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3" y="1047750"/>
                        <a:ext cx="1585913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740" y="2221089"/>
            <a:ext cx="312737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23950"/>
            <a:ext cx="10064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892797"/>
              </p:ext>
            </p:extLst>
          </p:nvPr>
        </p:nvGraphicFramePr>
        <p:xfrm>
          <a:off x="990600" y="2177077"/>
          <a:ext cx="749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Rovnice" r:id="rId7" imgW="749160" imgH="914400" progId="Equation.3">
                  <p:embed/>
                </p:oleObj>
              </mc:Choice>
              <mc:Fallback>
                <p:oleObj name="Rovnice" r:id="rId7" imgW="749160" imgH="91440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77077"/>
                        <a:ext cx="749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491660"/>
              </p:ext>
            </p:extLst>
          </p:nvPr>
        </p:nvGraphicFramePr>
        <p:xfrm>
          <a:off x="6858000" y="2818783"/>
          <a:ext cx="982663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Rovnice" r:id="rId9" imgW="761669" imgH="241195" progId="Equation.3">
                  <p:embed/>
                </p:oleObj>
              </mc:Choice>
              <mc:Fallback>
                <p:oleObj name="Rovnice" r:id="rId9" imgW="761669" imgH="241195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818783"/>
                        <a:ext cx="982663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1927" y="3943350"/>
                <a:ext cx="4572000" cy="5232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cs-CZ" sz="1400" dirty="0" smtClean="0"/>
                  <a:t>Vypočítávat vektor stabilní </a:t>
                </a:r>
                <a:r>
                  <a:rPr lang="cs-CZ" sz="1400" dirty="0"/>
                  <a:t>věkové </a:t>
                </a:r>
                <a:r>
                  <a:rPr lang="cs-CZ" sz="1400" dirty="0" smtClean="0"/>
                  <a:t>rozložení </a:t>
                </a:r>
                <a14:m>
                  <m:oMath xmlns:m="http://schemas.openxmlformats.org/officeDocument/2006/math">
                    <m:r>
                      <a:rPr lang="cs-CZ" sz="1400">
                        <a:latin typeface="Cambria Math"/>
                      </a:rPr>
                      <m:t>𝑣</m:t>
                    </m:r>
                  </m:oMath>
                </a14:m>
                <a:r>
                  <a:rPr lang="cs-CZ" sz="1400" dirty="0" smtClean="0"/>
                  <a:t> a souvislý poměrný exponenciální </a:t>
                </a:r>
                <a:r>
                  <a:rPr lang="cs-CZ" sz="1400" dirty="0"/>
                  <a:t>růst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cs-CZ" sz="1400">
                        <a:latin typeface="Cambria Math"/>
                      </a:rPr>
                      <m:t>𝜆</m:t>
                    </m:r>
                  </m:oMath>
                </a14:m>
                <a:r>
                  <a:rPr lang="cs-CZ" sz="1400" dirty="0"/>
                  <a:t>.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27" y="3943350"/>
                <a:ext cx="4572000" cy="523220"/>
              </a:xfrm>
              <a:prstGeom prst="rect">
                <a:avLst/>
              </a:prstGeom>
              <a:blipFill rotWithShape="1">
                <a:blip r:embed="rId11"/>
                <a:stretch>
                  <a:fillRect l="-13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35666"/>
              </p:ext>
            </p:extLst>
          </p:nvPr>
        </p:nvGraphicFramePr>
        <p:xfrm>
          <a:off x="5562600" y="1123950"/>
          <a:ext cx="3462337" cy="1399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Rovnice" r:id="rId12" imgW="3454400" imgH="1397000" progId="Equation.3">
                  <p:embed/>
                </p:oleObj>
              </mc:Choice>
              <mc:Fallback>
                <p:oleObj name="Rovnice" r:id="rId12" imgW="3454400" imgH="139700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123950"/>
                        <a:ext cx="3462337" cy="13992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51927" y="819150"/>
            <a:ext cx="2186473" cy="2438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895600" y="819150"/>
            <a:ext cx="1524000" cy="2438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3203" y="3345807"/>
            <a:ext cx="120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Populace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17032" y="3358639"/>
            <a:ext cx="120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Populace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cs-CZ" sz="3200" b="1" dirty="0"/>
              <a:t>Model </a:t>
            </a:r>
            <a:r>
              <a:rPr lang="de-DE" sz="3200" b="1" dirty="0" err="1"/>
              <a:t>dvou</a:t>
            </a:r>
            <a:r>
              <a:rPr lang="cs-CZ" sz="3200" b="1" dirty="0"/>
              <a:t>druhových populací</a:t>
            </a:r>
            <a:r>
              <a:rPr lang="de-DE" sz="3200" b="1" dirty="0"/>
              <a:t> </a:t>
            </a:r>
            <a:r>
              <a:rPr lang="cs-CZ" sz="3200" b="1" dirty="0"/>
              <a:t>dravec – </a:t>
            </a:r>
            <a:r>
              <a:rPr lang="cs-CZ" sz="3200" b="1" dirty="0" smtClean="0"/>
              <a:t>kořist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76200" y="590550"/>
                <a:ext cx="4572000" cy="4552950"/>
              </a:xfrm>
            </p:spPr>
            <p:txBody>
              <a:bodyPr>
                <a:noAutofit/>
              </a:bodyPr>
              <a:lstStyle/>
              <a:p>
                <a:r>
                  <a:rPr lang="cs-CZ" sz="1400" dirty="0">
                    <a:cs typeface="Arial" charset="0"/>
                  </a:rPr>
                  <a:t>Jedna populace prospívá, druhá </a:t>
                </a:r>
                <a:r>
                  <a:rPr lang="cs-CZ" sz="1400" dirty="0" smtClean="0">
                    <a:cs typeface="Arial" charset="0"/>
                  </a:rPr>
                  <a:t>chřadne</a:t>
                </a:r>
                <a:r>
                  <a:rPr lang="de-DE" sz="1400" dirty="0" smtClean="0">
                    <a:cs typeface="Arial" charset="0"/>
                  </a:rPr>
                  <a:t>.</a:t>
                </a:r>
                <a:endParaRPr lang="de-DE" sz="14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de-DE" sz="1400" dirty="0">
                        <a:latin typeface="Cambria Math"/>
                        <a:cs typeface="Arial" charset="0"/>
                      </a:rPr>
                      <m:t>𝑋</m:t>
                    </m:r>
                    <m:d>
                      <m:dPr>
                        <m:ctrlPr>
                          <a:rPr lang="de-DE" sz="1400" i="1" dirty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400" dirty="0">
                    <a:cs typeface="Arial" charset="0"/>
                  </a:rPr>
                  <a:t> představuje počet kořistí v čase </a:t>
                </a:r>
                <a14:m>
                  <m:oMath xmlns:m="http://schemas.openxmlformats.org/officeDocument/2006/math">
                    <m:r>
                      <a:rPr lang="cs-CZ" sz="1400" dirty="0">
                        <a:latin typeface="Cambria Math"/>
                        <a:cs typeface="Arial" charset="0"/>
                      </a:rPr>
                      <m:t>𝑡</m:t>
                    </m:r>
                  </m:oMath>
                </a14:m>
                <a:r>
                  <a:rPr lang="cs-CZ" sz="1400" dirty="0">
                    <a:cs typeface="Arial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cs-CZ" sz="1400" dirty="0">
                        <a:latin typeface="Cambria Math"/>
                        <a:cs typeface="Arial" charset="0"/>
                      </a:rPr>
                      <m:t>𝑌</m:t>
                    </m:r>
                    <m:d>
                      <m:dPr>
                        <m:ctrlPr>
                          <a:rPr lang="de-DE" sz="1400" i="1" dirty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400" dirty="0">
                    <a:cs typeface="Arial" charset="0"/>
                  </a:rPr>
                  <a:t> </a:t>
                </a:r>
                <a:r>
                  <a:rPr lang="cs-CZ" sz="1400" dirty="0" err="1">
                    <a:cs typeface="Arial" charset="0"/>
                  </a:rPr>
                  <a:t>představuje</a:t>
                </a:r>
                <a:r>
                  <a:rPr lang="cs-CZ" sz="1400" dirty="0">
                    <a:cs typeface="Arial" charset="0"/>
                  </a:rPr>
                  <a:t> počet dravců v čase </a:t>
                </a:r>
                <a14:m>
                  <m:oMath xmlns:m="http://schemas.openxmlformats.org/officeDocument/2006/math">
                    <m:r>
                      <a:rPr lang="cs-CZ" sz="1400" dirty="0">
                        <a:latin typeface="Cambria Math"/>
                        <a:cs typeface="Arial" charset="0"/>
                      </a:rPr>
                      <m:t>𝑡</m:t>
                    </m:r>
                  </m:oMath>
                </a14:m>
                <a:r>
                  <a:rPr lang="cs-CZ" sz="1400" dirty="0">
                    <a:cs typeface="Arial" charset="0"/>
                  </a:rPr>
                  <a:t>.</a:t>
                </a:r>
                <a:endParaRPr lang="de-DE" sz="14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 dirty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de-DE" sz="1400" dirty="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cs-CZ" sz="1400" dirty="0">
                    <a:cs typeface="Arial" charset="0"/>
                  </a:rPr>
                  <a:t>představuje relativní porodnosti kořistí.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 dirty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cs-CZ" sz="1400" dirty="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cs-CZ" sz="1400" dirty="0">
                        <a:latin typeface="Cambria Math"/>
                        <a:cs typeface="Arial" charset="0"/>
                      </a:rPr>
                      <m:t>𝑋</m:t>
                    </m:r>
                    <m:d>
                      <m:dPr>
                        <m:ctrlPr>
                          <a:rPr lang="de-DE" sz="1400" i="1" dirty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400" dirty="0">
                    <a:cs typeface="Arial" charset="0"/>
                  </a:rPr>
                  <a:t> vyjadřuje počet kořistí, které se narodily během časového intervalu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cs-CZ" sz="1400" i="1" dirty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−1⋯</m:t>
                        </m:r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400" dirty="0">
                    <a:cs typeface="Arial" charset="0"/>
                  </a:rPr>
                  <a:t>.</a:t>
                </a:r>
                <a:endParaRPr lang="de-DE" sz="14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 dirty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de-DE" sz="1400" dirty="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cs-CZ" sz="1400" dirty="0">
                    <a:cs typeface="Arial" charset="0"/>
                  </a:rPr>
                  <a:t>představuje pravděpodobnost, že setkání dravce s kořistí skončí zahubením kořisti.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 dirty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cs-CZ" sz="1400" dirty="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de-DE" sz="1400" dirty="0">
                        <a:latin typeface="Cambria Math"/>
                        <a:cs typeface="Arial" charset="0"/>
                      </a:rPr>
                      <m:t>𝑋</m:t>
                    </m:r>
                    <m:d>
                      <m:dPr>
                        <m:ctrlPr>
                          <a:rPr lang="de-DE" sz="1400" i="1" dirty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  <m:r>
                      <a:rPr lang="cs-CZ" sz="1400" dirty="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cs-CZ" sz="1400" dirty="0">
                        <a:latin typeface="Cambria Math"/>
                        <a:cs typeface="Arial" charset="0"/>
                      </a:rPr>
                      <m:t>𝑌</m:t>
                    </m:r>
                    <m:d>
                      <m:dPr>
                        <m:ctrlPr>
                          <a:rPr lang="de-DE" sz="1400" i="1" dirty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400" dirty="0">
                    <a:cs typeface="Arial" charset="0"/>
                  </a:rPr>
                  <a:t> vyjadřuje počet kořistí ulovených</a:t>
                </a:r>
                <a14:m>
                  <m:oMath xmlns:m="http://schemas.openxmlformats.org/officeDocument/2006/math">
                    <m:r>
                      <a:rPr lang="cs-CZ" sz="1400" dirty="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cs-CZ" sz="1400" dirty="0">
                    <a:cs typeface="Arial" charset="0"/>
                  </a:rPr>
                  <a:t>dravci během časového intervalu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cs-CZ" sz="1400" i="1" dirty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−1⋯</m:t>
                        </m:r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400" dirty="0">
                    <a:cs typeface="Arial" charset="0"/>
                  </a:rPr>
                  <a:t>.</a:t>
                </a:r>
                <a:endParaRPr lang="de-DE" sz="14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 dirty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3</m:t>
                        </m:r>
                      </m:sub>
                    </m:sSub>
                    <m:r>
                      <a:rPr lang="de-DE" sz="1400" dirty="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cs-CZ" sz="1400" dirty="0">
                    <a:cs typeface="Arial" charset="0"/>
                  </a:rPr>
                  <a:t>představuje účinnost přeměny biomasy kořisti na biomasu dravce.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 dirty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cs-CZ" sz="1400" i="1" dirty="0">
                                <a:latin typeface="Cambria Math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cs-CZ" sz="1400" dirty="0">
                                <a:latin typeface="Cambria Math"/>
                                <a:cs typeface="Arial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cs-CZ" sz="1400" dirty="0">
                                <a:latin typeface="Cambria Math"/>
                                <a:cs typeface="Arial" charset="0"/>
                              </a:rPr>
                              <m:t>3</m:t>
                            </m:r>
                          </m:sub>
                        </m:sSub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∙</m:t>
                        </m:r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cs-CZ" sz="1400" dirty="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de-DE" sz="1400" dirty="0">
                        <a:latin typeface="Cambria Math"/>
                        <a:cs typeface="Arial" charset="0"/>
                      </a:rPr>
                      <m:t>𝑋</m:t>
                    </m:r>
                    <m:d>
                      <m:dPr>
                        <m:ctrlPr>
                          <a:rPr lang="de-DE" sz="1400" i="1" dirty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  <m:r>
                      <a:rPr lang="cs-CZ" sz="1400" dirty="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cs-CZ" sz="1400" dirty="0">
                        <a:latin typeface="Cambria Math"/>
                        <a:cs typeface="Arial" charset="0"/>
                      </a:rPr>
                      <m:t>𝑌</m:t>
                    </m:r>
                    <m:d>
                      <m:dPr>
                        <m:ctrlPr>
                          <a:rPr lang="de-DE" sz="1400" i="1" dirty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400" dirty="0">
                    <a:cs typeface="Arial" charset="0"/>
                  </a:rPr>
                  <a:t> vyjadřuje počet narozených dravců během časového intervalu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cs-CZ" sz="1400" i="1" dirty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−1⋯</m:t>
                        </m:r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400" dirty="0">
                    <a:cs typeface="Arial" charset="0"/>
                  </a:rPr>
                  <a:t>.</a:t>
                </a:r>
                <a:endParaRPr lang="de-DE" sz="14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 dirty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4</m:t>
                        </m:r>
                      </m:sub>
                    </m:sSub>
                    <m:r>
                      <a:rPr lang="de-DE" sz="1400" dirty="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cs-CZ" sz="1400" dirty="0">
                    <a:cs typeface="Arial" charset="0"/>
                  </a:rPr>
                  <a:t>představuje relativní úmrtnost dravců.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 dirty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4</m:t>
                        </m:r>
                      </m:sub>
                    </m:sSub>
                    <m:r>
                      <a:rPr lang="cs-CZ" sz="1400" dirty="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cs-CZ" sz="1400" dirty="0">
                        <a:latin typeface="Cambria Math"/>
                        <a:cs typeface="Arial" charset="0"/>
                      </a:rPr>
                      <m:t>𝑌</m:t>
                    </m:r>
                    <m:d>
                      <m:dPr>
                        <m:ctrlPr>
                          <a:rPr lang="de-DE" sz="1400" i="1" dirty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400" dirty="0">
                    <a:cs typeface="Arial" charset="0"/>
                  </a:rPr>
                  <a:t> vyjadřuje úbytek v populaci dravců během časového intervalu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cs-CZ" sz="1400" i="1" dirty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−1⋯</m:t>
                        </m:r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400" dirty="0">
                    <a:cs typeface="Aria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76200" y="590550"/>
                <a:ext cx="4572000" cy="4552950"/>
              </a:xfrm>
              <a:blipFill rotWithShape="1">
                <a:blip r:embed="rId2"/>
                <a:stretch>
                  <a:fillRect r="-1333" b="-3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09739" y="819150"/>
                <a:ext cx="3877472" cy="903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</m:t>
                        </m:r>
                        <m:r>
                          <a:rPr lang="de-DE" b="0" i="1" smtClean="0">
                            <a:latin typeface="Cambria Math"/>
                          </a:rPr>
                          <m:t>𝑋</m:t>
                        </m:r>
                        <m:r>
                          <a:rPr lang="de-DE" b="0" i="1" smtClean="0">
                            <a:latin typeface="Cambria Math"/>
                          </a:rPr>
                          <m:t>(</m:t>
                        </m:r>
                        <m:r>
                          <a:rPr lang="de-DE" b="0" i="1" smtClean="0">
                            <a:latin typeface="Cambria Math"/>
                          </a:rPr>
                          <m:t>𝑡</m:t>
                        </m:r>
                        <m:r>
                          <a:rPr lang="de-DE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</m:t>
                        </m:r>
                        <m:r>
                          <a:rPr lang="de-DE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de-DE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cs-CZ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cs-CZ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cs-CZ" i="1" dirty="0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de-DE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cs-CZ" i="1" dirty="0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cs-CZ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cs-CZ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i="1" dirty="0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de-DE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cs-CZ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cs-CZ" i="1" dirty="0"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de-DE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cs-CZ" dirty="0" smtClean="0">
                  <a:cs typeface="Arial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cs-CZ" b="0" i="1" smtClean="0">
                            <a:latin typeface="Cambria Math"/>
                          </a:rPr>
                          <m:t>𝑌</m:t>
                        </m:r>
                        <m:r>
                          <a:rPr lang="de-DE" i="1">
                            <a:latin typeface="Cambria Math"/>
                          </a:rPr>
                          <m:t>(</m:t>
                        </m:r>
                        <m:r>
                          <a:rPr lang="de-DE" i="1">
                            <a:latin typeface="Cambria Math"/>
                          </a:rPr>
                          <m:t>𝑡</m:t>
                        </m:r>
                        <m:r>
                          <a:rPr lang="de-DE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de-DE" i="1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de-DE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cs-CZ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cs-CZ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cs-CZ" i="1" dirty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cs-CZ" i="1" dirty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cs-CZ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i="1" dirty="0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de-DE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cs-CZ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cs-CZ" i="1" dirty="0"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de-DE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cs-CZ" i="1" dirty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cs-CZ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  <m:r>
                      <a:rPr lang="cs-CZ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cs-CZ" i="1" dirty="0"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de-DE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739" y="819150"/>
                <a:ext cx="3877472" cy="9033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105400" y="1883807"/>
            <a:ext cx="3077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i="1" dirty="0" smtClean="0">
                <a:solidFill>
                  <a:schemeClr val="tx2"/>
                </a:solidFill>
                <a:cs typeface="Times New Roman" pitchFamily="18" charset="0"/>
              </a:rPr>
              <a:t>Rovnice </a:t>
            </a:r>
            <a:r>
              <a:rPr lang="cs-CZ" b="1" i="1" dirty="0">
                <a:solidFill>
                  <a:schemeClr val="tx2"/>
                </a:solidFill>
                <a:cs typeface="Times New Roman" pitchFamily="18" charset="0"/>
              </a:rPr>
              <a:t>modelu Lotky – </a:t>
            </a:r>
            <a:r>
              <a:rPr lang="cs-CZ" b="1" i="1" dirty="0" err="1">
                <a:solidFill>
                  <a:schemeClr val="tx2"/>
                </a:solidFill>
                <a:cs typeface="Times New Roman" pitchFamily="18" charset="0"/>
              </a:rPr>
              <a:t>Volterry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3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5" t="14999" r="41251" b="58000"/>
          <a:stretch>
            <a:fillRect/>
          </a:stretch>
        </p:blipFill>
        <p:spPr bwMode="auto">
          <a:xfrm>
            <a:off x="6559550" y="800099"/>
            <a:ext cx="2838450" cy="150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cs-CZ" sz="3200" b="1" dirty="0"/>
              <a:t>Model </a:t>
            </a:r>
            <a:r>
              <a:rPr lang="de-DE" sz="3200" b="1" dirty="0" err="1"/>
              <a:t>dvou</a:t>
            </a:r>
            <a:r>
              <a:rPr lang="cs-CZ" sz="3200" b="1" dirty="0"/>
              <a:t>druhových populací</a:t>
            </a:r>
            <a:r>
              <a:rPr lang="de-DE" sz="3200" b="1" dirty="0"/>
              <a:t> </a:t>
            </a:r>
            <a:r>
              <a:rPr lang="cs-CZ" sz="3200" b="1" dirty="0"/>
              <a:t>dravec – kořist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" y="742950"/>
                <a:ext cx="3877472" cy="903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</m:t>
                        </m:r>
                        <m:r>
                          <a:rPr lang="de-DE" b="0" i="1" smtClean="0">
                            <a:latin typeface="Cambria Math"/>
                          </a:rPr>
                          <m:t>𝑋</m:t>
                        </m:r>
                        <m:r>
                          <a:rPr lang="de-DE" b="0" i="1" smtClean="0">
                            <a:latin typeface="Cambria Math"/>
                          </a:rPr>
                          <m:t>(</m:t>
                        </m:r>
                        <m:r>
                          <a:rPr lang="de-DE" b="0" i="1" smtClean="0">
                            <a:latin typeface="Cambria Math"/>
                          </a:rPr>
                          <m:t>𝑡</m:t>
                        </m:r>
                        <m:r>
                          <a:rPr lang="de-DE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</m:t>
                        </m:r>
                        <m:r>
                          <a:rPr lang="de-DE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de-DE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cs-CZ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cs-CZ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cs-CZ" i="1" dirty="0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de-DE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cs-CZ" i="1" dirty="0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cs-CZ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cs-CZ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i="1" dirty="0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de-DE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cs-CZ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cs-CZ" i="1" dirty="0"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de-DE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cs-CZ" dirty="0" smtClean="0">
                  <a:cs typeface="Arial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cs-CZ" b="0" i="1" smtClean="0">
                            <a:latin typeface="Cambria Math"/>
                          </a:rPr>
                          <m:t>𝑌</m:t>
                        </m:r>
                        <m:r>
                          <a:rPr lang="de-DE" i="1">
                            <a:latin typeface="Cambria Math"/>
                          </a:rPr>
                          <m:t>(</m:t>
                        </m:r>
                        <m:r>
                          <a:rPr lang="de-DE" i="1">
                            <a:latin typeface="Cambria Math"/>
                          </a:rPr>
                          <m:t>𝑡</m:t>
                        </m:r>
                        <m:r>
                          <a:rPr lang="de-DE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de-DE" i="1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de-DE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cs-CZ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cs-CZ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cs-CZ" i="1" dirty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cs-CZ" i="1" dirty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cs-CZ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i="1" dirty="0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de-DE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cs-CZ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cs-CZ" i="1" dirty="0"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de-DE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cs-CZ" i="1" dirty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cs-CZ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  <m:r>
                      <a:rPr lang="cs-CZ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cs-CZ" i="1" dirty="0"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de-DE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742950"/>
                <a:ext cx="3877472" cy="903324"/>
              </a:xfrm>
              <a:prstGeom prst="rect">
                <a:avLst/>
              </a:prstGeom>
              <a:blipFill rotWithShape="1">
                <a:blip r:embed="rId3"/>
                <a:stretch>
                  <a:fillRect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2428875"/>
            <a:ext cx="90297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551329"/>
            <a:ext cx="25654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152400" y="1684374"/>
            <a:ext cx="3829050" cy="656534"/>
          </a:xfrm>
          <a:prstGeom prst="rect">
            <a:avLst/>
          </a:prstGeo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1400" b="1" dirty="0" smtClean="0"/>
              <a:t>In </a:t>
            </a:r>
            <a:r>
              <a:rPr lang="en-US" sz="1400" b="1" dirty="0" err="1" smtClean="0"/>
              <a:t>Matlab</a:t>
            </a:r>
            <a:endParaRPr lang="en-US" sz="1400" b="1" dirty="0" smtClean="0"/>
          </a:p>
          <a:p>
            <a:pPr>
              <a:buFont typeface="Arial" charset="0"/>
              <a:buNone/>
            </a:pPr>
            <a:r>
              <a:rPr lang="en-US" sz="1400" dirty="0" smtClean="0"/>
              <a:t>plot(</a:t>
            </a:r>
            <a:r>
              <a:rPr lang="en-US" sz="1400" dirty="0" err="1" smtClean="0"/>
              <a:t>Predator.signals.values,Prey.signals.values</a:t>
            </a:r>
            <a:r>
              <a:rPr lang="en-US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852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b="1" dirty="0" smtClean="0"/>
              <a:t>Shrnutí dnešního cvičení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609600" y="1284307"/>
            <a:ext cx="8077200" cy="6771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1" dirty="0" smtClean="0"/>
              <a:t>[</a:t>
            </a:r>
            <a:r>
              <a:rPr lang="de-DE" sz="1400" b="1" dirty="0" smtClean="0"/>
              <a:t>M</a:t>
            </a:r>
            <a:r>
              <a:rPr lang="cs-CZ" sz="1400" b="1" dirty="0" err="1" smtClean="0"/>
              <a:t>odely</a:t>
            </a:r>
            <a:r>
              <a:rPr lang="cs-CZ" sz="1400" b="1" dirty="0" smtClean="0"/>
              <a:t> populací</a:t>
            </a:r>
            <a:r>
              <a:rPr lang="cs-CZ" sz="1400" b="1" i="1" dirty="0" smtClean="0"/>
              <a:t>]</a:t>
            </a:r>
            <a:endParaRPr lang="de-DE" sz="1400" b="1" i="1" dirty="0" smtClean="0"/>
          </a:p>
          <a:p>
            <a:r>
              <a:rPr lang="cs-CZ" sz="1200" dirty="0"/>
              <a:t>Model</a:t>
            </a:r>
            <a:r>
              <a:rPr lang="de-DE" sz="1200" dirty="0"/>
              <a:t> </a:t>
            </a:r>
            <a:r>
              <a:rPr lang="cs-CZ" sz="1200" dirty="0"/>
              <a:t>populací s věkovou strukturou </a:t>
            </a:r>
            <a:endParaRPr lang="de-DE" sz="1200" dirty="0"/>
          </a:p>
          <a:p>
            <a:r>
              <a:rPr lang="cs-CZ" sz="1200" dirty="0"/>
              <a:t>Model </a:t>
            </a:r>
            <a:r>
              <a:rPr lang="de-DE" sz="1200" dirty="0" err="1"/>
              <a:t>dvou</a:t>
            </a:r>
            <a:r>
              <a:rPr lang="cs-CZ" sz="1200" dirty="0"/>
              <a:t>druhových populací</a:t>
            </a:r>
            <a:r>
              <a:rPr lang="de-DE" sz="1200" dirty="0"/>
              <a:t> </a:t>
            </a:r>
            <a:r>
              <a:rPr lang="cs-CZ" sz="1200" dirty="0"/>
              <a:t>dravec – </a:t>
            </a:r>
            <a:r>
              <a:rPr lang="cs-CZ" sz="1200" dirty="0" smtClean="0"/>
              <a:t>kořist: </a:t>
            </a:r>
            <a:r>
              <a:rPr lang="cs-CZ" sz="1200" i="1" dirty="0">
                <a:solidFill>
                  <a:schemeClr val="tx2"/>
                </a:solidFill>
                <a:cs typeface="Times New Roman" pitchFamily="18" charset="0"/>
              </a:rPr>
              <a:t>Lotky – </a:t>
            </a:r>
            <a:r>
              <a:rPr lang="cs-CZ" sz="1200" i="1" dirty="0" smtClean="0">
                <a:solidFill>
                  <a:schemeClr val="tx2"/>
                </a:solidFill>
                <a:cs typeface="Times New Roman" pitchFamily="18" charset="0"/>
              </a:rPr>
              <a:t>Volterry</a:t>
            </a:r>
            <a:endParaRPr lang="de-DE" sz="1200" dirty="0"/>
          </a:p>
        </p:txBody>
      </p:sp>
      <p:sp>
        <p:nvSpPr>
          <p:cNvPr id="9" name="Rectangle 8"/>
          <p:cNvSpPr/>
          <p:nvPr/>
        </p:nvSpPr>
        <p:spPr>
          <a:xfrm>
            <a:off x="609600" y="3181350"/>
            <a:ext cx="8077200" cy="1600438"/>
          </a:xfrm>
          <a:prstGeom prst="rect">
            <a:avLst/>
          </a:prstGeom>
          <a:solidFill>
            <a:srgbClr val="DEC2D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1" dirty="0" smtClean="0"/>
              <a:t>[</a:t>
            </a:r>
            <a:r>
              <a:rPr lang="cs-CZ" sz="1400" b="1" i="1" dirty="0" smtClean="0"/>
              <a:t>Co bude dál?</a:t>
            </a:r>
            <a:r>
              <a:rPr lang="en-US" sz="1400" b="1" i="1" dirty="0" smtClean="0"/>
              <a:t>]</a:t>
            </a:r>
          </a:p>
          <a:p>
            <a:r>
              <a:rPr lang="cs-CZ" sz="1400" dirty="0" smtClean="0"/>
              <a:t>Model </a:t>
            </a:r>
            <a:r>
              <a:rPr lang="de-DE" sz="1400" dirty="0" smtClean="0"/>
              <a:t>dvou</a:t>
            </a:r>
            <a:r>
              <a:rPr lang="cs-CZ" sz="1400" dirty="0" smtClean="0"/>
              <a:t>druhových populací</a:t>
            </a:r>
            <a:r>
              <a:rPr lang="de-DE" sz="1400" dirty="0" smtClean="0"/>
              <a:t> </a:t>
            </a:r>
            <a:r>
              <a:rPr lang="cs-CZ" sz="1400" dirty="0" smtClean="0"/>
              <a:t>dravec – kořist se zpožděním, Kolmogorovův model </a:t>
            </a:r>
            <a:endParaRPr lang="de-DE" sz="1400" dirty="0" smtClean="0"/>
          </a:p>
          <a:p>
            <a:r>
              <a:rPr lang="cs-CZ" sz="1400" dirty="0" smtClean="0"/>
              <a:t>Model </a:t>
            </a:r>
            <a:r>
              <a:rPr lang="de-DE" sz="1400" dirty="0" smtClean="0"/>
              <a:t>dvou</a:t>
            </a:r>
            <a:r>
              <a:rPr lang="cs-CZ" sz="1400" dirty="0" smtClean="0"/>
              <a:t>druhových populací</a:t>
            </a:r>
            <a:r>
              <a:rPr lang="de-DE" sz="1400" dirty="0" smtClean="0"/>
              <a:t> s</a:t>
            </a:r>
            <a:r>
              <a:rPr lang="cs-CZ" sz="1400" dirty="0" smtClean="0"/>
              <a:t> konkurence</a:t>
            </a:r>
            <a:endParaRPr lang="de-DE" sz="1400" dirty="0" smtClean="0"/>
          </a:p>
          <a:p>
            <a:r>
              <a:rPr lang="cs-CZ" sz="1400" dirty="0" smtClean="0"/>
              <a:t>Model </a:t>
            </a:r>
            <a:r>
              <a:rPr lang="de-DE" sz="1400" dirty="0" smtClean="0"/>
              <a:t>dvou</a:t>
            </a:r>
            <a:r>
              <a:rPr lang="cs-CZ" sz="1400" dirty="0" smtClean="0"/>
              <a:t>druhových populací</a:t>
            </a:r>
            <a:r>
              <a:rPr lang="de-DE" sz="1400" dirty="0" smtClean="0"/>
              <a:t> s</a:t>
            </a:r>
            <a:r>
              <a:rPr lang="cs-CZ" sz="1400" dirty="0" smtClean="0"/>
              <a:t>e spolupráce</a:t>
            </a:r>
            <a:endParaRPr lang="de-DE" sz="1400" dirty="0" smtClean="0"/>
          </a:p>
          <a:p>
            <a:r>
              <a:rPr lang="en-US" sz="1400" b="1" dirty="0" smtClean="0"/>
              <a:t>E</a:t>
            </a:r>
            <a:r>
              <a:rPr lang="cs-CZ" sz="1400" b="1" dirty="0" smtClean="0"/>
              <a:t>pidemiologické modely</a:t>
            </a:r>
            <a:r>
              <a:rPr lang="cs-CZ" sz="1400" dirty="0" smtClean="0"/>
              <a:t>.</a:t>
            </a:r>
            <a:endParaRPr lang="en-US" sz="1400" dirty="0" smtClean="0"/>
          </a:p>
          <a:p>
            <a:endParaRPr lang="cs-CZ" sz="1400" dirty="0"/>
          </a:p>
          <a:p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752</Words>
  <Application>Microsoft Office PowerPoint</Application>
  <PresentationFormat>On-screen Show (16:9)</PresentationFormat>
  <Paragraphs>83</Paragraphs>
  <Slides>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WidescreenPresentation</vt:lpstr>
      <vt:lpstr>Rovnice</vt:lpstr>
      <vt:lpstr>Equation</vt:lpstr>
      <vt:lpstr>cvičení Modelování a simulace</vt:lpstr>
      <vt:lpstr>Co uděláme ve dnešním cvičení? </vt:lpstr>
      <vt:lpstr>Shrnutí minulého cvičení </vt:lpstr>
      <vt:lpstr>Modely populací s věkovou strukturou </vt:lpstr>
      <vt:lpstr>Modely populací s věkovou strukturou </vt:lpstr>
      <vt:lpstr>Modely populací s věkovou strukturou </vt:lpstr>
      <vt:lpstr>Model dvoudruhových populací dravec – kořist</vt:lpstr>
      <vt:lpstr>Model dvoudruhových populací dravec – kořist</vt:lpstr>
      <vt:lpstr>Shrnutí dnešního cvičení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2014-03-04T00:40:01Z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