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7" r:id="rId3"/>
    <p:sldId id="423" r:id="rId4"/>
    <p:sldId id="429" r:id="rId5"/>
    <p:sldId id="430" r:id="rId6"/>
    <p:sldId id="433" r:id="rId7"/>
    <p:sldId id="444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86934" autoAdjust="0"/>
  </p:normalViewPr>
  <p:slideViewPr>
    <p:cSldViewPr>
      <p:cViewPr varScale="1">
        <p:scale>
          <a:sx n="102" d="100"/>
          <a:sy n="102" d="100"/>
        </p:scale>
        <p:origin x="-350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B0AD4-9D2C-426F-B60E-2AFDECABB8C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3/11/2014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3/11/2014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9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>
            <a:extLst/>
          </a:lstStyle>
          <a:p>
            <a:pPr algn="ctr"/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cs-CZ" b="1" dirty="0"/>
              <a:t>Modelování a </a:t>
            </a:r>
            <a:r>
              <a:rPr lang="cs-CZ" b="1" dirty="0" smtClean="0"/>
              <a:t>simulace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cs-CZ" b="1" dirty="0" smtClean="0"/>
              <a:t>Cvičení</a:t>
            </a:r>
            <a:r>
              <a:rPr lang="en-US" dirty="0" smtClean="0"/>
              <a:t> </a:t>
            </a:r>
            <a:r>
              <a:rPr lang="en-US" dirty="0" smtClean="0"/>
              <a:t>4 </a:t>
            </a:r>
            <a:r>
              <a:rPr lang="en-US" dirty="0" smtClean="0"/>
              <a:t>- LS 2014 – Michel Kana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s</a:t>
            </a:r>
            <a:r>
              <a:rPr lang="cs-CZ" sz="3200" b="1" dirty="0"/>
              <a:t> konkurence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742950"/>
                <a:ext cx="4572000" cy="44005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cs-CZ" sz="1400" dirty="0" smtClean="0">
                    <a:cs typeface="Arial" charset="0"/>
                  </a:rPr>
                  <a:t>Obě </a:t>
                </a:r>
                <a:r>
                  <a:rPr lang="cs-CZ" sz="1400" dirty="0">
                    <a:cs typeface="Arial" charset="0"/>
                  </a:rPr>
                  <a:t>populace vzájemným kontaktem </a:t>
                </a:r>
                <a:r>
                  <a:rPr lang="cs-CZ" sz="1400" dirty="0" smtClean="0">
                    <a:cs typeface="Arial" charset="0"/>
                  </a:rPr>
                  <a:t>trpí.</a:t>
                </a:r>
                <a:endParaRPr lang="cs-CZ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cs-CZ" sz="11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představuje počet </a:t>
                </a:r>
                <a:r>
                  <a:rPr lang="cs-CZ" sz="1400" dirty="0"/>
                  <a:t>jedinců </a:t>
                </a:r>
                <a:r>
                  <a:rPr lang="cs-CZ" sz="1400" dirty="0" smtClean="0">
                    <a:cs typeface="Arial" charset="0"/>
                  </a:rPr>
                  <a:t>v první populaci.</a:t>
                </a:r>
                <a:endParaRPr lang="cs-CZ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cs-CZ" sz="11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1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představuje počet </a:t>
                </a:r>
                <a:r>
                  <a:rPr lang="cs-CZ" sz="1400" dirty="0"/>
                  <a:t>jedinců </a:t>
                </a:r>
                <a:r>
                  <a:rPr lang="cs-CZ" sz="1400" dirty="0">
                    <a:cs typeface="Arial" charset="0"/>
                  </a:rPr>
                  <a:t>v </a:t>
                </a:r>
                <a:r>
                  <a:rPr lang="cs-CZ" sz="1400" dirty="0" smtClean="0">
                    <a:cs typeface="Arial" charset="0"/>
                  </a:rPr>
                  <a:t>druhé populaci</a:t>
                </a:r>
                <a:r>
                  <a:rPr lang="cs-CZ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400" i="1" smtClean="0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cs-CZ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cs-CZ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porodnosti první </a:t>
                </a:r>
                <a:r>
                  <a:rPr lang="cs-CZ" sz="1400" dirty="0" smtClean="0">
                    <a:cs typeface="Arial" charset="0"/>
                  </a:rPr>
                  <a:t>populace.</a:t>
                </a:r>
                <a:endParaRPr lang="cs-CZ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4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cs-CZ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porodnosti </a:t>
                </a:r>
                <a:r>
                  <a:rPr lang="cs-CZ" sz="1400" dirty="0" smtClean="0">
                    <a:cs typeface="Arial" charset="0"/>
                  </a:rPr>
                  <a:t>druhé populac</a:t>
                </a:r>
                <a:r>
                  <a:rPr lang="cs-CZ" sz="1400" dirty="0">
                    <a:cs typeface="Arial" charset="0"/>
                  </a:rPr>
                  <a:t>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400" dirty="0" smtClean="0"/>
                  <a:t> je kapacita </a:t>
                </a:r>
                <a:r>
                  <a:rPr lang="cs-CZ" sz="1400" dirty="0"/>
                  <a:t>životního prostředí </a:t>
                </a:r>
                <a:r>
                  <a:rPr lang="cs-CZ" sz="1400" dirty="0">
                    <a:cs typeface="Arial" charset="0"/>
                  </a:rPr>
                  <a:t>první </a:t>
                </a:r>
                <a:r>
                  <a:rPr lang="cs-CZ" sz="1400" dirty="0" smtClean="0"/>
                  <a:t>populace</a:t>
                </a:r>
                <a:r>
                  <a:rPr lang="cs-CZ" sz="1400" dirty="0" smtClean="0">
                    <a:cs typeface="Arial" charset="0"/>
                  </a:rPr>
                  <a:t>.</a:t>
                </a:r>
                <a:endParaRPr lang="cs-CZ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400" dirty="0"/>
                  <a:t> je kapacita životního prostředí </a:t>
                </a:r>
                <a:r>
                  <a:rPr lang="cs-CZ" sz="1400" dirty="0">
                    <a:cs typeface="Arial" charset="0"/>
                  </a:rPr>
                  <a:t>druhé </a:t>
                </a:r>
                <a:r>
                  <a:rPr lang="cs-CZ" sz="1400" dirty="0" smtClean="0"/>
                  <a:t>populace</a:t>
                </a:r>
                <a:r>
                  <a:rPr lang="cs-CZ" sz="1400" dirty="0" smtClean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cs-CZ" sz="1400" i="1">
                            <a:latin typeface="Cambria Math"/>
                            <a:ea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cs-CZ" sz="1400" dirty="0" smtClean="0">
                    <a:cs typeface="Arial" charset="0"/>
                  </a:rPr>
                  <a:t> </a:t>
                </a:r>
                <a:r>
                  <a:rPr lang="cs-CZ" sz="1400" dirty="0"/>
                  <a:t>reprezentují vzájemný konkurenční vliv druhé populace na </a:t>
                </a:r>
                <a:r>
                  <a:rPr lang="cs-CZ" sz="1400" dirty="0">
                    <a:cs typeface="Arial" charset="0"/>
                  </a:rPr>
                  <a:t>první</a:t>
                </a:r>
                <a:r>
                  <a:rPr lang="cs-CZ" sz="1400" dirty="0" smtClean="0"/>
                  <a:t>.</a:t>
                </a:r>
                <a:endParaRPr lang="cs-CZ" sz="14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cs-CZ" sz="14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cs-CZ" sz="1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400" dirty="0" smtClean="0"/>
                  <a:t> </a:t>
                </a:r>
                <a:r>
                  <a:rPr lang="cs-CZ" sz="1400" dirty="0"/>
                  <a:t>reprezentují vzájemný konkurenční vliv </a:t>
                </a:r>
                <a:r>
                  <a:rPr lang="cs-CZ" sz="1400" dirty="0">
                    <a:cs typeface="Arial" charset="0"/>
                  </a:rPr>
                  <a:t>první </a:t>
                </a:r>
                <a:r>
                  <a:rPr lang="cs-CZ" sz="1400" dirty="0"/>
                  <a:t>populace na druhou</a:t>
                </a:r>
                <a:r>
                  <a:rPr lang="cs-CZ" sz="1400" dirty="0" smtClean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742950"/>
                <a:ext cx="4572000" cy="44005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 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 (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  <m:r>
                            <a:rPr lang="de-DE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64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s</a:t>
            </a:r>
            <a:r>
              <a:rPr lang="cs-CZ" sz="3200" b="1" dirty="0"/>
              <a:t> konkurence</a:t>
            </a:r>
            <a:endParaRPr lang="de-DE" sz="3200" b="1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0" y="704850"/>
            <a:ext cx="4085069" cy="437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44000" r="57500" b="28999"/>
          <a:stretch>
            <a:fillRect/>
          </a:stretch>
        </p:blipFill>
        <p:spPr bwMode="auto">
          <a:xfrm>
            <a:off x="5638800" y="2960687"/>
            <a:ext cx="2819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09288" y="827315"/>
                <a:ext cx="4334712" cy="1198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16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sz="1600" i="1" dirty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cs-CZ" sz="16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cs-CZ" sz="1600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1600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600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600" b="0" i="1" dirty="0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b="0" i="1" dirty="0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b="0" i="1" dirty="0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de-DE" sz="1600" b="0" i="1" dirty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de-DE" sz="1600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sz="1600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6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6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600" i="1">
                              <a:latin typeface="Cambria Math"/>
                            </a:rPr>
                            <m:t> (</m:t>
                          </m:r>
                          <m:r>
                            <a:rPr lang="de-DE" sz="1600" i="1">
                              <a:latin typeface="Cambria Math"/>
                            </a:rPr>
                            <m:t>𝑡</m:t>
                          </m:r>
                          <m:r>
                            <a:rPr lang="de-DE" sz="1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𝑑</m:t>
                          </m:r>
                          <m:r>
                            <a:rPr lang="de-DE" sz="16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sz="1600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sz="1600" i="1" dirty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sz="1600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cs-CZ" sz="1600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sz="1600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sz="1600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1600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600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1600" i="1" dirty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sz="1600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de-DE" sz="1600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sz="1600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sz="1600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sz="1600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6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288" y="827315"/>
                <a:ext cx="4334712" cy="11987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2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s</a:t>
            </a:r>
            <a:r>
              <a:rPr lang="cs-CZ" sz="3200" b="1" dirty="0"/>
              <a:t> konkurence</a:t>
            </a:r>
            <a:endParaRPr lang="de-DE" sz="3200" b="1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42950"/>
            <a:ext cx="3154363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12864"/>
            <a:ext cx="3208337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200" y="3486150"/>
                <a:ext cx="4478386" cy="522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100" b="1" dirty="0" smtClean="0"/>
                  <a:t>Druh </a:t>
                </a:r>
                <a:r>
                  <a:rPr lang="cs-CZ" sz="1100" b="1" dirty="0"/>
                  <a:t>2 </a:t>
                </a:r>
                <a:r>
                  <a:rPr lang="cs-CZ" sz="1100" b="1" dirty="0" smtClean="0"/>
                  <a:t>zanikne </a:t>
                </a:r>
                <a:r>
                  <a:rPr lang="cs-CZ" sz="1100" b="1" dirty="0"/>
                  <a:t>a druh 1 se </a:t>
                </a:r>
                <a:r>
                  <a:rPr lang="cs-CZ" sz="1100" b="1" dirty="0" smtClean="0"/>
                  <a:t>zmnoží, </a:t>
                </a:r>
                <a:r>
                  <a:rPr lang="cs-CZ" sz="1100" b="1" dirty="0"/>
                  <a:t>dokud nedosáhne </a:t>
                </a:r>
                <a:r>
                  <a:rPr lang="cs-CZ" sz="1100" b="1" dirty="0" smtClean="0"/>
                  <a:t>nosnost</a:t>
                </a:r>
                <a:r>
                  <a:rPr lang="de-DE" sz="1100" b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b="1" i="1" dirty="0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de-DE" sz="1100" b="1" i="1" dirty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cs-CZ" sz="1100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1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1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100" i="1" dirty="0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de-DE" sz="1100" i="1" dirty="0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de-DE" sz="11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1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1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1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cs-CZ" sz="1100" i="1" dirty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de-DE" sz="1100" i="1" dirty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cs-CZ" sz="11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1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486150"/>
                <a:ext cx="4478386" cy="5220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68724" y="3513423"/>
                <a:ext cx="4475276" cy="522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100" b="1" dirty="0" smtClean="0"/>
                  <a:t>Druh 1 zanikne </a:t>
                </a:r>
                <a:r>
                  <a:rPr lang="cs-CZ" sz="1100" b="1" dirty="0"/>
                  <a:t>a druh </a:t>
                </a:r>
                <a:r>
                  <a:rPr lang="cs-CZ" sz="1100" b="1" dirty="0" smtClean="0"/>
                  <a:t>2 </a:t>
                </a:r>
                <a:r>
                  <a:rPr lang="cs-CZ" sz="1100" b="1" dirty="0"/>
                  <a:t>se </a:t>
                </a:r>
                <a:r>
                  <a:rPr lang="cs-CZ" sz="1100" b="1" dirty="0" smtClean="0"/>
                  <a:t>zmnoží, </a:t>
                </a:r>
                <a:r>
                  <a:rPr lang="cs-CZ" sz="1100" b="1" dirty="0"/>
                  <a:t>dokud nedosáhne </a:t>
                </a:r>
                <a:r>
                  <a:rPr lang="cs-CZ" sz="1100" b="1" dirty="0" smtClean="0"/>
                  <a:t>nosnost</a:t>
                </a:r>
                <a:r>
                  <a:rPr lang="de-DE" sz="1100" b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100" b="1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b="1" i="1" dirty="0">
                            <a:latin typeface="Cambria Math"/>
                            <a:ea typeface="Cambria Math"/>
                          </a:rPr>
                          <m:t>𝑲</m:t>
                        </m:r>
                      </m:e>
                      <m:sub>
                        <m:r>
                          <a:rPr lang="cs-CZ" sz="1100" b="1" i="1" dirty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cs-CZ" sz="1100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1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1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1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100" i="1" dirty="0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de-DE" sz="1100" i="1" dirty="0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de-DE" sz="11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1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1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1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1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1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cs-CZ" sz="1100" i="1" dirty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de-DE" sz="1100" i="1" dirty="0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1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cs-CZ" sz="11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1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724" y="3513423"/>
                <a:ext cx="4475276" cy="5220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19400" y="4857750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000" dirty="0" smtClean="0"/>
              <a:t>Zdroj: </a:t>
            </a:r>
            <a:r>
              <a:rPr lang="en-US" sz="1000" dirty="0" smtClean="0"/>
              <a:t>http</a:t>
            </a:r>
            <a:r>
              <a:rPr lang="en-US" sz="1000" dirty="0"/>
              <a:t>://www.tiem.utk.edu/~gross/bioed/bealsmodules/competition.html</a:t>
            </a:r>
          </a:p>
        </p:txBody>
      </p:sp>
    </p:spTree>
    <p:extLst>
      <p:ext uri="{BB962C8B-B14F-4D97-AF65-F5344CB8AC3E}">
        <p14:creationId xmlns:p14="http://schemas.microsoft.com/office/powerpoint/2010/main" val="33777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s</a:t>
            </a:r>
            <a:r>
              <a:rPr lang="cs-CZ" sz="3200" b="1" dirty="0"/>
              <a:t> konkurence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3614" y="3486150"/>
                <a:ext cx="4402186" cy="561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200" b="1" dirty="0" smtClean="0"/>
                  <a:t>Výsledek závislí </a:t>
                </a:r>
                <a:r>
                  <a:rPr lang="cs-CZ" sz="1200" b="1" dirty="0"/>
                  <a:t>na výchozích </a:t>
                </a:r>
                <a:r>
                  <a:rPr lang="cs-CZ" sz="1200" b="1" dirty="0">
                    <a:cs typeface="Arial" charset="0"/>
                  </a:rPr>
                  <a:t>počet </a:t>
                </a:r>
                <a:r>
                  <a:rPr lang="cs-CZ" sz="1200" b="1" dirty="0"/>
                  <a:t>jedinců </a:t>
                </a:r>
                <a:r>
                  <a:rPr lang="cs-CZ" sz="1200" b="1" dirty="0" smtClean="0"/>
                  <a:t>pro oba druhů</a:t>
                </a:r>
                <a:endParaRPr lang="cs-CZ" sz="1200" b="1" i="1" dirty="0" smtClean="0">
                  <a:latin typeface="Cambria Math"/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2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200" i="1" dirty="0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de-DE" sz="1200" i="1" dirty="0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2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2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cs-CZ" sz="1200" i="1" dirty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de-DE" sz="1200" i="1" dirty="0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200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4" y="3486150"/>
                <a:ext cx="4402186" cy="5611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5090" y="3486150"/>
                <a:ext cx="4402186" cy="561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cs-CZ" sz="1200" b="1" dirty="0"/>
                  <a:t>koexistence obou druhů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2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200" i="1" dirty="0">
                                <a:latin typeface="Cambria Math"/>
                                <a:ea typeface="Cambria Math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de-DE" sz="1200" i="1" dirty="0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2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cs-CZ" sz="12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cs-CZ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200" i="1" dirty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cs-CZ" sz="1200" i="1" dirty="0">
                                <a:latin typeface="Cambria Math"/>
                                <a:ea typeface="Cambria Math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de-DE" sz="1200" i="1" dirty="0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200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90" y="3486150"/>
                <a:ext cx="4402186" cy="5611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473937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000" dirty="0" smtClean="0"/>
              <a:t>Zdroj: </a:t>
            </a:r>
            <a:r>
              <a:rPr lang="en-US" sz="1000" dirty="0" smtClean="0"/>
              <a:t>http</a:t>
            </a:r>
            <a:r>
              <a:rPr lang="en-US" sz="1000" dirty="0"/>
              <a:t>://www.tiem.utk.edu/~gross/bioed/bealsmodules/competition.html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857"/>
            <a:ext cx="3148013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7" y="742950"/>
            <a:ext cx="3154363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5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</a:t>
            </a:r>
            <a:r>
              <a:rPr lang="de-DE" sz="3200" b="1" dirty="0" smtClean="0"/>
              <a:t>s</a:t>
            </a:r>
            <a:r>
              <a:rPr lang="cs-CZ" sz="3200" b="1" dirty="0" smtClean="0"/>
              <a:t>e </a:t>
            </a:r>
            <a:r>
              <a:rPr lang="cs-CZ" sz="3200" b="1" dirty="0"/>
              <a:t>spolupráce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666750"/>
                <a:ext cx="4572000" cy="447675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cs-CZ" sz="1400" dirty="0" smtClean="0">
                    <a:cs typeface="Times New Roman" pitchFamily="18" charset="0"/>
                  </a:rPr>
                  <a:t>Vzájemn</a:t>
                </a:r>
                <a:r>
                  <a:rPr lang="cs-CZ" sz="1400" dirty="0" smtClean="0"/>
                  <a:t>ě</a:t>
                </a:r>
                <a:r>
                  <a:rPr lang="cs-CZ" sz="1400" dirty="0" smtClean="0">
                    <a:cs typeface="Times New Roman" pitchFamily="18" charset="0"/>
                  </a:rPr>
                  <a:t> </a:t>
                </a:r>
                <a:r>
                  <a:rPr lang="cs-CZ" sz="1400" dirty="0">
                    <a:cs typeface="Times New Roman" pitchFamily="18" charset="0"/>
                  </a:rPr>
                  <a:t>prosp</a:t>
                </a:r>
                <a:r>
                  <a:rPr lang="cs-CZ" sz="1400" dirty="0"/>
                  <a:t>ě</a:t>
                </a:r>
                <a:r>
                  <a:rPr lang="cs-CZ" sz="1400" dirty="0">
                    <a:cs typeface="Times New Roman" pitchFamily="18" charset="0"/>
                  </a:rPr>
                  <a:t>šnou interakci dvou r</a:t>
                </a:r>
                <a:r>
                  <a:rPr lang="cs-CZ" sz="1400" dirty="0"/>
                  <a:t>ů</a:t>
                </a:r>
                <a:r>
                  <a:rPr lang="cs-CZ" sz="1400" dirty="0">
                    <a:cs typeface="Times New Roman" pitchFamily="18" charset="0"/>
                  </a:rPr>
                  <a:t>zných </a:t>
                </a:r>
                <a:r>
                  <a:rPr lang="cs-CZ" sz="1400" dirty="0" smtClean="0">
                    <a:cs typeface="Times New Roman" pitchFamily="18" charset="0"/>
                  </a:rPr>
                  <a:t>populací</a:t>
                </a:r>
                <a:r>
                  <a:rPr lang="de-DE" sz="1400" dirty="0" smtClean="0">
                    <a:cs typeface="Times New Roman" pitchFamily="18" charset="0"/>
                  </a:rPr>
                  <a:t>.</a:t>
                </a:r>
                <a:r>
                  <a:rPr lang="cs-CZ" sz="1400" dirty="0" smtClean="0">
                    <a:cs typeface="Times New Roman" pitchFamily="18" charset="0"/>
                  </a:rPr>
                  <a:t> </a:t>
                </a:r>
                <a:endParaRPr lang="cs-CZ" sz="1400" i="1" dirty="0" smtClean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14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cs-CZ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představuje počet </a:t>
                </a:r>
                <a:r>
                  <a:rPr lang="cs-CZ" sz="1400" dirty="0"/>
                  <a:t>jedinců </a:t>
                </a:r>
                <a:r>
                  <a:rPr lang="cs-CZ" sz="1400" dirty="0" smtClean="0">
                    <a:cs typeface="Arial" charset="0"/>
                  </a:rPr>
                  <a:t>v první populaci.</a:t>
                </a:r>
                <a:endParaRPr lang="cs-CZ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cs-CZ" sz="14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představuje počet </a:t>
                </a:r>
                <a:r>
                  <a:rPr lang="cs-CZ" sz="1400" dirty="0"/>
                  <a:t>jedinců </a:t>
                </a:r>
                <a:r>
                  <a:rPr lang="cs-CZ" sz="1400" dirty="0">
                    <a:cs typeface="Arial" charset="0"/>
                  </a:rPr>
                  <a:t>v </a:t>
                </a:r>
                <a:r>
                  <a:rPr lang="cs-CZ" sz="1400" dirty="0" smtClean="0">
                    <a:cs typeface="Arial" charset="0"/>
                  </a:rPr>
                  <a:t>druhé populaci</a:t>
                </a:r>
                <a:r>
                  <a:rPr lang="cs-CZ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400" i="1" smtClean="0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cs-CZ" sz="140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cs-CZ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porodnosti první </a:t>
                </a:r>
                <a:r>
                  <a:rPr lang="cs-CZ" sz="1400" dirty="0" smtClean="0">
                    <a:cs typeface="Arial" charset="0"/>
                  </a:rPr>
                  <a:t>populace.</a:t>
                </a:r>
                <a:endParaRPr lang="cs-CZ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cs-CZ" sz="1400" i="1">
                            <a:latin typeface="Cambria Math"/>
                            <a:ea typeface="Cambria Math"/>
                            <a:cs typeface="Arial" charset="0"/>
                          </a:rPr>
                          <m:t>ρ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cs-CZ" sz="14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porodnosti </a:t>
                </a:r>
                <a:r>
                  <a:rPr lang="cs-CZ" sz="1400" dirty="0" smtClean="0">
                    <a:cs typeface="Arial" charset="0"/>
                  </a:rPr>
                  <a:t>druhé populac</a:t>
                </a:r>
                <a:r>
                  <a:rPr lang="cs-CZ" sz="1400" dirty="0">
                    <a:cs typeface="Arial" charset="0"/>
                  </a:rPr>
                  <a:t>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400" dirty="0" smtClean="0"/>
                  <a:t> je kapacita </a:t>
                </a:r>
                <a:r>
                  <a:rPr lang="cs-CZ" sz="1400" dirty="0"/>
                  <a:t>životního prostředí </a:t>
                </a:r>
                <a:r>
                  <a:rPr lang="cs-CZ" sz="1400" dirty="0">
                    <a:cs typeface="Arial" charset="0"/>
                  </a:rPr>
                  <a:t>první </a:t>
                </a:r>
                <a:r>
                  <a:rPr lang="cs-CZ" sz="1400" dirty="0" smtClean="0"/>
                  <a:t>populace</a:t>
                </a:r>
                <a:r>
                  <a:rPr lang="cs-CZ" sz="1400" dirty="0" smtClean="0">
                    <a:cs typeface="Arial" charset="0"/>
                  </a:rPr>
                  <a:t>.</a:t>
                </a:r>
                <a:endParaRPr lang="cs-CZ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cs-CZ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cs-CZ" sz="1400" dirty="0"/>
                  <a:t> je kapacita životního prostředí druhé populace.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cs-CZ" sz="1400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cs-CZ" sz="1400" dirty="0"/>
                  <a:t> reprezentují vzájemný prospěšný vliv první populace na druhou.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cs-CZ" sz="140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cs-CZ" sz="1400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cs-CZ" sz="1400" dirty="0"/>
                  <a:t> reprezentují vzájemný prospěšný </a:t>
                </a:r>
                <a:r>
                  <a:rPr lang="cs-CZ" sz="1400" dirty="0" smtClean="0"/>
                  <a:t>vliv </a:t>
                </a:r>
                <a:r>
                  <a:rPr lang="cs-CZ" sz="1400" dirty="0"/>
                  <a:t>druhé populace na první</a:t>
                </a:r>
                <a:r>
                  <a:rPr lang="cs-CZ" sz="1400" dirty="0" smtClean="0"/>
                  <a:t>.</a:t>
                </a:r>
                <a:endParaRPr lang="cs-CZ" sz="1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666750"/>
                <a:ext cx="4572000" cy="4476750"/>
              </a:xfrm>
              <a:blipFill rotWithShape="1">
                <a:blip r:embed="rId2"/>
                <a:stretch>
                  <a:fillRect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/>
                            </a:rPr>
                            <m:t> 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cs-CZ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latin typeface="Cambria Math"/>
                            </a:rPr>
                            <m:t> (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  <m:r>
                            <a:rPr lang="de-DE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cs-CZ" b="0" i="1" dirty="0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911" y="828675"/>
                <a:ext cx="4906792" cy="13370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7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sz="3200" b="1" dirty="0"/>
              <a:t>E</a:t>
            </a:r>
            <a:r>
              <a:rPr lang="cs-CZ" sz="3200" b="1" dirty="0" err="1"/>
              <a:t>pidemiologické</a:t>
            </a:r>
            <a:r>
              <a:rPr lang="cs-CZ" sz="3200" b="1" dirty="0"/>
              <a:t> </a:t>
            </a:r>
            <a:r>
              <a:rPr lang="cs-CZ" sz="3200" b="1" dirty="0" smtClean="0"/>
              <a:t>modely - SIR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66750"/>
                <a:ext cx="5867400" cy="44196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cs-CZ" sz="1200" dirty="0" smtClean="0"/>
                  <a:t>Jednoduchý </a:t>
                </a:r>
                <a:r>
                  <a:rPr lang="cs-CZ" sz="1200" dirty="0"/>
                  <a:t>model pro mnoho infekčních chorob včetně </a:t>
                </a:r>
                <a:r>
                  <a:rPr lang="cs-CZ" sz="1200" dirty="0" smtClean="0"/>
                  <a:t>spalničkám</a:t>
                </a:r>
                <a:r>
                  <a:rPr lang="cs-CZ" sz="1200" dirty="0"/>
                  <a:t>, příušnicím a zarděnkám </a:t>
                </a:r>
                <a:endParaRPr lang="cs-CZ" sz="1200" i="1" dirty="0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cs-CZ" sz="12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cs-CZ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200" dirty="0">
                    <a:cs typeface="Arial" charset="0"/>
                  </a:rPr>
                  <a:t> představuje počet </a:t>
                </a:r>
                <a:r>
                  <a:rPr lang="cs-CZ" sz="1200" dirty="0"/>
                  <a:t>jedinců </a:t>
                </a:r>
                <a:r>
                  <a:rPr lang="cs-CZ" sz="1200" dirty="0" smtClean="0"/>
                  <a:t>náchylných </a:t>
                </a:r>
                <a:r>
                  <a:rPr lang="cs-CZ" sz="1200" dirty="0"/>
                  <a:t>k </a:t>
                </a:r>
                <a:r>
                  <a:rPr lang="cs-CZ" sz="1200" dirty="0" smtClean="0"/>
                  <a:t>infekci</a:t>
                </a:r>
                <a:r>
                  <a:rPr lang="cs-CZ" sz="1200" dirty="0" smtClean="0">
                    <a:cs typeface="Arial" charset="0"/>
                  </a:rPr>
                  <a:t>.</a:t>
                </a:r>
                <a:endParaRPr lang="cs-CZ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cs-CZ" sz="120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cs-CZ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200" dirty="0">
                    <a:cs typeface="Arial" charset="0"/>
                  </a:rPr>
                  <a:t> představuje počet </a:t>
                </a:r>
                <a:r>
                  <a:rPr lang="cs-CZ" sz="1200" dirty="0" smtClean="0"/>
                  <a:t>jedinců infikovaných</a:t>
                </a:r>
                <a:r>
                  <a:rPr lang="cs-CZ" sz="1200" dirty="0" smtClean="0">
                    <a:cs typeface="Arial" charset="0"/>
                  </a:rPr>
                  <a:t>. </a:t>
                </a:r>
                <a:r>
                  <a:rPr lang="cs-CZ" sz="1200" dirty="0"/>
                  <a:t>Jedinci, kteří vykazují známky onemocnění a šíří chorobu </a:t>
                </a:r>
                <a:r>
                  <a:rPr lang="cs-CZ" sz="1200" dirty="0" smtClean="0"/>
                  <a:t>dále.</a:t>
                </a:r>
                <a:endParaRPr lang="cs-CZ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cs-CZ" sz="1200" b="0" i="1" smtClean="0">
                        <a:latin typeface="Cambria Math"/>
                        <a:cs typeface="Arial" charset="0"/>
                      </a:rPr>
                      <m:t>𝑅</m:t>
                    </m:r>
                    <m:d>
                      <m:dPr>
                        <m:ctrlPr>
                          <a:rPr lang="cs-CZ" sz="1200" i="1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20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200" dirty="0" smtClean="0">
                    <a:cs typeface="Arial" charset="0"/>
                  </a:rPr>
                  <a:t> </a:t>
                </a:r>
                <a:r>
                  <a:rPr lang="cs-CZ" sz="1200" dirty="0">
                    <a:cs typeface="Arial" charset="0"/>
                  </a:rPr>
                  <a:t>představuje počet </a:t>
                </a:r>
                <a:r>
                  <a:rPr lang="cs-CZ" sz="1200" dirty="0"/>
                  <a:t>jedinců </a:t>
                </a:r>
                <a:r>
                  <a:rPr lang="cs-CZ" sz="1200" dirty="0" smtClean="0"/>
                  <a:t>v </a:t>
                </a:r>
                <a:r>
                  <a:rPr lang="cs-CZ" sz="1200" dirty="0"/>
                  <a:t>období izolace nebo odolných jedinců</a:t>
                </a:r>
                <a:r>
                  <a:rPr lang="cs-CZ" sz="1200" dirty="0" smtClean="0">
                    <a:cs typeface="Arial" charset="0"/>
                  </a:rPr>
                  <a:t>. </a:t>
                </a:r>
                <a:r>
                  <a:rPr lang="cs-CZ" sz="1200" dirty="0"/>
                  <a:t>Jedinci, kteří byli dříve infikováni, ale nyní již nemohou šířit chorobu.</a:t>
                </a:r>
                <a:endParaRPr lang="cs-CZ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cs-CZ" sz="1200" i="1" smtClean="0">
                        <a:latin typeface="Cambria Math"/>
                        <a:cs typeface="Arial" charset="0"/>
                      </a:rPr>
                      <m:t>𝑟</m:t>
                    </m:r>
                    <m:r>
                      <a:rPr lang="cs-CZ" sz="120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200" dirty="0">
                    <a:cs typeface="Arial" charset="0"/>
                  </a:rPr>
                  <a:t>určuje průměrný rychlost šíření </a:t>
                </a:r>
                <a:r>
                  <a:rPr lang="cs-CZ" sz="1200" dirty="0" smtClean="0">
                    <a:cs typeface="Arial" charset="0"/>
                  </a:rPr>
                  <a:t>infekce, </a:t>
                </a:r>
                <a:r>
                  <a:rPr lang="cs-CZ" sz="1200" dirty="0" err="1" smtClean="0">
                    <a:cs typeface="Arial" charset="0"/>
                  </a:rPr>
                  <a:t>t.z</a:t>
                </a:r>
                <a:r>
                  <a:rPr lang="cs-CZ" sz="1200" dirty="0" smtClean="0">
                    <a:cs typeface="Arial" charset="0"/>
                  </a:rPr>
                  <a:t>. </a:t>
                </a:r>
                <a:r>
                  <a:rPr lang="cs-CZ" sz="1200" dirty="0">
                    <a:cs typeface="Arial" charset="0"/>
                  </a:rPr>
                  <a:t>počet adekvátních kontaktů </a:t>
                </a:r>
                <a:r>
                  <a:rPr lang="cs-CZ" sz="1200" dirty="0" smtClean="0">
                    <a:cs typeface="Arial" charset="0"/>
                  </a:rPr>
                  <a:t>(které jsou </a:t>
                </a:r>
                <a:r>
                  <a:rPr lang="cs-CZ" sz="1200" dirty="0">
                    <a:cs typeface="Arial" charset="0"/>
                  </a:rPr>
                  <a:t>dostatečné pro přenos infekce) jedince s </a:t>
                </a:r>
                <a:r>
                  <a:rPr lang="cs-CZ" sz="1200" dirty="0" smtClean="0">
                    <a:cs typeface="Arial" charset="0"/>
                  </a:rPr>
                  <a:t>ostatními.</a:t>
                </a:r>
                <a:endParaRPr lang="cs-CZ" sz="12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cs-CZ" sz="120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cs-CZ" sz="1200" dirty="0" smtClean="0"/>
                  <a:t> </a:t>
                </a:r>
                <a:r>
                  <a:rPr lang="cs-CZ" sz="1200" dirty="0">
                    <a:cs typeface="Arial" charset="0"/>
                  </a:rPr>
                  <a:t>určuje rychlost izolace nebo </a:t>
                </a:r>
                <a:r>
                  <a:rPr lang="cs-CZ" sz="1200" dirty="0" smtClean="0">
                    <a:cs typeface="Arial" charset="0"/>
                  </a:rPr>
                  <a:t>léčení </a:t>
                </a:r>
                <a:r>
                  <a:rPr lang="cs-CZ" sz="1200" dirty="0">
                    <a:cs typeface="Arial" charset="0"/>
                  </a:rPr>
                  <a:t>inﬁkovaných jedinců.</a:t>
                </a:r>
              </a:p>
              <a:p>
                <a14:m>
                  <m:oMath xmlns:m="http://schemas.openxmlformats.org/officeDocument/2006/math">
                    <m:r>
                      <a:rPr lang="cs-CZ" sz="1200" i="1">
                        <a:latin typeface="Cambria Math"/>
                      </a:rPr>
                      <m:t>𝑁</m:t>
                    </m:r>
                  </m:oMath>
                </a14:m>
                <a:r>
                  <a:rPr lang="cs-CZ" sz="1200" i="1" dirty="0">
                    <a:latin typeface="Cambria Math"/>
                  </a:rPr>
                  <a:t> </a:t>
                </a:r>
                <a:r>
                  <a:rPr lang="cs-CZ" sz="1200" dirty="0">
                    <a:cs typeface="Arial" charset="0"/>
                  </a:rPr>
                  <a:t>představuje celkový počet </a:t>
                </a:r>
                <a:r>
                  <a:rPr lang="cs-CZ" sz="1200" dirty="0"/>
                  <a:t>jedinců v populaci. </a:t>
                </a:r>
                <a:endParaRPr lang="cs-CZ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/>
                          </a:rPr>
                          <m:t>𝑟</m:t>
                        </m:r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de-DE" sz="12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cs-CZ" sz="1200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cs-CZ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cs-CZ" sz="1200" dirty="0" smtClean="0"/>
                  <a:t> </a:t>
                </a:r>
                <a:r>
                  <a:rPr lang="cs-CZ" sz="1200" dirty="0">
                    <a:cs typeface="Arial" charset="0"/>
                  </a:rPr>
                  <a:t>představuje </a:t>
                </a:r>
                <a:r>
                  <a:rPr lang="cs-CZ" sz="1200" dirty="0" smtClean="0">
                    <a:cs typeface="Arial" charset="0"/>
                  </a:rPr>
                  <a:t>průměrný počet </a:t>
                </a:r>
                <a:r>
                  <a:rPr lang="cs-CZ" sz="1200" dirty="0">
                    <a:cs typeface="Arial" charset="0"/>
                  </a:rPr>
                  <a:t>kontaktů jednoho náchylného jedince s nakažlivými jedinci za jednotku </a:t>
                </a:r>
                <a:r>
                  <a:rPr lang="cs-CZ" sz="1200" dirty="0" smtClean="0">
                    <a:cs typeface="Arial" charset="0"/>
                  </a:rPr>
                  <a:t>času</a:t>
                </a:r>
                <a:r>
                  <a:rPr lang="cs-CZ" sz="1200" dirty="0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/>
                          </a:rPr>
                          <m:t>𝑟</m:t>
                        </m:r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𝐼</m:t>
                        </m:r>
                        <m:d>
                          <m:dPr>
                            <m:ctrlPr>
                              <a:rPr lang="de-DE" sz="1200" i="1" dirty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cs-CZ" sz="1200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cs-CZ" sz="12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cs-CZ" sz="12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sz="1200" b="0" i="1" dirty="0" smtClean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200" dirty="0" smtClean="0">
                    <a:cs typeface="Arial" charset="0"/>
                  </a:rPr>
                  <a:t> </a:t>
                </a:r>
                <a:r>
                  <a:rPr lang="cs-CZ" sz="1200" dirty="0">
                    <a:cs typeface="Arial" charset="0"/>
                  </a:rPr>
                  <a:t>představuje počet nových nakažených </a:t>
                </a:r>
                <a:r>
                  <a:rPr lang="cs-CZ" sz="1200" dirty="0" smtClean="0">
                    <a:cs typeface="Arial" charset="0"/>
                  </a:rPr>
                  <a:t>případů </a:t>
                </a:r>
                <a:r>
                  <a:rPr lang="cs-CZ" sz="1200" dirty="0">
                    <a:cs typeface="Arial" charset="0"/>
                  </a:rPr>
                  <a:t>za jednotku </a:t>
                </a:r>
                <a:r>
                  <a:rPr lang="cs-CZ" sz="1200" dirty="0" smtClean="0">
                    <a:cs typeface="Arial" charset="0"/>
                  </a:rPr>
                  <a:t>času.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cs-CZ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cs-CZ" sz="12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cs-CZ" sz="1200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cs-CZ" sz="12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sz="1200" i="1" dirty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sz="12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de-DE" sz="1200" dirty="0" smtClean="0">
                    <a:cs typeface="Arial" charset="0"/>
                  </a:rPr>
                  <a:t> </a:t>
                </a:r>
                <a:r>
                  <a:rPr lang="cs-CZ" sz="1200" dirty="0">
                    <a:cs typeface="Arial" charset="0"/>
                  </a:rPr>
                  <a:t>představuje </a:t>
                </a:r>
                <a:r>
                  <a:rPr lang="cs-CZ" sz="1200" dirty="0" smtClean="0"/>
                  <a:t>základní reprodukční číslo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cs-CZ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cs-CZ" sz="11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cs-CZ" sz="1100" i="1" dirty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cs-CZ" sz="11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sz="1100" i="1" dirty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sz="1100" i="1" dirty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cs-CZ" sz="1050" i="1" dirty="0">
                        <a:latin typeface="Cambria Math"/>
                        <a:ea typeface="Cambria Math"/>
                      </a:rPr>
                      <m:t>&gt;</m:t>
                    </m:r>
                    <m:r>
                      <a:rPr lang="cs-CZ" sz="1050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cs-CZ" sz="1100" dirty="0"/>
                  <a:t>: </a:t>
                </a:r>
                <a:r>
                  <a:rPr lang="cs-CZ" sz="1100" dirty="0" smtClean="0"/>
                  <a:t>počet nakažených </a:t>
                </a:r>
                <a:r>
                  <a:rPr lang="cs-CZ" sz="1100" dirty="0"/>
                  <a:t>zvyšuje a nemoc se rozšiřuje</a:t>
                </a:r>
                <a:r>
                  <a:rPr lang="cs-CZ" sz="11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cs-CZ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cs-CZ" sz="11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cs-CZ" sz="1100" i="1" dirty="0"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  <m:r>
                      <a:rPr lang="cs-CZ" sz="11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sz="1100" i="1" dirty="0">
                        <a:latin typeface="Cambria Math"/>
                        <a:ea typeface="Cambria Math"/>
                      </a:rPr>
                      <m:t>𝑆</m:t>
                    </m:r>
                    <m:d>
                      <m:dPr>
                        <m:ctrlPr>
                          <a:rPr lang="de-DE" sz="11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sz="1100" i="1" dirty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  <m:r>
                      <a:rPr lang="cs-CZ" sz="1050" i="1" dirty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cs-CZ" sz="1100" dirty="0"/>
                  <a:t>: nemoc vytrácí.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66750"/>
                <a:ext cx="5867400" cy="4419600"/>
              </a:xfrm>
              <a:blipFill rotWithShape="1">
                <a:blip r:embed="rId2"/>
                <a:stretch>
                  <a:fillRect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96000" y="828675"/>
                <a:ext cx="2819400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latin typeface="Cambria Math"/>
                            </a:rPr>
                            <m:t>𝑑</m:t>
                          </m:r>
                          <m:r>
                            <a:rPr lang="cs-CZ" sz="1400" i="1" smtClean="0">
                              <a:latin typeface="Cambria Math"/>
                            </a:rPr>
                            <m:t>𝑆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sz="14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sz="1400" b="0" i="1" smtClean="0">
                          <a:latin typeface="Cambria Math"/>
                        </a:rPr>
                        <m:t>=</m:t>
                      </m:r>
                      <m:r>
                        <a:rPr lang="cs-CZ" sz="1400" b="0" i="1" smtClean="0">
                          <a:latin typeface="Cambria Math"/>
                        </a:rPr>
                        <m:t>−</m:t>
                      </m:r>
                      <m:r>
                        <a:rPr lang="cs-CZ" sz="1400" b="0" i="1" smtClean="0">
                          <a:latin typeface="Cambria Math"/>
                        </a:rPr>
                        <m:t>𝑟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sz="1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sz="1400" b="0" i="1" dirty="0" smtClean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400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cs-CZ" sz="1400" i="1" smtClean="0">
                              <a:latin typeface="Cambria Math"/>
                            </a:rPr>
                            <m:t>𝐼</m:t>
                          </m:r>
                          <m:r>
                            <a:rPr lang="de-DE" sz="1400" i="1">
                              <a:latin typeface="Cambria Math"/>
                            </a:rPr>
                            <m:t> (</m:t>
                          </m:r>
                          <m:r>
                            <a:rPr lang="de-DE" sz="1400" i="1">
                              <a:latin typeface="Cambria Math"/>
                            </a:rPr>
                            <m:t>𝑡</m:t>
                          </m:r>
                          <m:r>
                            <a:rPr lang="de-DE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de-DE" sz="14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sz="1400" i="1">
                          <a:latin typeface="Cambria Math"/>
                        </a:rPr>
                        <m:t>=</m:t>
                      </m:r>
                      <m:r>
                        <a:rPr lang="cs-CZ" sz="1400" i="1">
                          <a:latin typeface="Cambria Math"/>
                        </a:rPr>
                        <m:t>𝑟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sz="1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cs-CZ" sz="1400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cs-CZ" sz="1400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4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cs-CZ" sz="14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de-DE" sz="1400" i="1">
                              <a:latin typeface="Cambria Math"/>
                            </a:rPr>
                            <m:t> (</m:t>
                          </m:r>
                          <m:r>
                            <a:rPr lang="de-DE" sz="1400" i="1">
                              <a:latin typeface="Cambria Math"/>
                            </a:rPr>
                            <m:t>𝑡</m:t>
                          </m:r>
                          <m:r>
                            <a:rPr lang="de-DE" sz="1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de-DE" sz="14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sz="1400" i="1">
                          <a:latin typeface="Cambria Math"/>
                        </a:rPr>
                        <m:t>=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sz="140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4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cs-CZ" sz="14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cs-CZ" sz="1400" i="1" dirty="0">
                          <a:latin typeface="Cambria Math"/>
                          <a:ea typeface="Cambria Math"/>
                        </a:rPr>
                        <m:t>𝐼</m:t>
                      </m:r>
                      <m:d>
                        <m:dPr>
                          <m:ctrlPr>
                            <a:rPr lang="de-DE" sz="14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sz="14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cs-CZ" sz="1400" b="0" i="1" dirty="0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cs-CZ" sz="1400" i="1">
                          <a:latin typeface="Cambria Math"/>
                        </a:rPr>
                        <m:t>𝑅</m:t>
                      </m:r>
                      <m:r>
                        <a:rPr lang="de-DE" sz="1400" i="1">
                          <a:latin typeface="Cambria Math"/>
                        </a:rPr>
                        <m:t> (</m:t>
                      </m:r>
                      <m:r>
                        <a:rPr lang="de-DE" sz="1400" i="1">
                          <a:latin typeface="Cambria Math"/>
                        </a:rPr>
                        <m:t>𝑡</m:t>
                      </m:r>
                      <m:r>
                        <a:rPr lang="de-DE" sz="1400" i="1">
                          <a:latin typeface="Cambria Math"/>
                        </a:rPr>
                        <m:t>)=</m:t>
                      </m:r>
                      <m:r>
                        <a:rPr lang="cs-CZ" sz="14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cs-CZ" sz="140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28675"/>
                <a:ext cx="2819400" cy="1538883"/>
              </a:xfrm>
              <a:prstGeom prst="rect">
                <a:avLst/>
              </a:prstGeom>
              <a:blipFill rotWithShape="1"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491686"/>
            <a:ext cx="1752600" cy="241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4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dnešního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609600" y="1284307"/>
            <a:ext cx="80772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de-DE" sz="1400" b="1" dirty="0" smtClean="0"/>
              <a:t>M</a:t>
            </a:r>
            <a:r>
              <a:rPr lang="cs-CZ" sz="1400" b="1" dirty="0" err="1" smtClean="0"/>
              <a:t>odely</a:t>
            </a:r>
            <a:r>
              <a:rPr lang="cs-CZ" sz="1400" b="1" dirty="0" smtClean="0"/>
              <a:t> populací</a:t>
            </a:r>
            <a:r>
              <a:rPr lang="cs-CZ" sz="1400" b="1" i="1" dirty="0" smtClean="0"/>
              <a:t>]</a:t>
            </a:r>
            <a:endParaRPr lang="de-DE" sz="1400" b="1" i="1" dirty="0" smtClean="0"/>
          </a:p>
          <a:p>
            <a:r>
              <a:rPr lang="cs-CZ" sz="1200" dirty="0" smtClean="0"/>
              <a:t>Model </a:t>
            </a:r>
            <a:r>
              <a:rPr lang="de-DE" sz="1200" dirty="0" err="1"/>
              <a:t>dvou</a:t>
            </a:r>
            <a:r>
              <a:rPr lang="cs-CZ" sz="1200" dirty="0"/>
              <a:t>druhových populací</a:t>
            </a:r>
            <a:r>
              <a:rPr lang="de-DE" sz="1200" dirty="0"/>
              <a:t> </a:t>
            </a:r>
            <a:r>
              <a:rPr lang="cs-CZ" sz="1200" dirty="0"/>
              <a:t>dravec – </a:t>
            </a:r>
            <a:r>
              <a:rPr lang="cs-CZ" sz="1200" dirty="0" smtClean="0"/>
              <a:t>kořist: </a:t>
            </a:r>
            <a:r>
              <a:rPr lang="cs-CZ" sz="1200" i="1" dirty="0">
                <a:solidFill>
                  <a:schemeClr val="tx2"/>
                </a:solidFill>
                <a:cs typeface="Times New Roman" pitchFamily="18" charset="0"/>
              </a:rPr>
              <a:t>Lotky – </a:t>
            </a:r>
            <a:r>
              <a:rPr lang="cs-CZ" sz="1200" i="1" dirty="0" err="1" smtClean="0">
                <a:solidFill>
                  <a:schemeClr val="tx2"/>
                </a:solidFill>
                <a:cs typeface="Times New Roman" pitchFamily="18" charset="0"/>
              </a:rPr>
              <a:t>Volterry</a:t>
            </a:r>
            <a:r>
              <a:rPr lang="de-DE" sz="1200" i="1" dirty="0" smtClean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cs-CZ" sz="1200" dirty="0" smtClean="0"/>
              <a:t>se zpožděním, </a:t>
            </a:r>
            <a:r>
              <a:rPr lang="cs-CZ" sz="1200" dirty="0" err="1" smtClean="0"/>
              <a:t>Kolmogorovův</a:t>
            </a:r>
            <a:r>
              <a:rPr lang="cs-CZ" sz="1200" dirty="0" smtClean="0"/>
              <a:t> model </a:t>
            </a:r>
            <a:endParaRPr lang="de-DE" sz="1200" dirty="0"/>
          </a:p>
          <a:p>
            <a:r>
              <a:rPr lang="cs-CZ" sz="1200" dirty="0"/>
              <a:t>Model </a:t>
            </a:r>
            <a:r>
              <a:rPr lang="de-DE" sz="1200" dirty="0" err="1"/>
              <a:t>dvou</a:t>
            </a:r>
            <a:r>
              <a:rPr lang="cs-CZ" sz="1200" dirty="0"/>
              <a:t>druhových populací</a:t>
            </a:r>
            <a:r>
              <a:rPr lang="de-DE" sz="1200" dirty="0"/>
              <a:t> s</a:t>
            </a:r>
            <a:r>
              <a:rPr lang="cs-CZ" sz="1200" dirty="0"/>
              <a:t> konkurence</a:t>
            </a:r>
            <a:endParaRPr lang="de-DE" sz="1200" dirty="0"/>
          </a:p>
          <a:p>
            <a:r>
              <a:rPr lang="cs-CZ" sz="1200" dirty="0"/>
              <a:t>Model </a:t>
            </a:r>
            <a:r>
              <a:rPr lang="de-DE" sz="1200" dirty="0" err="1"/>
              <a:t>dvou</a:t>
            </a:r>
            <a:r>
              <a:rPr lang="cs-CZ" sz="1200" dirty="0"/>
              <a:t>druhových populací</a:t>
            </a:r>
            <a:r>
              <a:rPr lang="de-DE" sz="1200" dirty="0"/>
              <a:t> s</a:t>
            </a:r>
            <a:r>
              <a:rPr lang="cs-CZ" sz="1200" dirty="0"/>
              <a:t>e </a:t>
            </a:r>
            <a:r>
              <a:rPr lang="cs-CZ" sz="1200" dirty="0" smtClean="0"/>
              <a:t>spolupráce</a:t>
            </a:r>
            <a:endParaRPr lang="de-DE" sz="1200" dirty="0" smtClean="0"/>
          </a:p>
          <a:p>
            <a:r>
              <a:rPr lang="de-DE" sz="1200" dirty="0"/>
              <a:t>E</a:t>
            </a:r>
            <a:r>
              <a:rPr lang="cs-CZ" sz="1200" dirty="0" err="1"/>
              <a:t>pidemiologické</a:t>
            </a:r>
            <a:r>
              <a:rPr lang="cs-CZ" sz="1200" dirty="0"/>
              <a:t> modely</a:t>
            </a:r>
            <a:endParaRPr lang="de-DE" sz="1200" dirty="0"/>
          </a:p>
        </p:txBody>
      </p:sp>
      <p:sp>
        <p:nvSpPr>
          <p:cNvPr id="9" name="Rectangle 8"/>
          <p:cNvSpPr/>
          <p:nvPr/>
        </p:nvSpPr>
        <p:spPr>
          <a:xfrm>
            <a:off x="609600" y="3181350"/>
            <a:ext cx="8077200" cy="738664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1" dirty="0" smtClean="0"/>
              <a:t>[</a:t>
            </a:r>
            <a:r>
              <a:rPr lang="cs-CZ" sz="1400" b="1" i="1" dirty="0" smtClean="0"/>
              <a:t>Co bude dál?</a:t>
            </a:r>
            <a:r>
              <a:rPr lang="en-US" sz="1400" b="1" i="1" dirty="0" smtClean="0"/>
              <a:t>]</a:t>
            </a:r>
          </a:p>
          <a:p>
            <a:r>
              <a:rPr lang="cs-CZ" sz="1400" dirty="0" smtClean="0"/>
              <a:t>Příští týden</a:t>
            </a:r>
            <a:r>
              <a:rPr lang="de-DE" sz="1400" dirty="0" smtClean="0"/>
              <a:t> </a:t>
            </a:r>
            <a:r>
              <a:rPr lang="cs-CZ" sz="1400" dirty="0" smtClean="0"/>
              <a:t>představíme </a:t>
            </a:r>
            <a:r>
              <a:rPr lang="cs-CZ" sz="1400" b="1" dirty="0" smtClean="0"/>
              <a:t>kompartmentové modely</a:t>
            </a:r>
            <a:r>
              <a:rPr lang="cs-CZ" sz="1400" dirty="0" smtClean="0"/>
              <a:t>.</a:t>
            </a:r>
            <a:endParaRPr lang="cs-CZ" sz="1400" dirty="0"/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167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cs-CZ" dirty="0" smtClean="0"/>
              <a:t>Co uděláme ve dnešním cvičení? 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305800" cy="32686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 </a:t>
            </a:r>
            <a:r>
              <a:rPr lang="cs-CZ" b="1" dirty="0"/>
              <a:t>minulého cvičeni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Model</a:t>
            </a:r>
            <a:r>
              <a:rPr lang="de-DE" b="1" dirty="0" smtClean="0"/>
              <a:t> </a:t>
            </a:r>
            <a:r>
              <a:rPr lang="cs-CZ" b="1" dirty="0"/>
              <a:t>populací</a:t>
            </a:r>
            <a:r>
              <a:rPr lang="cs-CZ" b="1" dirty="0" smtClean="0"/>
              <a:t> </a:t>
            </a:r>
            <a:r>
              <a:rPr lang="cs-CZ" b="1" dirty="0"/>
              <a:t>s věkovou strukturou 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Model </a:t>
            </a:r>
            <a:r>
              <a:rPr lang="de-DE" b="1" dirty="0" err="1" smtClean="0"/>
              <a:t>dvou</a:t>
            </a:r>
            <a:r>
              <a:rPr lang="cs-CZ" b="1" dirty="0" smtClean="0"/>
              <a:t>druhových populací</a:t>
            </a:r>
            <a:r>
              <a:rPr lang="de-DE" b="1" dirty="0" smtClean="0"/>
              <a:t> </a:t>
            </a:r>
            <a:r>
              <a:rPr lang="cs-CZ" b="1" dirty="0" smtClean="0"/>
              <a:t>dravec </a:t>
            </a:r>
            <a:r>
              <a:rPr lang="cs-CZ" b="1" dirty="0"/>
              <a:t>– </a:t>
            </a:r>
            <a:r>
              <a:rPr lang="cs-CZ" b="1" dirty="0" smtClean="0"/>
              <a:t>kořist</a:t>
            </a:r>
            <a:endParaRPr lang="de-DE" b="1" dirty="0" smtClean="0"/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Model </a:t>
            </a:r>
            <a:r>
              <a:rPr lang="de-DE" b="1" dirty="0" err="1"/>
              <a:t>dvou</a:t>
            </a:r>
            <a:r>
              <a:rPr lang="cs-CZ" b="1" dirty="0"/>
              <a:t>druhových populací</a:t>
            </a:r>
            <a:r>
              <a:rPr lang="de-DE" b="1" dirty="0"/>
              <a:t> s</a:t>
            </a:r>
            <a:r>
              <a:rPr lang="cs-CZ" b="1" dirty="0"/>
              <a:t> konkurence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Model </a:t>
            </a:r>
            <a:r>
              <a:rPr lang="de-DE" b="1" dirty="0" err="1"/>
              <a:t>dvou</a:t>
            </a:r>
            <a:r>
              <a:rPr lang="cs-CZ" b="1" dirty="0"/>
              <a:t>druhových populací</a:t>
            </a:r>
            <a:r>
              <a:rPr lang="de-DE" b="1" dirty="0"/>
              <a:t> s</a:t>
            </a:r>
            <a:r>
              <a:rPr lang="cs-CZ" b="1" dirty="0"/>
              <a:t>e spolupráce</a:t>
            </a:r>
          </a:p>
          <a:p>
            <a:pPr marL="514350" indent="-514350">
              <a:buFont typeface="+mj-lt"/>
              <a:buAutoNum type="arabicPeriod"/>
            </a:pPr>
            <a:r>
              <a:rPr lang="cs-CZ" b="1" dirty="0"/>
              <a:t>Epidemiologické </a:t>
            </a:r>
            <a:r>
              <a:rPr lang="cs-CZ" b="1" dirty="0" smtClean="0"/>
              <a:t>modely</a:t>
            </a:r>
            <a:r>
              <a:rPr lang="cs-CZ" b="1" dirty="0" smtClean="0"/>
              <a:t> 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cs-CZ" b="1" dirty="0" smtClean="0"/>
              <a:t>Shrnuti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b="1" dirty="0" smtClean="0"/>
              <a:t>Shrnutí </a:t>
            </a:r>
            <a:r>
              <a:rPr lang="cs-CZ" sz="3200" b="1" dirty="0"/>
              <a:t>minulého cvičení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09600" y="819150"/>
            <a:ext cx="807720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1" dirty="0"/>
              <a:t>[</a:t>
            </a:r>
            <a:r>
              <a:rPr lang="de-DE" sz="1600" b="1" dirty="0"/>
              <a:t>M</a:t>
            </a:r>
            <a:r>
              <a:rPr lang="cs-CZ" sz="1600" b="1" dirty="0" err="1"/>
              <a:t>odely</a:t>
            </a:r>
            <a:r>
              <a:rPr lang="cs-CZ" sz="1600" b="1" dirty="0"/>
              <a:t> populací</a:t>
            </a:r>
            <a:r>
              <a:rPr lang="cs-CZ" sz="1600" b="1" i="1" dirty="0"/>
              <a:t>]</a:t>
            </a:r>
            <a:endParaRPr lang="de-DE" sz="1600" b="1" i="1" dirty="0"/>
          </a:p>
          <a:p>
            <a:r>
              <a:rPr lang="cs-CZ" sz="1600" dirty="0"/>
              <a:t>Model</a:t>
            </a:r>
            <a:r>
              <a:rPr lang="de-DE" sz="1600" dirty="0"/>
              <a:t> </a:t>
            </a:r>
            <a:r>
              <a:rPr lang="cs-CZ" sz="1600" dirty="0"/>
              <a:t>populací s věkovou strukturou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777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320741"/>
              </p:ext>
            </p:extLst>
          </p:nvPr>
        </p:nvGraphicFramePr>
        <p:xfrm>
          <a:off x="4917134" y="798472"/>
          <a:ext cx="41481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Rovnice" r:id="rId3" imgW="3454400" imgH="1397000" progId="Equation.3">
                  <p:embed/>
                </p:oleObj>
              </mc:Choice>
              <mc:Fallback>
                <p:oleObj name="Rovnice" r:id="rId3" imgW="3454400" imgH="13970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134" y="798472"/>
                        <a:ext cx="4148137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Modely populací</a:t>
            </a:r>
            <a:r>
              <a:rPr lang="de-DE" b="1" dirty="0"/>
              <a:t> </a:t>
            </a:r>
            <a:r>
              <a:rPr lang="cs-CZ" b="1" dirty="0"/>
              <a:t>s věkovou strukturou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52400" y="819150"/>
                <a:ext cx="4648200" cy="23622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cs-CZ" sz="3200" dirty="0"/>
                  <a:t>6 věkových skupin</a:t>
                </a:r>
                <a:r>
                  <a:rPr lang="de-DE" sz="32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cs-CZ" sz="3200" dirty="0">
                        <a:latin typeface="Cambria Math"/>
                      </a:rPr>
                      <m:t>10</m:t>
                    </m:r>
                  </m:oMath>
                </a14:m>
                <a:r>
                  <a:rPr lang="cs-CZ" sz="3200" dirty="0"/>
                  <a:t> jedinců ve každé věkové skupině v čase </a:t>
                </a:r>
                <a14:m>
                  <m:oMath xmlns:m="http://schemas.openxmlformats.org/officeDocument/2006/math">
                    <m:r>
                      <a:rPr lang="cs-CZ" sz="3200" dirty="0">
                        <a:latin typeface="Cambria Math"/>
                      </a:rPr>
                      <m:t>0</m:t>
                    </m:r>
                  </m:oMath>
                </a14:m>
                <a:r>
                  <a:rPr lang="cs-CZ" sz="3200" dirty="0"/>
                  <a:t>.</a:t>
                </a:r>
              </a:p>
              <a:p>
                <a:r>
                  <a:rPr lang="cs-CZ" sz="3200" dirty="0" smtClean="0"/>
                  <a:t>Věková </a:t>
                </a:r>
                <a:r>
                  <a:rPr lang="cs-CZ" sz="3200" dirty="0" smtClean="0">
                    <a:cs typeface="Times New Roman" pitchFamily="18" charset="0"/>
                  </a:rPr>
                  <a:t>skupina 0 a 1 nejsou </a:t>
                </a:r>
                <a:r>
                  <a:rPr lang="cs-CZ" sz="3200" dirty="0" smtClean="0"/>
                  <a:t>plodné.</a:t>
                </a:r>
              </a:p>
              <a:p>
                <a:r>
                  <a:rPr lang="cs-CZ" sz="3200" dirty="0">
                    <a:cs typeface="Times New Roman" pitchFamily="18" charset="0"/>
                  </a:rPr>
                  <a:t>Ve </a:t>
                </a:r>
                <a:r>
                  <a:rPr lang="cs-CZ" sz="3200" dirty="0"/>
                  <a:t>věkové </a:t>
                </a:r>
                <a:r>
                  <a:rPr lang="cs-CZ" sz="3200" dirty="0">
                    <a:cs typeface="Times New Roman" pitchFamily="18" charset="0"/>
                  </a:rPr>
                  <a:t>skupině </a:t>
                </a:r>
                <a:r>
                  <a:rPr lang="cs-CZ" sz="3200" dirty="0" smtClean="0">
                    <a:cs typeface="Times New Roman" pitchFamily="18" charset="0"/>
                  </a:rPr>
                  <a:t>2 až 4 </a:t>
                </a:r>
                <a:r>
                  <a:rPr lang="cs-CZ" sz="3200" dirty="0">
                    <a:cs typeface="Times New Roman" pitchFamily="18" charset="0"/>
                  </a:rPr>
                  <a:t>je </a:t>
                </a:r>
                <a:r>
                  <a:rPr lang="cs-CZ" sz="3200" dirty="0"/>
                  <a:t>plodnost </a:t>
                </a:r>
                <a:r>
                  <a:rPr lang="cs-CZ" sz="3200" dirty="0" smtClean="0"/>
                  <a:t>0.35 </a:t>
                </a:r>
                <a:r>
                  <a:rPr lang="cs-CZ" sz="3200" dirty="0" smtClean="0">
                    <a:cs typeface="Times New Roman" pitchFamily="18" charset="0"/>
                  </a:rPr>
                  <a:t>potomk</a:t>
                </a:r>
                <a:r>
                  <a:rPr lang="cs-CZ" sz="3200" dirty="0" smtClean="0"/>
                  <a:t>u za</a:t>
                </a:r>
                <a:r>
                  <a:rPr lang="cs-CZ" sz="3200" dirty="0"/>
                  <a:t> </a:t>
                </a:r>
                <a:r>
                  <a:rPr lang="cs-CZ" sz="3200" dirty="0" smtClean="0"/>
                  <a:t>jednotlivec. </a:t>
                </a:r>
              </a:p>
              <a:p>
                <a:r>
                  <a:rPr lang="cs-CZ" sz="3200" dirty="0">
                    <a:cs typeface="Times New Roman" pitchFamily="18" charset="0"/>
                  </a:rPr>
                  <a:t>Ve </a:t>
                </a:r>
                <a:r>
                  <a:rPr lang="cs-CZ" sz="3200" dirty="0"/>
                  <a:t>věkové </a:t>
                </a:r>
                <a:r>
                  <a:rPr lang="cs-CZ" sz="3200" dirty="0">
                    <a:cs typeface="Times New Roman" pitchFamily="18" charset="0"/>
                  </a:rPr>
                  <a:t>skupině </a:t>
                </a:r>
                <a:r>
                  <a:rPr lang="cs-CZ" sz="3200" dirty="0" smtClean="0">
                    <a:cs typeface="Times New Roman" pitchFamily="18" charset="0"/>
                  </a:rPr>
                  <a:t>5 je </a:t>
                </a:r>
                <a:r>
                  <a:rPr lang="cs-CZ" sz="3200" dirty="0"/>
                  <a:t>plodnost </a:t>
                </a:r>
                <a:r>
                  <a:rPr lang="cs-CZ" sz="3200" dirty="0" smtClean="0"/>
                  <a:t>0.1 </a:t>
                </a:r>
                <a:r>
                  <a:rPr lang="cs-CZ" sz="3200" dirty="0">
                    <a:cs typeface="Times New Roman" pitchFamily="18" charset="0"/>
                  </a:rPr>
                  <a:t>potomk</a:t>
                </a:r>
                <a:r>
                  <a:rPr lang="cs-CZ" sz="3200" dirty="0"/>
                  <a:t>u za </a:t>
                </a:r>
                <a:r>
                  <a:rPr lang="cs-CZ" sz="3200" dirty="0" smtClean="0"/>
                  <a:t>jednotlivec.</a:t>
                </a:r>
              </a:p>
              <a:p>
                <a:r>
                  <a:rPr lang="cs-CZ" sz="3200" dirty="0" smtClean="0">
                    <a:cs typeface="Times New Roman" pitchFamily="18" charset="0"/>
                  </a:rPr>
                  <a:t>Ve </a:t>
                </a:r>
                <a:r>
                  <a:rPr lang="cs-CZ" sz="3200" dirty="0">
                    <a:cs typeface="Times New Roman" pitchFamily="18" charset="0"/>
                  </a:rPr>
                  <a:t>každé </a:t>
                </a:r>
                <a:r>
                  <a:rPr lang="cs-CZ" sz="3200" dirty="0"/>
                  <a:t>věkové </a:t>
                </a:r>
                <a:r>
                  <a:rPr lang="cs-CZ" sz="3200" dirty="0" smtClean="0">
                    <a:cs typeface="Times New Roman" pitchFamily="18" charset="0"/>
                  </a:rPr>
                  <a:t>skupině, kromě skupina 5 </a:t>
                </a:r>
                <a:r>
                  <a:rPr lang="cs-CZ" sz="3200" dirty="0" smtClean="0"/>
                  <a:t>přežije 80</a:t>
                </a:r>
                <a:r>
                  <a:rPr lang="de-DE" sz="3200" dirty="0" smtClean="0"/>
                  <a:t>%</a:t>
                </a:r>
                <a:r>
                  <a:rPr lang="cs-CZ" sz="3200" dirty="0"/>
                  <a:t> </a:t>
                </a:r>
                <a:r>
                  <a:rPr lang="cs-CZ" sz="3200" dirty="0" smtClean="0"/>
                  <a:t>jednotlivců.</a:t>
                </a:r>
                <a:endParaRPr lang="cs-CZ" sz="3200" dirty="0"/>
              </a:p>
              <a:p>
                <a:endParaRPr lang="cs-CZ" sz="3200" dirty="0"/>
              </a:p>
              <a:p>
                <a:endParaRPr lang="cs-CZ" sz="3200" dirty="0" smtClean="0"/>
              </a:p>
              <a:p>
                <a:endParaRPr lang="de-DE" sz="3200" dirty="0"/>
              </a:p>
              <a:p>
                <a:endParaRPr lang="de-DE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52400" y="819150"/>
                <a:ext cx="4648200" cy="2362200"/>
              </a:xfrm>
              <a:blipFill rotWithShape="1">
                <a:blip r:embed="rId5"/>
                <a:stretch>
                  <a:fillRect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800600" y="666750"/>
            <a:ext cx="4343400" cy="35548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838"/>
              </a:lnSpc>
            </a:pPr>
            <a:r>
              <a:rPr lang="cs-CZ" sz="1200" dirty="0" smtClean="0"/>
              <a:t>A</a:t>
            </a:r>
            <a:r>
              <a:rPr lang="en-US" sz="1200" dirty="0" smtClean="0"/>
              <a:t> </a:t>
            </a:r>
            <a:r>
              <a:rPr lang="en-US" sz="1200" dirty="0"/>
              <a:t>= [ 0.00 0.00 0.35 0.35 0.35 0.10; 0.8 0 0 0 0 0; 0 0.8 0 0 0 0; 0 0 0.8 0 0 0; 0 0 0 0.8 0 0; 0 0 0 0 0.8 0]</a:t>
            </a:r>
          </a:p>
          <a:p>
            <a:pPr>
              <a:lnSpc>
                <a:spcPts val="1838"/>
              </a:lnSpc>
            </a:pPr>
            <a:r>
              <a:rPr lang="en-US" sz="1200" dirty="0"/>
              <a:t>X = [10;10;10;10;10;10]</a:t>
            </a:r>
          </a:p>
          <a:p>
            <a:pPr>
              <a:lnSpc>
                <a:spcPts val="1838"/>
              </a:lnSpc>
            </a:pPr>
            <a:r>
              <a:rPr lang="cs-CZ" sz="1200" dirty="0" smtClean="0"/>
              <a:t>A</a:t>
            </a:r>
            <a:r>
              <a:rPr lang="en-US" sz="1200" dirty="0" smtClean="0"/>
              <a:t>^10 </a:t>
            </a:r>
            <a:r>
              <a:rPr lang="en-US" sz="1200" dirty="0"/>
              <a:t>* </a:t>
            </a:r>
            <a:r>
              <a:rPr lang="en-US" sz="1200" dirty="0" smtClean="0"/>
              <a:t>X</a:t>
            </a:r>
            <a:endParaRPr lang="en-US" sz="1200" dirty="0"/>
          </a:p>
          <a:p>
            <a:pPr>
              <a:lnSpc>
                <a:spcPts val="1838"/>
              </a:lnSpc>
            </a:pPr>
            <a:r>
              <a:rPr lang="en-US" sz="1200" dirty="0" smtClean="0"/>
              <a:t>Population </a:t>
            </a:r>
            <a:r>
              <a:rPr lang="en-US" sz="1200" dirty="0"/>
              <a:t>= X</a:t>
            </a:r>
          </a:p>
          <a:p>
            <a:pPr>
              <a:lnSpc>
                <a:spcPts val="1838"/>
              </a:lnSpc>
            </a:pPr>
            <a:r>
              <a:rPr lang="fr-FR" sz="1200" dirty="0" smtClean="0"/>
              <a:t>for </a:t>
            </a:r>
            <a:r>
              <a:rPr lang="fr-FR" sz="1200" dirty="0"/>
              <a:t>x=1:10, </a:t>
            </a:r>
            <a:r>
              <a:rPr lang="cs-CZ" sz="1200" dirty="0" smtClean="0"/>
              <a:t>X</a:t>
            </a:r>
            <a:r>
              <a:rPr lang="fr-FR" sz="1200" dirty="0" smtClean="0"/>
              <a:t>= </a:t>
            </a:r>
            <a:r>
              <a:rPr lang="cs-CZ" sz="1200" dirty="0" smtClean="0"/>
              <a:t>A</a:t>
            </a:r>
            <a:r>
              <a:rPr lang="fr-FR" sz="1200" dirty="0" smtClean="0"/>
              <a:t> </a:t>
            </a:r>
            <a:r>
              <a:rPr lang="fr-FR" sz="1200" dirty="0"/>
              <a:t>* </a:t>
            </a:r>
            <a:r>
              <a:rPr lang="cs-CZ" sz="1200" dirty="0" smtClean="0"/>
              <a:t>X</a:t>
            </a:r>
            <a:r>
              <a:rPr lang="fr-FR" sz="1200" dirty="0" smtClean="0"/>
              <a:t>; </a:t>
            </a:r>
            <a:r>
              <a:rPr lang="fr-FR" sz="1200" dirty="0"/>
              <a:t>Population = [Population </a:t>
            </a:r>
            <a:r>
              <a:rPr lang="cs-CZ" sz="1200" dirty="0" smtClean="0"/>
              <a:t>X</a:t>
            </a:r>
            <a:r>
              <a:rPr lang="fr-FR" sz="1200" dirty="0" smtClean="0"/>
              <a:t>], end </a:t>
            </a:r>
            <a:endParaRPr lang="cs-CZ" sz="1200" dirty="0" smtClean="0"/>
          </a:p>
          <a:p>
            <a:pPr>
              <a:lnSpc>
                <a:spcPts val="1838"/>
              </a:lnSpc>
            </a:pPr>
            <a:r>
              <a:rPr lang="en-US" sz="1200" dirty="0" smtClean="0"/>
              <a:t>surf(Population</a:t>
            </a:r>
            <a:r>
              <a:rPr lang="en-US" sz="1200" dirty="0"/>
              <a:t>)</a:t>
            </a:r>
          </a:p>
          <a:p>
            <a:pPr>
              <a:lnSpc>
                <a:spcPts val="1838"/>
              </a:lnSpc>
            </a:pPr>
            <a:r>
              <a:rPr lang="en-US" sz="1200" dirty="0"/>
              <a:t>view(0,90)</a:t>
            </a:r>
          </a:p>
          <a:p>
            <a:pPr>
              <a:lnSpc>
                <a:spcPts val="1838"/>
              </a:lnSpc>
            </a:pPr>
            <a:r>
              <a:rPr lang="en-US" sz="1200" dirty="0" err="1"/>
              <a:t>colormap</a:t>
            </a:r>
            <a:r>
              <a:rPr lang="en-US" sz="1200" dirty="0"/>
              <a:t>(jet)</a:t>
            </a:r>
          </a:p>
          <a:p>
            <a:pPr>
              <a:lnSpc>
                <a:spcPts val="1838"/>
              </a:lnSpc>
            </a:pPr>
            <a:r>
              <a:rPr lang="en-US" sz="1200" dirty="0" err="1"/>
              <a:t>colorbar</a:t>
            </a:r>
            <a:endParaRPr lang="en-US" sz="1200" dirty="0"/>
          </a:p>
          <a:p>
            <a:pPr>
              <a:lnSpc>
                <a:spcPts val="1838"/>
              </a:lnSpc>
            </a:pPr>
            <a:r>
              <a:rPr lang="en-US" sz="1200" dirty="0" err="1"/>
              <a:t>xlabel</a:t>
            </a:r>
            <a:r>
              <a:rPr lang="en-US" sz="1200" dirty="0"/>
              <a:t>('Year')</a:t>
            </a:r>
          </a:p>
          <a:p>
            <a:pPr>
              <a:lnSpc>
                <a:spcPts val="1838"/>
              </a:lnSpc>
            </a:pPr>
            <a:r>
              <a:rPr lang="en-US" sz="1200" dirty="0" err="1"/>
              <a:t>ylabel</a:t>
            </a:r>
            <a:r>
              <a:rPr lang="en-US" sz="1200" dirty="0"/>
              <a:t>('Age Class')</a:t>
            </a:r>
          </a:p>
          <a:p>
            <a:pPr>
              <a:lnSpc>
                <a:spcPts val="1838"/>
              </a:lnSpc>
            </a:pPr>
            <a:r>
              <a:rPr lang="cs-CZ" sz="1200" dirty="0" smtClean="0"/>
              <a:t>p</a:t>
            </a:r>
            <a:r>
              <a:rPr lang="en-US" sz="1200" dirty="0" smtClean="0"/>
              <a:t>lot(Population</a:t>
            </a:r>
            <a:r>
              <a:rPr lang="en-US" sz="1200" dirty="0"/>
              <a:t>’)</a:t>
            </a:r>
          </a:p>
          <a:p>
            <a:pPr>
              <a:lnSpc>
                <a:spcPts val="1838"/>
              </a:lnSpc>
            </a:pPr>
            <a:r>
              <a:rPr lang="en-US" sz="1200" dirty="0"/>
              <a:t>plot(sum(Population</a:t>
            </a:r>
            <a:r>
              <a:rPr lang="en-US" sz="1200" dirty="0" smtClean="0"/>
              <a:t>))</a:t>
            </a:r>
            <a:endParaRPr lang="cs-CZ" sz="1200" dirty="0" smtClean="0"/>
          </a:p>
          <a:p>
            <a:pPr>
              <a:lnSpc>
                <a:spcPts val="1838"/>
              </a:lnSpc>
            </a:pPr>
            <a:r>
              <a:rPr lang="cs-CZ" sz="1200" dirty="0" smtClean="0"/>
              <a:t>[</a:t>
            </a:r>
            <a:r>
              <a:rPr lang="cs-CZ" sz="1200" dirty="0" err="1" smtClean="0"/>
              <a:t>v,lambda</a:t>
            </a:r>
            <a:r>
              <a:rPr lang="cs-CZ" sz="1200" dirty="0" smtClean="0"/>
              <a:t>] </a:t>
            </a:r>
            <a:r>
              <a:rPr lang="cs-CZ" sz="1200" dirty="0"/>
              <a:t>= </a:t>
            </a:r>
            <a:r>
              <a:rPr lang="cs-CZ" sz="1200" dirty="0" err="1"/>
              <a:t>eig</a:t>
            </a:r>
            <a:r>
              <a:rPr lang="cs-CZ" sz="1200" dirty="0"/>
              <a:t>(A)</a:t>
            </a:r>
            <a:endParaRPr lang="en-US" sz="12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633304"/>
              </p:ext>
            </p:extLst>
          </p:nvPr>
        </p:nvGraphicFramePr>
        <p:xfrm>
          <a:off x="550863" y="3216275"/>
          <a:ext cx="3052762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6" imgW="3174840" imgH="1371600" progId="Equation.3">
                  <p:embed/>
                </p:oleObj>
              </mc:Choice>
              <mc:Fallback>
                <p:oleObj name="Equation" r:id="rId6" imgW="3174840" imgH="1371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3216275"/>
                        <a:ext cx="3052762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2837" r="6383" b="6383"/>
          <a:stretch>
            <a:fillRect/>
          </a:stretch>
        </p:blipFill>
        <p:spPr bwMode="auto">
          <a:xfrm>
            <a:off x="6324600" y="3181350"/>
            <a:ext cx="2514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11932"/>
            <a:ext cx="2466973" cy="18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851739"/>
              </p:ext>
            </p:extLst>
          </p:nvPr>
        </p:nvGraphicFramePr>
        <p:xfrm>
          <a:off x="1295400" y="4705350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0" imgW="761760" imgH="241200" progId="Equation.3">
                  <p:embed/>
                </p:oleObj>
              </mc:Choice>
              <mc:Fallback>
                <p:oleObj name="Equation" r:id="rId10" imgW="761760" imgH="241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05350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0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/>
              <a:t>Modely populací</a:t>
            </a:r>
            <a:r>
              <a:rPr lang="de-DE" b="1" dirty="0"/>
              <a:t> </a:t>
            </a:r>
            <a:r>
              <a:rPr lang="cs-CZ" b="1" dirty="0"/>
              <a:t>s věkovou strukturou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756735"/>
              </p:ext>
            </p:extLst>
          </p:nvPr>
        </p:nvGraphicFramePr>
        <p:xfrm>
          <a:off x="538953" y="1047750"/>
          <a:ext cx="15859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Rovnice" r:id="rId3" imgW="1650960" imgH="914400" progId="Equation.3">
                  <p:embed/>
                </p:oleObj>
              </mc:Choice>
              <mc:Fallback>
                <p:oleObj name="Rovnice" r:id="rId3" imgW="1650960" imgH="9144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3" y="1047750"/>
                        <a:ext cx="1585913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40" y="2221089"/>
            <a:ext cx="312737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23950"/>
            <a:ext cx="10064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92797"/>
              </p:ext>
            </p:extLst>
          </p:nvPr>
        </p:nvGraphicFramePr>
        <p:xfrm>
          <a:off x="990600" y="2177077"/>
          <a:ext cx="74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Rovnice" r:id="rId7" imgW="749160" imgH="914400" progId="Equation.3">
                  <p:embed/>
                </p:oleObj>
              </mc:Choice>
              <mc:Fallback>
                <p:oleObj name="Rovnice" r:id="rId7" imgW="749160" imgH="9144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77077"/>
                        <a:ext cx="749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491660"/>
              </p:ext>
            </p:extLst>
          </p:nvPr>
        </p:nvGraphicFramePr>
        <p:xfrm>
          <a:off x="6858000" y="2818783"/>
          <a:ext cx="9826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Rovnice" r:id="rId9" imgW="761669" imgH="241195" progId="Equation.3">
                  <p:embed/>
                </p:oleObj>
              </mc:Choice>
              <mc:Fallback>
                <p:oleObj name="Rovnice" r:id="rId9" imgW="761669" imgH="241195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18783"/>
                        <a:ext cx="982663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927" y="3943350"/>
                <a:ext cx="4572000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cs-CZ" sz="1400" dirty="0" smtClean="0"/>
                  <a:t>Vypočítávat vektor stabilní </a:t>
                </a:r>
                <a:r>
                  <a:rPr lang="cs-CZ" sz="1400" dirty="0"/>
                  <a:t>věkové </a:t>
                </a:r>
                <a:r>
                  <a:rPr lang="cs-CZ" sz="1400" dirty="0" smtClean="0"/>
                  <a:t>rozložení </a:t>
                </a:r>
                <a14:m>
                  <m:oMath xmlns:m="http://schemas.openxmlformats.org/officeDocument/2006/math">
                    <m:r>
                      <a:rPr lang="cs-CZ" sz="1400">
                        <a:latin typeface="Cambria Math"/>
                      </a:rPr>
                      <m:t>𝑣</m:t>
                    </m:r>
                  </m:oMath>
                </a14:m>
                <a:r>
                  <a:rPr lang="cs-CZ" sz="1400" dirty="0" smtClean="0"/>
                  <a:t> a souvislý poměrný exponenciální </a:t>
                </a:r>
                <a:r>
                  <a:rPr lang="cs-CZ" sz="1400" dirty="0"/>
                  <a:t>růst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cs-CZ" sz="1400">
                        <a:latin typeface="Cambria Math"/>
                      </a:rPr>
                      <m:t>𝜆</m:t>
                    </m:r>
                  </m:oMath>
                </a14:m>
                <a:r>
                  <a:rPr lang="cs-CZ" sz="1400" dirty="0"/>
                  <a:t>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27" y="3943350"/>
                <a:ext cx="45720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13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5666"/>
              </p:ext>
            </p:extLst>
          </p:nvPr>
        </p:nvGraphicFramePr>
        <p:xfrm>
          <a:off x="5562600" y="1123950"/>
          <a:ext cx="3462337" cy="139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Rovnice" r:id="rId12" imgW="3454400" imgH="1397000" progId="Equation.3">
                  <p:embed/>
                </p:oleObj>
              </mc:Choice>
              <mc:Fallback>
                <p:oleObj name="Rovnice" r:id="rId12" imgW="3454400" imgH="13970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123950"/>
                        <a:ext cx="3462337" cy="1399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51927" y="819150"/>
            <a:ext cx="2186473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95600" y="819150"/>
            <a:ext cx="1524000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3203" y="3345807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Populace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17032" y="3358639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</a:t>
            </a:r>
            <a:r>
              <a:rPr lang="cs-CZ" sz="3200" b="1" dirty="0"/>
              <a:t>dravec – </a:t>
            </a:r>
            <a:r>
              <a:rPr lang="cs-CZ" sz="3200" b="1" dirty="0" smtClean="0"/>
              <a:t>kořist</a:t>
            </a:r>
            <a:endParaRPr lang="de-D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</p:spPr>
            <p:txBody>
              <a:bodyPr>
                <a:noAutofit/>
              </a:bodyPr>
              <a:lstStyle/>
              <a:p>
                <a:r>
                  <a:rPr lang="cs-CZ" sz="1400" dirty="0">
                    <a:cs typeface="Arial" charset="0"/>
                  </a:rPr>
                  <a:t>Jedna populace prospívá, druhá </a:t>
                </a:r>
                <a:r>
                  <a:rPr lang="cs-CZ" sz="1400" dirty="0" smtClean="0">
                    <a:cs typeface="Arial" charset="0"/>
                  </a:rPr>
                  <a:t>chřadne</a:t>
                </a:r>
                <a:r>
                  <a:rPr lang="de-DE" sz="1400" dirty="0" smtClean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představuje počet kořistí v čase 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</a:t>
                </a:r>
                <a:r>
                  <a:rPr lang="cs-CZ" sz="1400" dirty="0" err="1">
                    <a:cs typeface="Arial" charset="0"/>
                  </a:rPr>
                  <a:t>představuje</a:t>
                </a:r>
                <a:r>
                  <a:rPr lang="cs-CZ" sz="1400" dirty="0">
                    <a:cs typeface="Arial" charset="0"/>
                  </a:rPr>
                  <a:t> počet dravců v čase 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𝑡</m:t>
                    </m:r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porodnosti kořistí.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počet kořistí, které se narodily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pravděpodobnost, že setkání dravce s kořistí skončí zahubením kořisti.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de-DE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počet kořistí ulovených</a:t>
                </a:r>
                <a14:m>
                  <m:oMath xmlns:m="http://schemas.openxmlformats.org/officeDocument/2006/math">
                    <m:r>
                      <a:rPr lang="cs-CZ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dravci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3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účinnost přeměny biomasy kořisti na biomasu dravce.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sz="14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cs-CZ" sz="1400" dirty="0">
                                <a:latin typeface="Cambria Math"/>
                                <a:cs typeface="Arial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cs-CZ" sz="1400" dirty="0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sub>
                        </m:s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∙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de-DE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počet narozených dravců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  <a:endParaRPr lang="de-DE" sz="1400" dirty="0">
                  <a:cs typeface="Arial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de-DE" sz="14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400" dirty="0">
                    <a:cs typeface="Arial" charset="0"/>
                  </a:rPr>
                  <a:t>představuje relativní úmrtnost dravců.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4</m:t>
                        </m:r>
                      </m:sub>
                    </m:sSub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 vyjadřuje úbytek v populaci dravců během časového intervalu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−1⋯</m:t>
                        </m:r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sz="14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590550"/>
                <a:ext cx="4572000" cy="4552950"/>
              </a:xfrm>
              <a:blipFill rotWithShape="1">
                <a:blip r:embed="rId2"/>
                <a:stretch>
                  <a:fillRect r="-1333" b="-3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cs-CZ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cs-CZ" b="0" i="1" smtClean="0">
                            <a:latin typeface="Cambria Math"/>
                          </a:rPr>
                          <m:t>𝑌</m:t>
                        </m:r>
                        <m:r>
                          <a:rPr lang="de-DE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  <m:r>
                          <a:rPr lang="de-DE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3877472" cy="903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models.metasd.com/wp-content/uploads/2011/06/LotkaVolterra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5" y="2282297"/>
            <a:ext cx="4589162" cy="260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05400" y="1883807"/>
            <a:ext cx="3077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i="1" dirty="0" smtClean="0">
                <a:solidFill>
                  <a:schemeClr val="tx2"/>
                </a:solidFill>
                <a:cs typeface="Times New Roman" pitchFamily="18" charset="0"/>
              </a:rPr>
              <a:t>Rovnice </a:t>
            </a:r>
            <a:r>
              <a:rPr lang="cs-CZ" b="1" i="1" dirty="0">
                <a:solidFill>
                  <a:schemeClr val="tx2"/>
                </a:solidFill>
                <a:cs typeface="Times New Roman" pitchFamily="18" charset="0"/>
              </a:rPr>
              <a:t>modelu Lotky – </a:t>
            </a:r>
            <a:r>
              <a:rPr lang="cs-CZ" b="1" i="1" dirty="0" err="1">
                <a:solidFill>
                  <a:schemeClr val="tx2"/>
                </a:solidFill>
                <a:cs typeface="Times New Roman" pitchFamily="18" charset="0"/>
              </a:rPr>
              <a:t>Volterry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5" t="14999" r="41251" b="58000"/>
          <a:stretch>
            <a:fillRect/>
          </a:stretch>
        </p:blipFill>
        <p:spPr bwMode="auto">
          <a:xfrm>
            <a:off x="6559550" y="800099"/>
            <a:ext cx="2838450" cy="150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3200" b="1" dirty="0"/>
              <a:t>Model </a:t>
            </a:r>
            <a:r>
              <a:rPr lang="de-DE" sz="3200" b="1" dirty="0" err="1"/>
              <a:t>dvou</a:t>
            </a:r>
            <a:r>
              <a:rPr lang="cs-CZ" sz="3200" b="1" dirty="0"/>
              <a:t>druhových populací</a:t>
            </a:r>
            <a:r>
              <a:rPr lang="de-DE" sz="3200" b="1" dirty="0"/>
              <a:t> </a:t>
            </a:r>
            <a:r>
              <a:rPr lang="cs-CZ" sz="3200" b="1" dirty="0"/>
              <a:t>dravec – kořist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742950"/>
                <a:ext cx="3877472" cy="90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cs-CZ" dirty="0" smtClean="0">
                  <a:cs typeface="Arial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cs-CZ" b="0" i="1" smtClean="0">
                            <a:latin typeface="Cambria Math"/>
                          </a:rPr>
                          <m:t>𝑌</m:t>
                        </m:r>
                        <m:r>
                          <a:rPr lang="de-DE" i="1">
                            <a:latin typeface="Cambria Math"/>
                          </a:rPr>
                          <m:t>(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  <m:r>
                          <a:rPr lang="de-DE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de-DE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42950"/>
                <a:ext cx="3877472" cy="903324"/>
              </a:xfrm>
              <a:prstGeom prst="rect">
                <a:avLst/>
              </a:prstGeom>
              <a:blipFill rotWithShape="1">
                <a:blip r:embed="rId3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428875"/>
            <a:ext cx="90297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551329"/>
            <a:ext cx="2565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84374"/>
            <a:ext cx="3829050" cy="656534"/>
          </a:xfrm>
          <a:prstGeom prst="rect">
            <a:avLst/>
          </a:prstGeo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400" b="1" dirty="0" smtClean="0"/>
              <a:t>In </a:t>
            </a:r>
            <a:r>
              <a:rPr lang="en-US" sz="1400" b="1" dirty="0" err="1" smtClean="0"/>
              <a:t>Matlab</a:t>
            </a:r>
            <a:endParaRPr lang="en-US" sz="1400" b="1" dirty="0" smtClean="0"/>
          </a:p>
          <a:p>
            <a:pPr>
              <a:buFont typeface="Arial" charset="0"/>
              <a:buNone/>
            </a:pPr>
            <a:r>
              <a:rPr lang="en-US" sz="1400" dirty="0" smtClean="0"/>
              <a:t>plot(</a:t>
            </a:r>
            <a:r>
              <a:rPr lang="en-US" sz="1400" dirty="0" err="1" smtClean="0"/>
              <a:t>Predator.signals.values,Prey.signals.values</a:t>
            </a:r>
            <a:r>
              <a:rPr lang="en-US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95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sz="2600" b="1" dirty="0"/>
              <a:t>Model </a:t>
            </a:r>
            <a:r>
              <a:rPr lang="de-DE" sz="2600" b="1" dirty="0" err="1"/>
              <a:t>dvou</a:t>
            </a:r>
            <a:r>
              <a:rPr lang="cs-CZ" sz="2600" b="1" dirty="0"/>
              <a:t>druhových populací</a:t>
            </a:r>
            <a:r>
              <a:rPr lang="de-DE" sz="2600" b="1" dirty="0"/>
              <a:t> </a:t>
            </a:r>
            <a:r>
              <a:rPr lang="cs-CZ" sz="2600" b="1" dirty="0"/>
              <a:t>dravec – </a:t>
            </a:r>
            <a:r>
              <a:rPr lang="cs-CZ" sz="2600" b="1" dirty="0" smtClean="0"/>
              <a:t>kořist</a:t>
            </a:r>
            <a:r>
              <a:rPr lang="de-DE" sz="2600" b="1" dirty="0" smtClean="0"/>
              <a:t> </a:t>
            </a:r>
            <a:r>
              <a:rPr lang="cs-CZ" sz="2600" b="1" dirty="0"/>
              <a:t>se zpožděním</a:t>
            </a:r>
            <a:endParaRPr lang="de-DE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199" y="742950"/>
                <a:ext cx="4833539" cy="4114800"/>
              </a:xfrm>
            </p:spPr>
            <p:txBody>
              <a:bodyPr>
                <a:noAutofit/>
              </a:bodyPr>
              <a:lstStyle/>
              <a:p>
                <a:r>
                  <a:rPr lang="de-DE" sz="1400" dirty="0" smtClean="0">
                    <a:latin typeface="+mj-lt"/>
                    <a:cs typeface="Arial" charset="0"/>
                  </a:rPr>
                  <a:t>P</a:t>
                </a:r>
                <a:r>
                  <a:rPr lang="cs-CZ" sz="1400" dirty="0" err="1">
                    <a:latin typeface="+mj-lt"/>
                    <a:cs typeface="Arial" charset="0"/>
                  </a:rPr>
                  <a:t>opulace</a:t>
                </a:r>
                <a:r>
                  <a:rPr lang="cs-CZ" sz="1400" dirty="0">
                    <a:latin typeface="+mj-lt"/>
                    <a:cs typeface="Arial" charset="0"/>
                  </a:rPr>
                  <a:t> kořisti se vyvíjí podle logistické rovnice</a:t>
                </a:r>
                <a:endParaRPr lang="de-DE" sz="1400" dirty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cs-CZ" sz="12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de-DE" sz="12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cs-CZ" sz="1200" dirty="0">
                    <a:cs typeface="Arial" charset="0"/>
                  </a:rPr>
                  <a:t>představuje porodnosti </a:t>
                </a:r>
                <a:r>
                  <a:rPr lang="cs-CZ" sz="1200" dirty="0" smtClean="0">
                    <a:cs typeface="Arial" charset="0"/>
                  </a:rPr>
                  <a:t>kořistí</a:t>
                </a:r>
                <a:endParaRPr lang="de-DE" sz="1200" dirty="0" smtClean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200" b="0" i="1" dirty="0" smtClean="0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cs-CZ" sz="1200" dirty="0">
                            <a:latin typeface="Cambria Math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de-DE" sz="12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200" dirty="0">
                    <a:cs typeface="Arial" charset="0"/>
                  </a:rPr>
                  <a:t>představuje </a:t>
                </a:r>
                <a:r>
                  <a:rPr lang="cs-CZ" sz="1200" dirty="0"/>
                  <a:t>kapacita životního prostředí</a:t>
                </a:r>
                <a:r>
                  <a:rPr lang="de-DE" sz="1200" dirty="0"/>
                  <a:t> </a:t>
                </a:r>
                <a:r>
                  <a:rPr lang="cs-CZ" sz="1200" dirty="0">
                    <a:cs typeface="Arial" charset="0"/>
                  </a:rPr>
                  <a:t>kořistí</a:t>
                </a:r>
                <a:r>
                  <a:rPr lang="cs-CZ" sz="1200" dirty="0" smtClean="0">
                    <a:cs typeface="Arial" charset="0"/>
                  </a:rPr>
                  <a:t>.</a:t>
                </a:r>
                <a:endParaRPr lang="de-DE" sz="1200" dirty="0" smtClean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de-DE" sz="12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 smtClean="0">
                    <a:cs typeface="Arial" pitchFamily="34" charset="0"/>
                  </a:rPr>
                  <a:t> </a:t>
                </a:r>
                <a:r>
                  <a:rPr lang="de-DE" sz="1200" dirty="0">
                    <a:cs typeface="Arial" pitchFamily="34" charset="0"/>
                  </a:rPr>
                  <a:t>je s</a:t>
                </a:r>
                <a:r>
                  <a:rPr lang="cs-CZ" sz="1200" dirty="0" err="1">
                    <a:cs typeface="Arial" pitchFamily="34" charset="0"/>
                  </a:rPr>
                  <a:t>třední</a:t>
                </a:r>
                <a:r>
                  <a:rPr lang="cs-CZ" sz="1200" dirty="0">
                    <a:cs typeface="Arial" pitchFamily="34" charset="0"/>
                  </a:rPr>
                  <a:t> doba dosažení reprodukční </a:t>
                </a:r>
                <a:r>
                  <a:rPr lang="cs-CZ" sz="1200" dirty="0" smtClean="0">
                    <a:cs typeface="Arial" pitchFamily="34" charset="0"/>
                  </a:rPr>
                  <a:t>schopnosti</a:t>
                </a:r>
                <a:r>
                  <a:rPr lang="de-DE" sz="1200" dirty="0" smtClean="0">
                    <a:cs typeface="Arial" pitchFamily="34" charset="0"/>
                  </a:rPr>
                  <a:t> pro </a:t>
                </a:r>
                <a:r>
                  <a:rPr lang="cs-CZ" sz="1200" dirty="0">
                    <a:cs typeface="Arial" charset="0"/>
                  </a:rPr>
                  <a:t>kořistí</a:t>
                </a:r>
                <a:r>
                  <a:rPr lang="de-DE" sz="1200" dirty="0" smtClean="0">
                    <a:cs typeface="Arial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sz="12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cs-CZ" sz="1200" dirty="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de-DE" sz="1200" b="0" i="0" dirty="0" smtClean="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i="1" dirty="0">
                            <a:latin typeface="Cambria Math"/>
                            <a:ea typeface="Cambria Math"/>
                            <a:cs typeface="Arial" charset="0"/>
                          </a:rPr>
                          <m:t>∙</m:t>
                        </m:r>
                        <m:r>
                          <a:rPr lang="de-DE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de-DE" sz="1200" i="1">
                        <a:latin typeface="Cambria Math"/>
                        <a:ea typeface="Cambria Math"/>
                        <a:cs typeface="Arial" pitchFamily="34" charset="0"/>
                      </a:rPr>
                      <m:t>&gt;</m:t>
                    </m:r>
                    <m:f>
                      <m:fPr>
                        <m:ctrlPr>
                          <a:rPr lang="de-DE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de-DE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de-DE" sz="1200" i="1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de-DE" sz="1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cs-CZ" sz="1200" dirty="0">
                    <a:cs typeface="Arial" pitchFamily="34" charset="0"/>
                  </a:rPr>
                  <a:t>umožňující vznik oscilací </a:t>
                </a:r>
                <a:endParaRPr lang="cs-CZ" sz="1200" dirty="0">
                  <a:cs typeface="Arial" charset="0"/>
                </a:endParaRPr>
              </a:p>
              <a:p>
                <a:r>
                  <a:rPr lang="de-DE" sz="1400" dirty="0">
                    <a:latin typeface="+mj-lt"/>
                    <a:cs typeface="Arial" charset="0"/>
                  </a:rPr>
                  <a:t>P</a:t>
                </a:r>
                <a:r>
                  <a:rPr lang="cs-CZ" sz="1400" dirty="0" err="1">
                    <a:latin typeface="+mj-lt"/>
                    <a:cs typeface="Arial" charset="0"/>
                  </a:rPr>
                  <a:t>řírůstek</a:t>
                </a:r>
                <a:r>
                  <a:rPr lang="cs-CZ" sz="1400" dirty="0">
                    <a:latin typeface="+mj-lt"/>
                    <a:cs typeface="Arial" charset="0"/>
                  </a:rPr>
                  <a:t> populace dravců </a:t>
                </a:r>
                <a:r>
                  <a:rPr lang="de-DE" sz="1400" dirty="0" smtClean="0">
                    <a:latin typeface="+mj-lt"/>
                    <a:cs typeface="Arial" charset="0"/>
                  </a:rPr>
                  <a:t>je </a:t>
                </a:r>
                <a:r>
                  <a:rPr lang="cs-CZ" sz="1400" dirty="0" smtClean="0">
                    <a:latin typeface="+mj-lt"/>
                    <a:cs typeface="Arial" charset="0"/>
                  </a:rPr>
                  <a:t>definován </a:t>
                </a:r>
                <a:r>
                  <a:rPr lang="cs-CZ" sz="1400" dirty="0">
                    <a:latin typeface="+mj-lt"/>
                    <a:cs typeface="Arial" charset="0"/>
                  </a:rPr>
                  <a:t>vztahem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400" i="1" dirty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sz="14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cs-CZ" sz="1400" dirty="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de-DE" sz="1400" dirty="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sz="14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de-DE" sz="1400" dirty="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400" dirty="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cs-CZ" sz="14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400" dirty="0">
                        <a:latin typeface="Cambria Math"/>
                        <a:cs typeface="Arial" charset="0"/>
                      </a:rPr>
                      <m:t>𝑋</m:t>
                    </m:r>
                    <m:d>
                      <m:dPr>
                        <m:ctrlPr>
                          <a:rPr lang="de-DE" sz="14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400" dirty="0">
                            <a:latin typeface="Cambria Math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14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cs-CZ" sz="1200" i="1" dirty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sz="12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cs-CZ" sz="1200" dirty="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de-DE" sz="1200" dirty="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sz="12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de-DE" sz="1200" dirty="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200" dirty="0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200" dirty="0" smtClean="0">
                    <a:latin typeface="+mj-lt"/>
                    <a:cs typeface="Arial" charset="0"/>
                  </a:rPr>
                  <a:t> je </a:t>
                </a:r>
                <a:r>
                  <a:rPr lang="cs-CZ" sz="1200" dirty="0">
                    <a:latin typeface="+mj-lt"/>
                    <a:cs typeface="Arial" charset="0"/>
                  </a:rPr>
                  <a:t>vliv vzájemné interakce a přeměny biomasy </a:t>
                </a:r>
                <a:endParaRPr lang="de-DE" sz="12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200" dirty="0">
                    <a:latin typeface="+mj-lt"/>
                    <a:cs typeface="Arial" pitchFamily="34" charset="0"/>
                  </a:rPr>
                  <a:t> je s</a:t>
                </a:r>
                <a:r>
                  <a:rPr lang="cs-CZ" sz="1200" dirty="0" err="1">
                    <a:latin typeface="+mj-lt"/>
                    <a:cs typeface="Arial" pitchFamily="34" charset="0"/>
                  </a:rPr>
                  <a:t>třední</a:t>
                </a:r>
                <a:r>
                  <a:rPr lang="cs-CZ" sz="1200" dirty="0">
                    <a:latin typeface="+mj-lt"/>
                    <a:cs typeface="Arial" pitchFamily="34" charset="0"/>
                  </a:rPr>
                  <a:t> doba dosažení reprodukční schopnosti</a:t>
                </a:r>
                <a:r>
                  <a:rPr lang="de-DE" sz="1200" dirty="0">
                    <a:latin typeface="+mj-lt"/>
                    <a:cs typeface="Arial" pitchFamily="34" charset="0"/>
                  </a:rPr>
                  <a:t> </a:t>
                </a:r>
                <a:r>
                  <a:rPr lang="cs-CZ" sz="1200" dirty="0" smtClean="0">
                    <a:latin typeface="+mj-lt"/>
                    <a:cs typeface="Arial" charset="0"/>
                  </a:rPr>
                  <a:t>dravců</a:t>
                </a:r>
                <a:r>
                  <a:rPr lang="de-DE" sz="1200" dirty="0" smtClean="0">
                    <a:latin typeface="+mj-lt"/>
                    <a:cs typeface="Arial" pitchFamily="34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sz="12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cs-CZ" sz="1200" dirty="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de-DE" sz="1200" dirty="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i="1" dirty="0" smtClean="0">
                            <a:latin typeface="Cambria Math"/>
                            <a:ea typeface="Cambria Math"/>
                            <a:cs typeface="Arial" charset="0"/>
                          </a:rPr>
                          <m:t>∙</m:t>
                        </m:r>
                        <m:r>
                          <a:rPr lang="de-DE" sz="1200">
                            <a:latin typeface="Cambria Math"/>
                            <a:cs typeface="Arial" pitchFamily="34" charset="0"/>
                          </a:rPr>
                          <m:t>𝜏</m:t>
                        </m:r>
                      </m:e>
                      <m:sub>
                        <m:r>
                          <a:rPr lang="de-DE" sz="1200" i="1">
                            <a:latin typeface="Cambria Math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de-DE" sz="1200" i="1" smtClean="0">
                        <a:latin typeface="Cambria Math"/>
                        <a:ea typeface="Cambria Math"/>
                        <a:cs typeface="Arial" pitchFamily="34" charset="0"/>
                      </a:rPr>
                      <m:t>&gt;</m:t>
                    </m:r>
                    <m:f>
                      <m:fPr>
                        <m:ctrlPr>
                          <a:rPr lang="de-DE" sz="12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de-DE" sz="120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𝜋</m:t>
                        </m:r>
                      </m:num>
                      <m:den>
                        <m:r>
                          <a:rPr lang="de-DE" sz="1200" b="0" i="1" smtClean="0">
                            <a:latin typeface="Cambria Math"/>
                            <a:ea typeface="Cambria Math"/>
                            <a:cs typeface="Arial" pitchFamily="34" charset="0"/>
                          </a:rPr>
                          <m:t>2</m:t>
                        </m:r>
                      </m:den>
                    </m:f>
                    <m:r>
                      <a:rPr lang="de-DE" sz="1200" i="1">
                        <a:latin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cs-CZ" sz="1200" dirty="0">
                    <a:latin typeface="+mj-lt"/>
                    <a:cs typeface="Arial" pitchFamily="34" charset="0"/>
                  </a:rPr>
                  <a:t>umožňující vznik oscilací </a:t>
                </a:r>
                <a:endParaRPr lang="de-DE" sz="1200" dirty="0">
                  <a:latin typeface="+mj-lt"/>
                  <a:cs typeface="Arial" pitchFamily="34" charset="0"/>
                </a:endParaRPr>
              </a:p>
              <a:p>
                <a:r>
                  <a:rPr lang="de-DE" sz="1400" dirty="0" smtClean="0">
                    <a:latin typeface="+mj-lt"/>
                    <a:cs typeface="Arial" charset="0"/>
                  </a:rPr>
                  <a:t>Ú</a:t>
                </a:r>
                <a:r>
                  <a:rPr lang="cs-CZ" sz="1400" dirty="0" err="1" smtClean="0">
                    <a:latin typeface="+mj-lt"/>
                    <a:cs typeface="Arial" charset="0"/>
                  </a:rPr>
                  <a:t>bytek</a:t>
                </a:r>
                <a:r>
                  <a:rPr lang="cs-CZ" sz="1400" dirty="0" smtClean="0">
                    <a:latin typeface="+mj-lt"/>
                    <a:cs typeface="Arial" charset="0"/>
                  </a:rPr>
                  <a:t> populace</a:t>
                </a:r>
                <a:r>
                  <a:rPr lang="cs-CZ" sz="1400" dirty="0">
                    <a:latin typeface="+mj-lt"/>
                    <a:cs typeface="Arial" charset="0"/>
                  </a:rPr>
                  <a:t> dravců</a:t>
                </a:r>
                <a:r>
                  <a:rPr lang="cs-CZ" sz="1400" dirty="0" smtClean="0">
                    <a:latin typeface="+mj-lt"/>
                    <a:cs typeface="Arial" charset="0"/>
                  </a:rPr>
                  <a:t> </a:t>
                </a:r>
                <a:r>
                  <a:rPr lang="de-DE" sz="1400" dirty="0">
                    <a:latin typeface="+mj-lt"/>
                    <a:cs typeface="Arial" charset="0"/>
                  </a:rPr>
                  <a:t>je </a:t>
                </a:r>
                <a:r>
                  <a:rPr lang="cs-CZ" sz="1400" dirty="0">
                    <a:latin typeface="+mj-lt"/>
                    <a:cs typeface="Arial" charset="0"/>
                  </a:rPr>
                  <a:t>definován vztahem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100" i="1" dirty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sz="11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cs-CZ" sz="1100" dirty="0">
                                <a:latin typeface="Cambria Math"/>
                                <a:cs typeface="Arial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de-DE" sz="1100" dirty="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sz="1100" i="1" dirty="0">
                                <a:latin typeface="Cambria Math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de-DE" sz="1100" dirty="0">
                                <a:latin typeface="Cambria Math"/>
                                <a:cs typeface="Arial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de-DE" sz="1100" b="0" i="1" dirty="0" smtClean="0">
                                <a:latin typeface="Cambria Math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cs-CZ" sz="1100" dirty="0">
                        <a:latin typeface="Cambria Math"/>
                        <a:cs typeface="Arial" charset="0"/>
                      </a:rPr>
                      <m:t>∙</m:t>
                    </m:r>
                    <m:r>
                      <a:rPr lang="cs-CZ" sz="1100" dirty="0">
                        <a:latin typeface="Cambria Math"/>
                        <a:cs typeface="Arial" charset="0"/>
                      </a:rPr>
                      <m:t>𝑌</m:t>
                    </m:r>
                    <m:d>
                      <m:dPr>
                        <m:ctrlPr>
                          <a:rPr lang="de-DE" sz="1100" i="1" dirty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cs-CZ" sz="1100" dirty="0">
                            <a:latin typeface="Cambria Math"/>
                            <a:cs typeface="Arial" charset="0"/>
                          </a:rPr>
                          <m:t>𝑡</m:t>
                        </m:r>
                        <m:r>
                          <a:rPr lang="de-DE" sz="1400" i="1" dirty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14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1400">
                                <a:latin typeface="Cambria Math"/>
                                <a:cs typeface="Arial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1400" i="1"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sz="1400" dirty="0">
                    <a:latin typeface="+mj-lt"/>
                    <a:cs typeface="Arial" charset="0"/>
                  </a:rPr>
                  <a:t>.</a:t>
                </a:r>
                <a:endParaRPr lang="de-DE" sz="1400" dirty="0" smtClean="0">
                  <a:latin typeface="+mj-lt"/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200" i="1" dirty="0">
                            <a:latin typeface="Cambria Math"/>
                            <a:cs typeface="Arial" charset="0"/>
                          </a:rPr>
                        </m:ctrlPr>
                      </m:sSubPr>
                      <m:e>
                        <m:r>
                          <a:rPr lang="de-DE" sz="1200" i="1" dirty="0">
                            <a:latin typeface="Cambria Math"/>
                            <a:cs typeface="Arial" charset="0"/>
                          </a:rPr>
                          <m:t>𝐾</m:t>
                        </m:r>
                      </m:e>
                      <m:sub>
                        <m:r>
                          <a:rPr lang="de-DE" sz="1200" b="0" i="1" dirty="0" smtClean="0">
                            <a:latin typeface="Cambria Math"/>
                            <a:cs typeface="Arial" charset="0"/>
                          </a:rPr>
                          <m:t>2</m:t>
                        </m:r>
                      </m:sub>
                    </m:sSub>
                    <m:r>
                      <a:rPr lang="de-DE" sz="1200" dirty="0">
                        <a:latin typeface="Cambria Math"/>
                        <a:cs typeface="Arial" charset="0"/>
                      </a:rPr>
                      <m:t> </m:t>
                    </m:r>
                  </m:oMath>
                </a14:m>
                <a:r>
                  <a:rPr lang="cs-CZ" sz="1200" dirty="0">
                    <a:latin typeface="+mj-lt"/>
                    <a:cs typeface="Arial" charset="0"/>
                  </a:rPr>
                  <a:t>představuje </a:t>
                </a:r>
                <a:r>
                  <a:rPr lang="cs-CZ" sz="1200" dirty="0">
                    <a:latin typeface="+mj-lt"/>
                  </a:rPr>
                  <a:t>kapacita životního prostředí</a:t>
                </a:r>
                <a:r>
                  <a:rPr lang="de-DE" sz="1200" dirty="0">
                    <a:latin typeface="+mj-lt"/>
                  </a:rPr>
                  <a:t> </a:t>
                </a:r>
                <a:r>
                  <a:rPr lang="cs-CZ" sz="1200" dirty="0">
                    <a:latin typeface="+mj-lt"/>
                    <a:cs typeface="Arial" charset="0"/>
                  </a:rPr>
                  <a:t>dravců </a:t>
                </a:r>
                <a:r>
                  <a:rPr lang="cs-CZ" sz="1200" dirty="0" smtClean="0">
                    <a:latin typeface="+mj-lt"/>
                    <a:cs typeface="Arial" charset="0"/>
                  </a:rPr>
                  <a:t>.</a:t>
                </a:r>
                <a:endParaRPr lang="cs-CZ" sz="12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199" y="742950"/>
                <a:ext cx="4833539" cy="4114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9739" y="819150"/>
                <a:ext cx="4065985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 dirty="0" smtClean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i="1" dirty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>
                                          <a:latin typeface="Cambria Math"/>
                                          <a:cs typeface="Arial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de-DE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i="1" dirty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i="1" dirty="0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cs-CZ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de-DE" i="1">
                              <a:latin typeface="Cambria Math"/>
                            </a:rPr>
                            <m:t>(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  <m:r>
                            <a:rPr lang="de-DE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cs-CZ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cs-CZ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cs-CZ" i="1" dirty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de-DE" i="1" dirty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de-DE" b="0" i="1" dirty="0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 dirty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>
                                          <a:latin typeface="Cambria Math"/>
                                          <a:cs typeface="Arial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i="1" dirty="0">
                          <a:latin typeface="Cambria Math"/>
                          <a:ea typeface="Cambria Math"/>
                        </a:rPr>
                        <m:t>𝑌</m:t>
                      </m:r>
                      <m:d>
                        <m:d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39" y="819150"/>
                <a:ext cx="4065985" cy="13370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cs-CZ" b="1" dirty="0" err="1"/>
              <a:t>Kolmogorovův</a:t>
            </a:r>
            <a:r>
              <a:rPr lang="cs-CZ" b="1" dirty="0"/>
              <a:t> </a:t>
            </a:r>
            <a:r>
              <a:rPr lang="cs-CZ" b="1" dirty="0" smtClean="0"/>
              <a:t>model dravec </a:t>
            </a:r>
            <a:r>
              <a:rPr lang="cs-CZ" b="1" dirty="0"/>
              <a:t>– </a:t>
            </a:r>
            <a:r>
              <a:rPr lang="cs-CZ" b="1" dirty="0" smtClean="0"/>
              <a:t>kořist</a:t>
            </a:r>
            <a:endParaRPr lang="de-D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6200" y="666750"/>
                <a:ext cx="4572000" cy="4476750"/>
              </a:xfrm>
            </p:spPr>
            <p:txBody>
              <a:bodyPr>
                <a:noAutofit/>
              </a:bodyPr>
              <a:lstStyle/>
              <a:p>
                <a:r>
                  <a:rPr lang="cs-CZ" sz="1400" dirty="0" smtClean="0">
                    <a:cs typeface="Arial" charset="0"/>
                  </a:rPr>
                  <a:t>Model Lotky – </a:t>
                </a:r>
                <a:r>
                  <a:rPr lang="cs-CZ" sz="1400" dirty="0" err="1">
                    <a:cs typeface="Arial" charset="0"/>
                  </a:rPr>
                  <a:t>Volterry</a:t>
                </a:r>
                <a:r>
                  <a:rPr lang="cs-CZ" sz="1400" dirty="0">
                    <a:cs typeface="Arial" charset="0"/>
                  </a:rPr>
                  <a:t> není realistické.  </a:t>
                </a:r>
              </a:p>
              <a:p>
                <a:pPr lvl="1"/>
                <a:r>
                  <a:rPr lang="cs-CZ" sz="1100" dirty="0"/>
                  <a:t>populace </a:t>
                </a:r>
                <a:r>
                  <a:rPr lang="cs-CZ" sz="1100" dirty="0" smtClean="0"/>
                  <a:t>dravců </a:t>
                </a:r>
                <a:r>
                  <a:rPr lang="cs-CZ" sz="1100" dirty="0"/>
                  <a:t>a </a:t>
                </a:r>
                <a:r>
                  <a:rPr lang="cs-CZ" sz="1100" dirty="0" smtClean="0"/>
                  <a:t>kořisti </a:t>
                </a:r>
                <a:r>
                  <a:rPr lang="cs-CZ" sz="1100" dirty="0"/>
                  <a:t>nekonečně </a:t>
                </a:r>
                <a:r>
                  <a:rPr lang="cs-CZ" sz="1100" dirty="0" smtClean="0"/>
                  <a:t>cykluje bez stabilizace</a:t>
                </a:r>
              </a:p>
              <a:p>
                <a:pPr lvl="1"/>
                <a:r>
                  <a:rPr lang="cs-CZ" sz="1100" dirty="0" smtClean="0"/>
                  <a:t>populace kořisti v </a:t>
                </a:r>
                <a:r>
                  <a:rPr lang="cs-CZ" sz="1100" dirty="0"/>
                  <a:t>nepřítomnosti predátora poroste </a:t>
                </a:r>
                <a:r>
                  <a:rPr lang="cs-CZ" sz="1100" dirty="0" smtClean="0"/>
                  <a:t>exponenciálně</a:t>
                </a:r>
              </a:p>
              <a:p>
                <a:r>
                  <a:rPr lang="cs-CZ" sz="1400" dirty="0">
                    <a:cs typeface="Arial" charset="0"/>
                  </a:rPr>
                  <a:t>Funkce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/>
                      </a:rPr>
                      <m:t>𝐴</m:t>
                    </m:r>
                  </m:oMath>
                </a14:m>
                <a:r>
                  <a:rPr lang="cs-CZ" sz="1400" dirty="0" smtClean="0">
                    <a:cs typeface="Arial" charset="0"/>
                  </a:rPr>
                  <a:t> </a:t>
                </a:r>
                <a:r>
                  <a:rPr lang="cs-CZ" sz="1400" dirty="0">
                    <a:cs typeface="Arial" charset="0"/>
                  </a:rPr>
                  <a:t>reprezentuje relativní rychlost rozmnožování populace kořistí podle logistické rovnice.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sz="1100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cs-CZ" sz="11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cs-CZ" sz="1100" dirty="0" smtClean="0"/>
                  <a:t>je </a:t>
                </a:r>
                <a:r>
                  <a:rPr lang="cs-CZ" sz="1100" dirty="0"/>
                  <a:t>p</a:t>
                </a:r>
                <a:r>
                  <a:rPr lang="de-DE" sz="1100" dirty="0" err="1" smtClean="0"/>
                  <a:t>orodnosti</a:t>
                </a:r>
                <a:r>
                  <a:rPr lang="de-DE" sz="1100" dirty="0" smtClean="0"/>
                  <a:t> </a:t>
                </a:r>
                <a:r>
                  <a:rPr lang="cs-CZ" sz="1100" dirty="0">
                    <a:cs typeface="Arial" charset="0"/>
                  </a:rPr>
                  <a:t>populace kořisti </a:t>
                </a:r>
                <a:endParaRPr lang="cs-CZ" sz="110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cs-CZ" sz="11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cs-CZ" sz="1100" b="0" i="1" dirty="0" smtClean="0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cs-CZ" sz="11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cs-CZ" sz="1100" dirty="0" smtClean="0"/>
                  <a:t> </a:t>
                </a:r>
                <a:r>
                  <a:rPr lang="cs-CZ" sz="1100" dirty="0"/>
                  <a:t>je kapacita životního prostředí</a:t>
                </a:r>
                <a:r>
                  <a:rPr lang="de-DE" sz="1100" dirty="0"/>
                  <a:t> </a:t>
                </a:r>
                <a:r>
                  <a:rPr lang="cs-CZ" sz="1100" dirty="0">
                    <a:cs typeface="Arial" charset="0"/>
                  </a:rPr>
                  <a:t>populace kořisti </a:t>
                </a:r>
                <a:endParaRPr lang="de-DE" sz="1100" dirty="0"/>
              </a:p>
              <a:p>
                <a:r>
                  <a:rPr lang="cs-CZ" sz="1400" dirty="0" smtClean="0">
                    <a:cs typeface="Arial" charset="0"/>
                  </a:rPr>
                  <a:t>Funkce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/>
                      </a:rPr>
                      <m:t>𝑉</m:t>
                    </m:r>
                  </m:oMath>
                </a14:m>
                <a:r>
                  <a:rPr lang="cs-CZ" sz="1400" dirty="0">
                    <a:cs typeface="Arial" charset="0"/>
                  </a:rPr>
                  <a:t> </a:t>
                </a:r>
                <a:r>
                  <a:rPr lang="cs-CZ" sz="1400" dirty="0" smtClean="0">
                    <a:cs typeface="Arial" charset="0"/>
                  </a:rPr>
                  <a:t>určuje </a:t>
                </a:r>
                <a:r>
                  <a:rPr lang="cs-CZ" sz="1400" dirty="0">
                    <a:cs typeface="Arial" charset="0"/>
                  </a:rPr>
                  <a:t>množství kořisti, které dravec uloví za jednotku času v závislosti na stavu populace kořisti</a:t>
                </a:r>
                <a:r>
                  <a:rPr lang="cs-CZ" sz="1400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sz="1100" i="1">
                        <a:latin typeface="Cambria Math"/>
                      </a:rPr>
                      <m:t>𝑝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je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maxim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á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ln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í 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p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ří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r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ů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stek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dravce</m:t>
                    </m:r>
                    <m:r>
                      <m:rPr>
                        <m:nor/>
                      </m:rPr>
                      <a:rPr lang="cs-CZ" sz="1100" dirty="0">
                        <a:cs typeface="Arial" charset="0"/>
                      </a:rPr>
                      <m:t>.</m:t>
                    </m:r>
                  </m:oMath>
                </a14:m>
                <a:endParaRPr lang="cs-CZ" sz="1100" dirty="0">
                  <a:cs typeface="Arial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cs-CZ" sz="1100" i="1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cs-CZ" sz="1100" dirty="0">
                    <a:cs typeface="Arial" charset="0"/>
                  </a:rPr>
                  <a:t> </a:t>
                </a:r>
                <a:r>
                  <a:rPr lang="cs-CZ" sz="1100" dirty="0" smtClean="0">
                    <a:cs typeface="Arial" charset="0"/>
                  </a:rPr>
                  <a:t>udává </a:t>
                </a:r>
                <a:r>
                  <a:rPr lang="cs-CZ" sz="1100" dirty="0">
                    <a:cs typeface="Arial" charset="0"/>
                  </a:rPr>
                  <a:t>množství kořisti potřebné k tomu, aby se dravec mohl rozmnožovat </a:t>
                </a:r>
                <a:r>
                  <a:rPr lang="cs-CZ" sz="1100" dirty="0" smtClean="0">
                    <a:cs typeface="Arial" charset="0"/>
                  </a:rPr>
                  <a:t>rychlostí</a:t>
                </a:r>
                <a:r>
                  <a:rPr lang="de-DE" sz="1100" dirty="0" smtClean="0">
                    <a:cs typeface="Arial" charset="0"/>
                  </a:rPr>
                  <a:t> </a:t>
                </a:r>
                <a:r>
                  <a:rPr lang="cs-CZ" sz="1100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sz="11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cs-CZ" sz="1100" i="1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cs-CZ" sz="11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cs-CZ" sz="1100" i="1">
                        <a:latin typeface="Cambria Math"/>
                      </a:rPr>
                      <m:t> </m:t>
                    </m:r>
                  </m:oMath>
                </a14:m>
                <a:r>
                  <a:rPr lang="cs-CZ" sz="1100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sz="1100" i="1">
                        <a:latin typeface="Cambria Math"/>
                      </a:rPr>
                      <m:t>𝑐</m:t>
                    </m:r>
                  </m:oMath>
                </a14:m>
                <a:r>
                  <a:rPr lang="cs-CZ" sz="1100" dirty="0">
                    <a:cs typeface="Arial" charset="0"/>
                  </a:rPr>
                  <a:t> je koeficient přeměny </a:t>
                </a:r>
                <a:r>
                  <a:rPr lang="cs-CZ" sz="1100" dirty="0" smtClean="0">
                    <a:cs typeface="Arial" charset="0"/>
                  </a:rPr>
                  <a:t>biomasy</a:t>
                </a:r>
                <a:r>
                  <a:rPr lang="cs-CZ" sz="1100" dirty="0">
                    <a:latin typeface="Arial" charset="0"/>
                    <a:cs typeface="Times New Roman" pitchFamily="18" charset="0"/>
                    <a:sym typeface="Symbol" pitchFamily="18" charset="2"/>
                  </a:rPr>
                  <a:t> </a:t>
                </a:r>
                <a:r>
                  <a:rPr lang="cs-CZ" sz="1100" dirty="0">
                    <a:latin typeface="Arial" charset="0"/>
                    <a:cs typeface="Arial" charset="0"/>
                  </a:rPr>
                  <a:t> (0; 1</a:t>
                </a:r>
                <a:r>
                  <a:rPr lang="cs-CZ" sz="1100" dirty="0" smtClean="0">
                    <a:latin typeface="Arial" charset="0"/>
                    <a:cs typeface="Arial" charset="0"/>
                  </a:rPr>
                  <a:t>)</a:t>
                </a:r>
                <a:r>
                  <a:rPr lang="cs-CZ" sz="1100" dirty="0" smtClean="0">
                    <a:cs typeface="Arial" charset="0"/>
                  </a:rPr>
                  <a:t>.</a:t>
                </a:r>
              </a:p>
              <a:p>
                <a:r>
                  <a:rPr lang="cs-CZ" sz="1400" dirty="0" smtClean="0">
                    <a:cs typeface="Arial" charset="0"/>
                  </a:rPr>
                  <a:t>Funkce </a:t>
                </a:r>
                <a14:m>
                  <m:oMath xmlns:m="http://schemas.openxmlformats.org/officeDocument/2006/math">
                    <m:r>
                      <a:rPr lang="cs-CZ" sz="1400" i="1">
                        <a:latin typeface="Cambria Math"/>
                      </a:rPr>
                      <m:t>𝐾</m:t>
                    </m:r>
                  </m:oMath>
                </a14:m>
                <a:r>
                  <a:rPr lang="cs-CZ" sz="1400" dirty="0">
                    <a:cs typeface="Arial" charset="0"/>
                  </a:rPr>
                  <a:t> udává celkový přírůstek populace dravce, který je záporný pro nízké stavy kořisti, která nestačí dravce uživit</a:t>
                </a:r>
                <a:r>
                  <a:rPr lang="cs-CZ" sz="1400" dirty="0" smtClean="0">
                    <a:cs typeface="Arial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cs-CZ" sz="1100" i="1">
                        <a:latin typeface="Cambria Math"/>
                      </a:rPr>
                      <m:t>𝑒</m:t>
                    </m:r>
                  </m:oMath>
                </a14:m>
                <a:r>
                  <a:rPr lang="cs-CZ" sz="1100" dirty="0" smtClean="0">
                    <a:cs typeface="Arial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cs-CZ" sz="1100" i="1" dirty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cs-CZ" sz="1100" dirty="0" smtClean="0"/>
                  <a:t> jsou pozitivní konstanty</a:t>
                </a:r>
                <a:endParaRPr lang="cs-CZ" sz="11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6200" y="666750"/>
                <a:ext cx="4572000" cy="44767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7400" y="1200150"/>
                <a:ext cx="2654316" cy="2423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𝑋</m:t>
                        </m:r>
                        <m:r>
                          <a:rPr lang="de-DE" b="0" i="1" smtClean="0">
                            <a:latin typeface="Cambria Math"/>
                          </a:rPr>
                          <m:t>(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  <m:r>
                          <a:rPr lang="de-DE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𝑑</m:t>
                        </m:r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de-DE" b="0" i="1" smtClean="0">
                        <a:latin typeface="Cambria Math"/>
                      </a:rPr>
                      <m:t>=</m:t>
                    </m:r>
                    <m:r>
                      <a:rPr lang="cs-CZ" b="0" i="1" smtClean="0">
                        <a:latin typeface="Cambria Math"/>
                      </a:rPr>
                      <m:t>𝐴</m:t>
                    </m:r>
                    <m:r>
                      <a:rPr lang="cs-CZ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cs-CZ" i="1" dirty="0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:r>
                  <a:rPr lang="cs-CZ" dirty="0" smtClean="0">
                    <a:ea typeface="Cambria Math"/>
                  </a:rPr>
                  <a:t>V</a:t>
                </a:r>
                <a14:m>
                  <m:oMath xmlns:m="http://schemas.openxmlformats.org/officeDocument/2006/math"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𝑌</m:t>
                    </m:r>
                    <m:d>
                      <m:dPr>
                        <m:ctrlPr>
                          <a:rPr lang="de-DE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cs-CZ" dirty="0" smtClean="0"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cs-CZ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de-DE" i="1">
                              <a:latin typeface="Cambria Math"/>
                            </a:rPr>
                            <m:t>(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  <m:r>
                            <a:rPr lang="de-DE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de-DE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𝐾</m:t>
                      </m:r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i="1" dirty="0">
                          <a:latin typeface="Cambria Math"/>
                          <a:ea typeface="Cambria Math"/>
                        </a:rPr>
                        <m:t>𝑌</m:t>
                      </m:r>
                      <m:d>
                        <m:dPr>
                          <m:ctrlPr>
                            <a:rPr lang="de-DE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cs-CZ" dirty="0" smtClean="0">
                    <a:ea typeface="Cambria Math"/>
                  </a:rPr>
                  <a:t/>
                </a:r>
                <a:br>
                  <a:rPr lang="cs-CZ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cs-CZ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cs-CZ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𝜌</m:t>
                    </m:r>
                    <m:r>
                      <a:rPr lang="cs-CZ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cs-CZ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/>
                            <a:ea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cs-CZ" i="1" dirty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cs-CZ" i="1" dirty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de-DE" i="1" dirty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cs-CZ" i="1" dirty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cs-CZ" i="1" dirty="0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cs-CZ" b="0" i="1" dirty="0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cs-CZ" b="0" i="1" dirty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cs-CZ" dirty="0" smtClean="0"/>
                  <a:t/>
                </a:r>
                <a:br>
                  <a:rPr lang="cs-CZ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𝑉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cs-CZ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cs-CZ" i="1" dirty="0">
                              <a:latin typeface="Cambria Math"/>
                              <a:ea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de-DE" i="1" dirty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cs-CZ" i="1" dirty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cs-CZ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cs-CZ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cs-CZ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cs-CZ" i="1" dirty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cs-CZ" i="1" dirty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cs-CZ" b="0" i="1" smtClean="0">
                          <a:latin typeface="Cambria Math"/>
                        </a:rPr>
                        <m:t>𝐾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r>
                        <a:rPr lang="cs-CZ" b="0" i="1" smtClean="0">
                          <a:latin typeface="Cambria Math"/>
                        </a:rPr>
                        <m:t>𝑒</m:t>
                      </m:r>
                      <m:r>
                        <a:rPr lang="cs-CZ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cs-CZ" b="0" i="1" dirty="0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cs-CZ" b="0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cs-CZ" b="0" i="1" dirty="0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cs-CZ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200150"/>
                <a:ext cx="2654316" cy="2423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410200" y="3714750"/>
            <a:ext cx="292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i="1" dirty="0" smtClean="0">
                <a:solidFill>
                  <a:schemeClr val="tx2"/>
                </a:solidFill>
                <a:cs typeface="Times New Roman" pitchFamily="18" charset="0"/>
              </a:rPr>
              <a:t>Rovnice </a:t>
            </a:r>
            <a:r>
              <a:rPr lang="cs-CZ" b="1" i="1" dirty="0">
                <a:solidFill>
                  <a:schemeClr val="tx2"/>
                </a:solidFill>
                <a:cs typeface="Times New Roman" pitchFamily="18" charset="0"/>
              </a:rPr>
              <a:t>modelu </a:t>
            </a:r>
            <a:r>
              <a:rPr lang="cs-CZ" b="1" i="1" dirty="0" err="1" smtClean="0"/>
              <a:t>Kolmogorovův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762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2025</Words>
  <Application>Microsoft Office PowerPoint</Application>
  <PresentationFormat>On-screen Show (16:9)</PresentationFormat>
  <Paragraphs>155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WidescreenPresentation</vt:lpstr>
      <vt:lpstr>Rovnice</vt:lpstr>
      <vt:lpstr>Equation</vt:lpstr>
      <vt:lpstr>cvičení Modelování a simulace</vt:lpstr>
      <vt:lpstr>Co uděláme ve dnešním cvičení? </vt:lpstr>
      <vt:lpstr>Shrnutí minulého cvičení </vt:lpstr>
      <vt:lpstr>Modely populací s věkovou strukturou </vt:lpstr>
      <vt:lpstr>Modely populací s věkovou strukturou </vt:lpstr>
      <vt:lpstr>Model dvoudruhových populací dravec – kořist</vt:lpstr>
      <vt:lpstr>Model dvoudruhových populací dravec – kořist</vt:lpstr>
      <vt:lpstr>Model dvoudruhových populací dravec – kořist se zpožděním</vt:lpstr>
      <vt:lpstr>Kolmogorovův model dravec – kořist</vt:lpstr>
      <vt:lpstr>Model dvoudruhových populací s konkurence</vt:lpstr>
      <vt:lpstr>Model dvoudruhových populací s konkurence</vt:lpstr>
      <vt:lpstr>Model dvoudruhových populací s konkurence</vt:lpstr>
      <vt:lpstr>Model dvoudruhových populací s konkurence</vt:lpstr>
      <vt:lpstr>Model dvoudruhových populací se spolupráce</vt:lpstr>
      <vt:lpstr>Epidemiologické modely - SIR</vt:lpstr>
      <vt:lpstr>Shrnutí dnešního cvičení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2014-03-10T23:47:25Z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