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423" r:id="rId4"/>
    <p:sldId id="441" r:id="rId5"/>
    <p:sldId id="434" r:id="rId6"/>
    <p:sldId id="444" r:id="rId7"/>
    <p:sldId id="445" r:id="rId8"/>
    <p:sldId id="446" r:id="rId9"/>
    <p:sldId id="447" r:id="rId10"/>
    <p:sldId id="448" r:id="rId11"/>
    <p:sldId id="449" r:id="rId12"/>
    <p:sldId id="365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782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3/17/2014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3/17/2014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5 - </a:t>
            </a:r>
            <a:r>
              <a:rPr lang="en-US" smtClean="0"/>
              <a:t>LS </a:t>
            </a:r>
            <a:r>
              <a:rPr lang="en-US" smtClean="0"/>
              <a:t>2014 </a:t>
            </a:r>
            <a:r>
              <a:rPr lang="en-US" dirty="0" smtClean="0"/>
              <a:t>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4-Kompartmentové </a:t>
            </a:r>
            <a:r>
              <a:rPr lang="cs-CZ" b="1" dirty="0"/>
              <a:t>modely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3000" y="3257550"/>
                <a:ext cx="7924800" cy="1810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5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     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US" sz="1500" i="1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 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sz="1500" i="1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 smtClean="0">
                          <a:latin typeface="Cambria Math"/>
                        </a:rPr>
                        <m:t>+</m:t>
                      </m:r>
                      <m:r>
                        <a:rPr lang="en-US" sz="1500" i="1">
                          <a:latin typeface="Cambria Math"/>
                        </a:rPr>
                        <m:t>  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sz="1500" i="1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  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  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cs-CZ" sz="1500" b="0" i="1" smtClean="0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</m:t>
                      </m:r>
                      <m:r>
                        <a:rPr lang="en-US" sz="1500" i="1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  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+  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500" i="1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</m:t>
                      </m:r>
                      <m:r>
                        <a:rPr lang="cs-CZ" sz="1500" b="0" i="1" smtClean="0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5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+0</m:t>
                      </m:r>
                    </m:oMath>
                  </m:oMathPara>
                </a14:m>
                <a:endParaRPr lang="cs-CZ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500" b="0" i="1" smtClean="0">
                          <a:latin typeface="Cambria Math"/>
                        </a:rPr>
                        <m:t>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500" b="0" i="1" smtClean="0">
                          <a:latin typeface="Cambria Math"/>
                        </a:rPr>
                        <m:t>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5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57550"/>
                <a:ext cx="7924800" cy="18104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95809"/>
              </p:ext>
            </p:extLst>
          </p:nvPr>
        </p:nvGraphicFramePr>
        <p:xfrm>
          <a:off x="914400" y="590550"/>
          <a:ext cx="6858000" cy="258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4" imgW="5016246" imgH="1904238" progId="Visio.Drawing.11">
                  <p:embed/>
                </p:oleObj>
              </mc:Choice>
              <mc:Fallback>
                <p:oleObj r:id="rId4" imgW="5016246" imgH="19042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0550"/>
                        <a:ext cx="6858000" cy="2587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3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5-Kompartmentové </a:t>
            </a:r>
            <a:r>
              <a:rPr lang="cs-CZ" b="1" dirty="0"/>
              <a:t>modely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85531" y="2724150"/>
                <a:ext cx="5410200" cy="210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  <m:r>
                        <a:rPr lang="en-US" sz="14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55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4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400" b="0" i="1" smtClean="0">
                          <a:latin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cs-CZ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/>
                        </a:rPr>
                        <m:t> </m:t>
                      </m:r>
                      <m:r>
                        <a:rPr lang="cs-CZ" sz="14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531" y="2724150"/>
                <a:ext cx="5410200" cy="21012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54333"/>
              </p:ext>
            </p:extLst>
          </p:nvPr>
        </p:nvGraphicFramePr>
        <p:xfrm>
          <a:off x="3304963" y="819150"/>
          <a:ext cx="5839037" cy="297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4" imgW="5722620" imgH="2923794" progId="Visio.Drawing.11">
                  <p:embed/>
                </p:oleObj>
              </mc:Choice>
              <mc:Fallback>
                <p:oleObj r:id="rId4" imgW="5722620" imgH="29237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963" y="819150"/>
                        <a:ext cx="5839037" cy="2971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9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677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200" dirty="0"/>
              <a:t>Jedno-kompartmentové modely</a:t>
            </a:r>
          </a:p>
          <a:p>
            <a:r>
              <a:rPr lang="cs-CZ" sz="1200" dirty="0"/>
              <a:t>Vice</a:t>
            </a:r>
            <a:r>
              <a:rPr lang="de-DE" sz="1200" dirty="0"/>
              <a:t>-</a:t>
            </a:r>
            <a:r>
              <a:rPr lang="cs-CZ" sz="1200" dirty="0"/>
              <a:t>kompartmentové modely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52322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cs-CZ" sz="1400" dirty="0" smtClean="0"/>
              <a:t>Příští týden</a:t>
            </a:r>
            <a:r>
              <a:rPr lang="de-DE" sz="1400" dirty="0" smtClean="0"/>
              <a:t> </a:t>
            </a:r>
            <a:r>
              <a:rPr lang="cs-CZ" sz="1400" dirty="0" smtClean="0"/>
              <a:t>představíme </a:t>
            </a:r>
            <a:r>
              <a:rPr lang="de-DE" sz="1400" dirty="0" smtClean="0"/>
              <a:t>m</a:t>
            </a:r>
            <a:r>
              <a:rPr lang="cs-CZ" sz="1400" dirty="0" err="1" smtClean="0"/>
              <a:t>aticový</a:t>
            </a:r>
            <a:r>
              <a:rPr lang="cs-CZ" sz="1400" dirty="0" smtClean="0"/>
              <a:t> </a:t>
            </a:r>
            <a:r>
              <a:rPr lang="cs-CZ" sz="1400" dirty="0"/>
              <a:t>popis kompartmentové </a:t>
            </a:r>
            <a:r>
              <a:rPr lang="cs-CZ" sz="1400" dirty="0" smtClean="0"/>
              <a:t>modely</a:t>
            </a:r>
            <a:r>
              <a:rPr lang="cs-CZ" sz="1400" dirty="0" smtClean="0"/>
              <a:t>.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 </a:t>
            </a:r>
            <a:r>
              <a:rPr lang="cs-CZ" b="1" dirty="0"/>
              <a:t>minulého cvičeni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Jedno-kompartmentové modely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Vice</a:t>
            </a:r>
            <a:r>
              <a:rPr lang="de-DE" b="1" dirty="0" smtClean="0"/>
              <a:t>-</a:t>
            </a:r>
            <a:r>
              <a:rPr lang="cs-CZ" b="1" dirty="0" smtClean="0"/>
              <a:t>kompartmentové </a:t>
            </a:r>
            <a:r>
              <a:rPr lang="cs-CZ" b="1" dirty="0"/>
              <a:t>modely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</a:t>
            </a:r>
            <a:r>
              <a:rPr lang="cs-CZ" sz="3200" b="1" dirty="0"/>
              <a:t>minulého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[</a:t>
            </a:r>
            <a:r>
              <a:rPr lang="de-DE" sz="1600" b="1" dirty="0"/>
              <a:t>M</a:t>
            </a:r>
            <a:r>
              <a:rPr lang="cs-CZ" sz="1600" b="1" dirty="0" err="1"/>
              <a:t>odely</a:t>
            </a:r>
            <a:r>
              <a:rPr lang="cs-CZ" sz="1600" b="1" dirty="0"/>
              <a:t> populací</a:t>
            </a:r>
            <a:r>
              <a:rPr lang="cs-CZ" sz="1600" b="1" i="1" dirty="0"/>
              <a:t>]</a:t>
            </a:r>
            <a:endParaRPr lang="de-DE" sz="1600" b="1" i="1" dirty="0"/>
          </a:p>
          <a:p>
            <a:r>
              <a:rPr lang="cs-CZ" sz="1600" dirty="0"/>
              <a:t>Model </a:t>
            </a:r>
            <a:r>
              <a:rPr lang="de-DE" sz="1600" dirty="0" err="1"/>
              <a:t>dvou</a:t>
            </a:r>
            <a:r>
              <a:rPr lang="cs-CZ" sz="1600" dirty="0"/>
              <a:t>druhových populací</a:t>
            </a:r>
            <a:r>
              <a:rPr lang="de-DE" sz="1600" dirty="0"/>
              <a:t> </a:t>
            </a:r>
            <a:r>
              <a:rPr lang="cs-CZ" sz="1600" dirty="0"/>
              <a:t>dravec – kořist: </a:t>
            </a:r>
            <a:r>
              <a:rPr lang="cs-CZ" sz="1600" i="1" dirty="0">
                <a:solidFill>
                  <a:schemeClr val="tx2"/>
                </a:solidFill>
                <a:cs typeface="Times New Roman" pitchFamily="18" charset="0"/>
              </a:rPr>
              <a:t>Lotky – </a:t>
            </a:r>
            <a:r>
              <a:rPr lang="cs-CZ" sz="1600" i="1" dirty="0" err="1">
                <a:solidFill>
                  <a:schemeClr val="tx2"/>
                </a:solidFill>
                <a:cs typeface="Times New Roman" pitchFamily="18" charset="0"/>
              </a:rPr>
              <a:t>Volterry</a:t>
            </a:r>
            <a:r>
              <a:rPr lang="de-DE" sz="1600" i="1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cs-CZ" sz="1600" dirty="0"/>
              <a:t>se zpožděním, </a:t>
            </a:r>
            <a:r>
              <a:rPr lang="cs-CZ" sz="1600" dirty="0" err="1"/>
              <a:t>Kolmogorovův</a:t>
            </a:r>
            <a:r>
              <a:rPr lang="cs-CZ" sz="1600" dirty="0"/>
              <a:t> model </a:t>
            </a:r>
            <a:endParaRPr lang="de-DE" sz="1600" dirty="0"/>
          </a:p>
          <a:p>
            <a:r>
              <a:rPr lang="cs-CZ" sz="1600" dirty="0"/>
              <a:t>Model </a:t>
            </a:r>
            <a:r>
              <a:rPr lang="de-DE" sz="1600" dirty="0" err="1"/>
              <a:t>dvou</a:t>
            </a:r>
            <a:r>
              <a:rPr lang="cs-CZ" sz="1600" dirty="0"/>
              <a:t>druhových populací</a:t>
            </a:r>
            <a:r>
              <a:rPr lang="de-DE" sz="1600" dirty="0"/>
              <a:t> s</a:t>
            </a:r>
            <a:r>
              <a:rPr lang="cs-CZ" sz="1600" dirty="0"/>
              <a:t> konkurence</a:t>
            </a:r>
            <a:endParaRPr lang="de-DE" sz="1600" dirty="0"/>
          </a:p>
          <a:p>
            <a:r>
              <a:rPr lang="cs-CZ" sz="1600" dirty="0"/>
              <a:t>Model </a:t>
            </a:r>
            <a:r>
              <a:rPr lang="de-DE" sz="1600" dirty="0" err="1"/>
              <a:t>dvou</a:t>
            </a:r>
            <a:r>
              <a:rPr lang="cs-CZ" sz="1600" dirty="0"/>
              <a:t>druhových populací</a:t>
            </a:r>
            <a:r>
              <a:rPr lang="de-DE" sz="1600" dirty="0"/>
              <a:t> s</a:t>
            </a:r>
            <a:r>
              <a:rPr lang="cs-CZ" sz="1600" dirty="0"/>
              <a:t>e spolupráce</a:t>
            </a:r>
            <a:endParaRPr lang="de-DE" sz="1600" dirty="0"/>
          </a:p>
          <a:p>
            <a:r>
              <a:rPr lang="de-DE" sz="1600" dirty="0"/>
              <a:t>E</a:t>
            </a:r>
            <a:r>
              <a:rPr lang="cs-CZ" sz="1600" dirty="0" err="1"/>
              <a:t>pidemiologické</a:t>
            </a:r>
            <a:r>
              <a:rPr lang="cs-CZ" sz="1600" dirty="0"/>
              <a:t> modely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 smtClean="0"/>
              <a:t>Kompartmentové </a:t>
            </a:r>
            <a:r>
              <a:rPr lang="cs-CZ" sz="3200" b="1" dirty="0"/>
              <a:t>modely</a:t>
            </a:r>
            <a:endParaRPr lang="de-DE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5257800" cy="4324350"/>
          </a:xfrm>
        </p:spPr>
        <p:txBody>
          <a:bodyPr>
            <a:noAutofit/>
          </a:bodyPr>
          <a:lstStyle/>
          <a:p>
            <a:r>
              <a:rPr lang="cs-CZ" sz="1400" b="1" dirty="0">
                <a:cs typeface="Arial" charset="0"/>
              </a:rPr>
              <a:t>Kompartment</a:t>
            </a:r>
            <a:r>
              <a:rPr lang="cs-CZ" sz="1400" dirty="0">
                <a:cs typeface="Arial" charset="0"/>
              </a:rPr>
              <a:t> je homogenní</a:t>
            </a:r>
            <a:r>
              <a:rPr lang="de-DE" sz="1400" dirty="0">
                <a:cs typeface="Arial" charset="0"/>
              </a:rPr>
              <a:t> a </a:t>
            </a:r>
            <a:r>
              <a:rPr lang="cs-CZ" sz="1400" dirty="0">
                <a:cs typeface="Arial" charset="0"/>
              </a:rPr>
              <a:t>odlišitelný prostor</a:t>
            </a:r>
            <a:r>
              <a:rPr lang="de-DE" sz="1400" dirty="0">
                <a:cs typeface="Arial" charset="0"/>
              </a:rPr>
              <a:t> </a:t>
            </a:r>
            <a:r>
              <a:rPr lang="cs-CZ" sz="1400" dirty="0">
                <a:cs typeface="Arial" charset="0"/>
              </a:rPr>
              <a:t>s definovatelným rozměrem </a:t>
            </a:r>
            <a:r>
              <a:rPr lang="de-DE" sz="1400" dirty="0" err="1" smtClean="0">
                <a:cs typeface="Arial" charset="0"/>
              </a:rPr>
              <a:t>jako</a:t>
            </a:r>
            <a:r>
              <a:rPr lang="cs-CZ" sz="1400" dirty="0" smtClean="0">
                <a:cs typeface="Arial" charset="0"/>
              </a:rPr>
              <a:t> hmota</a:t>
            </a:r>
            <a:r>
              <a:rPr lang="de-DE" sz="1400" dirty="0">
                <a:cs typeface="Arial" charset="0"/>
              </a:rPr>
              <a:t> </a:t>
            </a:r>
            <a:r>
              <a:rPr lang="de-DE" sz="1400" dirty="0" smtClean="0">
                <a:cs typeface="Arial" charset="0"/>
              </a:rPr>
              <a:t>a</a:t>
            </a:r>
            <a:r>
              <a:rPr lang="cs-CZ" sz="1400" dirty="0" smtClean="0">
                <a:cs typeface="Arial" charset="0"/>
              </a:rPr>
              <a:t> koncentrace</a:t>
            </a:r>
            <a:r>
              <a:rPr lang="de-DE" sz="1400" dirty="0" smtClean="0">
                <a:cs typeface="Arial" charset="0"/>
              </a:rPr>
              <a:t>.</a:t>
            </a:r>
          </a:p>
          <a:p>
            <a:r>
              <a:rPr lang="de-DE" sz="1400" b="1" dirty="0">
                <a:cs typeface="Arial" charset="0"/>
              </a:rPr>
              <a:t>L</a:t>
            </a:r>
            <a:r>
              <a:rPr lang="cs-CZ" sz="1400" b="1" dirty="0" err="1">
                <a:cs typeface="Arial" charset="0"/>
              </a:rPr>
              <a:t>átk</a:t>
            </a:r>
            <a:r>
              <a:rPr lang="de-DE" sz="1400" b="1" dirty="0">
                <a:cs typeface="Arial" charset="0"/>
              </a:rPr>
              <a:t>y</a:t>
            </a:r>
            <a:r>
              <a:rPr lang="cs-CZ" sz="1400" b="1" dirty="0">
                <a:cs typeface="Arial" charset="0"/>
              </a:rPr>
              <a:t> </a:t>
            </a:r>
            <a:r>
              <a:rPr lang="de-DE" sz="1400" dirty="0" err="1">
                <a:cs typeface="Arial" charset="0"/>
              </a:rPr>
              <a:t>jsou</a:t>
            </a:r>
            <a:r>
              <a:rPr lang="cs-CZ" sz="1400" dirty="0">
                <a:cs typeface="Arial" charset="0"/>
              </a:rPr>
              <a:t> element</a:t>
            </a:r>
            <a:r>
              <a:rPr lang="de-DE" sz="1400" dirty="0">
                <a:cs typeface="Arial" charset="0"/>
              </a:rPr>
              <a:t>y</a:t>
            </a:r>
            <a:r>
              <a:rPr lang="cs-CZ" sz="1400" dirty="0">
                <a:cs typeface="Arial" charset="0"/>
              </a:rPr>
              <a:t>, které podléhají pohybu jako je např. absorpce, vylučování, oxidace, atp. (moč, krev, …)</a:t>
            </a:r>
            <a:endParaRPr lang="cs-CZ" sz="1400" dirty="0"/>
          </a:p>
          <a:p>
            <a:r>
              <a:rPr lang="cs-CZ" sz="1400" b="1" dirty="0">
                <a:cs typeface="Arial" charset="0"/>
              </a:rPr>
              <a:t>Vstup </a:t>
            </a:r>
            <a:r>
              <a:rPr lang="cs-CZ" sz="1400" b="1" dirty="0" err="1">
                <a:cs typeface="Arial" charset="0"/>
              </a:rPr>
              <a:t>kompartmentu</a:t>
            </a:r>
            <a:r>
              <a:rPr lang="cs-CZ" sz="1400" b="1" dirty="0">
                <a:cs typeface="Arial" charset="0"/>
              </a:rPr>
              <a:t> </a:t>
            </a:r>
            <a:r>
              <a:rPr lang="cs-CZ" sz="1400" dirty="0">
                <a:cs typeface="Arial" charset="0"/>
              </a:rPr>
              <a:t>je reprezentován přivedením sledované látky </a:t>
            </a:r>
            <a:r>
              <a:rPr lang="cs-CZ" sz="1400" dirty="0" smtClean="0">
                <a:cs typeface="Arial" charset="0"/>
              </a:rPr>
              <a:t>z</a:t>
            </a:r>
            <a:r>
              <a:rPr lang="cs-CZ" sz="1400" dirty="0">
                <a:cs typeface="Arial" charset="0"/>
              </a:rPr>
              <a:t> jeho </a:t>
            </a:r>
            <a:r>
              <a:rPr lang="cs-CZ" sz="1400" dirty="0" smtClean="0">
                <a:cs typeface="Arial" charset="0"/>
              </a:rPr>
              <a:t>okolí. </a:t>
            </a:r>
            <a:endParaRPr lang="cs-CZ" sz="1400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Výstup </a:t>
            </a:r>
            <a:r>
              <a:rPr lang="cs-CZ" sz="1400" b="1" dirty="0" err="1">
                <a:cs typeface="Arial" charset="0"/>
              </a:rPr>
              <a:t>kompartmentu</a:t>
            </a:r>
            <a:r>
              <a:rPr lang="cs-CZ" sz="1400" b="1" dirty="0">
                <a:cs typeface="Arial" charset="0"/>
              </a:rPr>
              <a:t> </a:t>
            </a:r>
            <a:r>
              <a:rPr lang="de-DE" sz="1400" dirty="0" smtClean="0">
                <a:cs typeface="Arial" charset="0"/>
              </a:rPr>
              <a:t>je </a:t>
            </a:r>
            <a:r>
              <a:rPr lang="cs-CZ" sz="1400" dirty="0" smtClean="0">
                <a:cs typeface="Arial" charset="0"/>
              </a:rPr>
              <a:t>spojen </a:t>
            </a:r>
            <a:r>
              <a:rPr lang="cs-CZ" sz="1400" dirty="0">
                <a:cs typeface="Arial" charset="0"/>
              </a:rPr>
              <a:t>s pohybem </a:t>
            </a:r>
            <a:r>
              <a:rPr lang="cs-CZ" sz="1400" dirty="0" smtClean="0">
                <a:cs typeface="Arial" charset="0"/>
              </a:rPr>
              <a:t>látky </a:t>
            </a:r>
            <a:r>
              <a:rPr lang="cs-CZ" sz="1400" dirty="0">
                <a:cs typeface="Arial" charset="0"/>
              </a:rPr>
              <a:t>mimo prostor </a:t>
            </a:r>
            <a:r>
              <a:rPr lang="cs-CZ" sz="1400" dirty="0" err="1" smtClean="0">
                <a:cs typeface="Arial" charset="0"/>
              </a:rPr>
              <a:t>kompartmentu</a:t>
            </a:r>
            <a:r>
              <a:rPr lang="de-DE" sz="1400" dirty="0" smtClean="0">
                <a:cs typeface="Arial" charset="0"/>
              </a:rPr>
              <a:t>.</a:t>
            </a:r>
            <a:endParaRPr lang="cs-CZ" sz="1400" dirty="0">
              <a:cs typeface="Arial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0294" y="706794"/>
            <a:ext cx="3124200" cy="415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42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sz="2800" b="1" dirty="0" smtClean="0"/>
              <a:t>1-</a:t>
            </a:r>
            <a:r>
              <a:rPr lang="cs-CZ" sz="2800" b="1" dirty="0" smtClean="0"/>
              <a:t>Kompartmentové </a:t>
            </a:r>
            <a:r>
              <a:rPr lang="cs-CZ" sz="2800" b="1" dirty="0"/>
              <a:t>modely</a:t>
            </a:r>
            <a:endParaRPr lang="de-DE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199" y="742950"/>
                <a:ext cx="5334001" cy="2438400"/>
              </a:xfrm>
            </p:spPr>
            <p:txBody>
              <a:bodyPr>
                <a:normAutofit/>
              </a:bodyPr>
              <a:lstStyle/>
              <a:p>
                <a:r>
                  <a:rPr lang="cs-CZ" sz="1600" dirty="0" smtClean="0">
                    <a:latin typeface="+mj-lt"/>
                  </a:rPr>
                  <a:t>1-kompartmentovy model </a:t>
                </a:r>
                <a:r>
                  <a:rPr lang="cs-CZ" sz="1600" dirty="0">
                    <a:latin typeface="+mj-lt"/>
                  </a:rPr>
                  <a:t>je zjednodušený pohled na homogenní orgán, v němž </a:t>
                </a:r>
                <a:r>
                  <a:rPr lang="cs-CZ" sz="1600" dirty="0" smtClean="0">
                    <a:latin typeface="+mj-lt"/>
                  </a:rPr>
                  <a:t>je libovolný lék </a:t>
                </a:r>
                <a:r>
                  <a:rPr lang="cs-CZ" sz="1600" dirty="0">
                    <a:latin typeface="+mj-lt"/>
                  </a:rPr>
                  <a:t>nebo </a:t>
                </a:r>
                <a:r>
                  <a:rPr lang="cs-CZ" sz="1600" dirty="0" smtClean="0">
                    <a:latin typeface="+mj-lt"/>
                  </a:rPr>
                  <a:t>látek.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</a:t>
                </a:r>
                <a:r>
                  <a:rPr lang="cs-CZ" sz="1400" dirty="0" smtClean="0"/>
                  <a:t>vstup léku do </a:t>
                </a:r>
                <a:r>
                  <a:rPr lang="cs-CZ" sz="1400" dirty="0" err="1" smtClean="0"/>
                  <a:t>kompartmentu</a:t>
                </a:r>
                <a:r>
                  <a:rPr lang="cs-CZ" sz="1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400" dirty="0" smtClean="0"/>
                  <a:t> </a:t>
                </a:r>
                <a:r>
                  <a:rPr lang="cs-CZ" sz="1400" dirty="0">
                    <a:cs typeface="Arial" charset="0"/>
                  </a:rPr>
                  <a:t>představuje </a:t>
                </a:r>
                <a:r>
                  <a:rPr lang="cs-CZ" sz="1400" dirty="0" smtClean="0"/>
                  <a:t>množství </a:t>
                </a:r>
                <a:r>
                  <a:rPr lang="cs-CZ" sz="1400" dirty="0"/>
                  <a:t>léku </a:t>
                </a:r>
                <a:r>
                  <a:rPr lang="cs-CZ" sz="1400" dirty="0" smtClean="0"/>
                  <a:t>ve </a:t>
                </a:r>
                <a:r>
                  <a:rPr lang="cs-CZ" sz="1400" dirty="0" err="1" smtClean="0"/>
                  <a:t>kompartmentu</a:t>
                </a:r>
                <a:r>
                  <a:rPr lang="cs-CZ" sz="1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400" dirty="0" smtClean="0">
                    <a:cs typeface="Arial" charset="0"/>
                  </a:rPr>
                  <a:t> </a:t>
                </a:r>
                <a:r>
                  <a:rPr lang="cs-CZ" sz="1400" dirty="0">
                    <a:cs typeface="Arial" charset="0"/>
                  </a:rPr>
                  <a:t>představuje </a:t>
                </a:r>
                <a:r>
                  <a:rPr lang="cs-CZ" sz="1400" dirty="0" smtClean="0">
                    <a:cs typeface="Arial" charset="0"/>
                  </a:rPr>
                  <a:t>koncentrace léku </a:t>
                </a:r>
                <a:r>
                  <a:rPr lang="cs-CZ" sz="1400" dirty="0"/>
                  <a:t>ve </a:t>
                </a:r>
                <a:r>
                  <a:rPr lang="cs-CZ" sz="1400" dirty="0" err="1" smtClean="0"/>
                  <a:t>kompartmentu</a:t>
                </a:r>
                <a:r>
                  <a:rPr lang="cs-CZ" sz="1400" dirty="0" smtClean="0"/>
                  <a:t>.</a:t>
                </a:r>
                <a:r>
                  <a:rPr lang="cs-CZ" sz="1400" dirty="0" smtClean="0">
                    <a:cs typeface="Arial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určuje průměrný rychlost </a:t>
                </a:r>
                <a:r>
                  <a:rPr lang="cs-CZ" sz="1400" dirty="0"/>
                  <a:t>extrakce léku z </a:t>
                </a:r>
                <a:r>
                  <a:rPr lang="cs-CZ" sz="1400" dirty="0" err="1"/>
                  <a:t>kompartmentu</a:t>
                </a:r>
                <a:r>
                  <a:rPr lang="cs-CZ" sz="1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400" dirty="0" smtClean="0"/>
                  <a:t> </a:t>
                </a:r>
                <a:r>
                  <a:rPr lang="cs-CZ" sz="1400" dirty="0">
                    <a:cs typeface="Arial" charset="0"/>
                  </a:rPr>
                  <a:t>určuje </a:t>
                </a:r>
                <a:r>
                  <a:rPr lang="cs-CZ" sz="1400" dirty="0" smtClean="0"/>
                  <a:t>hypotetický objem</a:t>
                </a:r>
                <a:r>
                  <a:rPr lang="cs-CZ" sz="1400" dirty="0"/>
                  <a:t> </a:t>
                </a:r>
                <a:r>
                  <a:rPr lang="cs-CZ" sz="1400" dirty="0" err="1" smtClean="0"/>
                  <a:t>kompartmentu</a:t>
                </a:r>
                <a:r>
                  <a:rPr lang="cs-CZ" sz="1400" dirty="0" smtClean="0"/>
                  <a:t>.</a:t>
                </a:r>
                <a:endParaRPr lang="cs-CZ" sz="1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199" y="742950"/>
                <a:ext cx="5334001" cy="2438400"/>
              </a:xfrm>
              <a:blipFill rotWithShape="1">
                <a:blip r:embed="rId3"/>
                <a:stretch>
                  <a:fillRect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32436"/>
              </p:ext>
            </p:extLst>
          </p:nvPr>
        </p:nvGraphicFramePr>
        <p:xfrm>
          <a:off x="5562600" y="819150"/>
          <a:ext cx="2057400" cy="210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1669542" imgH="1697355" progId="Visio.Drawing.11">
                  <p:embed/>
                </p:oleObj>
              </mc:Choice>
              <mc:Fallback>
                <p:oleObj r:id="rId4" imgW="1669542" imgH="16973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19150"/>
                        <a:ext cx="2057400" cy="2100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91200" y="3028950"/>
                <a:ext cx="2088905" cy="943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028950"/>
                <a:ext cx="2088905" cy="943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1-</a:t>
            </a:r>
            <a:r>
              <a:rPr lang="cs-CZ" b="1" dirty="0"/>
              <a:t>Kompartmentové modely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092" y="757610"/>
            <a:ext cx="6393708" cy="533400"/>
          </a:xfrm>
        </p:spPr>
        <p:txBody>
          <a:bodyPr>
            <a:normAutofit fontScale="62500" lnSpcReduction="20000"/>
          </a:bodyPr>
          <a:lstStyle/>
          <a:p>
            <a:r>
              <a:rPr lang="cs-CZ" dirty="0" smtClean="0"/>
              <a:t>1-kompartmentovy </a:t>
            </a:r>
            <a:r>
              <a:rPr lang="cs-CZ" dirty="0"/>
              <a:t>model </a:t>
            </a:r>
            <a:r>
              <a:rPr lang="cs-CZ" dirty="0" smtClean="0"/>
              <a:t>s jednorázovým </a:t>
            </a:r>
            <a:r>
              <a:rPr lang="cs-CZ" dirty="0"/>
              <a:t>perorální </a:t>
            </a:r>
            <a:r>
              <a:rPr lang="cs-CZ" dirty="0" smtClean="0"/>
              <a:t>příjem léku.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81800" y="819150"/>
                <a:ext cx="2088905" cy="943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819150"/>
                <a:ext cx="2088905" cy="9437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352550"/>
            <a:ext cx="3429000" cy="141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6792" y="1704165"/>
            <a:ext cx="33076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48615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26792" y="3632835"/>
            <a:ext cx="3307608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0" y="2952750"/>
            <a:ext cx="5943600" cy="533400"/>
          </a:xfrm>
        </p:spPr>
        <p:txBody>
          <a:bodyPr>
            <a:normAutofit/>
          </a:bodyPr>
          <a:lstStyle/>
          <a:p>
            <a:r>
              <a:rPr lang="cs-CZ" sz="1800" dirty="0" smtClean="0"/>
              <a:t>1-kompartmentovy </a:t>
            </a:r>
            <a:r>
              <a:rPr lang="cs-CZ" sz="1800" dirty="0"/>
              <a:t>model s </a:t>
            </a:r>
            <a:r>
              <a:rPr lang="cs-CZ" sz="1800" dirty="0" smtClean="0"/>
              <a:t>intravenózním příjem léku.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5298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2-Kompartmentové </a:t>
            </a:r>
            <a:r>
              <a:rPr lang="cs-CZ" b="1" dirty="0"/>
              <a:t>modely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742950"/>
                <a:ext cx="5105400" cy="440055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cs-CZ" dirty="0" smtClean="0"/>
                  <a:t>2-kompartmentovy </a:t>
                </a:r>
                <a:r>
                  <a:rPr lang="cs-CZ" dirty="0"/>
                  <a:t>model je </a:t>
                </a:r>
                <a:r>
                  <a:rPr lang="cs-CZ" dirty="0" smtClean="0"/>
                  <a:t>např. zjednodušený </a:t>
                </a:r>
                <a:r>
                  <a:rPr lang="cs-CZ" dirty="0"/>
                  <a:t>pohled na </a:t>
                </a:r>
                <a:r>
                  <a:rPr lang="cs-CZ" dirty="0" smtClean="0"/>
                  <a:t>organismus s centrálním </a:t>
                </a:r>
                <a:r>
                  <a:rPr lang="cs-CZ" dirty="0"/>
                  <a:t>a </a:t>
                </a:r>
                <a:r>
                  <a:rPr lang="cs-CZ" dirty="0" smtClean="0"/>
                  <a:t>periferním </a:t>
                </a:r>
                <a:r>
                  <a:rPr lang="cs-CZ" dirty="0" err="1" smtClean="0"/>
                  <a:t>kompartmentem</a:t>
                </a:r>
                <a:r>
                  <a:rPr lang="cs-CZ" dirty="0" smtClean="0"/>
                  <a:t>.</a:t>
                </a:r>
              </a:p>
              <a:p>
                <a:r>
                  <a:rPr lang="cs-CZ" dirty="0" smtClean="0"/>
                  <a:t>Centrální </a:t>
                </a:r>
                <a:r>
                  <a:rPr lang="cs-CZ" dirty="0" err="1" smtClean="0"/>
                  <a:t>kompartment</a:t>
                </a:r>
                <a:endParaRPr lang="cs-CZ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 </m:t>
                    </m:r>
                  </m:oMath>
                </a14:m>
                <a:r>
                  <a:rPr lang="cs-CZ" sz="2800" dirty="0"/>
                  <a:t>představuje </a:t>
                </a:r>
                <a:r>
                  <a:rPr lang="cs-CZ" sz="2900" dirty="0"/>
                  <a:t>vstup léku do </a:t>
                </a:r>
                <a:r>
                  <a:rPr lang="cs-CZ" sz="2900" dirty="0" smtClean="0"/>
                  <a:t>centrálního </a:t>
                </a:r>
                <a:r>
                  <a:rPr lang="cs-CZ" sz="2900" dirty="0" err="1"/>
                  <a:t>kompartmentu</a:t>
                </a:r>
                <a:r>
                  <a:rPr lang="cs-CZ" sz="29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800" dirty="0"/>
                  <a:t> představuje množství léku ve </a:t>
                </a:r>
                <a:r>
                  <a:rPr lang="cs-CZ" sz="2800" dirty="0" smtClean="0"/>
                  <a:t>centrální </a:t>
                </a:r>
                <a:r>
                  <a:rPr lang="cs-CZ" sz="2800" dirty="0" err="1" smtClean="0"/>
                  <a:t>kompartmentu</a:t>
                </a:r>
                <a:r>
                  <a:rPr lang="cs-CZ" sz="2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800" dirty="0"/>
                  <a:t> představuje koncentrace léku ve centrální </a:t>
                </a:r>
                <a:r>
                  <a:rPr lang="cs-CZ" sz="2800" dirty="0" err="1" smtClean="0"/>
                  <a:t>kompartmentu</a:t>
                </a:r>
                <a:r>
                  <a:rPr lang="cs-CZ" sz="2800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 </m:t>
                    </m:r>
                  </m:oMath>
                </a14:m>
                <a:r>
                  <a:rPr lang="cs-CZ" sz="2800" dirty="0"/>
                  <a:t>určuje průměrný rychlost extrakce léku z centrálního </a:t>
                </a:r>
                <a:r>
                  <a:rPr lang="cs-CZ" sz="2800" dirty="0" err="1" smtClean="0"/>
                  <a:t>kompartmentu</a:t>
                </a:r>
                <a:r>
                  <a:rPr lang="cs-CZ" sz="28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latin typeface="Cambria Math"/>
                          </a:rPr>
                          <m:t>1</m:t>
                        </m:r>
                        <m:r>
                          <a:rPr lang="cs-CZ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 </m:t>
                    </m:r>
                  </m:oMath>
                </a14:m>
                <a:r>
                  <a:rPr lang="cs-CZ" sz="2800" dirty="0"/>
                  <a:t>určuje průměrný rychlost </a:t>
                </a:r>
                <a:r>
                  <a:rPr lang="cs-CZ" sz="2800" dirty="0" smtClean="0"/>
                  <a:t>distribuce léku </a:t>
                </a:r>
                <a:r>
                  <a:rPr lang="cs-CZ" sz="2800" dirty="0"/>
                  <a:t>z </a:t>
                </a:r>
                <a:r>
                  <a:rPr lang="cs-CZ" sz="2800" dirty="0" smtClean="0"/>
                  <a:t>centrálního </a:t>
                </a:r>
                <a:r>
                  <a:rPr lang="cs-CZ" sz="2700" dirty="0"/>
                  <a:t>do </a:t>
                </a:r>
                <a:r>
                  <a:rPr lang="cs-CZ" sz="2700" dirty="0" smtClean="0"/>
                  <a:t>periferního </a:t>
                </a:r>
                <a:r>
                  <a:rPr lang="cs-CZ" sz="2700" dirty="0" err="1"/>
                  <a:t>kompartmentu</a:t>
                </a:r>
                <a:r>
                  <a:rPr lang="cs-CZ" sz="2800" dirty="0" smtClean="0"/>
                  <a:t>.</a:t>
                </a:r>
                <a:endParaRPr lang="cs-CZ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800" dirty="0"/>
                  <a:t> určuje hypotetický </a:t>
                </a:r>
                <a:r>
                  <a:rPr lang="cs-CZ" sz="2800" dirty="0" smtClean="0"/>
                  <a:t>objem</a:t>
                </a:r>
                <a:r>
                  <a:rPr lang="cs-CZ" sz="2800" dirty="0"/>
                  <a:t> centrálního</a:t>
                </a:r>
                <a:r>
                  <a:rPr lang="cs-CZ" sz="2800" dirty="0" smtClean="0"/>
                  <a:t> </a:t>
                </a:r>
                <a:r>
                  <a:rPr lang="cs-CZ" sz="2800" dirty="0" err="1"/>
                  <a:t>kompartmentu</a:t>
                </a:r>
                <a:r>
                  <a:rPr lang="cs-CZ" sz="2800" dirty="0" smtClean="0"/>
                  <a:t>.</a:t>
                </a:r>
              </a:p>
              <a:p>
                <a:r>
                  <a:rPr lang="cs-CZ" dirty="0" smtClean="0"/>
                  <a:t>Periferní </a:t>
                </a:r>
                <a:r>
                  <a:rPr lang="cs-CZ" dirty="0" err="1" smtClean="0"/>
                  <a:t>kompartment</a:t>
                </a:r>
                <a:endParaRPr lang="cs-CZ" dirty="0" smtClean="0"/>
              </a:p>
              <a:p>
                <a:pPr marL="594360" lvl="2" indent="-320040">
                  <a:spcBef>
                    <a:spcPts val="700"/>
                  </a:spcBef>
                  <a:buSzPct val="60000"/>
                  <a:buFont typeface="Wingdings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2500" dirty="0"/>
                  <a:t> představuje množství léku ve </a:t>
                </a:r>
                <a:r>
                  <a:rPr lang="cs-CZ" sz="2400" dirty="0" smtClean="0"/>
                  <a:t>periferní </a:t>
                </a:r>
                <a:r>
                  <a:rPr lang="cs-CZ" sz="2500" dirty="0" err="1" smtClean="0"/>
                  <a:t>kompartmentu</a:t>
                </a:r>
                <a:r>
                  <a:rPr lang="cs-CZ" sz="2500" dirty="0" smtClean="0"/>
                  <a:t>.</a:t>
                </a:r>
              </a:p>
              <a:p>
                <a:pPr marL="594360" lvl="2" indent="-320040">
                  <a:spcBef>
                    <a:spcPts val="700"/>
                  </a:spcBef>
                  <a:buSzPct val="60000"/>
                  <a:buFont typeface="Wingdings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cs-CZ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 </m:t>
                    </m:r>
                  </m:oMath>
                </a14:m>
                <a:r>
                  <a:rPr lang="cs-CZ" sz="2400" dirty="0"/>
                  <a:t>určuje průměrný rychlost </a:t>
                </a:r>
                <a:r>
                  <a:rPr lang="cs-CZ" sz="2400" dirty="0" smtClean="0"/>
                  <a:t>zpětné distribuce </a:t>
                </a:r>
                <a:r>
                  <a:rPr lang="cs-CZ" sz="2400" dirty="0"/>
                  <a:t>léku z periferního do </a:t>
                </a:r>
                <a:r>
                  <a:rPr lang="cs-CZ" sz="2400" dirty="0" smtClean="0"/>
                  <a:t>centrálního </a:t>
                </a:r>
                <a:r>
                  <a:rPr lang="cs-CZ" sz="2400" dirty="0" err="1" smtClean="0"/>
                  <a:t>kompartmentu</a:t>
                </a:r>
                <a:r>
                  <a:rPr lang="cs-CZ" sz="2400" dirty="0" smtClean="0"/>
                  <a:t>.</a:t>
                </a:r>
                <a:endParaRPr lang="cs-CZ" dirty="0" smtClean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742950"/>
                <a:ext cx="5105400" cy="4400550"/>
              </a:xfrm>
              <a:blipFill rotWithShape="1">
                <a:blip r:embed="rId3"/>
                <a:stretch>
                  <a:fillRect t="-1385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2724150"/>
                <a:ext cx="3988351" cy="1040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5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0</m:t>
                      </m:r>
                    </m:oMath>
                  </m:oMathPara>
                </a14:m>
                <a:endParaRPr lang="cs-CZ" sz="15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5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724150"/>
                <a:ext cx="3988351" cy="10400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93275"/>
              </p:ext>
            </p:extLst>
          </p:nvPr>
        </p:nvGraphicFramePr>
        <p:xfrm>
          <a:off x="5029200" y="735684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3269742" imgH="1697355" progId="Visio.Drawing.11">
                  <p:embed/>
                </p:oleObj>
              </mc:Choice>
              <mc:Fallback>
                <p:oleObj r:id="rId5" imgW="3269742" imgH="16973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35684"/>
                        <a:ext cx="3650481" cy="19122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8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3-Kompartmentové </a:t>
            </a:r>
            <a:r>
              <a:rPr lang="cs-CZ" b="1" dirty="0"/>
              <a:t>modely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4343400" cy="1981200"/>
          </a:xfrm>
        </p:spPr>
        <p:txBody>
          <a:bodyPr>
            <a:normAutofit fontScale="62500" lnSpcReduction="20000"/>
          </a:bodyPr>
          <a:lstStyle/>
          <a:p>
            <a:r>
              <a:rPr lang="cs-CZ" dirty="0" err="1" smtClean="0"/>
              <a:t>Vancomycin</a:t>
            </a:r>
            <a:r>
              <a:rPr lang="cs-CZ" dirty="0" smtClean="0"/>
              <a:t> </a:t>
            </a:r>
            <a:r>
              <a:rPr lang="cs-CZ" dirty="0"/>
              <a:t>je </a:t>
            </a:r>
            <a:r>
              <a:rPr lang="cs-CZ" dirty="0" smtClean="0"/>
              <a:t>antibiotikum s intramuskulární </a:t>
            </a:r>
            <a:r>
              <a:rPr lang="cs-CZ" dirty="0"/>
              <a:t>a </a:t>
            </a:r>
            <a:r>
              <a:rPr lang="cs-CZ" dirty="0" smtClean="0"/>
              <a:t>perorální aplikaci. </a:t>
            </a:r>
            <a:r>
              <a:rPr lang="cs-CZ" dirty="0"/>
              <a:t>80-90% aplikované látky jsou vyloučeny z ledvin </a:t>
            </a:r>
            <a:r>
              <a:rPr lang="cs-CZ" dirty="0" smtClean="0"/>
              <a:t>v </a:t>
            </a:r>
            <a:r>
              <a:rPr lang="cs-CZ" dirty="0"/>
              <a:t>průběhu prvních 24 </a:t>
            </a:r>
            <a:r>
              <a:rPr lang="cs-CZ" dirty="0" smtClean="0"/>
              <a:t>hodin.</a:t>
            </a:r>
          </a:p>
          <a:p>
            <a:pPr lvl="1"/>
            <a:r>
              <a:rPr lang="cs-CZ" dirty="0" smtClean="0"/>
              <a:t>Centrální </a:t>
            </a:r>
            <a:r>
              <a:rPr lang="cs-CZ" dirty="0" err="1" smtClean="0"/>
              <a:t>kompartment</a:t>
            </a:r>
            <a:endParaRPr lang="cs-CZ" dirty="0"/>
          </a:p>
          <a:p>
            <a:pPr lvl="1"/>
            <a:r>
              <a:rPr lang="cs-CZ" dirty="0" smtClean="0"/>
              <a:t>Periferní </a:t>
            </a:r>
            <a:r>
              <a:rPr lang="cs-CZ" dirty="0" err="1" smtClean="0"/>
              <a:t>kompartment</a:t>
            </a:r>
            <a:endParaRPr lang="cs-CZ" dirty="0" smtClean="0"/>
          </a:p>
          <a:p>
            <a:pPr lvl="1"/>
            <a:r>
              <a:rPr lang="cs-CZ" dirty="0" smtClean="0"/>
              <a:t>Ledviny</a:t>
            </a:r>
          </a:p>
          <a:p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19400" y="3638550"/>
                <a:ext cx="6198151" cy="1357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 +                     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 +     </m:t>
                      </m:r>
                      <m:r>
                        <a:rPr lang="cs-CZ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 +          </m:t>
                      </m:r>
                      <m:r>
                        <a:rPr lang="cs-CZ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                        </m:t>
                      </m:r>
                      <m:r>
                        <a:rPr lang="cs-CZ" sz="1600" b="0" i="1" smtClean="0">
                          <a:latin typeface="Cambria Math"/>
                        </a:rPr>
                        <m:t>  </m:t>
                      </m:r>
                      <m:r>
                        <a:rPr lang="en-US" sz="16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 +</m:t>
                      </m:r>
                      <m:d>
                        <m:dPr>
                          <m:ctrlPr>
                            <a:rPr lang="cs-CZ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600" b="0" i="1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38550"/>
                <a:ext cx="6198151" cy="13571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01006"/>
              </p:ext>
            </p:extLst>
          </p:nvPr>
        </p:nvGraphicFramePr>
        <p:xfrm>
          <a:off x="5105400" y="1047750"/>
          <a:ext cx="382586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4" imgW="3692271" imgH="1757172" progId="Visio.Drawing.11">
                  <p:embed/>
                </p:oleObj>
              </mc:Choice>
              <mc:Fallback>
                <p:oleObj r:id="rId4" imgW="3692271" imgH="17571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47750"/>
                        <a:ext cx="3825867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33107"/>
            <a:ext cx="5607050" cy="367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3-Kompartmentové </a:t>
            </a:r>
            <a:r>
              <a:rPr lang="cs-CZ" b="1" dirty="0"/>
              <a:t>modely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0" y="4019550"/>
                <a:ext cx="4572000" cy="1040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 +                     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 +        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 +          0.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+                        0.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 +</m:t>
                      </m:r>
                      <m:d>
                        <m:dPr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2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cs-CZ" sz="12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19550"/>
                <a:ext cx="4572000" cy="10409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701</Words>
  <Application>Microsoft Office PowerPoint</Application>
  <PresentationFormat>On-screen Show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WidescreenPresentation</vt:lpstr>
      <vt:lpstr>Visio.Drawing.11</vt:lpstr>
      <vt:lpstr>cvičení Modelování a simulace</vt:lpstr>
      <vt:lpstr>Co uděláme ve dnešním cvičení? </vt:lpstr>
      <vt:lpstr>Shrnutí minulého cvičení </vt:lpstr>
      <vt:lpstr>Kompartmentové modely</vt:lpstr>
      <vt:lpstr>1-Kompartmentové modely</vt:lpstr>
      <vt:lpstr>1-Kompartmentové modely</vt:lpstr>
      <vt:lpstr>2-Kompartmentové modely</vt:lpstr>
      <vt:lpstr>3-Kompartmentové modely</vt:lpstr>
      <vt:lpstr>3-Kompartmentové modely</vt:lpstr>
      <vt:lpstr>4-Kompartmentové modely</vt:lpstr>
      <vt:lpstr>5-Kompartmentové modely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2014-03-17T17:41:04Z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