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97" r:id="rId3"/>
    <p:sldId id="445" r:id="rId4"/>
    <p:sldId id="446" r:id="rId5"/>
    <p:sldId id="455" r:id="rId6"/>
    <p:sldId id="449" r:id="rId7"/>
    <p:sldId id="451" r:id="rId8"/>
    <p:sldId id="453" r:id="rId9"/>
    <p:sldId id="454" r:id="rId10"/>
    <p:sldId id="456" r:id="rId11"/>
    <p:sldId id="365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>
        <p:scale>
          <a:sx n="226" d="100"/>
          <a:sy n="226" d="100"/>
        </p:scale>
        <p:origin x="78" y="8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6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4/1/2014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4/1/2014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4/1/2014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cs-CZ" b="1" dirty="0" smtClean="0"/>
              <a:t>cvičení</a:t>
            </a:r>
            <a:r>
              <a:rPr lang="en-US" dirty="0" smtClean="0"/>
              <a:t> </a:t>
            </a:r>
            <a:r>
              <a:rPr lang="cs-CZ" b="1" dirty="0"/>
              <a:t>Modelování a </a:t>
            </a:r>
            <a:r>
              <a:rPr lang="cs-CZ" b="1" dirty="0" smtClean="0"/>
              <a:t>simulace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cs-CZ" b="1" dirty="0" smtClean="0"/>
              <a:t>Cvičení</a:t>
            </a:r>
            <a:r>
              <a:rPr lang="en-US" dirty="0" smtClean="0"/>
              <a:t> 6 - LS 2014 – Michel Kana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/>
              <a:t>Přenosová funkce </a:t>
            </a:r>
            <a:r>
              <a:rPr lang="de-DE" sz="3200" b="1" dirty="0" smtClean="0"/>
              <a:t>4</a:t>
            </a:r>
            <a:r>
              <a:rPr lang="cs-CZ" sz="3200" b="1" dirty="0" smtClean="0"/>
              <a:t>-Kompartmentové </a:t>
            </a:r>
            <a:r>
              <a:rPr lang="cs-CZ" sz="3200" b="1" dirty="0"/>
              <a:t>modely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9753" y="2304095"/>
                <a:ext cx="8671156" cy="2823978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sz="11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sz="1100" b="0" i="1">
                          <a:latin typeface="Cambria Math"/>
                        </a:rPr>
                        <m:t>=</m:t>
                      </m:r>
                      <m:r>
                        <a:rPr lang="en-US" sz="1100" b="0" i="1">
                          <a:latin typeface="Cambria Math"/>
                        </a:rPr>
                        <m:t>𝐶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cs-CZ" sz="11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100" b="0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sz="1100" b="0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sz="11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1100" b="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100" b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cs-CZ" sz="11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1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100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1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1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1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1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1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de-DE" sz="11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1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de-DE" sz="11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de-DE" sz="11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1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de-DE" sz="11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1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de-DE" sz="11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11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cs-CZ" sz="11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11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11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cs-CZ" sz="11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cs-CZ" sz="11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cs-CZ" sz="11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11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cs-CZ" sz="11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cs-CZ" sz="11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d>
                                    <m:d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  <m:e>
                                  <m:d>
                                    <m:d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34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44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11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cs-CZ" sz="11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cs-CZ" sz="11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1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1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cs-CZ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1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de-DE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1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100" b="1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100" b="1" i="1"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100" b="1" i="1"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1100" b="1">
                              <a:latin typeface="Cambria Math"/>
                            </a:rPr>
                            <m:t>(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𝐬</m:t>
                          </m:r>
                          <m:r>
                            <a:rPr lang="en-US" sz="1100" b="1">
                              <a:latin typeface="Cambria Math"/>
                            </a:rPr>
                            <m:t>^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𝟐</m:t>
                          </m:r>
                          <m:r>
                            <a:rPr lang="en-US" sz="1100" b="1">
                              <a:latin typeface="Cambria Math"/>
                            </a:rPr>
                            <m:t>+(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𝐤𝟑𝟒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𝐤𝟑𝟐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𝐤𝟐𝟑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𝐤𝟐𝟏</m:t>
                          </m:r>
                          <m:r>
                            <a:rPr lang="en-US" sz="1100" b="1">
                              <a:latin typeface="Cambria Math"/>
                            </a:rPr>
                            <m:t>)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𝐬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𝐤𝟐𝟏𝐤𝟑𝟐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𝐤𝟐𝟏𝐤𝟑𝟒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𝐤𝟐𝟑𝐤𝟑𝟒</m:t>
                          </m:r>
                          <m:r>
                            <a:rPr lang="en-US" sz="1100" b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100" b="1" i="1">
                              <a:latin typeface="Cambria Math"/>
                            </a:rPr>
                            <m:t>𝐬</m:t>
                          </m:r>
                          <m:r>
                            <a:rPr lang="en-US" sz="1100" b="1">
                              <a:latin typeface="Cambria Math"/>
                            </a:rPr>
                            <m:t>^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𝟑</m:t>
                          </m:r>
                          <m:r>
                            <a:rPr lang="en-US" sz="1100" b="1">
                              <a:latin typeface="Cambria Math"/>
                            </a:rPr>
                            <m:t>+(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𝐤𝟑𝟒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𝐤𝟏𝟐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𝐤𝟑𝟐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𝐤𝟐𝟑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𝐤𝟐𝟏</m:t>
                          </m:r>
                          <m:r>
                            <a:rPr lang="en-US" sz="1100" b="1">
                              <a:latin typeface="Cambria Math"/>
                            </a:rPr>
                            <m:t>)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𝐬</m:t>
                          </m:r>
                          <m:r>
                            <a:rPr lang="en-US" sz="1100" b="1">
                              <a:latin typeface="Cambria Math"/>
                            </a:rPr>
                            <m:t>^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𝟐</m:t>
                          </m:r>
                          <m:r>
                            <a:rPr lang="en-US" sz="1100" b="1">
                              <a:latin typeface="Cambria Math"/>
                            </a:rPr>
                            <m:t>+(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𝐤𝟐𝟏𝐤𝟑𝟒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𝐤𝟏𝟐𝐤𝟑𝟒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𝐤𝟐𝟑𝐤𝟑𝟒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𝐤𝟐𝟏𝐤𝟑𝟐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𝐤𝟏𝟐𝐤𝟑𝟐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𝐤𝟏𝟐𝐤𝟐𝟑</m:t>
                          </m:r>
                          <m:r>
                            <a:rPr lang="en-US" sz="1100" b="1">
                              <a:latin typeface="Cambria Math"/>
                            </a:rPr>
                            <m:t>)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𝐬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𝒌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𝟏𝟐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𝒌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𝟐𝟑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𝒌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𝟑𝟒</m:t>
                          </m:r>
                        </m:den>
                      </m:f>
                    </m:oMath>
                  </m:oMathPara>
                </a14:m>
                <a:endParaRPr lang="de-DE" sz="11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1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de-DE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1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1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1" i="1">
                              <a:latin typeface="Cambria Math"/>
                            </a:rPr>
                            <m:t>𝒌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𝟏𝟐</m:t>
                          </m:r>
                          <m:r>
                            <a:rPr lang="en-US" sz="1100" b="1" i="1">
                              <a:latin typeface="Cambria Math"/>
                            </a:rPr>
                            <m:t>∗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𝒌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𝟐𝟑</m:t>
                          </m:r>
                          <m:r>
                            <a:rPr lang="en-US" sz="1100" b="1" i="1">
                              <a:latin typeface="Cambria Math"/>
                            </a:rPr>
                            <m:t>∗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𝒌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𝟑𝟒</m:t>
                          </m:r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cs-CZ" sz="1100" b="1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𝒔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^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+(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𝟐𝟏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𝟐𝟑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𝟏𝟐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𝟒𝟒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𝒔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^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𝟐𝟏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𝟒𝟒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𝟏𝟐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𝟐𝟑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𝟐𝟑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𝟒𝟒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𝟒𝟒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𝟒𝟒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𝟐𝟏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𝟏𝟐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𝟒𝟒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𝟐𝟏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𝟐𝟑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𝟏𝟐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𝟏𝟐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𝒔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^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100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𝟐𝟑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𝟑𝟒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𝟒𝟒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𝟐𝟏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𝟑𝟐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𝟒𝟒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𝟐𝟏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𝟑𝟒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𝟒𝟒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𝟏𝟐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𝟐𝟑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𝟑𝟒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𝟏𝟐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𝟑𝟒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𝟒𝟒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𝟏𝟐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𝟐𝟑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𝟒𝟒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𝟏𝟐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𝟑𝟐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𝟒𝟒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𝒔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+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𝟏𝟐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𝟐𝟑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𝟑𝟒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𝟒𝟒</m:t>
                                </m:r>
                              </m:e>
                            </m:mr>
                          </m:m>
                        </m:den>
                      </m:f>
                    </m:oMath>
                  </m:oMathPara>
                </a14:m>
                <a:endParaRPr lang="cs-CZ" sz="1100" b="1" dirty="0" smtClean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53" y="2304095"/>
                <a:ext cx="8671156" cy="28239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ent Arrow 2"/>
          <p:cNvSpPr/>
          <p:nvPr/>
        </p:nvSpPr>
        <p:spPr>
          <a:xfrm rot="5400000">
            <a:off x="4572000" y="1352550"/>
            <a:ext cx="914400" cy="762000"/>
          </a:xfrm>
          <a:prstGeom prst="ben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835366"/>
              </p:ext>
            </p:extLst>
          </p:nvPr>
        </p:nvGraphicFramePr>
        <p:xfrm>
          <a:off x="304800" y="692799"/>
          <a:ext cx="4239483" cy="142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r:id="rId4" imgW="5016246" imgH="1904238" progId="Visio.Drawing.11">
                  <p:embed/>
                </p:oleObj>
              </mc:Choice>
              <mc:Fallback>
                <p:oleObj r:id="rId4" imgW="5016246" imgH="190423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92799"/>
                        <a:ext cx="4239483" cy="14217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07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Shrnutí dnešního cvičení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09600" y="1284307"/>
            <a:ext cx="8077200" cy="492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de-DE" sz="1400" b="1" dirty="0" smtClean="0"/>
              <a:t>M</a:t>
            </a:r>
            <a:r>
              <a:rPr lang="cs-CZ" sz="1400" b="1" dirty="0" err="1" smtClean="0"/>
              <a:t>odely</a:t>
            </a:r>
            <a:r>
              <a:rPr lang="cs-CZ" sz="1400" b="1" dirty="0" smtClean="0"/>
              <a:t> populací</a:t>
            </a:r>
            <a:r>
              <a:rPr lang="cs-CZ" sz="1400" b="1" i="1" dirty="0" smtClean="0"/>
              <a:t>]</a:t>
            </a:r>
            <a:endParaRPr lang="de-DE" sz="1400" b="1" i="1" dirty="0" smtClean="0"/>
          </a:p>
          <a:p>
            <a:r>
              <a:rPr lang="cs-CZ" sz="1200" dirty="0"/>
              <a:t>Maticový popis </a:t>
            </a:r>
            <a:r>
              <a:rPr lang="cs-CZ" sz="1200" dirty="0" smtClean="0"/>
              <a:t>kompartmentové </a:t>
            </a:r>
            <a:r>
              <a:rPr lang="cs-CZ" sz="1200" dirty="0"/>
              <a:t>modely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670" y="3181350"/>
            <a:ext cx="8077200" cy="523220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cs-CZ" sz="1400" b="1" i="1" dirty="0" smtClean="0"/>
              <a:t>Co bude dál?</a:t>
            </a:r>
            <a:r>
              <a:rPr lang="en-US" sz="1400" b="1" i="1" dirty="0" smtClean="0"/>
              <a:t>]</a:t>
            </a:r>
          </a:p>
          <a:p>
            <a:r>
              <a:rPr lang="cs-CZ" sz="1400" dirty="0"/>
              <a:t>analýz</a:t>
            </a:r>
            <a:r>
              <a:rPr lang="de-DE" sz="1400" dirty="0"/>
              <a:t>a</a:t>
            </a:r>
            <a:r>
              <a:rPr lang="cs-CZ" sz="1400" dirty="0"/>
              <a:t> identifikovatelnosti kompartmentové modely</a:t>
            </a:r>
            <a:r>
              <a:rPr lang="cs-CZ" sz="1400" dirty="0" smtClean="0"/>
              <a:t>.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cs-CZ" dirty="0" smtClean="0"/>
              <a:t>Co uděláme ve dnešním cvičení? 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sz="2800" b="1" dirty="0"/>
              <a:t>Maticový popis </a:t>
            </a:r>
            <a:r>
              <a:rPr lang="cs-CZ" b="1" dirty="0" smtClean="0"/>
              <a:t>kompartmentové </a:t>
            </a:r>
            <a:r>
              <a:rPr lang="cs-CZ" b="1" dirty="0"/>
              <a:t>modely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800" b="1" dirty="0"/>
              <a:t>Přenosová funkce </a:t>
            </a:r>
            <a:r>
              <a:rPr lang="cs-CZ" sz="2800" b="1" dirty="0" smtClean="0"/>
              <a:t>kompartmentové modely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Shrnuti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Maticový popis 2-Kompartmentové </a:t>
            </a:r>
            <a:r>
              <a:rPr lang="cs-CZ" sz="3200" b="1" dirty="0"/>
              <a:t>modely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" y="3264937"/>
                <a:ext cx="3988351" cy="1280607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5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5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 +        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 + 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                  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 +  </m:t>
                      </m:r>
                      <m:d>
                        <m:dPr>
                          <m:ctrlPr>
                            <a:rPr lang="cs-CZ" sz="1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 +  0</m:t>
                      </m:r>
                    </m:oMath>
                  </m:oMathPara>
                </a14:m>
                <a:endParaRPr lang="cs-CZ" sz="15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15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500" b="0" i="1" smtClean="0">
                          <a:latin typeface="Cambria Math"/>
                        </a:rPr>
                        <m:t>+0</m:t>
                      </m:r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5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600" b="0" i="1" smtClean="0">
                          <a:latin typeface="Cambria Math"/>
                        </a:rPr>
                        <m:t>=</m:t>
                      </m:r>
                      <m:r>
                        <a:rPr lang="de-DE" sz="1500" b="0" i="1" smtClean="0">
                          <a:latin typeface="Cambria Math"/>
                        </a:rPr>
                        <m:t>0</m:t>
                      </m:r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500" i="1">
                          <a:latin typeface="Cambria Math"/>
                        </a:rPr>
                        <m:t>+0</m:t>
                      </m:r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64937"/>
                <a:ext cx="3988351" cy="12806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214311"/>
              </p:ext>
            </p:extLst>
          </p:nvPr>
        </p:nvGraphicFramePr>
        <p:xfrm>
          <a:off x="308359" y="742950"/>
          <a:ext cx="3650481" cy="191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r:id="rId5" imgW="3269742" imgH="1697355" progId="Visio.Drawing.11">
                  <p:embed/>
                </p:oleObj>
              </mc:Choice>
              <mc:Fallback>
                <p:oleObj r:id="rId5" imgW="3269742" imgH="16973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59" y="742950"/>
                        <a:ext cx="3650481" cy="191226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23857" y="2343150"/>
                <a:ext cx="2284215" cy="2706125"/>
              </a:xfrm>
              <a:prstGeom prst="rect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</a:rPr>
                      <m:t>𝑋</m:t>
                    </m:r>
                    <m:r>
                      <a:rPr lang="en-US" sz="14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cs-CZ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cs-CZ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𝑌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cs-CZ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1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cs-CZ" sz="140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4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𝑈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cs-CZ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𝐴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B</m:t>
                      </m:r>
                      <m:r>
                        <a:rPr lang="en-US" sz="14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/>
                        </a:rPr>
                        <m:t>𝐶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57" y="2343150"/>
                <a:ext cx="2284215" cy="27061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12227" y="971550"/>
                <a:ext cx="1360244" cy="530017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1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A</m:t>
                      </m:r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X</m:t>
                      </m:r>
                      <m:r>
                        <a:rPr lang="en-US" sz="140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B</m:t>
                      </m:r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U</m:t>
                      </m:r>
                    </m:oMath>
                  </m:oMathPara>
                </a14:m>
                <a:endParaRPr lang="de-DE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Y</m:t>
                      </m:r>
                      <m:r>
                        <a:rPr lang="en-US" sz="1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C</m:t>
                      </m:r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X</m:t>
                      </m:r>
                    </m:oMath>
                  </m:oMathPara>
                </a14:m>
                <a:endParaRPr lang="cs-CZ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227" y="971550"/>
                <a:ext cx="1360244" cy="53001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1863303" y="2800737"/>
            <a:ext cx="228600" cy="304023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736841" y="3625942"/>
            <a:ext cx="520959" cy="2286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6781800" y="1733550"/>
            <a:ext cx="228600" cy="457200"/>
          </a:xfrm>
          <a:prstGeom prst="downArrow">
            <a:avLst>
              <a:gd name="adj1" fmla="val 58163"/>
              <a:gd name="adj2" fmla="val 50000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1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/>
              <a:t>Maticový popis 3-Kompartmentové modely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1" y="3257550"/>
                <a:ext cx="5333999" cy="1629870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 +                    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 +     </m:t>
                      </m:r>
                      <m:r>
                        <a:rPr lang="cs-CZ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                  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 +  </m:t>
                      </m:r>
                      <m:d>
                        <m:dPr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 +          </m:t>
                      </m:r>
                      <m:r>
                        <a:rPr lang="cs-CZ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0.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                  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                        </m:t>
                      </m:r>
                      <m:r>
                        <a:rPr lang="cs-CZ" sz="1400" b="0" i="1" smtClean="0">
                          <a:latin typeface="Cambria Math"/>
                        </a:rPr>
                        <m:t>  </m:t>
                      </m:r>
                      <m:r>
                        <a:rPr lang="en-US" sz="1400" i="1">
                          <a:latin typeface="Cambria Math"/>
                        </a:rPr>
                        <m:t>0.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 +</m:t>
                      </m:r>
                      <m:d>
                        <m:dPr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+ 0</m:t>
                      </m:r>
                    </m:oMath>
                  </m:oMathPara>
                </a14:m>
                <a:endParaRPr lang="cs-CZ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+0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+0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de-DE" sz="1400" b="0" i="1" smtClean="0">
                          <a:latin typeface="Cambria Math"/>
                        </a:rPr>
                        <m:t>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400" i="1">
                          <a:latin typeface="Cambria Math"/>
                        </a:rPr>
                        <m:t>+0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400" i="1">
                          <a:latin typeface="Cambria Math"/>
                        </a:rPr>
                        <m:t>+0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de-DE" sz="1400" b="0" i="1" smtClean="0">
                          <a:latin typeface="Cambria Math"/>
                        </a:rPr>
                        <m:t>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400" i="1">
                          <a:latin typeface="Cambria Math"/>
                        </a:rPr>
                        <m:t>+0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400" i="1">
                          <a:latin typeface="Cambria Math"/>
                        </a:rPr>
                        <m:t>+0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" y="3257550"/>
                <a:ext cx="5333999" cy="16298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786086"/>
              </p:ext>
            </p:extLst>
          </p:nvPr>
        </p:nvGraphicFramePr>
        <p:xfrm>
          <a:off x="152400" y="819150"/>
          <a:ext cx="382586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r:id="rId4" imgW="3692271" imgH="1757172" progId="Visio.Drawing.11">
                  <p:embed/>
                </p:oleObj>
              </mc:Choice>
              <mc:Fallback>
                <p:oleObj r:id="rId4" imgW="3692271" imgH="175717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19150"/>
                        <a:ext cx="3825867" cy="1828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867400" y="900135"/>
                <a:ext cx="3176511" cy="4105226"/>
              </a:xfrm>
              <a:prstGeom prst="rect">
                <a:avLst/>
              </a:prstGeom>
              <a:ln w="190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𝑋</m:t>
                      </m:r>
                      <m:r>
                        <a:rPr lang="en-US" sz="1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/>
                        </a:rPr>
                        <m:t>𝑌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cs-CZ" sz="1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1400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14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𝑈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𝐴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B</m:t>
                      </m:r>
                      <m:r>
                        <a:rPr lang="en-US" sz="14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/>
                        </a:rPr>
                        <m:t>𝐶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900135"/>
                <a:ext cx="3176511" cy="41052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1863303" y="2800737"/>
            <a:ext cx="228600" cy="304023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486400" y="3720247"/>
            <a:ext cx="260479" cy="2286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/>
              <a:t>Maticový popis </a:t>
            </a:r>
            <a:r>
              <a:rPr lang="de-DE" sz="3200" b="1" dirty="0" smtClean="0"/>
              <a:t>4</a:t>
            </a:r>
            <a:r>
              <a:rPr lang="cs-CZ" sz="3200" b="1" dirty="0" smtClean="0"/>
              <a:t>-Kompartmentové </a:t>
            </a:r>
            <a:r>
              <a:rPr lang="cs-CZ" sz="3200" b="1" dirty="0"/>
              <a:t>modely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1" y="3257550"/>
                <a:ext cx="5029199" cy="1644233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 </m:t>
                      </m:r>
                      <m:r>
                        <a:rPr lang="en-US" sz="11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         </m:t>
                      </m:r>
                      <m:r>
                        <a:rPr lang="en-US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</m:t>
                      </m:r>
                      <m:r>
                        <a:rPr lang="cs-CZ" sz="1100" i="1">
                          <a:latin typeface="Cambria Math"/>
                        </a:rPr>
                        <m:t>            </m:t>
                      </m:r>
                      <m:r>
                        <a:rPr lang="en-US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     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 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r>
                        <a:rPr lang="cs-CZ" sz="1100" i="1">
                          <a:latin typeface="Cambria Math"/>
                        </a:rPr>
                        <m:t>            </m:t>
                      </m:r>
                      <m:r>
                        <a:rPr lang="en-US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        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 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</m:t>
                      </m:r>
                      <m:r>
                        <a:rPr lang="cs-CZ" sz="1100" i="1">
                          <a:latin typeface="Cambria Math"/>
                        </a:rPr>
                        <m:t> </m:t>
                      </m:r>
                      <m:r>
                        <a:rPr lang="en-US" sz="1100" i="1">
                          <a:latin typeface="Cambria Math"/>
                        </a:rPr>
                        <m:t>+   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r>
                        <a:rPr lang="cs-CZ" sz="1100" i="1">
                          <a:latin typeface="Cambria Math"/>
                        </a:rPr>
                        <m:t>           </m:t>
                      </m:r>
                      <m:r>
                        <a:rPr lang="en-US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        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 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    </m:t>
                      </m:r>
                      <m:r>
                        <a:rPr lang="en-US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    </m:t>
                      </m:r>
                      <m:r>
                        <a:rPr lang="en-US" sz="1100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44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</m:oMath>
                  </m:oMathPara>
                </a14:m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b="0" i="1" smtClean="0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b="0" i="1" smtClean="0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a:rPr lang="de-DE" sz="1100" b="0" i="1" smtClean="0">
                          <a:latin typeface="Cambria Math"/>
                        </a:rPr>
                        <m:t>1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" y="3257550"/>
                <a:ext cx="5029199" cy="16442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62600" y="1728270"/>
                <a:ext cx="3479029" cy="3130024"/>
              </a:xfrm>
              <a:prstGeom prst="rect">
                <a:avLst/>
              </a:prstGeom>
              <a:ln w="190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</a:rPr>
                        <m:t>𝑋</m:t>
                      </m:r>
                      <m:r>
                        <a:rPr lang="en-US" sz="1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1200" b="0" i="1" smtClean="0">
                          <a:latin typeface="Cambria Math"/>
                        </a:rPr>
                        <m:t>        </m:t>
                      </m:r>
                      <m:r>
                        <a:rPr lang="de-DE" sz="1200" b="0" i="1" smtClean="0">
                          <a:latin typeface="Cambria Math"/>
                        </a:rPr>
                        <m:t>𝑌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cs-CZ" sz="12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1200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12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12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de-DE" sz="1200" b="0" i="1" smtClean="0">
                          <a:latin typeface="Cambria Math"/>
                        </a:rPr>
                        <m:t>     </m:t>
                      </m:r>
                      <m:r>
                        <a:rPr lang="en-US" sz="1200" i="1">
                          <a:latin typeface="Cambria Math"/>
                        </a:rPr>
                        <m:t>𝑈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𝐴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cs-CZ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cs-CZ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cs-CZ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cs-CZ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/>
                        </a:rPr>
                        <m:t>B</m:t>
                      </m:r>
                      <m:r>
                        <a:rPr lang="en-US" sz="12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</a:rPr>
                        <m:t>𝐶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cs-CZ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728270"/>
                <a:ext cx="3479029" cy="31300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1863303" y="2800737"/>
            <a:ext cx="228600" cy="304023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225920" y="3720247"/>
            <a:ext cx="260479" cy="2286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825306"/>
              </p:ext>
            </p:extLst>
          </p:nvPr>
        </p:nvGraphicFramePr>
        <p:xfrm>
          <a:off x="218783" y="819150"/>
          <a:ext cx="5048834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r:id="rId5" imgW="5016246" imgH="1904238" progId="Visio.Drawing.11">
                  <p:embed/>
                </p:oleObj>
              </mc:Choice>
              <mc:Fallback>
                <p:oleObj r:id="rId5" imgW="5016246" imgH="1904238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83" y="819150"/>
                        <a:ext cx="5048834" cy="1905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09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/>
              <a:t>Maticový popis 5-Kompartmentové modely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086" y="3228390"/>
                <a:ext cx="4865914" cy="1902380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r>
                        <a:rPr lang="de-DE" sz="1100" b="0" i="1" smtClean="0">
                          <a:latin typeface="Cambria Math"/>
                        </a:rPr>
                        <m:t>    </m:t>
                      </m:r>
                      <m:r>
                        <a:rPr lang="en-US" sz="1100" i="1">
                          <a:latin typeface="Cambria Math"/>
                        </a:rPr>
                        <m:t> 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∙</m:t>
                          </m:r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</m:t>
                      </m:r>
                      <m:r>
                        <a:rPr lang="de-DE" sz="11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25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∙</m:t>
                          </m:r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44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de-DE" sz="1100" b="0" i="1" smtClean="0">
                          <a:latin typeface="Cambria Math"/>
                        </a:rPr>
                        <m:t> </m:t>
                      </m:r>
                      <m:r>
                        <a:rPr lang="en-US" sz="11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25</m:t>
                          </m:r>
                        </m:sub>
                      </m:sSub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 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55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+ 0</m:t>
                      </m:r>
                    </m:oMath>
                  </m:oMathPara>
                </a14:m>
                <a:endParaRPr lang="cs-CZ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cs-CZ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1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cs-CZ" sz="11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100" i="1">
                        <a:latin typeface="Cambria Math"/>
                      </a:rPr>
                      <m:t>=</m:t>
                    </m:r>
                    <m:r>
                      <a:rPr lang="de-DE" sz="1100" b="0" i="1" smtClean="0">
                        <a:latin typeface="Cambria Math"/>
                      </a:rPr>
                      <m:t>0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11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cs-CZ" sz="1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cs-CZ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cs-CZ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cs-CZ" sz="11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100" i="1">
                        <a:latin typeface="Cambria Math"/>
                      </a:rPr>
                      <m:t>+0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100" i="1">
                        <a:latin typeface="Cambria Math"/>
                      </a:rPr>
                      <m:t>+</m:t>
                    </m:r>
                  </m:oMath>
                </a14:m>
                <a:r>
                  <a:rPr lang="de-DE" sz="1100" dirty="0"/>
                  <a:t> </a:t>
                </a:r>
                <a14:m>
                  <m:oMath xmlns:m="http://schemas.openxmlformats.org/officeDocument/2006/math">
                    <m:r>
                      <a:rPr lang="de-DE" sz="1100" i="1">
                        <a:latin typeface="Cambria Math"/>
                      </a:rPr>
                      <m:t>0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de-DE" sz="1100" i="1">
                        <a:latin typeface="Cambria Math"/>
                      </a:rPr>
                      <m:t>+</m:t>
                    </m:r>
                  </m:oMath>
                </a14:m>
                <a:r>
                  <a:rPr lang="de-DE" sz="1100" dirty="0"/>
                  <a:t> </a:t>
                </a:r>
                <a14:m>
                  <m:oMath xmlns:m="http://schemas.openxmlformats.org/officeDocument/2006/math">
                    <m:r>
                      <a:rPr lang="de-DE" sz="1100" i="1">
                        <a:latin typeface="Cambria Math"/>
                      </a:rPr>
                      <m:t>0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de-DE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cs-CZ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cs-CZ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cs-CZ" sz="11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cs-CZ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b="0" i="1" smtClean="0">
                          <a:latin typeface="Cambria Math"/>
                        </a:rPr>
                        <m:t>1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cs-CZ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cs-CZ" sz="11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cs-CZ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b="0" i="1" smtClean="0">
                          <a:latin typeface="Cambria Math"/>
                        </a:rPr>
                        <m:t>1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3228390"/>
                <a:ext cx="4865914" cy="19023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596937"/>
              </p:ext>
            </p:extLst>
          </p:nvPr>
        </p:nvGraphicFramePr>
        <p:xfrm>
          <a:off x="152399" y="742950"/>
          <a:ext cx="4572001" cy="232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r:id="rId4" imgW="5722620" imgH="2923794" progId="Visio.Drawing.11">
                  <p:embed/>
                </p:oleObj>
              </mc:Choice>
              <mc:Fallback>
                <p:oleObj r:id="rId4" imgW="5722620" imgH="292379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" y="742950"/>
                        <a:ext cx="4572001" cy="23269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70192" y="742950"/>
                <a:ext cx="3921408" cy="365478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/>
                        </a:rPr>
                        <m:t>𝑋</m:t>
                      </m:r>
                      <m:r>
                        <a:rPr lang="en-US" sz="11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1100" b="0" i="1" smtClean="0">
                          <a:latin typeface="Cambria Math"/>
                        </a:rPr>
                        <m:t>        </m:t>
                      </m:r>
                      <m:r>
                        <a:rPr lang="en-US" sz="1100" i="1">
                          <a:latin typeface="Cambria Math"/>
                        </a:rPr>
                        <m:t>𝑌</m:t>
                      </m:r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de-DE" sz="1100" b="0" i="1" smtClean="0">
                          <a:latin typeface="Cambria Math"/>
                        </a:rPr>
                        <m:t>         </m:t>
                      </m:r>
                      <m:r>
                        <a:rPr lang="en-US" sz="1100" i="1">
                          <a:latin typeface="Cambria Math"/>
                        </a:rPr>
                        <m:t>𝑈</m:t>
                      </m:r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𝐴</m:t>
                      </m:r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55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latin typeface="Cambria Math"/>
                        </a:rPr>
                        <m:t>B</m:t>
                      </m:r>
                      <m:r>
                        <a:rPr lang="en-US" sz="11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𝐶</m:t>
                      </m:r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cs-CZ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 smtClean="0"/>
              </a:p>
              <a:p>
                <a:endParaRPr lang="en-US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192" y="742950"/>
                <a:ext cx="3921408" cy="36547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95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Kompartmentové modely jako LTI systém 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665023"/>
              </p:ext>
            </p:extLst>
          </p:nvPr>
        </p:nvGraphicFramePr>
        <p:xfrm>
          <a:off x="308359" y="742950"/>
          <a:ext cx="3650481" cy="191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r:id="rId4" imgW="3269742" imgH="1697355" progId="Visio.Drawing.11">
                  <p:embed/>
                </p:oleObj>
              </mc:Choice>
              <mc:Fallback>
                <p:oleObj r:id="rId4" imgW="3269742" imgH="16973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59" y="742950"/>
                        <a:ext cx="3650481" cy="191226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22390" y="1343237"/>
                <a:ext cx="1360244" cy="530017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1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A</m:t>
                      </m:r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X</m:t>
                      </m:r>
                      <m:r>
                        <a:rPr lang="en-US" sz="140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B</m:t>
                      </m:r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U</m:t>
                      </m:r>
                    </m:oMath>
                  </m:oMathPara>
                </a14:m>
                <a:endParaRPr lang="de-DE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Y</m:t>
                      </m:r>
                      <m:r>
                        <a:rPr lang="en-US" sz="1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C</m:t>
                      </m:r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X</m:t>
                      </m:r>
                    </m:oMath>
                  </m:oMathPara>
                </a14:m>
                <a:endParaRPr lang="cs-CZ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390" y="1343237"/>
                <a:ext cx="1360244" cy="53001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4287417" y="1504950"/>
            <a:ext cx="894183" cy="2286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2388" y="2114550"/>
            <a:ext cx="3720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 smtClean="0"/>
              <a:t>lineární t-invariantní dynamický systém</a:t>
            </a:r>
          </a:p>
          <a:p>
            <a:pPr algn="ctr"/>
            <a:r>
              <a:rPr lang="cs-CZ" b="1" dirty="0" smtClean="0"/>
              <a:t>LTI systém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15" name="Rectangle 14"/>
          <p:cNvSpPr/>
          <p:nvPr/>
        </p:nvSpPr>
        <p:spPr>
          <a:xfrm>
            <a:off x="3932063" y="41719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cs-CZ" b="1" dirty="0"/>
              <a:t>Přenosová </a:t>
            </a:r>
            <a:r>
              <a:rPr lang="cs-CZ" b="1" dirty="0" smtClean="0"/>
              <a:t>funkce je </a:t>
            </a:r>
            <a:r>
              <a:rPr lang="cs-CZ" dirty="0" smtClean="0"/>
              <a:t>závislost </a:t>
            </a:r>
            <a:r>
              <a:rPr lang="cs-CZ" dirty="0"/>
              <a:t>mezi výstupem </a:t>
            </a:r>
            <a:r>
              <a:rPr lang="cs-CZ" dirty="0" smtClean="0"/>
              <a:t>a </a:t>
            </a:r>
            <a:r>
              <a:rPr lang="cs-CZ" dirty="0"/>
              <a:t>vstupem </a:t>
            </a:r>
            <a:r>
              <a:rPr lang="cs-CZ" dirty="0" smtClean="0"/>
              <a:t>LTI systému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6088212" y="2919700"/>
            <a:ext cx="228600" cy="414050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04927" y="3537080"/>
                <a:ext cx="2060757" cy="541751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</m:num>
                        <m:den>
                          <m:r>
                            <a:rPr lang="en-US" sz="14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𝑼</m:t>
                              </m:r>
                            </m:e>
                          </m:d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𝐶</m:t>
                      </m:r>
                      <m:r>
                        <a:rPr lang="en-US" sz="1400" i="1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cs-CZ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cs-CZ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27" y="3537080"/>
                <a:ext cx="2060757" cy="541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6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/>
              <a:t>Přenosová funkce </a:t>
            </a:r>
            <a:r>
              <a:rPr lang="cs-CZ" sz="3200" b="1" dirty="0" smtClean="0"/>
              <a:t>2-Kompartmentové modely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116490"/>
              </p:ext>
            </p:extLst>
          </p:nvPr>
        </p:nvGraphicFramePr>
        <p:xfrm>
          <a:off x="308359" y="742950"/>
          <a:ext cx="3650481" cy="191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r:id="rId4" imgW="3269742" imgH="1697355" progId="Visio.Drawing.11">
                  <p:embed/>
                </p:oleObj>
              </mc:Choice>
              <mc:Fallback>
                <p:oleObj r:id="rId4" imgW="3269742" imgH="16973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59" y="742950"/>
                        <a:ext cx="3650481" cy="191226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4267200" y="1557448"/>
            <a:ext cx="894183" cy="2286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5400000">
            <a:off x="3610394" y="3232711"/>
            <a:ext cx="228600" cy="366814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435151" y="2851133"/>
                <a:ext cx="4281365" cy="1098762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sz="12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sz="1200" b="0" i="1">
                          <a:latin typeface="Cambria Math"/>
                        </a:rPr>
                        <m:t>=</m:t>
                      </m:r>
                      <m:r>
                        <a:rPr lang="en-US" sz="1200" b="0" i="1">
                          <a:latin typeface="Cambria Math"/>
                        </a:rPr>
                        <m:t>𝐶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cs-CZ" sz="12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200" b="0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sz="1200" b="0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sz="12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200" b="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1200" b="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200" b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cs-CZ" sz="12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cs-CZ" sz="1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cs-CZ" sz="1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1200" i="1">
                        <a:latin typeface="Cambria Math"/>
                      </a:rPr>
                      <m:t>=</m:t>
                    </m:r>
                  </m:oMath>
                </a14:m>
                <a:r>
                  <a:rPr lang="cs-CZ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cs-CZ" sz="12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12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12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cs-CZ" sz="12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cs-CZ" sz="12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cs-CZ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12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cs-CZ" sz="12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cs-CZ" sz="12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cs-CZ" sz="12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d>
                                          <m:dPr>
                                            <m:ctrlPr>
                                              <a:rPr lang="cs-CZ" sz="12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cs-CZ" sz="1200" b="0" i="1" smtClean="0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cs-CZ" sz="1200" b="0" i="1" smtClean="0">
                                                    <a:latin typeface="Cambria Math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cs-CZ" sz="1200" b="0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cs-CZ" sz="120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cs-CZ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cs-CZ" sz="12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cs-CZ" sz="12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cs-CZ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12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cs-CZ" sz="12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cs-CZ" sz="12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2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2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cs-CZ" sz="1200" dirty="0" smtClean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51" y="2851133"/>
                <a:ext cx="4281365" cy="109876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86400" y="790349"/>
                <a:ext cx="2362442" cy="1686231"/>
              </a:xfrm>
              <a:prstGeom prst="rect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</a:rPr>
                        <m:t>𝑋</m:t>
                      </m:r>
                      <m:r>
                        <a:rPr lang="en-US" sz="1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cs-CZ" sz="1200" b="0" i="1" smtClean="0">
                          <a:latin typeface="Cambria Math"/>
                        </a:rPr>
                        <m:t>       </m:t>
                      </m:r>
                      <m:r>
                        <a:rPr lang="en-US" sz="1200" i="1">
                          <a:latin typeface="Cambria Math"/>
                        </a:rPr>
                        <m:t>𝑌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cs-CZ" sz="12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1200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cs-CZ" sz="1200" b="0" i="1" smtClean="0">
                          <a:latin typeface="Cambria Math"/>
                        </a:rPr>
                        <m:t>    </m:t>
                      </m:r>
                      <m:r>
                        <a:rPr lang="cs-CZ" sz="1200" b="0" i="1" smtClean="0">
                          <a:latin typeface="Cambria Math"/>
                        </a:rPr>
                        <m:t>𝑈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cs-CZ" sz="12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𝐴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cs-CZ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cs-CZ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/>
                        </a:rPr>
                        <m:t>B</m:t>
                      </m:r>
                      <m:r>
                        <a:rPr lang="en-US" sz="12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</a:rPr>
                        <m:t>𝐶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cs-CZ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790349"/>
                <a:ext cx="2362442" cy="16862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81000" y="2800350"/>
            <a:ext cx="2880049" cy="1384995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Bradley Hand ITC" pitchFamily="66" charset="0"/>
              </a:rPr>
              <a:t>syms</a:t>
            </a:r>
            <a:r>
              <a:rPr lang="en-US" sz="1200" dirty="0">
                <a:latin typeface="Bradley Hand ITC" pitchFamily="66" charset="0"/>
              </a:rPr>
              <a:t> s </a:t>
            </a:r>
            <a:r>
              <a:rPr lang="cs-CZ" sz="1200" dirty="0" smtClean="0">
                <a:latin typeface="Bradley Hand ITC" pitchFamily="66" charset="0"/>
              </a:rPr>
              <a:t>k11 </a:t>
            </a:r>
            <a:r>
              <a:rPr lang="en-US" sz="1200" dirty="0" smtClean="0">
                <a:latin typeface="Bradley Hand ITC" pitchFamily="66" charset="0"/>
              </a:rPr>
              <a:t>k12 </a:t>
            </a:r>
            <a:r>
              <a:rPr lang="en-US" sz="1200" dirty="0">
                <a:latin typeface="Bradley Hand ITC" pitchFamily="66" charset="0"/>
              </a:rPr>
              <a:t>k21 </a:t>
            </a:r>
            <a:r>
              <a:rPr lang="en-US" sz="1200" dirty="0" smtClean="0">
                <a:latin typeface="Bradley Hand ITC" pitchFamily="66" charset="0"/>
              </a:rPr>
              <a:t>v1</a:t>
            </a:r>
            <a:r>
              <a:rPr lang="en-US" sz="1200" dirty="0">
                <a:latin typeface="Bradley Hand ITC" pitchFamily="66" charset="0"/>
              </a:rPr>
              <a:t>;</a:t>
            </a:r>
          </a:p>
          <a:p>
            <a:r>
              <a:rPr lang="en-US" sz="1200" dirty="0">
                <a:latin typeface="Bradley Hand ITC" pitchFamily="66" charset="0"/>
              </a:rPr>
              <a:t>A=[-</a:t>
            </a:r>
            <a:r>
              <a:rPr lang="en-US" sz="1200" dirty="0" smtClean="0">
                <a:latin typeface="Bradley Hand ITC" pitchFamily="66" charset="0"/>
              </a:rPr>
              <a:t>k</a:t>
            </a:r>
            <a:r>
              <a:rPr lang="cs-CZ" sz="1200" dirty="0" smtClean="0">
                <a:latin typeface="Bradley Hand ITC" pitchFamily="66" charset="0"/>
              </a:rPr>
              <a:t>11-</a:t>
            </a:r>
            <a:r>
              <a:rPr lang="en-US" sz="1200" dirty="0" smtClean="0">
                <a:latin typeface="Bradley Hand ITC" pitchFamily="66" charset="0"/>
              </a:rPr>
              <a:t>k</a:t>
            </a:r>
            <a:r>
              <a:rPr lang="cs-CZ" sz="1200" dirty="0" smtClean="0">
                <a:latin typeface="Bradley Hand ITC" pitchFamily="66" charset="0"/>
              </a:rPr>
              <a:t>1</a:t>
            </a:r>
            <a:r>
              <a:rPr lang="en-US" sz="1200" dirty="0" smtClean="0">
                <a:latin typeface="Bradley Hand ITC" pitchFamily="66" charset="0"/>
              </a:rPr>
              <a:t>2 </a:t>
            </a:r>
            <a:r>
              <a:rPr lang="cs-CZ" sz="1200" dirty="0" smtClean="0">
                <a:latin typeface="Bradley Hand ITC" pitchFamily="66" charset="0"/>
              </a:rPr>
              <a:t>k21</a:t>
            </a:r>
            <a:r>
              <a:rPr lang="en-US" sz="1200" dirty="0" smtClean="0">
                <a:latin typeface="Bradley Hand ITC" pitchFamily="66" charset="0"/>
              </a:rPr>
              <a:t>; </a:t>
            </a:r>
            <a:r>
              <a:rPr lang="en-US" sz="1200" dirty="0">
                <a:latin typeface="Bradley Hand ITC" pitchFamily="66" charset="0"/>
              </a:rPr>
              <a:t>k12 </a:t>
            </a:r>
            <a:r>
              <a:rPr lang="cs-CZ" sz="1200" dirty="0" smtClean="0">
                <a:latin typeface="Bradley Hand ITC" pitchFamily="66" charset="0"/>
              </a:rPr>
              <a:t>–</a:t>
            </a:r>
            <a:r>
              <a:rPr lang="en-US" sz="1200" dirty="0" smtClean="0">
                <a:latin typeface="Bradley Hand ITC" pitchFamily="66" charset="0"/>
              </a:rPr>
              <a:t>k</a:t>
            </a:r>
            <a:r>
              <a:rPr lang="cs-CZ" sz="1200" dirty="0" smtClean="0">
                <a:latin typeface="Bradley Hand ITC" pitchFamily="66" charset="0"/>
              </a:rPr>
              <a:t>21</a:t>
            </a:r>
            <a:r>
              <a:rPr lang="en-US" sz="1200" dirty="0" smtClean="0">
                <a:latin typeface="Bradley Hand ITC" pitchFamily="66" charset="0"/>
              </a:rPr>
              <a:t>];</a:t>
            </a:r>
            <a:endParaRPr lang="en-US" sz="1200" dirty="0">
              <a:latin typeface="Bradley Hand ITC" pitchFamily="66" charset="0"/>
            </a:endParaRPr>
          </a:p>
          <a:p>
            <a:r>
              <a:rPr lang="en-US" sz="1200" dirty="0">
                <a:latin typeface="Bradley Hand ITC" pitchFamily="66" charset="0"/>
              </a:rPr>
              <a:t>B=[</a:t>
            </a:r>
            <a:r>
              <a:rPr lang="en-US" sz="1200" dirty="0" smtClean="0">
                <a:latin typeface="Bradley Hand ITC" pitchFamily="66" charset="0"/>
              </a:rPr>
              <a:t>1</a:t>
            </a:r>
            <a:r>
              <a:rPr lang="cs-CZ" sz="1200" dirty="0" smtClean="0">
                <a:latin typeface="Bradley Hand ITC" pitchFamily="66" charset="0"/>
              </a:rPr>
              <a:t> 0</a:t>
            </a:r>
            <a:r>
              <a:rPr lang="en-US" sz="1200" dirty="0" smtClean="0">
                <a:latin typeface="Bradley Hand ITC" pitchFamily="66" charset="0"/>
              </a:rPr>
              <a:t>; 0 0];</a:t>
            </a:r>
            <a:endParaRPr lang="en-US" sz="1200" dirty="0">
              <a:latin typeface="Bradley Hand ITC" pitchFamily="66" charset="0"/>
            </a:endParaRPr>
          </a:p>
          <a:p>
            <a:r>
              <a:rPr lang="en-US" sz="1200" dirty="0">
                <a:latin typeface="Bradley Hand ITC" pitchFamily="66" charset="0"/>
              </a:rPr>
              <a:t>C=[1/v1 </a:t>
            </a:r>
            <a:r>
              <a:rPr lang="en-US" sz="1200" dirty="0" smtClean="0">
                <a:latin typeface="Bradley Hand ITC" pitchFamily="66" charset="0"/>
              </a:rPr>
              <a:t>0; </a:t>
            </a:r>
            <a:r>
              <a:rPr lang="en-US" sz="1200" dirty="0">
                <a:latin typeface="Bradley Hand ITC" pitchFamily="66" charset="0"/>
              </a:rPr>
              <a:t>0 </a:t>
            </a:r>
            <a:r>
              <a:rPr lang="en-US" sz="1200" dirty="0" smtClean="0">
                <a:latin typeface="Bradley Hand ITC" pitchFamily="66" charset="0"/>
              </a:rPr>
              <a:t>0];</a:t>
            </a:r>
            <a:endParaRPr lang="en-US" sz="1200" dirty="0">
              <a:latin typeface="Bradley Hand ITC" pitchFamily="66" charset="0"/>
            </a:endParaRPr>
          </a:p>
          <a:p>
            <a:r>
              <a:rPr lang="en-US" sz="1200" dirty="0" smtClean="0">
                <a:latin typeface="Bradley Hand ITC" pitchFamily="66" charset="0"/>
              </a:rPr>
              <a:t>I=eye(</a:t>
            </a:r>
            <a:r>
              <a:rPr lang="cs-CZ" sz="1200" dirty="0" smtClean="0">
                <a:latin typeface="Bradley Hand ITC" pitchFamily="66" charset="0"/>
              </a:rPr>
              <a:t>2</a:t>
            </a:r>
            <a:r>
              <a:rPr lang="en-US" sz="1200" dirty="0" smtClean="0">
                <a:latin typeface="Bradley Hand ITC" pitchFamily="66" charset="0"/>
              </a:rPr>
              <a:t>); </a:t>
            </a:r>
            <a:endParaRPr lang="en-US" sz="1200" dirty="0">
              <a:latin typeface="Bradley Hand ITC" pitchFamily="66" charset="0"/>
            </a:endParaRPr>
          </a:p>
          <a:p>
            <a:r>
              <a:rPr lang="en-US" sz="1200" dirty="0">
                <a:latin typeface="Bradley Hand ITC" pitchFamily="66" charset="0"/>
              </a:rPr>
              <a:t>TF=C*</a:t>
            </a:r>
            <a:r>
              <a:rPr lang="en-US" sz="1200" dirty="0" err="1">
                <a:latin typeface="Bradley Hand ITC" pitchFamily="66" charset="0"/>
              </a:rPr>
              <a:t>inv</a:t>
            </a:r>
            <a:r>
              <a:rPr lang="en-US" sz="1200" dirty="0">
                <a:latin typeface="Bradley Hand ITC" pitchFamily="66" charset="0"/>
              </a:rPr>
              <a:t>(s*I-A)*B</a:t>
            </a:r>
            <a:r>
              <a:rPr lang="en-US" sz="1200" dirty="0" smtClean="0">
                <a:latin typeface="Bradley Hand ITC" pitchFamily="66" charset="0"/>
              </a:rPr>
              <a:t>;</a:t>
            </a:r>
            <a:endParaRPr lang="cs-CZ" sz="1200" dirty="0" smtClean="0">
              <a:latin typeface="Bradley Hand ITC" pitchFamily="66" charset="0"/>
            </a:endParaRPr>
          </a:p>
          <a:p>
            <a:r>
              <a:rPr lang="cs-CZ" sz="1200" dirty="0" err="1" smtClean="0">
                <a:latin typeface="Bradley Hand ITC" pitchFamily="66" charset="0"/>
              </a:rPr>
              <a:t>Collect</a:t>
            </a:r>
            <a:r>
              <a:rPr lang="en-US" sz="1200" dirty="0" smtClean="0">
                <a:latin typeface="Bradley Hand ITC" pitchFamily="66" charset="0"/>
              </a:rPr>
              <a:t>(TF(1,1),s);</a:t>
            </a:r>
            <a:endParaRPr lang="en-US" sz="12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405843" y="4397911"/>
                <a:ext cx="2823273" cy="745589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1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de-DE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1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100" b="1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100" b="1" i="1">
                              <a:latin typeface="Cambria Math"/>
                            </a:rPr>
                            <m:t>𝒔</m:t>
                          </m:r>
                          <m:r>
                            <a:rPr lang="en-US" sz="1100" b="1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𝟐𝟏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11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𝟏𝟏</m:t>
                                  </m:r>
                                </m:sub>
                              </m:sSub>
                              <m:r>
                                <a:rPr lang="en-US" sz="11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𝟏𝟐</m:t>
                                  </m:r>
                                </m:sub>
                              </m:sSub>
                              <m:r>
                                <a:rPr lang="en-US" sz="1100" b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1" i="1">
                              <a:latin typeface="Cambria Math"/>
                            </a:rPr>
                            <m:t>𝒔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𝟐𝟏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sz="1100" b="1" dirty="0" smtClean="0"/>
              </a:p>
              <a:p>
                <a:endParaRPr lang="cs-CZ" sz="11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843" y="4397911"/>
                <a:ext cx="2823273" cy="74558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own Arrow 18"/>
          <p:cNvSpPr/>
          <p:nvPr/>
        </p:nvSpPr>
        <p:spPr>
          <a:xfrm>
            <a:off x="6439021" y="2521648"/>
            <a:ext cx="228600" cy="282979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-Up Arrow 4"/>
          <p:cNvSpPr/>
          <p:nvPr/>
        </p:nvSpPr>
        <p:spPr>
          <a:xfrm rot="5400000">
            <a:off x="3058851" y="3908101"/>
            <a:ext cx="585544" cy="1565164"/>
          </a:xfrm>
          <a:prstGeom prst="bentUpArrow">
            <a:avLst>
              <a:gd name="adj1" fmla="val 29124"/>
              <a:gd name="adj2" fmla="val 25000"/>
              <a:gd name="adj3" fmla="val 27749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2" grpId="0" animBg="1"/>
      <p:bldP spid="13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/>
              <a:t>Přenosová funkce </a:t>
            </a:r>
            <a:r>
              <a:rPr lang="cs-CZ" sz="3200" b="1" dirty="0" smtClean="0"/>
              <a:t>3-Kompartmentové </a:t>
            </a:r>
            <a:r>
              <a:rPr lang="cs-CZ" sz="3200" b="1" dirty="0"/>
              <a:t>modely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162635"/>
              </p:ext>
            </p:extLst>
          </p:nvPr>
        </p:nvGraphicFramePr>
        <p:xfrm>
          <a:off x="152400" y="742950"/>
          <a:ext cx="382586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r:id="rId3" imgW="3692271" imgH="1757172" progId="Visio.Drawing.11">
                  <p:embed/>
                </p:oleObj>
              </mc:Choice>
              <mc:Fallback>
                <p:oleObj r:id="rId3" imgW="3692271" imgH="17571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42950"/>
                        <a:ext cx="3825867" cy="1828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3591" y="2800350"/>
                <a:ext cx="7585346" cy="226613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sz="14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sz="1400" b="0" i="1">
                          <a:latin typeface="Cambria Math"/>
                        </a:rPr>
                        <m:t>=</m:t>
                      </m:r>
                      <m:r>
                        <a:rPr lang="en-US" sz="1400" b="0" i="1">
                          <a:latin typeface="Cambria Math"/>
                        </a:rPr>
                        <m:t>𝐶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cs-CZ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400" b="0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sz="1400" b="0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sz="14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b="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1400" b="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400" b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cs-CZ" sz="14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¨2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cs-CZ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1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cs-CZ" sz="1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cs-CZ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de-DE" sz="1400" i="1">
                        <a:latin typeface="Cambria Math"/>
                      </a:rPr>
                      <m:t> 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1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cs-CZ" sz="1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cs-CZ" sz="1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cs-CZ" sz="14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cs-CZ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cs-CZ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13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cs-CZ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cs-CZ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cs-CZ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de-DE" sz="1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400" b="1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𝟐𝟏</m:t>
                                  </m:r>
                                </m:sub>
                              </m:sSub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𝟑𝟏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𝟏𝟑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𝟐𝟏</m:t>
                                  </m:r>
                                </m:sub>
                              </m:sSub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𝟑𝟏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𝟏𝟑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𝟑𝟏</m:t>
                              </m:r>
                            </m:sub>
                          </m:sSub>
                          <m:d>
                            <m:d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𝟐𝟏</m:t>
                                  </m:r>
                                </m:sub>
                              </m:sSub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𝟏𝟐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𝟐𝟏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/>
                            </a:rPr>
                            <m:t>( 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𝟑𝟏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cs-CZ" sz="1400" b="1" dirty="0" smtClean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1" y="2800350"/>
                <a:ext cx="7585346" cy="22661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ent Arrow 2"/>
          <p:cNvSpPr/>
          <p:nvPr/>
        </p:nvSpPr>
        <p:spPr>
          <a:xfrm rot="5400000">
            <a:off x="3944516" y="1771650"/>
            <a:ext cx="1143000" cy="762000"/>
          </a:xfrm>
          <a:prstGeom prst="ben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2313</Words>
  <Application>Microsoft Office PowerPoint</Application>
  <PresentationFormat>Předvádění na obrazovce (16:9)</PresentationFormat>
  <Paragraphs>90</Paragraphs>
  <Slides>11</Slides>
  <Notes>4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3" baseType="lpstr">
      <vt:lpstr>WidescreenPresentation</vt:lpstr>
      <vt:lpstr>Microsoft Visio Drawing</vt:lpstr>
      <vt:lpstr>cvičení Modelování a simulace</vt:lpstr>
      <vt:lpstr>Co uděláme ve dnešním cvičení? </vt:lpstr>
      <vt:lpstr>Maticový popis 2-Kompartmentové modely</vt:lpstr>
      <vt:lpstr>Maticový popis 3-Kompartmentové modely</vt:lpstr>
      <vt:lpstr>Maticový popis 4-Kompartmentové modely</vt:lpstr>
      <vt:lpstr>Maticový popis 5-Kompartmentové modely</vt:lpstr>
      <vt:lpstr>Kompartmentové modely jako LTI systém </vt:lpstr>
      <vt:lpstr>Přenosová funkce 2-Kompartmentové modely</vt:lpstr>
      <vt:lpstr>Přenosová funkce 3-Kompartmentové modely</vt:lpstr>
      <vt:lpstr>Přenosová funkce 4-Kompartmentové modely</vt:lpstr>
      <vt:lpstr>Shrnutí dnešního cvičení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2014-04-01T09:27:00Z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