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7" r:id="rId3"/>
    <p:sldId id="457" r:id="rId4"/>
    <p:sldId id="455" r:id="rId5"/>
    <p:sldId id="449" r:id="rId6"/>
    <p:sldId id="451" r:id="rId7"/>
    <p:sldId id="453" r:id="rId8"/>
    <p:sldId id="454" r:id="rId9"/>
    <p:sldId id="456" r:id="rId10"/>
    <p:sldId id="458" r:id="rId11"/>
    <p:sldId id="459" r:id="rId12"/>
    <p:sldId id="365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>
        <p:scale>
          <a:sx n="81" d="100"/>
          <a:sy n="81" d="100"/>
        </p:scale>
        <p:origin x="-1382" y="-4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en-US" dirty="0" smtClean="0"/>
              <a:t>7 </a:t>
            </a:r>
            <a:r>
              <a:rPr lang="en-US" dirty="0" smtClean="0"/>
              <a:t>- LS 2014 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971550"/>
            <a:ext cx="8077200" cy="327660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 smtClean="0"/>
              <a:t>Projekt 1 – Simulátor modely </a:t>
            </a:r>
            <a:r>
              <a:rPr lang="cs-CZ" b="1" dirty="0" smtClean="0"/>
              <a:t>populace</a:t>
            </a:r>
            <a:endParaRPr lang="cs-CZ" b="1" dirty="0" smtClean="0"/>
          </a:p>
          <a:p>
            <a:pPr lvl="1"/>
            <a:r>
              <a:rPr lang="cs-CZ" dirty="0" smtClean="0"/>
              <a:t>Uživatel si vybere model</a:t>
            </a:r>
          </a:p>
          <a:p>
            <a:pPr lvl="1"/>
            <a:r>
              <a:rPr lang="cs-CZ" dirty="0" smtClean="0"/>
              <a:t>Uživatel zadává hodnoty parametrů a počáteční velikost populace</a:t>
            </a:r>
          </a:p>
          <a:p>
            <a:pPr lvl="1"/>
            <a:r>
              <a:rPr lang="cs-CZ" dirty="0" smtClean="0"/>
              <a:t>Systém zobrazí výv</a:t>
            </a:r>
            <a:r>
              <a:rPr lang="cs-CZ" dirty="0"/>
              <a:t>oj populace v casu</a:t>
            </a:r>
            <a:endParaRPr lang="en-US" dirty="0"/>
          </a:p>
          <a:p>
            <a:pPr lvl="1"/>
            <a:endParaRPr lang="cs-CZ" dirty="0" smtClean="0"/>
          </a:p>
          <a:p>
            <a:r>
              <a:rPr lang="cs-CZ" b="1" dirty="0"/>
              <a:t>Projekt 2 – </a:t>
            </a:r>
            <a:r>
              <a:rPr lang="cs-CZ" b="1" dirty="0" smtClean="0"/>
              <a:t>Simulator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parametrů a počáteční množství látku.</a:t>
            </a:r>
          </a:p>
          <a:p>
            <a:pPr lvl="1"/>
            <a:r>
              <a:rPr lang="cs-CZ" dirty="0"/>
              <a:t>Systém vygeneruje diferenciální rovnice</a:t>
            </a:r>
          </a:p>
          <a:p>
            <a:pPr lvl="1"/>
            <a:r>
              <a:rPr lang="cs-CZ" dirty="0"/>
              <a:t>Systém vypočítavá a zobrazí vývoj množství a koncentraci látku v </a:t>
            </a:r>
            <a:r>
              <a:rPr lang="cs-CZ" dirty="0" smtClean="0"/>
              <a:t>čase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047750"/>
            <a:ext cx="7620000" cy="3429000"/>
          </a:xfrm>
        </p:spPr>
        <p:txBody>
          <a:bodyPr>
            <a:normAutofit fontScale="62500" lnSpcReduction="20000"/>
          </a:bodyPr>
          <a:lstStyle/>
          <a:p>
            <a:r>
              <a:rPr lang="cs-CZ" b="1" dirty="0" smtClean="0"/>
              <a:t>Projekt 3 – Analyzátor kompartmentové </a:t>
            </a:r>
            <a:r>
              <a:rPr lang="cs-CZ" b="1" dirty="0" smtClean="0"/>
              <a:t>modely</a:t>
            </a:r>
            <a:endParaRPr lang="cs-CZ" b="1" dirty="0" smtClean="0"/>
          </a:p>
          <a:p>
            <a:pPr lvl="1"/>
            <a:r>
              <a:rPr lang="cs-CZ" dirty="0" smtClean="0"/>
              <a:t>Uživatel zadává popis modelu</a:t>
            </a:r>
          </a:p>
          <a:p>
            <a:pPr lvl="1"/>
            <a:r>
              <a:rPr lang="cs-CZ" dirty="0" smtClean="0"/>
              <a:t>Systém vygeneruje matice A, B, C, U, X, Y</a:t>
            </a:r>
          </a:p>
          <a:p>
            <a:pPr lvl="1"/>
            <a:r>
              <a:rPr lang="cs-CZ" dirty="0" smtClean="0"/>
              <a:t>Systém vypočítavá a zobrazí přenosovou funkci</a:t>
            </a:r>
          </a:p>
          <a:p>
            <a:pPr lvl="1"/>
            <a:r>
              <a:rPr lang="cs-CZ" dirty="0" smtClean="0"/>
              <a:t>Systém  vypočítavá a zobrazí pozorovací parametru</a:t>
            </a:r>
          </a:p>
          <a:p>
            <a:pPr lvl="1"/>
            <a:r>
              <a:rPr lang="cs-CZ" dirty="0" smtClean="0"/>
              <a:t>Systém udělá analýzu </a:t>
            </a:r>
            <a:r>
              <a:rPr lang="cs-CZ" dirty="0" err="1" smtClean="0"/>
              <a:t>identifikatelnosti</a:t>
            </a:r>
            <a:r>
              <a:rPr lang="cs-CZ" dirty="0" smtClean="0"/>
              <a:t> a zobrazí výsledky</a:t>
            </a:r>
          </a:p>
          <a:p>
            <a:pPr marL="365760" lvl="1" indent="0">
              <a:buNone/>
            </a:pPr>
            <a:endParaRPr lang="cs-CZ" dirty="0" smtClean="0"/>
          </a:p>
          <a:p>
            <a:r>
              <a:rPr lang="cs-CZ" b="1" dirty="0"/>
              <a:t>Projekt </a:t>
            </a:r>
            <a:r>
              <a:rPr lang="cs-CZ" b="1" dirty="0" smtClean="0"/>
              <a:t>4 </a:t>
            </a:r>
            <a:r>
              <a:rPr lang="cs-CZ" b="1" dirty="0"/>
              <a:t>– </a:t>
            </a:r>
            <a:r>
              <a:rPr lang="cs-CZ" b="1" dirty="0" smtClean="0"/>
              <a:t>Identifikace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měřeni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vygeneruje diferenciální rovnice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udělá identifikaci parametrů a zobrazí výsledky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/>
              <a:t>Maticový popis </a:t>
            </a:r>
            <a:r>
              <a:rPr lang="cs-CZ" sz="1200" dirty="0" smtClean="0"/>
              <a:t>kompartmentové </a:t>
            </a:r>
            <a:r>
              <a:rPr lang="cs-CZ" sz="1200" dirty="0"/>
              <a:t>modely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67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de-DE" sz="1400" dirty="0" err="1" smtClean="0"/>
              <a:t>test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800" b="1" dirty="0"/>
              <a:t>Maticový popis </a:t>
            </a:r>
            <a:r>
              <a:rPr lang="cs-CZ" b="1" dirty="0" smtClean="0"/>
              <a:t>kompartmentové </a:t>
            </a:r>
            <a:r>
              <a:rPr lang="cs-CZ" b="1" dirty="0"/>
              <a:t>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800" b="1" dirty="0"/>
              <a:t>Přenosová funkce </a:t>
            </a:r>
            <a:r>
              <a:rPr lang="cs-CZ" sz="2800" b="1" dirty="0" smtClean="0"/>
              <a:t>kompartmentové modely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cs-CZ" smtClean="0"/>
              <a:t>Co budete cvičit po celém semestru?</a:t>
            </a:r>
            <a:endParaRPr lang="cs-CZ"/>
          </a:p>
        </p:txBody>
      </p:sp>
      <p:sp>
        <p:nvSpPr>
          <p:cNvPr id="42" name="TextBox 41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17BIMS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376" y="1733550"/>
            <a:ext cx="2295223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1. hodina</a:t>
            </a:r>
          </a:p>
          <a:p>
            <a:r>
              <a:rPr lang="cs-CZ" sz="1200" b="1" dirty="0" smtClean="0"/>
              <a:t>Úvod </a:t>
            </a:r>
            <a:r>
              <a:rPr lang="cs-CZ" sz="1200" b="1" smtClean="0"/>
              <a:t>do Matlab/Simulink</a:t>
            </a:r>
            <a:endParaRPr lang="cs-CZ" sz="1200" b="1" dirty="0" smtClean="0"/>
          </a:p>
          <a:p>
            <a:endParaRPr lang="cs-CZ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5494" y="2346127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2.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jednodruhových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47" name="Elbow Connector 46"/>
          <p:cNvCxnSpPr>
            <a:endCxn id="43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5"/>
          <p:cNvCxnSpPr>
            <a:endCxn id="46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81057" y="1733550"/>
            <a:ext cx="206233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5. hodina</a:t>
            </a:r>
          </a:p>
          <a:p>
            <a:r>
              <a:rPr lang="cs-CZ" sz="1200" b="1" dirty="0" smtClean="0"/>
              <a:t>1-kompartmentové modely</a:t>
            </a:r>
            <a:endParaRPr lang="cs-CZ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6174" y="2346126"/>
            <a:ext cx="2057401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6. hodina</a:t>
            </a:r>
          </a:p>
          <a:p>
            <a:r>
              <a:rPr lang="cs-CZ" sz="1200" b="1" dirty="0" smtClean="0"/>
              <a:t>Vice-kompartmentové modely</a:t>
            </a:r>
            <a:endParaRPr lang="cs-CZ" sz="1200" b="1" dirty="0"/>
          </a:p>
        </p:txBody>
      </p:sp>
      <p:cxnSp>
        <p:nvCxnSpPr>
          <p:cNvPr id="58" name="Elbow Connector 57"/>
          <p:cNvCxnSpPr>
            <a:endCxn id="56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45"/>
          <p:cNvCxnSpPr>
            <a:endCxn id="5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8949" y="1733550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9</a:t>
            </a:r>
            <a:r>
              <a:rPr lang="cs-CZ" sz="1200" dirty="0" smtClean="0"/>
              <a:t>. hodina</a:t>
            </a:r>
          </a:p>
          <a:p>
            <a:r>
              <a:rPr lang="cs-CZ" sz="1200" b="1" dirty="0"/>
              <a:t>Analýza identifikovatelnosti</a:t>
            </a:r>
          </a:p>
        </p:txBody>
      </p:sp>
      <p:cxnSp>
        <p:nvCxnSpPr>
          <p:cNvPr id="61" name="Elbow Connector 45"/>
          <p:cNvCxnSpPr>
            <a:endCxn id="60" idx="1"/>
          </p:cNvCxnSpPr>
          <p:nvPr/>
        </p:nvCxnSpPr>
        <p:spPr>
          <a:xfrm rot="16200000" flipH="1">
            <a:off x="6554232" y="1675944"/>
            <a:ext cx="361891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4495" y="1352550"/>
            <a:ext cx="1568058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Modely populací</a:t>
            </a:r>
            <a:endParaRPr lang="cs-CZ" sz="1600" b="1" smtClean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5175" y="1352550"/>
            <a:ext cx="2228495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Kompartmentové modely</a:t>
            </a:r>
            <a:endParaRPr lang="cs-CZ" sz="1600" b="1"/>
          </a:p>
        </p:txBody>
      </p:sp>
      <p:sp>
        <p:nvSpPr>
          <p:cNvPr id="66" name="TextBox 65"/>
          <p:cNvSpPr txBox="1"/>
          <p:nvPr/>
        </p:nvSpPr>
        <p:spPr>
          <a:xfrm>
            <a:off x="6457950" y="1352550"/>
            <a:ext cx="153843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b="1" dirty="0" smtClean="0">
                <a:solidFill>
                  <a:schemeClr val="tx1"/>
                </a:solidFill>
              </a:rPr>
              <a:t>Pokročilé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pojmy</a:t>
            </a:r>
            <a:endParaRPr lang="cs-CZ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2" idx="2"/>
            <a:endCxn id="63" idx="0"/>
          </p:cNvCxnSpPr>
          <p:nvPr/>
        </p:nvCxnSpPr>
        <p:spPr>
          <a:xfrm rot="5400000">
            <a:off x="4253212" y="1186161"/>
            <a:ext cx="332601" cy="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39"/>
          <p:cNvCxnSpPr>
            <a:stCxn id="42" idx="2"/>
            <a:endCxn id="66" idx="0"/>
          </p:cNvCxnSpPr>
          <p:nvPr/>
        </p:nvCxnSpPr>
        <p:spPr>
          <a:xfrm rot="16200000" flipH="1">
            <a:off x="5657083" y="-217535"/>
            <a:ext cx="332601" cy="2807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2" idx="2"/>
            <a:endCxn id="62" idx="0"/>
          </p:cNvCxnSpPr>
          <p:nvPr/>
        </p:nvCxnSpPr>
        <p:spPr>
          <a:xfrm rot="5400000">
            <a:off x="2547762" y="-519289"/>
            <a:ext cx="332601" cy="3411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6713" y="2952750"/>
            <a:ext cx="22888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3.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dvoudruhových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72" name="Elbow Connector 45"/>
          <p:cNvCxnSpPr>
            <a:endCxn id="71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6175" y="2955727"/>
            <a:ext cx="2057400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7</a:t>
            </a:r>
            <a:r>
              <a:rPr lang="cs-CZ" sz="1200" dirty="0" smtClean="0"/>
              <a:t>. hodina</a:t>
            </a:r>
          </a:p>
          <a:p>
            <a:r>
              <a:rPr lang="cs-CZ" sz="1200" b="1" dirty="0"/>
              <a:t>Vice-kompartmentové modely</a:t>
            </a:r>
          </a:p>
        </p:txBody>
      </p:sp>
      <p:cxnSp>
        <p:nvCxnSpPr>
          <p:cNvPr id="76" name="Elbow Connector 45"/>
          <p:cNvCxnSpPr>
            <a:endCxn id="74" idx="1"/>
          </p:cNvCxnSpPr>
          <p:nvPr/>
        </p:nvCxnSpPr>
        <p:spPr>
          <a:xfrm rot="16200000" flipH="1">
            <a:off x="3086359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38949" y="2346128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10</a:t>
            </a:r>
            <a:r>
              <a:rPr lang="cs-CZ" sz="1200" dirty="0" smtClean="0"/>
              <a:t>. hodina</a:t>
            </a:r>
          </a:p>
          <a:p>
            <a:r>
              <a:rPr lang="cs-CZ" sz="1200" b="1" dirty="0"/>
              <a:t>Analýza identifikovatelnosti</a:t>
            </a:r>
          </a:p>
        </p:txBody>
      </p:sp>
      <p:cxnSp>
        <p:nvCxnSpPr>
          <p:cNvPr id="78" name="Elbow Connector 45"/>
          <p:cNvCxnSpPr>
            <a:endCxn id="77" idx="1"/>
          </p:cNvCxnSpPr>
          <p:nvPr/>
        </p:nvCxnSpPr>
        <p:spPr>
          <a:xfrm rot="16200000" flipH="1">
            <a:off x="6277233" y="2011524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94" y="3562350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4. hodina</a:t>
            </a:r>
          </a:p>
          <a:p>
            <a:r>
              <a:rPr lang="cs-CZ" sz="1200" b="1" dirty="0" smtClean="0"/>
              <a:t>Epidemiologické modely</a:t>
            </a:r>
            <a:endParaRPr lang="cs-CZ" sz="1200" b="1" dirty="0"/>
          </a:p>
        </p:txBody>
      </p:sp>
      <p:cxnSp>
        <p:nvCxnSpPr>
          <p:cNvPr id="80" name="Elbow Connector 45"/>
          <p:cNvCxnSpPr>
            <a:endCxn id="79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38949" y="2940399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1</a:t>
            </a:r>
            <a:r>
              <a:rPr lang="cs-CZ" sz="1200" dirty="0" smtClean="0"/>
              <a:t>. hodina</a:t>
            </a:r>
          </a:p>
          <a:p>
            <a:pPr algn="ctr"/>
            <a:r>
              <a:rPr lang="cs-CZ" sz="1200" b="1" dirty="0"/>
              <a:t>Identifikace parametrů modelu</a:t>
            </a:r>
          </a:p>
        </p:txBody>
      </p:sp>
      <p:cxnSp>
        <p:nvCxnSpPr>
          <p:cNvPr id="89" name="Elbow Connector 45"/>
          <p:cNvCxnSpPr>
            <a:endCxn id="88" idx="1"/>
          </p:cNvCxnSpPr>
          <p:nvPr/>
        </p:nvCxnSpPr>
        <p:spPr>
          <a:xfrm rot="16200000" flipH="1">
            <a:off x="6277233" y="2605795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71902" y="412783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 smtClean="0"/>
              <a:t>Získání zápočtu ze cvičení</a:t>
            </a:r>
          </a:p>
          <a:p>
            <a:r>
              <a:rPr lang="cs-CZ" sz="1200" i="1" dirty="0" smtClean="0"/>
              <a:t>Ze cvičení lze získat maximálně 40 bodů. Pro získání zápočtu je potřeba </a:t>
            </a:r>
            <a:r>
              <a:rPr lang="cs-CZ" sz="1200" b="1" i="1" dirty="0" smtClean="0"/>
              <a:t>20 bodů</a:t>
            </a:r>
            <a:r>
              <a:rPr lang="cs-CZ" sz="1200" i="1" dirty="0" smtClean="0"/>
              <a:t>. </a:t>
            </a:r>
          </a:p>
          <a:p>
            <a:r>
              <a:rPr lang="cs-CZ" sz="1200" i="1" dirty="0" smtClean="0"/>
              <a:t>Až 11 bodů lze získat za aktivní účast na cvičení (1 bod za hodinu).</a:t>
            </a:r>
          </a:p>
          <a:p>
            <a:r>
              <a:rPr lang="cs-CZ" sz="1200" i="1" dirty="0" smtClean="0"/>
              <a:t>Až 15 bodů lze získat za zápočtový test, který se uskuteční v </a:t>
            </a:r>
            <a:r>
              <a:rPr lang="de-DE" sz="1200" i="1" dirty="0" smtClean="0"/>
              <a:t>8</a:t>
            </a:r>
            <a:r>
              <a:rPr lang="cs-CZ" sz="1200" i="1" dirty="0" smtClean="0"/>
              <a:t>. hodině. </a:t>
            </a:r>
          </a:p>
          <a:p>
            <a:r>
              <a:rPr lang="cs-CZ" sz="1200" i="1" dirty="0" smtClean="0"/>
              <a:t>Až 14 bodů lze získat za zápočtový test, který se uskuteční v 13. hodině. </a:t>
            </a:r>
            <a:endParaRPr lang="cs-CZ" sz="12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38949" y="3565327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2</a:t>
            </a:r>
            <a:r>
              <a:rPr lang="cs-CZ" sz="1200" dirty="0" smtClean="0"/>
              <a:t>. hodina</a:t>
            </a:r>
          </a:p>
          <a:p>
            <a:pPr algn="ctr"/>
            <a:r>
              <a:rPr lang="cs-CZ" sz="1200" b="1" dirty="0"/>
              <a:t>Analýza</a:t>
            </a:r>
            <a:r>
              <a:rPr lang="de-DE" sz="1200" b="1" dirty="0"/>
              <a:t> </a:t>
            </a:r>
            <a:r>
              <a:rPr lang="cs-CZ" sz="1200" b="1" dirty="0"/>
              <a:t>citlivost</a:t>
            </a:r>
            <a:r>
              <a:rPr lang="de-DE" sz="1200" b="1" dirty="0"/>
              <a:t>i</a:t>
            </a:r>
            <a:endParaRPr lang="cs-CZ" sz="1200" b="1" dirty="0"/>
          </a:p>
        </p:txBody>
      </p:sp>
      <p:cxnSp>
        <p:nvCxnSpPr>
          <p:cNvPr id="92" name="Elbow Connector 45"/>
          <p:cNvCxnSpPr>
            <a:endCxn id="91" idx="1"/>
          </p:cNvCxnSpPr>
          <p:nvPr/>
        </p:nvCxnSpPr>
        <p:spPr>
          <a:xfrm rot="16200000" flipH="1">
            <a:off x="6277233" y="3230723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38949" y="4210794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3</a:t>
            </a:r>
            <a:r>
              <a:rPr lang="cs-CZ" sz="1200" dirty="0" smtClean="0"/>
              <a:t>. hodina</a:t>
            </a:r>
          </a:p>
          <a:p>
            <a:pPr algn="ctr"/>
            <a:r>
              <a:rPr lang="cs-CZ" sz="1200" b="1" dirty="0"/>
              <a:t>Finální prezentace</a:t>
            </a:r>
          </a:p>
        </p:txBody>
      </p:sp>
      <p:cxnSp>
        <p:nvCxnSpPr>
          <p:cNvPr id="95" name="Elbow Connector 45"/>
          <p:cNvCxnSpPr>
            <a:endCxn id="94" idx="1"/>
          </p:cNvCxnSpPr>
          <p:nvPr/>
        </p:nvCxnSpPr>
        <p:spPr>
          <a:xfrm rot="16200000" flipH="1">
            <a:off x="6277233" y="3876190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Maticový popis </a:t>
            </a:r>
            <a:r>
              <a:rPr lang="de-DE" sz="3200" b="1" dirty="0" smtClean="0"/>
              <a:t>4</a:t>
            </a:r>
            <a:r>
              <a:rPr lang="cs-CZ" sz="3200" b="1" dirty="0" smtClean="0"/>
              <a:t>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</m:t>
                      </m:r>
                      <m:r>
                        <a:rPr lang="cs-CZ" sz="1100" i="1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       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cs-CZ" sz="1100" i="1">
                          <a:latin typeface="Cambria Math"/>
                        </a:rPr>
                        <m:t>                     </m:t>
                      </m:r>
                      <m:r>
                        <a:rPr lang="en-US" sz="1100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3257550"/>
                <a:ext cx="5029199" cy="1644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𝑋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   </m:t>
                      </m:r>
                      <m:r>
                        <a:rPr lang="de-DE" sz="1200" b="0" i="1" smtClean="0">
                          <a:latin typeface="Cambria Math"/>
                        </a:rPr>
                        <m:t>𝑌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2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200" b="0" i="1" smtClean="0">
                          <a:latin typeface="Cambria Math"/>
                        </a:rPr>
                        <m:t>     </m:t>
                      </m:r>
                      <m:r>
                        <a:rPr lang="en-US" sz="1200" i="1">
                          <a:latin typeface="Cambria Math"/>
                        </a:rPr>
                        <m:t>𝑈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𝐴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B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𝐶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28270"/>
                <a:ext cx="3479029" cy="31300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25920" y="3720247"/>
            <a:ext cx="26047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25306"/>
              </p:ext>
            </p:extLst>
          </p:nvPr>
        </p:nvGraphicFramePr>
        <p:xfrm>
          <a:off x="218783" y="819150"/>
          <a:ext cx="5048834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5" imgW="5016246" imgH="1904238" progId="Visio.Drawing.11">
                  <p:embed/>
                </p:oleObj>
              </mc:Choice>
              <mc:Fallback>
                <p:oleObj r:id="rId5" imgW="5016246" imgH="190423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3" y="819150"/>
                        <a:ext cx="5048834" cy="1905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09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Maticový popis 5-Kompartmentové 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r>
                        <a:rPr lang="de-DE" sz="1100" b="0" i="1" smtClean="0">
                          <a:latin typeface="Cambria Math"/>
                        </a:rPr>
                        <m:t>    </m:t>
                      </m:r>
                      <m:r>
                        <a:rPr lang="en-US" sz="1100" i="1">
                          <a:latin typeface="Cambria Math"/>
                        </a:rPr>
                        <m:t>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25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∙</m:t>
                          </m:r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44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1  </m:t>
                          </m:r>
                        </m:sub>
                      </m:sSub>
                      <m:r>
                        <a:rPr lang="de-DE" sz="1100" b="0" i="1" smtClean="0">
                          <a:latin typeface="Cambria Math"/>
                        </a:rPr>
                        <m:t> </m:t>
                      </m:r>
                      <m:r>
                        <a:rPr lang="en-US" sz="1100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 +0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  <m:r>
                        <a:rPr lang="en-US" sz="1100" i="1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</m:t>
                      </m:r>
                      <m:d>
                        <m:dPr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55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 + 0</m:t>
                      </m:r>
                    </m:oMath>
                  </m:oMathPara>
                </a14:m>
                <a:endParaRPr lang="cs-CZ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1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cs-CZ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cs-CZ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DE" sz="1100" i="1">
                        <a:latin typeface="Cambria Math"/>
                      </a:rPr>
                      <m:t>+</m:t>
                    </m:r>
                  </m:oMath>
                </a14:m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</a:rPr>
                      <m:t>0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cs-CZ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de-DE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cs-CZ" sz="11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100" i="1">
                          <a:latin typeface="Cambria Math"/>
                        </a:rPr>
                        <m:t>=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a:rPr lang="de-DE" sz="1100" b="0" i="1" smtClean="0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cs-CZ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i="1">
                          <a:latin typeface="Cambria Math"/>
                        </a:rPr>
                        <m:t>0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1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de-DE" sz="1100" dirty="0"/>
                        <m:t> </m:t>
                      </m:r>
                      <m:r>
                        <a:rPr lang="de-DE" sz="1100" b="0" i="1" smtClean="0">
                          <a:latin typeface="Cambria Math"/>
                        </a:rPr>
                        <m:t>1</m:t>
                      </m:r>
                      <m:r>
                        <a:rPr lang="en-US" sz="11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1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3228390"/>
                <a:ext cx="4865914" cy="19023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96937"/>
              </p:ext>
            </p:extLst>
          </p:nvPr>
        </p:nvGraphicFramePr>
        <p:xfrm>
          <a:off x="152399" y="742950"/>
          <a:ext cx="4572001" cy="232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r:id="rId4" imgW="5722620" imgH="2923794" progId="Visio.Drawing.11">
                  <p:embed/>
                </p:oleObj>
              </mc:Choice>
              <mc:Fallback>
                <p:oleObj r:id="rId4" imgW="5722620" imgH="2923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742950"/>
                        <a:ext cx="4572001" cy="2326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/>
                        </a:rPr>
                        <m:t>𝑋</m:t>
                      </m:r>
                      <m:r>
                        <a:rPr lang="en-US" sz="11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</m:t>
                      </m:r>
                      <m:r>
                        <a:rPr lang="en-US" sz="1100" i="1">
                          <a:latin typeface="Cambria Math"/>
                        </a:rPr>
                        <m:t>𝑌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11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1100" i="1">
                          <a:latin typeface="Cambria Math"/>
                        </a:rPr>
                        <m:t>𝑈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𝐴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55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/>
                        </a:rPr>
                        <m:t>B</m:t>
                      </m:r>
                      <m:r>
                        <a:rPr lang="en-US" sz="11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/>
                        </a:rPr>
                        <m:t>𝐶</m:t>
                      </m:r>
                      <m:r>
                        <a:rPr lang="en-US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cs-CZ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cs-CZ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192" y="742950"/>
                <a:ext cx="3921408" cy="36547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9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Kompartmentové modely jako LTI systém 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65023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4" imgW="3269742" imgH="1697355" progId="Visio.Drawing.11">
                  <p:embed/>
                </p:oleObj>
              </mc:Choice>
              <mc:Fallback>
                <p:oleObj r:id="rId4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22390" y="1343237"/>
                <a:ext cx="1360244" cy="53001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A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U</m:t>
                      </m:r>
                    </m:oMath>
                  </m:oMathPara>
                </a14:m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Y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390" y="1343237"/>
                <a:ext cx="1360244" cy="5300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4287417" y="1504950"/>
            <a:ext cx="894183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2388" y="2114550"/>
            <a:ext cx="37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 smtClean="0"/>
              <a:t>lineární t-invariantní dynamický systém</a:t>
            </a:r>
          </a:p>
          <a:p>
            <a:pPr algn="ctr"/>
            <a:r>
              <a:rPr lang="cs-CZ" b="1" dirty="0" smtClean="0"/>
              <a:t>LTI systém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5" name="Rectangle 14"/>
          <p:cNvSpPr/>
          <p:nvPr/>
        </p:nvSpPr>
        <p:spPr>
          <a:xfrm>
            <a:off x="3932063" y="4171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b="1" dirty="0"/>
              <a:t>Přenosová </a:t>
            </a:r>
            <a:r>
              <a:rPr lang="cs-CZ" b="1" dirty="0" smtClean="0"/>
              <a:t>funkce je </a:t>
            </a:r>
            <a:r>
              <a:rPr lang="cs-CZ" dirty="0" smtClean="0"/>
              <a:t>závislost </a:t>
            </a:r>
            <a:r>
              <a:rPr lang="cs-CZ" dirty="0"/>
              <a:t>mezi výstupem </a:t>
            </a:r>
            <a:r>
              <a:rPr lang="cs-CZ" dirty="0" smtClean="0"/>
              <a:t>a </a:t>
            </a:r>
            <a:r>
              <a:rPr lang="cs-CZ" dirty="0"/>
              <a:t>vstupem </a:t>
            </a:r>
            <a:r>
              <a:rPr lang="cs-CZ" dirty="0" smtClean="0"/>
              <a:t>LTI systému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088212" y="2919700"/>
            <a:ext cx="228600" cy="414050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04927" y="3537080"/>
                <a:ext cx="2060757" cy="541751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𝑼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cs-CZ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927" y="3537080"/>
                <a:ext cx="2060757" cy="541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cs-CZ" sz="3200" b="1" dirty="0" smtClean="0"/>
              <a:t>2-Kompartmentové 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16490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4" imgW="3269742" imgH="1697355" progId="Visio.Drawing.11">
                  <p:embed/>
                </p:oleObj>
              </mc:Choice>
              <mc:Fallback>
                <p:oleObj r:id="rId4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267200" y="1557448"/>
            <a:ext cx="894183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5400000">
            <a:off x="3610394" y="3232711"/>
            <a:ext cx="228600" cy="366814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435151" y="2851133"/>
                <a:ext cx="3997313" cy="109876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2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200" b="0" i="1">
                          <a:latin typeface="Cambria Math"/>
                        </a:rPr>
                        <m:t>=</m:t>
                      </m:r>
                      <m:r>
                        <a:rPr lang="en-US" sz="1200" b="0" i="1">
                          <a:latin typeface="Cambria Math"/>
                        </a:rPr>
                        <m:t>𝐶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2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2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2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2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2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</m:oMath>
                </a14:m>
                <a:r>
                  <a:rPr lang="cs-CZ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sz="1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2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cs-CZ" sz="12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cs-CZ" sz="1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200" dirty="0" smtClean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51" y="2851133"/>
                <a:ext cx="3997313" cy="109876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86400" y="790349"/>
                <a:ext cx="2362442" cy="1686231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𝑋</m:t>
                      </m:r>
                      <m:r>
                        <a:rPr lang="en-US" sz="1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cs-CZ" sz="1200" b="0" i="1" smtClean="0">
                          <a:latin typeface="Cambria Math"/>
                        </a:rPr>
                        <m:t>       </m:t>
                      </m:r>
                      <m:r>
                        <a:rPr lang="en-US" sz="1200" i="1">
                          <a:latin typeface="Cambria Math"/>
                        </a:rPr>
                        <m:t>𝑌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cs-CZ" sz="12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cs-CZ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12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cs-CZ" sz="1200" b="0" i="1" smtClean="0">
                          <a:latin typeface="Cambria Math"/>
                        </a:rPr>
                        <m:t>    </m:t>
                      </m:r>
                      <m:r>
                        <a:rPr lang="cs-CZ" sz="1200" b="0" i="1" smtClean="0">
                          <a:latin typeface="Cambria Math"/>
                        </a:rPr>
                        <m:t>𝑈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12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</a:rPr>
                        <m:t>𝐴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/>
                        </a:rPr>
                        <m:t>B</m:t>
                      </m:r>
                      <m:r>
                        <a:rPr lang="en-US" sz="1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𝐶</m:t>
                      </m:r>
                      <m:r>
                        <a:rPr lang="en-US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2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2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790349"/>
                <a:ext cx="2362442" cy="16862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1000" y="2800350"/>
            <a:ext cx="2880049" cy="1384995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Bradley Hand ITC" pitchFamily="66" charset="0"/>
              </a:rPr>
              <a:t>syms</a:t>
            </a:r>
            <a:r>
              <a:rPr lang="en-US" sz="1200" dirty="0">
                <a:latin typeface="Bradley Hand ITC" pitchFamily="66" charset="0"/>
              </a:rPr>
              <a:t> s </a:t>
            </a:r>
            <a:r>
              <a:rPr lang="cs-CZ" sz="1200" dirty="0" smtClean="0">
                <a:latin typeface="Bradley Hand ITC" pitchFamily="66" charset="0"/>
              </a:rPr>
              <a:t>k11 </a:t>
            </a:r>
            <a:r>
              <a:rPr lang="en-US" sz="1200" dirty="0" smtClean="0">
                <a:latin typeface="Bradley Hand ITC" pitchFamily="66" charset="0"/>
              </a:rPr>
              <a:t>k12 </a:t>
            </a:r>
            <a:r>
              <a:rPr lang="en-US" sz="1200" dirty="0">
                <a:latin typeface="Bradley Hand ITC" pitchFamily="66" charset="0"/>
              </a:rPr>
              <a:t>k21 </a:t>
            </a:r>
            <a:r>
              <a:rPr lang="en-US" sz="1200" dirty="0" smtClean="0">
                <a:latin typeface="Bradley Hand ITC" pitchFamily="66" charset="0"/>
              </a:rPr>
              <a:t>v1</a:t>
            </a:r>
            <a:r>
              <a:rPr lang="en-US" sz="1200" dirty="0">
                <a:latin typeface="Bradley Hand ITC" pitchFamily="66" charset="0"/>
              </a:rPr>
              <a:t>;</a:t>
            </a:r>
          </a:p>
          <a:p>
            <a:r>
              <a:rPr lang="en-US" sz="1200" dirty="0">
                <a:latin typeface="Bradley Hand ITC" pitchFamily="66" charset="0"/>
              </a:rPr>
              <a:t>A=[-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11-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1</a:t>
            </a:r>
            <a:r>
              <a:rPr lang="en-US" sz="1200" dirty="0" smtClean="0">
                <a:latin typeface="Bradley Hand ITC" pitchFamily="66" charset="0"/>
              </a:rPr>
              <a:t>2 </a:t>
            </a:r>
            <a:r>
              <a:rPr lang="cs-CZ" sz="1200" dirty="0" smtClean="0">
                <a:latin typeface="Bradley Hand ITC" pitchFamily="66" charset="0"/>
              </a:rPr>
              <a:t>k21</a:t>
            </a:r>
            <a:r>
              <a:rPr lang="en-US" sz="1200" dirty="0" smtClean="0">
                <a:latin typeface="Bradley Hand ITC" pitchFamily="66" charset="0"/>
              </a:rPr>
              <a:t>; </a:t>
            </a:r>
            <a:r>
              <a:rPr lang="en-US" sz="1200" dirty="0">
                <a:latin typeface="Bradley Hand ITC" pitchFamily="66" charset="0"/>
              </a:rPr>
              <a:t>k12 </a:t>
            </a:r>
            <a:r>
              <a:rPr lang="cs-CZ" sz="1200" dirty="0" smtClean="0">
                <a:latin typeface="Bradley Hand ITC" pitchFamily="66" charset="0"/>
              </a:rPr>
              <a:t>–</a:t>
            </a:r>
            <a:r>
              <a:rPr lang="en-US" sz="1200" dirty="0" smtClean="0">
                <a:latin typeface="Bradley Hand ITC" pitchFamily="66" charset="0"/>
              </a:rPr>
              <a:t>k</a:t>
            </a:r>
            <a:r>
              <a:rPr lang="cs-CZ" sz="1200" dirty="0" smtClean="0">
                <a:latin typeface="Bradley Hand ITC" pitchFamily="66" charset="0"/>
              </a:rPr>
              <a:t>21</a:t>
            </a:r>
            <a:r>
              <a:rPr lang="en-US" sz="1200" dirty="0" smtClean="0">
                <a:latin typeface="Bradley Hand ITC" pitchFamily="66" charset="0"/>
              </a:rPr>
              <a:t>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B=[</a:t>
            </a:r>
            <a:r>
              <a:rPr lang="en-US" sz="1200" dirty="0" smtClean="0">
                <a:latin typeface="Bradley Hand ITC" pitchFamily="66" charset="0"/>
              </a:rPr>
              <a:t>1</a:t>
            </a:r>
            <a:r>
              <a:rPr lang="cs-CZ" sz="1200" dirty="0" smtClean="0">
                <a:latin typeface="Bradley Hand ITC" pitchFamily="66" charset="0"/>
              </a:rPr>
              <a:t> 0</a:t>
            </a:r>
            <a:r>
              <a:rPr lang="en-US" sz="1200" dirty="0" smtClean="0">
                <a:latin typeface="Bradley Hand ITC" pitchFamily="66" charset="0"/>
              </a:rPr>
              <a:t>; 0 0];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C=[1/v1 </a:t>
            </a:r>
            <a:r>
              <a:rPr lang="en-US" sz="1200" dirty="0" smtClean="0">
                <a:latin typeface="Bradley Hand ITC" pitchFamily="66" charset="0"/>
              </a:rPr>
              <a:t>0; </a:t>
            </a:r>
            <a:r>
              <a:rPr lang="en-US" sz="1200" dirty="0">
                <a:latin typeface="Bradley Hand ITC" pitchFamily="66" charset="0"/>
              </a:rPr>
              <a:t>0 </a:t>
            </a:r>
            <a:r>
              <a:rPr lang="en-US" sz="1200" dirty="0" smtClean="0">
                <a:latin typeface="Bradley Hand ITC" pitchFamily="66" charset="0"/>
              </a:rPr>
              <a:t>0];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 smtClean="0">
                <a:latin typeface="Bradley Hand ITC" pitchFamily="66" charset="0"/>
              </a:rPr>
              <a:t>I=eye(</a:t>
            </a:r>
            <a:r>
              <a:rPr lang="cs-CZ" sz="1200" dirty="0" smtClean="0">
                <a:latin typeface="Bradley Hand ITC" pitchFamily="66" charset="0"/>
              </a:rPr>
              <a:t>2</a:t>
            </a:r>
            <a:r>
              <a:rPr lang="en-US" sz="1200" dirty="0" smtClean="0">
                <a:latin typeface="Bradley Hand ITC" pitchFamily="66" charset="0"/>
              </a:rPr>
              <a:t>); 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TF=C*</a:t>
            </a:r>
            <a:r>
              <a:rPr lang="en-US" sz="1200" dirty="0" err="1">
                <a:latin typeface="Bradley Hand ITC" pitchFamily="66" charset="0"/>
              </a:rPr>
              <a:t>inv</a:t>
            </a:r>
            <a:r>
              <a:rPr lang="en-US" sz="1200" dirty="0">
                <a:latin typeface="Bradley Hand ITC" pitchFamily="66" charset="0"/>
              </a:rPr>
              <a:t>(s*I-A)*B</a:t>
            </a:r>
            <a:r>
              <a:rPr lang="en-US" sz="1200" dirty="0" smtClean="0">
                <a:latin typeface="Bradley Hand ITC" pitchFamily="66" charset="0"/>
              </a:rPr>
              <a:t>;</a:t>
            </a:r>
            <a:endParaRPr lang="cs-CZ" sz="1200" dirty="0" smtClean="0">
              <a:latin typeface="Bradley Hand ITC" pitchFamily="66" charset="0"/>
            </a:endParaRPr>
          </a:p>
          <a:p>
            <a:r>
              <a:rPr lang="cs-CZ" sz="1200" dirty="0" err="1" smtClean="0">
                <a:latin typeface="Bradley Hand ITC" pitchFamily="66" charset="0"/>
              </a:rPr>
              <a:t>Collect</a:t>
            </a:r>
            <a:r>
              <a:rPr lang="en-US" sz="1200" dirty="0" smtClean="0">
                <a:latin typeface="Bradley Hand ITC" pitchFamily="66" charset="0"/>
              </a:rPr>
              <a:t>(TF(1,1),s);</a:t>
            </a:r>
            <a:endParaRPr lang="en-US" sz="1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05843" y="4397911"/>
                <a:ext cx="2823273" cy="74558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100" b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100" b="1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843" y="4397911"/>
                <a:ext cx="2823273" cy="7455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/>
          <p:cNvSpPr/>
          <p:nvPr/>
        </p:nvSpPr>
        <p:spPr>
          <a:xfrm>
            <a:off x="6439021" y="2521648"/>
            <a:ext cx="228600" cy="28297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5400000">
            <a:off x="3058851" y="3908101"/>
            <a:ext cx="585544" cy="1565164"/>
          </a:xfrm>
          <a:prstGeom prst="bentUpArrow">
            <a:avLst>
              <a:gd name="adj1" fmla="val 29124"/>
              <a:gd name="adj2" fmla="val 25000"/>
              <a:gd name="adj3" fmla="val 27749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2" grpId="0" animBg="1"/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cs-CZ" sz="3200" b="1" dirty="0" smtClean="0"/>
              <a:t>3-Kompartmentové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62635"/>
              </p:ext>
            </p:extLst>
          </p:nvPr>
        </p:nvGraphicFramePr>
        <p:xfrm>
          <a:off x="152400" y="7429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3" imgW="3692271" imgH="1757172" progId="Visio.Drawing.11">
                  <p:embed/>
                </p:oleObj>
              </mc:Choice>
              <mc:Fallback>
                <p:oleObj r:id="rId3" imgW="3692271" imgH="17571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42950"/>
                        <a:ext cx="3825867" cy="1828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r>
                        <a:rPr lang="en-US" sz="1400" b="0" i="1">
                          <a:latin typeface="Cambria Math"/>
                        </a:rPr>
                        <m:t>𝐶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4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¨2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de-DE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d>
                            <m:d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( 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sz="14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3944516" y="1771650"/>
            <a:ext cx="1143000" cy="762000"/>
          </a:xfrm>
          <a:prstGeom prst="ben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/>
              <a:t>Přenosová funkce </a:t>
            </a:r>
            <a:r>
              <a:rPr lang="de-DE" sz="3200" b="1" dirty="0" smtClean="0"/>
              <a:t>4</a:t>
            </a:r>
            <a:r>
              <a:rPr lang="cs-CZ" sz="3200" b="1" dirty="0" smtClean="0"/>
              <a:t>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9753" y="2304095"/>
                <a:ext cx="8671156" cy="282397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r>
                        <a:rPr lang="en-US" sz="1100" b="0" i="1">
                          <a:latin typeface="Cambria Math"/>
                        </a:rPr>
                        <m:t>𝐶</m:t>
                      </m:r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1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1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1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1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1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de-DE" sz="1100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1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1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1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1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1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1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1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d>
                                    <m:d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1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34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44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1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1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cs-CZ" sz="11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1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1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100" b="1" i="1"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1100" b="1">
                              <a:latin typeface="Cambria Math"/>
                            </a:rPr>
                            <m:t>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^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1100" b="1">
                              <a:latin typeface="Cambria Math"/>
                            </a:rPr>
                            <m:t>+(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𝐤𝟐𝟑𝐤𝟑𝟒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𝐤𝟐𝟏𝐤𝟑𝟐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𝐤𝟏𝟐𝐤𝟑𝟐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𝐤𝟏𝟐𝐤𝟐𝟑</m:t>
                          </m:r>
                          <m:r>
                            <a:rPr lang="en-US" sz="1100" b="1">
                              <a:latin typeface="Cambria Math"/>
                            </a:rPr>
                            <m:t>)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𝐬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𝟏𝟐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𝟐𝟑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𝟑𝟒</m:t>
                          </m:r>
                        </m:den>
                      </m:f>
                    </m:oMath>
                  </m:oMathPara>
                </a14:m>
                <a:endParaRPr lang="de-DE" sz="11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𝟏𝟐</m:t>
                          </m:r>
                          <m:r>
                            <a:rPr lang="en-US" sz="1100" b="1" i="1">
                              <a:latin typeface="Cambria Math"/>
                            </a:rPr>
                            <m:t>∗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𝟐𝟑</m:t>
                          </m:r>
                          <m:r>
                            <a:rPr lang="en-US" sz="1100" b="1" i="1">
                              <a:latin typeface="Cambria Math"/>
                            </a:rPr>
                            <m:t>∗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𝟑𝟒</m:t>
                          </m:r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100" b="1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cs-CZ" sz="11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+(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𝟒𝟒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𝟐𝟏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𝟐𝟑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𝟏𝟐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𝟑𝟒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^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sz="1100" b="1" i="1">
                                        <a:latin typeface="Cambria Math"/>
                                      </a:rPr>
                                      <m:t>+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1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𝟐𝟏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𝟐𝟏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𝟏𝟐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𝟐𝟑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𝟑𝟒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1100" b="1" i="1">
                                    <a:latin typeface="Cambria Math"/>
                                  </a:rPr>
                                  <m:t>𝟒𝟒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3" y="2304095"/>
                <a:ext cx="8671156" cy="28239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4572000" y="1352550"/>
            <a:ext cx="914400" cy="762000"/>
          </a:xfrm>
          <a:prstGeom prst="ben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35366"/>
              </p:ext>
            </p:extLst>
          </p:nvPr>
        </p:nvGraphicFramePr>
        <p:xfrm>
          <a:off x="304800" y="692799"/>
          <a:ext cx="4239483" cy="142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4" imgW="5016246" imgH="1904238" progId="Visio.Drawing.11">
                  <p:embed/>
                </p:oleObj>
              </mc:Choice>
              <mc:Fallback>
                <p:oleObj r:id="rId4" imgW="5016246" imgH="190423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92799"/>
                        <a:ext cx="4239483" cy="14217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2245</Words>
  <Application>Microsoft Office PowerPoint</Application>
  <PresentationFormat>On-screen Show (16:9)</PresentationFormat>
  <Paragraphs>125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WidescreenPresentation</vt:lpstr>
      <vt:lpstr>Visio.Drawing.11</vt:lpstr>
      <vt:lpstr>cvičení Modelování a simulace</vt:lpstr>
      <vt:lpstr>Co uděláme ve dnešním cvičení? </vt:lpstr>
      <vt:lpstr>Co budete cvičit po celém semestru?</vt:lpstr>
      <vt:lpstr>Maticový popis 4-Kompartmentové modely</vt:lpstr>
      <vt:lpstr>Maticový popis 5-Kompartmentové modely</vt:lpstr>
      <vt:lpstr>Kompartmentové modely jako LTI systém </vt:lpstr>
      <vt:lpstr>Přenosová funkce 2-Kompartmentové modely</vt:lpstr>
      <vt:lpstr>Přenosová funkce 3-Kompartmentové modely</vt:lpstr>
      <vt:lpstr>Přenosová funkce 4-Kompartmentové modely</vt:lpstr>
      <vt:lpstr>Týmový Projekt</vt:lpstr>
      <vt:lpstr>Týmový Projekt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2014-03-31T23:10:11Z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