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7" r:id="rId3"/>
    <p:sldId id="464" r:id="rId4"/>
    <p:sldId id="445" r:id="rId5"/>
    <p:sldId id="450" r:id="rId6"/>
    <p:sldId id="457" r:id="rId7"/>
    <p:sldId id="465" r:id="rId8"/>
    <p:sldId id="458" r:id="rId9"/>
    <p:sldId id="469" r:id="rId10"/>
    <p:sldId id="459" r:id="rId11"/>
    <p:sldId id="468" r:id="rId12"/>
    <p:sldId id="462" r:id="rId13"/>
    <p:sldId id="466" r:id="rId14"/>
    <p:sldId id="463" r:id="rId15"/>
    <p:sldId id="467" r:id="rId16"/>
    <p:sldId id="365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86934" autoAdjust="0"/>
  </p:normalViewPr>
  <p:slideViewPr>
    <p:cSldViewPr>
      <p:cViewPr varScale="1">
        <p:scale>
          <a:sx n="82" d="100"/>
          <a:sy n="82" d="100"/>
        </p:scale>
        <p:origin x="108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5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5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5/6/2014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0.png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image" Target="../media/image2.emf"/><Relationship Id="rId10" Type="http://schemas.openxmlformats.org/officeDocument/2006/relationships/image" Target="../media/image2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b="1" dirty="0"/>
              <a:t>Modelování a </a:t>
            </a:r>
            <a:r>
              <a:rPr lang="cs-CZ" b="1" dirty="0" smtClean="0"/>
              <a:t>simulace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dirty="0" smtClean="0"/>
              <a:t>9</a:t>
            </a:r>
            <a:r>
              <a:rPr lang="en-US" dirty="0" smtClean="0"/>
              <a:t> - LS </a:t>
            </a:r>
            <a:r>
              <a:rPr lang="en-US" dirty="0" smtClean="0"/>
              <a:t>201</a:t>
            </a:r>
            <a:r>
              <a:rPr lang="cs-CZ" dirty="0" smtClean="0"/>
              <a:t>4</a:t>
            </a:r>
            <a:r>
              <a:rPr lang="en-US" dirty="0" smtClean="0"/>
              <a:t> </a:t>
            </a:r>
            <a:r>
              <a:rPr lang="en-US" dirty="0" smtClean="0"/>
              <a:t>– Michel Kana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91" y="118110"/>
            <a:ext cx="9000409" cy="472440"/>
          </a:xfrm>
        </p:spPr>
        <p:txBody>
          <a:bodyPr/>
          <a:lstStyle/>
          <a:p>
            <a:r>
              <a:rPr lang="cs-CZ" sz="2800" b="1" dirty="0"/>
              <a:t>Analýza identifikovatelnosti</a:t>
            </a:r>
            <a:r>
              <a:rPr lang="de-DE" sz="2800" b="1" dirty="0"/>
              <a:t> </a:t>
            </a:r>
            <a:r>
              <a:rPr lang="de-DE" sz="2800" b="1" dirty="0" smtClean="0"/>
              <a:t>3</a:t>
            </a:r>
            <a:r>
              <a:rPr lang="cs-CZ" sz="2800" b="1" dirty="0" smtClean="0"/>
              <a:t>-Kompartmentové </a:t>
            </a:r>
            <a:r>
              <a:rPr lang="cs-CZ" sz="2800" b="1" dirty="0"/>
              <a:t>modely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25468"/>
              </p:ext>
            </p:extLst>
          </p:nvPr>
        </p:nvGraphicFramePr>
        <p:xfrm>
          <a:off x="152400" y="742950"/>
          <a:ext cx="382586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r:id="rId3" imgW="3692271" imgH="1757172" progId="Visio.Drawing.11">
                  <p:embed/>
                </p:oleObj>
              </mc:Choice>
              <mc:Fallback>
                <p:oleObj r:id="rId3" imgW="3692271" imgH="17571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42950"/>
                        <a:ext cx="3825867" cy="1828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3591" y="2800350"/>
                <a:ext cx="7585346" cy="226613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sz="14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sz="1400" b="0" i="1">
                          <a:latin typeface="Cambria Math"/>
                        </a:rPr>
                        <m:t>=</m:t>
                      </m:r>
                      <m:r>
                        <a:rPr lang="en-US" sz="1400" b="0" i="1">
                          <a:latin typeface="Cambria Math"/>
                        </a:rPr>
                        <m:t>𝐶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1400" b="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400" b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cs-CZ" sz="1400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¨2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cs-CZ" sz="14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𝑳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cs-CZ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cs-CZ" sz="1400" b="0" i="1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cs-CZ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cs-CZ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1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de-DE" sz="1400" i="1">
                        <a:latin typeface="Cambria Math"/>
                      </a:rPr>
                      <m:t> 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cs-CZ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cs-CZ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4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cs-CZ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de-DE" sz="1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𝟑𝟏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𝟏𝟑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𝟑𝟏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𝟑𝟏</m:t>
                              </m:r>
                            </m:sub>
                          </m:sSub>
                          <m:d>
                            <m:d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𝟏𝟐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𝟐𝟏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( </m:t>
                          </m:r>
                          <m:sSub>
                            <m:sSubPr>
                              <m:ctrlPr>
                                <a:rPr lang="cs-CZ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4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/>
                                </a:rPr>
                                <m:t>𝟑𝟏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cs-CZ" sz="1400" b="1" dirty="0" smtClean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1" y="2800350"/>
                <a:ext cx="7585346" cy="22661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ent Arrow 2"/>
          <p:cNvSpPr/>
          <p:nvPr/>
        </p:nvSpPr>
        <p:spPr>
          <a:xfrm rot="5400000">
            <a:off x="3944516" y="1771650"/>
            <a:ext cx="1143000" cy="762000"/>
          </a:xfrm>
          <a:prstGeom prst="ben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1766567"/>
            <a:ext cx="305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ym typeface="Wingdings" pitchFamily="2" charset="2"/>
              </a:rPr>
              <a:t> </a:t>
            </a:r>
            <a:r>
              <a:rPr lang="cs-CZ" dirty="0"/>
              <a:t>ten model </a:t>
            </a:r>
            <a:r>
              <a:rPr lang="cs-CZ" b="1" dirty="0" err="1"/>
              <a:t>identifikovateln</a:t>
            </a:r>
            <a:r>
              <a:rPr lang="de-DE" b="1" dirty="0"/>
              <a:t>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91" y="118110"/>
            <a:ext cx="9000409" cy="472440"/>
          </a:xfrm>
        </p:spPr>
        <p:txBody>
          <a:bodyPr/>
          <a:lstStyle/>
          <a:p>
            <a:r>
              <a:rPr lang="cs-CZ" sz="2800" b="1" dirty="0"/>
              <a:t>Analýza identifikovatelnosti</a:t>
            </a:r>
            <a:r>
              <a:rPr lang="de-DE" sz="2800" b="1" dirty="0"/>
              <a:t> </a:t>
            </a:r>
            <a:r>
              <a:rPr lang="de-DE" sz="2800" b="1" dirty="0" smtClean="0"/>
              <a:t>4</a:t>
            </a:r>
            <a:r>
              <a:rPr lang="cs-CZ" sz="2800" b="1" dirty="0" smtClean="0"/>
              <a:t>-Kompartmentové </a:t>
            </a:r>
            <a:r>
              <a:rPr lang="cs-CZ" sz="2800" b="1" dirty="0"/>
              <a:t>modely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1807" y="2952750"/>
                <a:ext cx="8801384" cy="1599925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𝐋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𝐋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d>
                        </m:den>
                      </m:f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^2+(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34+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32+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23+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21)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32+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34+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34)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^3+(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34+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12+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32+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23+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21)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^2+(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34+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34+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34+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32+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32+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23)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34</m:t>
                          </m:r>
                        </m:den>
                      </m:f>
                    </m:oMath>
                  </m:oMathPara>
                </a14:m>
                <a:endParaRPr lang="de-DE" sz="1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𝐋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𝐋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</m:d>
                        </m:den>
                      </m:f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12∗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23∗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^4+(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21+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23+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12+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32+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44+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34)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^3+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44+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23+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44+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44+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44+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32+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44+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34+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34+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32+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34)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^2+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44+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44+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44+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44+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44+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44)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de-DE" sz="1200" b="1" dirty="0" smtClean="0"/>
              </a:p>
              <a:p>
                <a:endParaRPr lang="cs-CZ" sz="1200" b="1" dirty="0" smtClean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07" y="2952750"/>
                <a:ext cx="8801384" cy="15999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190153" y="4682236"/>
            <a:ext cx="352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sym typeface="Wingdings" pitchFamily="2" charset="2"/>
              </a:rPr>
              <a:t> </a:t>
            </a:r>
            <a:r>
              <a:rPr lang="cs-CZ" dirty="0"/>
              <a:t>ten </a:t>
            </a:r>
            <a:r>
              <a:rPr lang="cs-CZ" dirty="0" smtClean="0"/>
              <a:t>model</a:t>
            </a:r>
            <a:r>
              <a:rPr lang="de-DE" dirty="0" smtClean="0"/>
              <a:t> </a:t>
            </a:r>
            <a:r>
              <a:rPr lang="de-DE" b="1" u="sng" dirty="0" err="1" smtClean="0"/>
              <a:t>neni</a:t>
            </a:r>
            <a:r>
              <a:rPr lang="cs-CZ" dirty="0" smtClean="0"/>
              <a:t> </a:t>
            </a:r>
            <a:r>
              <a:rPr lang="cs-CZ" b="1" dirty="0" err="1"/>
              <a:t>identifikovateln</a:t>
            </a:r>
            <a:r>
              <a:rPr lang="de-DE" b="1" dirty="0"/>
              <a:t>ý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379517"/>
              </p:ext>
            </p:extLst>
          </p:nvPr>
        </p:nvGraphicFramePr>
        <p:xfrm>
          <a:off x="838200" y="703735"/>
          <a:ext cx="56007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r:id="rId4" imgW="5016246" imgH="1904238" progId="Visio.Drawing.11">
                  <p:embed/>
                </p:oleObj>
              </mc:Choice>
              <mc:Fallback>
                <p:oleObj r:id="rId4" imgW="5016246" imgH="19042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03735"/>
                        <a:ext cx="5600700" cy="212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7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Týmový Projekt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971550"/>
            <a:ext cx="8077200" cy="3276600"/>
          </a:xfrm>
        </p:spPr>
        <p:txBody>
          <a:bodyPr>
            <a:normAutofit/>
          </a:bodyPr>
          <a:lstStyle/>
          <a:p>
            <a:r>
              <a:rPr lang="cs-CZ" b="1" dirty="0" smtClean="0"/>
              <a:t>Projekt 1 – Simulátor modely populace</a:t>
            </a:r>
          </a:p>
          <a:p>
            <a:pPr lvl="1"/>
            <a:r>
              <a:rPr lang="cs-CZ" dirty="0" smtClean="0"/>
              <a:t>Uživatel si vybere model</a:t>
            </a:r>
          </a:p>
          <a:p>
            <a:pPr lvl="1"/>
            <a:r>
              <a:rPr lang="cs-CZ" dirty="0" smtClean="0"/>
              <a:t>Uživatel zadává hodnoty parametrů a počáteční velikost populace</a:t>
            </a:r>
          </a:p>
          <a:p>
            <a:pPr lvl="1"/>
            <a:r>
              <a:rPr lang="cs-CZ" dirty="0" smtClean="0"/>
              <a:t>Systém zobrazí výv</a:t>
            </a:r>
            <a:r>
              <a:rPr lang="cs-CZ" dirty="0"/>
              <a:t>oj populace v </a:t>
            </a:r>
            <a:r>
              <a:rPr lang="cs-CZ" dirty="0" smtClean="0"/>
              <a:t>casu</a:t>
            </a:r>
          </a:p>
        </p:txBody>
      </p:sp>
    </p:spTree>
    <p:extLst>
      <p:ext uri="{BB962C8B-B14F-4D97-AF65-F5344CB8AC3E}">
        <p14:creationId xmlns:p14="http://schemas.microsoft.com/office/powerpoint/2010/main" val="28078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Týmový Projekt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742950"/>
            <a:ext cx="4876800" cy="2362200"/>
          </a:xfrm>
        </p:spPr>
        <p:txBody>
          <a:bodyPr>
            <a:normAutofit fontScale="70000" lnSpcReduction="20000"/>
          </a:bodyPr>
          <a:lstStyle/>
          <a:p>
            <a:r>
              <a:rPr lang="cs-CZ" b="1" dirty="0" smtClean="0"/>
              <a:t>Projekt </a:t>
            </a:r>
            <a:r>
              <a:rPr lang="cs-CZ" b="1" dirty="0"/>
              <a:t>2 – </a:t>
            </a:r>
            <a:r>
              <a:rPr lang="cs-CZ" b="1" dirty="0" smtClean="0"/>
              <a:t>Simulator </a:t>
            </a:r>
            <a:r>
              <a:rPr lang="cs-CZ" b="1" dirty="0"/>
              <a:t>kompartmentové </a:t>
            </a:r>
            <a:r>
              <a:rPr lang="cs-CZ" b="1" dirty="0" smtClean="0"/>
              <a:t>modely</a:t>
            </a:r>
            <a:endParaRPr lang="cs-CZ" b="1" dirty="0"/>
          </a:p>
          <a:p>
            <a:pPr lvl="1"/>
            <a:r>
              <a:rPr lang="cs-CZ" dirty="0"/>
              <a:t>Uživatel zadává popis modelu</a:t>
            </a:r>
          </a:p>
          <a:p>
            <a:pPr lvl="1"/>
            <a:r>
              <a:rPr lang="cs-CZ" dirty="0"/>
              <a:t>Uživatel zadává hodnoty parametrů a počáteční množství látku.</a:t>
            </a:r>
          </a:p>
          <a:p>
            <a:pPr lvl="1"/>
            <a:r>
              <a:rPr lang="cs-CZ" dirty="0"/>
              <a:t>Systém vygeneruje diferenciální rovnice</a:t>
            </a:r>
          </a:p>
          <a:p>
            <a:pPr lvl="1"/>
            <a:r>
              <a:rPr lang="cs-CZ" dirty="0"/>
              <a:t>Systém vypočítavá a zobrazí vývoj množství a koncentraci látku v </a:t>
            </a:r>
            <a:r>
              <a:rPr lang="cs-CZ" dirty="0" smtClean="0"/>
              <a:t>čase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8" t="4996" r="34242" b="6393"/>
          <a:stretch/>
        </p:blipFill>
        <p:spPr bwMode="auto">
          <a:xfrm>
            <a:off x="5334000" y="666751"/>
            <a:ext cx="3685498" cy="445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Týmový Projekt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4"/>
          </p:nvPr>
        </p:nvSpPr>
        <p:spPr>
          <a:xfrm>
            <a:off x="609600" y="1047750"/>
            <a:ext cx="7620000" cy="3429000"/>
          </a:xfrm>
        </p:spPr>
        <p:txBody>
          <a:bodyPr>
            <a:normAutofit fontScale="92500"/>
          </a:bodyPr>
          <a:lstStyle/>
          <a:p>
            <a:r>
              <a:rPr lang="cs-CZ" b="1" dirty="0" smtClean="0"/>
              <a:t>Projekt 3 – Analyzátor kompartmentové modely</a:t>
            </a:r>
          </a:p>
          <a:p>
            <a:pPr lvl="1"/>
            <a:r>
              <a:rPr lang="cs-CZ" dirty="0" smtClean="0"/>
              <a:t>Uživatel zadává popis modelu</a:t>
            </a:r>
          </a:p>
          <a:p>
            <a:pPr lvl="1"/>
            <a:r>
              <a:rPr lang="cs-CZ" dirty="0" smtClean="0"/>
              <a:t>Systém vygeneruje matice A, B, C, U, X, Y</a:t>
            </a:r>
          </a:p>
          <a:p>
            <a:pPr lvl="1"/>
            <a:r>
              <a:rPr lang="cs-CZ" dirty="0" smtClean="0"/>
              <a:t>Systém vypočítavá a zobrazí přenosovou funkci</a:t>
            </a:r>
          </a:p>
          <a:p>
            <a:pPr lvl="1"/>
            <a:r>
              <a:rPr lang="cs-CZ" dirty="0" smtClean="0"/>
              <a:t>Systém  vypočítavá a zobrazí pozorovací parametru</a:t>
            </a:r>
          </a:p>
          <a:p>
            <a:pPr lvl="1"/>
            <a:r>
              <a:rPr lang="cs-CZ" dirty="0" smtClean="0"/>
              <a:t>Systém udělá analýzu </a:t>
            </a:r>
            <a:r>
              <a:rPr lang="cs-CZ" dirty="0" err="1" smtClean="0"/>
              <a:t>identifikatelnosti</a:t>
            </a:r>
            <a:r>
              <a:rPr lang="cs-CZ" dirty="0" smtClean="0"/>
              <a:t> a zobrazí výsledky</a:t>
            </a:r>
          </a:p>
        </p:txBody>
      </p:sp>
    </p:spTree>
    <p:extLst>
      <p:ext uri="{BB962C8B-B14F-4D97-AF65-F5344CB8AC3E}">
        <p14:creationId xmlns:p14="http://schemas.microsoft.com/office/powerpoint/2010/main" val="41566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906" y="1239232"/>
            <a:ext cx="5927242" cy="345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chemeClr val="tx1"/>
                </a:solidFill>
              </a:rPr>
              <a:t>Týmový Projekt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4"/>
          </p:nvPr>
        </p:nvSpPr>
        <p:spPr>
          <a:xfrm>
            <a:off x="76200" y="742950"/>
            <a:ext cx="3962400" cy="1447800"/>
          </a:xfrm>
        </p:spPr>
        <p:txBody>
          <a:bodyPr>
            <a:normAutofit fontScale="40000" lnSpcReduction="20000"/>
          </a:bodyPr>
          <a:lstStyle/>
          <a:p>
            <a:r>
              <a:rPr lang="cs-CZ" b="1" dirty="0" smtClean="0"/>
              <a:t>Projekt 4 </a:t>
            </a:r>
            <a:r>
              <a:rPr lang="cs-CZ" b="1" dirty="0"/>
              <a:t>– </a:t>
            </a:r>
            <a:r>
              <a:rPr lang="cs-CZ" b="1" dirty="0" smtClean="0"/>
              <a:t>Identifikace </a:t>
            </a:r>
            <a:r>
              <a:rPr lang="cs-CZ" b="1" dirty="0"/>
              <a:t>kompartmentové </a:t>
            </a:r>
            <a:r>
              <a:rPr lang="cs-CZ" b="1" dirty="0" smtClean="0"/>
              <a:t>modely</a:t>
            </a:r>
            <a:endParaRPr lang="cs-CZ" b="1" dirty="0"/>
          </a:p>
          <a:p>
            <a:pPr lvl="1"/>
            <a:r>
              <a:rPr lang="cs-CZ" dirty="0"/>
              <a:t>Uživatel zadává popis modelu</a:t>
            </a:r>
          </a:p>
          <a:p>
            <a:pPr lvl="1"/>
            <a:r>
              <a:rPr lang="cs-CZ" dirty="0"/>
              <a:t>Uživatel zadává hodnoty měřeni</a:t>
            </a:r>
          </a:p>
          <a:p>
            <a:pPr lvl="1"/>
            <a:r>
              <a:rPr lang="cs-CZ" dirty="0" smtClean="0"/>
              <a:t>Systém </a:t>
            </a:r>
            <a:r>
              <a:rPr lang="cs-CZ" dirty="0"/>
              <a:t>vygeneruje diferenciální rovnice</a:t>
            </a:r>
          </a:p>
          <a:p>
            <a:pPr lvl="1"/>
            <a:r>
              <a:rPr lang="cs-CZ" dirty="0" smtClean="0"/>
              <a:t>Systém </a:t>
            </a:r>
            <a:r>
              <a:rPr lang="cs-CZ" dirty="0"/>
              <a:t>udělá identifikaci parametrů a zobrazí výsledky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dnešního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492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de-DE" sz="1400" b="1" dirty="0" smtClean="0"/>
              <a:t>M</a:t>
            </a:r>
            <a:r>
              <a:rPr lang="cs-CZ" sz="1400" b="1" dirty="0" err="1" smtClean="0"/>
              <a:t>odely</a:t>
            </a:r>
            <a:r>
              <a:rPr lang="cs-CZ" sz="1400" b="1" dirty="0" smtClean="0"/>
              <a:t> populací</a:t>
            </a:r>
            <a:r>
              <a:rPr lang="cs-CZ" sz="1400" b="1" i="1" dirty="0" smtClean="0"/>
              <a:t>]</a:t>
            </a:r>
            <a:endParaRPr lang="de-DE" sz="1400" b="1" i="1" dirty="0" smtClean="0"/>
          </a:p>
          <a:p>
            <a:r>
              <a:rPr lang="cs-CZ" sz="1200" dirty="0" smtClean="0"/>
              <a:t>analýz</a:t>
            </a:r>
            <a:r>
              <a:rPr lang="de-DE" sz="1200" dirty="0" smtClean="0"/>
              <a:t>a</a:t>
            </a:r>
            <a:r>
              <a:rPr lang="cs-CZ" sz="1200" dirty="0" smtClean="0"/>
              <a:t> </a:t>
            </a:r>
            <a:r>
              <a:rPr lang="cs-CZ" sz="1200" dirty="0"/>
              <a:t>identifikovatelnosti kompartmentové modely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523220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cs-CZ" sz="1400" b="1" i="1" dirty="0" smtClean="0"/>
              <a:t>Co bude dál?</a:t>
            </a:r>
            <a:r>
              <a:rPr lang="en-US" sz="1400" b="1" i="1" dirty="0" smtClean="0"/>
              <a:t>]</a:t>
            </a:r>
          </a:p>
          <a:p>
            <a:r>
              <a:rPr lang="cs-CZ" sz="1400" dirty="0" smtClean="0"/>
              <a:t>Identifikace parametry</a:t>
            </a:r>
            <a:r>
              <a:rPr lang="cs-CZ" sz="1400" b="1" dirty="0" smtClean="0"/>
              <a:t> </a:t>
            </a:r>
            <a:r>
              <a:rPr lang="cs-CZ" sz="1400" dirty="0" smtClean="0"/>
              <a:t>kompartmentové </a:t>
            </a:r>
            <a:r>
              <a:rPr lang="cs-CZ" sz="1400" dirty="0"/>
              <a:t>modely</a:t>
            </a:r>
            <a:r>
              <a:rPr lang="cs-CZ" sz="1400" dirty="0" smtClean="0"/>
              <a:t>.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uděláme ve dnešním cvičení? 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800" b="1" dirty="0" smtClean="0"/>
              <a:t>Analýza identifikovatelnosti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Shrnuti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cs-CZ" smtClean="0"/>
              <a:t>Co budete cvičit po celém semestru?</a:t>
            </a:r>
            <a:endParaRPr lang="cs-CZ"/>
          </a:p>
        </p:txBody>
      </p:sp>
      <p:sp>
        <p:nvSpPr>
          <p:cNvPr id="42" name="TextBox 41"/>
          <p:cNvSpPr txBox="1"/>
          <p:nvPr/>
        </p:nvSpPr>
        <p:spPr>
          <a:xfrm>
            <a:off x="3429000" y="742950"/>
            <a:ext cx="1981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17BIMS</a:t>
            </a:r>
            <a:endParaRPr lang="cs-CZ" b="1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0376" y="1733550"/>
            <a:ext cx="2295223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1. hodina</a:t>
            </a:r>
          </a:p>
          <a:p>
            <a:r>
              <a:rPr lang="cs-CZ" sz="1200" b="1" dirty="0" smtClean="0"/>
              <a:t>Úvod </a:t>
            </a:r>
            <a:r>
              <a:rPr lang="cs-CZ" sz="1200" b="1" smtClean="0"/>
              <a:t>do Matlab/Simulink</a:t>
            </a:r>
            <a:endParaRPr lang="cs-CZ" sz="1200" b="1" dirty="0" smtClean="0"/>
          </a:p>
          <a:p>
            <a:endParaRPr lang="cs-CZ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05494" y="2346127"/>
            <a:ext cx="22901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2. hodina</a:t>
            </a:r>
          </a:p>
          <a:p>
            <a:r>
              <a:rPr lang="cs-CZ" sz="1200" b="1" dirty="0" smtClean="0"/>
              <a:t>Modely </a:t>
            </a:r>
            <a:r>
              <a:rPr lang="cs-CZ" sz="1200" b="1" dirty="0" err="1" smtClean="0"/>
              <a:t>jednodruhových</a:t>
            </a:r>
            <a:r>
              <a:rPr lang="cs-CZ" sz="1200" b="1" dirty="0" smtClean="0"/>
              <a:t> populací</a:t>
            </a:r>
            <a:endParaRPr lang="cs-CZ" sz="1200" b="1" dirty="0"/>
          </a:p>
        </p:txBody>
      </p:sp>
      <p:cxnSp>
        <p:nvCxnSpPr>
          <p:cNvPr id="47" name="Elbow Connector 46"/>
          <p:cNvCxnSpPr>
            <a:endCxn id="43" idx="1"/>
          </p:cNvCxnSpPr>
          <p:nvPr/>
        </p:nvCxnSpPr>
        <p:spPr>
          <a:xfrm rot="16200000" flipH="1">
            <a:off x="338288" y="1700062"/>
            <a:ext cx="304798" cy="21937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45"/>
          <p:cNvCxnSpPr>
            <a:endCxn id="46" idx="1"/>
          </p:cNvCxnSpPr>
          <p:nvPr/>
        </p:nvCxnSpPr>
        <p:spPr>
          <a:xfrm rot="16200000" flipH="1">
            <a:off x="-3542" y="1965691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81057" y="1733550"/>
            <a:ext cx="2062335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5. hodina</a:t>
            </a:r>
          </a:p>
          <a:p>
            <a:r>
              <a:rPr lang="cs-CZ" sz="1200" b="1" dirty="0" smtClean="0"/>
              <a:t>1-kompartmentové modely</a:t>
            </a:r>
            <a:endParaRPr lang="cs-CZ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86174" y="2346126"/>
            <a:ext cx="2057401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 smtClean="0"/>
              <a:t>6. hodina</a:t>
            </a:r>
          </a:p>
          <a:p>
            <a:r>
              <a:rPr lang="cs-CZ" sz="1200" b="1" dirty="0" smtClean="0"/>
              <a:t>Vice-kompartmentové modely</a:t>
            </a:r>
            <a:endParaRPr lang="cs-CZ" sz="1200" b="1" dirty="0"/>
          </a:p>
        </p:txBody>
      </p:sp>
      <p:cxnSp>
        <p:nvCxnSpPr>
          <p:cNvPr id="58" name="Elbow Connector 57"/>
          <p:cNvCxnSpPr>
            <a:endCxn id="56" idx="1"/>
          </p:cNvCxnSpPr>
          <p:nvPr/>
        </p:nvCxnSpPr>
        <p:spPr>
          <a:xfrm rot="16200000" flipH="1">
            <a:off x="3389346" y="1670439"/>
            <a:ext cx="380998" cy="20242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45"/>
          <p:cNvCxnSpPr>
            <a:endCxn id="57" idx="1"/>
          </p:cNvCxnSpPr>
          <p:nvPr/>
        </p:nvCxnSpPr>
        <p:spPr>
          <a:xfrm rot="16200000" flipH="1">
            <a:off x="3086358" y="1973422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8949" y="1733550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200" dirty="0" smtClean="0"/>
              <a:t>9</a:t>
            </a:r>
            <a:r>
              <a:rPr lang="cs-CZ" sz="1200" dirty="0" smtClean="0"/>
              <a:t>. </a:t>
            </a:r>
            <a:r>
              <a:rPr lang="cs-CZ" sz="1200" dirty="0"/>
              <a:t>Hodina</a:t>
            </a:r>
            <a:r>
              <a:rPr lang="de-DE" sz="1200" dirty="0"/>
              <a:t> </a:t>
            </a:r>
            <a:r>
              <a:rPr lang="de-DE" sz="1200" dirty="0" smtClean="0"/>
              <a:t>(15.4.)</a:t>
            </a:r>
            <a:endParaRPr lang="cs-CZ" sz="1200" dirty="0"/>
          </a:p>
          <a:p>
            <a:r>
              <a:rPr lang="cs-CZ" sz="1200" b="1" dirty="0" smtClean="0"/>
              <a:t>Analýza </a:t>
            </a:r>
            <a:r>
              <a:rPr lang="cs-CZ" sz="1200" b="1" dirty="0"/>
              <a:t>identifikovatelnosti</a:t>
            </a:r>
          </a:p>
        </p:txBody>
      </p:sp>
      <p:cxnSp>
        <p:nvCxnSpPr>
          <p:cNvPr id="61" name="Elbow Connector 45"/>
          <p:cNvCxnSpPr>
            <a:endCxn id="60" idx="1"/>
          </p:cNvCxnSpPr>
          <p:nvPr/>
        </p:nvCxnSpPr>
        <p:spPr>
          <a:xfrm rot="16200000" flipH="1">
            <a:off x="6554232" y="1675944"/>
            <a:ext cx="361891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4495" y="1352550"/>
            <a:ext cx="1568058" cy="246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>
            <a:spAutoFit/>
          </a:bodyPr>
          <a:lstStyle/>
          <a:p>
            <a:r>
              <a:rPr lang="cs-CZ" sz="1600" smtClean="0"/>
              <a:t>Modely populací</a:t>
            </a:r>
            <a:endParaRPr lang="cs-CZ" sz="1600" b="1" smtClean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05175" y="1352550"/>
            <a:ext cx="2228495" cy="246221"/>
          </a:xfrm>
          <a:prstGeom prst="rect">
            <a:avLst/>
          </a:prstGeom>
          <a:solidFill>
            <a:srgbClr val="A38B8E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cs-CZ" sz="1600" smtClean="0"/>
              <a:t>Kompartmentové modely</a:t>
            </a:r>
            <a:endParaRPr lang="cs-CZ" sz="1600" b="1"/>
          </a:p>
        </p:txBody>
      </p:sp>
      <p:sp>
        <p:nvSpPr>
          <p:cNvPr id="66" name="TextBox 65"/>
          <p:cNvSpPr txBox="1"/>
          <p:nvPr/>
        </p:nvSpPr>
        <p:spPr>
          <a:xfrm>
            <a:off x="6457950" y="1352550"/>
            <a:ext cx="1538434" cy="2462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spAutoFit/>
          </a:bodyPr>
          <a:lstStyle/>
          <a:p>
            <a:r>
              <a:rPr lang="cs-CZ" sz="1600" b="1" dirty="0" smtClean="0">
                <a:solidFill>
                  <a:schemeClr val="tx1"/>
                </a:solidFill>
              </a:rPr>
              <a:t>Pokročilé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pojmy</a:t>
            </a:r>
            <a:endParaRPr lang="cs-CZ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42" idx="2"/>
            <a:endCxn id="63" idx="0"/>
          </p:cNvCxnSpPr>
          <p:nvPr/>
        </p:nvCxnSpPr>
        <p:spPr>
          <a:xfrm rot="5400000">
            <a:off x="4253212" y="1186161"/>
            <a:ext cx="332601" cy="1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139"/>
          <p:cNvCxnSpPr>
            <a:stCxn id="42" idx="2"/>
            <a:endCxn id="66" idx="0"/>
          </p:cNvCxnSpPr>
          <p:nvPr/>
        </p:nvCxnSpPr>
        <p:spPr>
          <a:xfrm rot="16200000" flipH="1">
            <a:off x="5657083" y="-217535"/>
            <a:ext cx="332601" cy="2807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2" idx="2"/>
            <a:endCxn id="62" idx="0"/>
          </p:cNvCxnSpPr>
          <p:nvPr/>
        </p:nvCxnSpPr>
        <p:spPr>
          <a:xfrm rot="5400000">
            <a:off x="2547762" y="-519289"/>
            <a:ext cx="332601" cy="3411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6713" y="2952750"/>
            <a:ext cx="2288887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3. hodina</a:t>
            </a:r>
          </a:p>
          <a:p>
            <a:r>
              <a:rPr lang="cs-CZ" sz="1200" b="1" dirty="0" smtClean="0"/>
              <a:t>Modely </a:t>
            </a:r>
            <a:r>
              <a:rPr lang="cs-CZ" sz="1200" b="1" dirty="0" err="1" smtClean="0"/>
              <a:t>dvoudruhových</a:t>
            </a:r>
            <a:r>
              <a:rPr lang="cs-CZ" sz="1200" b="1" dirty="0" smtClean="0"/>
              <a:t> populací</a:t>
            </a:r>
            <a:endParaRPr lang="cs-CZ" sz="1200" b="1" dirty="0"/>
          </a:p>
        </p:txBody>
      </p:sp>
      <p:cxnSp>
        <p:nvCxnSpPr>
          <p:cNvPr id="72" name="Elbow Connector 45"/>
          <p:cNvCxnSpPr>
            <a:endCxn id="71" idx="1"/>
          </p:cNvCxnSpPr>
          <p:nvPr/>
        </p:nvCxnSpPr>
        <p:spPr>
          <a:xfrm rot="16200000" flipH="1">
            <a:off x="-2322" y="2572315"/>
            <a:ext cx="993578" cy="22449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86175" y="2955727"/>
            <a:ext cx="2057400" cy="454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de-DE" sz="1200" dirty="0" smtClean="0"/>
              <a:t>7</a:t>
            </a:r>
            <a:r>
              <a:rPr lang="cs-CZ" sz="1200" dirty="0" smtClean="0"/>
              <a:t>. hodina</a:t>
            </a:r>
          </a:p>
          <a:p>
            <a:r>
              <a:rPr lang="cs-CZ" sz="1200" b="1" dirty="0"/>
              <a:t>Vice-kompartmentové modely</a:t>
            </a:r>
          </a:p>
        </p:txBody>
      </p:sp>
      <p:cxnSp>
        <p:nvCxnSpPr>
          <p:cNvPr id="76" name="Elbow Connector 45"/>
          <p:cNvCxnSpPr>
            <a:endCxn id="74" idx="1"/>
          </p:cNvCxnSpPr>
          <p:nvPr/>
        </p:nvCxnSpPr>
        <p:spPr>
          <a:xfrm rot="16200000" flipH="1">
            <a:off x="3086359" y="2583023"/>
            <a:ext cx="9920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38949" y="2346128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/>
              <a:t>1</a:t>
            </a:r>
            <a:r>
              <a:rPr lang="de-DE" sz="1200" dirty="0"/>
              <a:t>1</a:t>
            </a:r>
            <a:r>
              <a:rPr lang="cs-CZ" sz="1200" dirty="0"/>
              <a:t>. Hodina</a:t>
            </a:r>
            <a:r>
              <a:rPr lang="de-DE" sz="1200" dirty="0"/>
              <a:t> </a:t>
            </a:r>
            <a:r>
              <a:rPr lang="de-DE" sz="1200" dirty="0" smtClean="0"/>
              <a:t>(13.5</a:t>
            </a:r>
            <a:r>
              <a:rPr lang="de-DE" sz="1200" dirty="0"/>
              <a:t>.)</a:t>
            </a:r>
            <a:endParaRPr lang="cs-CZ" sz="1200" dirty="0"/>
          </a:p>
          <a:p>
            <a:pPr algn="ctr"/>
            <a:r>
              <a:rPr lang="cs-CZ" sz="1200" b="1" dirty="0"/>
              <a:t>Identifikace parametrů modelu</a:t>
            </a:r>
          </a:p>
        </p:txBody>
      </p:sp>
      <p:cxnSp>
        <p:nvCxnSpPr>
          <p:cNvPr id="78" name="Elbow Connector 45"/>
          <p:cNvCxnSpPr>
            <a:endCxn id="77" idx="1"/>
          </p:cNvCxnSpPr>
          <p:nvPr/>
        </p:nvCxnSpPr>
        <p:spPr>
          <a:xfrm rot="16200000" flipH="1">
            <a:off x="6277233" y="2011524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5494" y="3562350"/>
            <a:ext cx="2290106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r>
              <a:rPr lang="cs-CZ" sz="1200" dirty="0" smtClean="0"/>
              <a:t>4. hodina</a:t>
            </a:r>
          </a:p>
          <a:p>
            <a:r>
              <a:rPr lang="cs-CZ" sz="1200" b="1" dirty="0" smtClean="0"/>
              <a:t>Epidemiologické modely</a:t>
            </a:r>
            <a:endParaRPr lang="cs-CZ" sz="1200" b="1" dirty="0"/>
          </a:p>
        </p:txBody>
      </p:sp>
      <p:cxnSp>
        <p:nvCxnSpPr>
          <p:cNvPr id="80" name="Elbow Connector 45"/>
          <p:cNvCxnSpPr>
            <a:endCxn id="79" idx="1"/>
          </p:cNvCxnSpPr>
          <p:nvPr/>
        </p:nvCxnSpPr>
        <p:spPr>
          <a:xfrm rot="16200000" flipH="1">
            <a:off x="-3542" y="3181914"/>
            <a:ext cx="993578" cy="22449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38949" y="2940399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/>
              <a:t>1</a:t>
            </a:r>
            <a:r>
              <a:rPr lang="de-DE" sz="1200" dirty="0"/>
              <a:t>2</a:t>
            </a:r>
            <a:r>
              <a:rPr lang="cs-CZ" sz="1200" dirty="0"/>
              <a:t>. hodina</a:t>
            </a:r>
            <a:r>
              <a:rPr lang="de-DE" sz="1200" dirty="0"/>
              <a:t> (</a:t>
            </a:r>
            <a:r>
              <a:rPr lang="de-DE" sz="1200" dirty="0" smtClean="0"/>
              <a:t>20.5</a:t>
            </a:r>
            <a:r>
              <a:rPr lang="de-DE" sz="1200" dirty="0"/>
              <a:t>.)</a:t>
            </a:r>
            <a:endParaRPr lang="cs-CZ" sz="1200" dirty="0"/>
          </a:p>
          <a:p>
            <a:pPr algn="ctr"/>
            <a:r>
              <a:rPr lang="cs-CZ" sz="1200" b="1" dirty="0"/>
              <a:t>Analýza</a:t>
            </a:r>
            <a:r>
              <a:rPr lang="de-DE" sz="1200" b="1" dirty="0"/>
              <a:t> </a:t>
            </a:r>
            <a:r>
              <a:rPr lang="cs-CZ" sz="1200" b="1" dirty="0"/>
              <a:t>citlivost</a:t>
            </a:r>
            <a:r>
              <a:rPr lang="de-DE" sz="1200" b="1" dirty="0"/>
              <a:t>i</a:t>
            </a:r>
            <a:endParaRPr lang="cs-CZ" sz="1200" b="1" dirty="0"/>
          </a:p>
        </p:txBody>
      </p:sp>
      <p:cxnSp>
        <p:nvCxnSpPr>
          <p:cNvPr id="89" name="Elbow Connector 45"/>
          <p:cNvCxnSpPr>
            <a:endCxn id="88" idx="1"/>
          </p:cNvCxnSpPr>
          <p:nvPr/>
        </p:nvCxnSpPr>
        <p:spPr>
          <a:xfrm rot="16200000" flipH="1">
            <a:off x="6277233" y="2605795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371902" y="4127837"/>
            <a:ext cx="5114623" cy="1015663"/>
          </a:xfrm>
          <a:prstGeom prst="rect">
            <a:avLst/>
          </a:prstGeom>
          <a:solidFill>
            <a:srgbClr val="EDEAB3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200" b="1" dirty="0" smtClean="0"/>
              <a:t>Získání zápočtu ze cvičení</a:t>
            </a:r>
          </a:p>
          <a:p>
            <a:r>
              <a:rPr lang="cs-CZ" sz="1200" i="1" dirty="0" smtClean="0"/>
              <a:t>Ze cvičení lze získat maximálně 40 bodů. Pro získání zápočtu je potřeba </a:t>
            </a:r>
            <a:r>
              <a:rPr lang="cs-CZ" sz="1200" b="1" i="1" dirty="0" smtClean="0"/>
              <a:t>20 bodů</a:t>
            </a:r>
            <a:r>
              <a:rPr lang="cs-CZ" sz="1200" i="1" dirty="0" smtClean="0"/>
              <a:t>. </a:t>
            </a:r>
          </a:p>
          <a:p>
            <a:r>
              <a:rPr lang="cs-CZ" sz="1200" i="1" dirty="0" smtClean="0"/>
              <a:t>Až 11 bodů lze získat za aktivní účast na cvičení (1 bod za hodinu).</a:t>
            </a:r>
          </a:p>
          <a:p>
            <a:r>
              <a:rPr lang="cs-CZ" sz="1200" i="1" dirty="0" smtClean="0"/>
              <a:t>Až 15 bodů lze získat za zápočtový test, který se uskuteční </a:t>
            </a:r>
            <a:r>
              <a:rPr lang="de-DE" sz="1200" b="1" i="1" dirty="0" smtClean="0">
                <a:solidFill>
                  <a:schemeClr val="accent2"/>
                </a:solidFill>
              </a:rPr>
              <a:t>6.5</a:t>
            </a:r>
            <a:r>
              <a:rPr lang="cs-CZ" sz="1200" b="1" i="1" dirty="0" smtClean="0">
                <a:solidFill>
                  <a:schemeClr val="accent2"/>
                </a:solidFill>
              </a:rPr>
              <a:t>. </a:t>
            </a:r>
          </a:p>
          <a:p>
            <a:r>
              <a:rPr lang="cs-CZ" sz="1200" i="1" dirty="0" smtClean="0"/>
              <a:t>Až 14 bodů lze získat za </a:t>
            </a:r>
            <a:r>
              <a:rPr lang="de-DE" sz="1200" i="1" dirty="0" smtClean="0"/>
              <a:t>f</a:t>
            </a:r>
            <a:r>
              <a:rPr lang="cs-CZ" sz="1200" i="1" dirty="0" err="1" smtClean="0"/>
              <a:t>inální</a:t>
            </a:r>
            <a:r>
              <a:rPr lang="cs-CZ" sz="1200" i="1" dirty="0" smtClean="0"/>
              <a:t> prezentaci, </a:t>
            </a:r>
            <a:r>
              <a:rPr lang="de-DE" sz="1200" i="1" dirty="0" err="1" smtClean="0"/>
              <a:t>která</a:t>
            </a:r>
            <a:r>
              <a:rPr lang="de-DE" sz="1200" i="1" dirty="0" smtClean="0"/>
              <a:t> </a:t>
            </a:r>
            <a:r>
              <a:rPr lang="cs-CZ" sz="1200" i="1" dirty="0" smtClean="0"/>
              <a:t>se uskuteční v 13. hodině. </a:t>
            </a:r>
            <a:endParaRPr lang="cs-CZ" sz="12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6838949" y="3565327"/>
            <a:ext cx="2076451" cy="45422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0" bIns="0" rtlCol="0">
            <a:noAutofit/>
          </a:bodyPr>
          <a:lstStyle/>
          <a:p>
            <a:pPr algn="ctr"/>
            <a:r>
              <a:rPr lang="cs-CZ" sz="1200" dirty="0"/>
              <a:t>1</a:t>
            </a:r>
            <a:r>
              <a:rPr lang="de-DE" sz="1200" dirty="0"/>
              <a:t>3</a:t>
            </a:r>
            <a:r>
              <a:rPr lang="cs-CZ" sz="1200" dirty="0"/>
              <a:t>. Hodina</a:t>
            </a:r>
            <a:r>
              <a:rPr lang="de-DE" sz="1200" dirty="0"/>
              <a:t> (27.5.)</a:t>
            </a:r>
            <a:endParaRPr lang="cs-CZ" sz="1200" dirty="0"/>
          </a:p>
          <a:p>
            <a:pPr algn="ctr"/>
            <a:r>
              <a:rPr lang="cs-CZ" sz="1200" b="1" dirty="0"/>
              <a:t>Finální prezentace</a:t>
            </a:r>
          </a:p>
        </p:txBody>
      </p:sp>
      <p:cxnSp>
        <p:nvCxnSpPr>
          <p:cNvPr id="92" name="Elbow Connector 45"/>
          <p:cNvCxnSpPr>
            <a:endCxn id="91" idx="1"/>
          </p:cNvCxnSpPr>
          <p:nvPr/>
        </p:nvCxnSpPr>
        <p:spPr>
          <a:xfrm rot="16200000" flipH="1">
            <a:off x="6277233" y="3230723"/>
            <a:ext cx="915888" cy="20754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Maticový popis 2-Kompartmentové </a:t>
            </a:r>
            <a:r>
              <a:rPr lang="cs-CZ" sz="3200" b="1" dirty="0"/>
              <a:t>modely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3264937"/>
                <a:ext cx="3988351" cy="1280607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cs-CZ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                   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</m:t>
                      </m:r>
                      <m:d>
                        <m:d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  +  0</m:t>
                      </m:r>
                    </m:oMath>
                  </m:oMathPara>
                </a14:m>
                <a:endParaRPr lang="cs-CZ" sz="15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5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5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5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500" b="0" i="1" smtClean="0">
                          <a:latin typeface="Cambria Math"/>
                        </a:rPr>
                        <m:t>+0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5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r>
                        <a:rPr lang="de-DE" sz="1500" b="0" i="1" smtClean="0">
                          <a:latin typeface="Cambria Math"/>
                        </a:rPr>
                        <m:t>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5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1500" i="1">
                          <a:latin typeface="Cambria Math"/>
                        </a:rPr>
                        <m:t>+0</m:t>
                      </m:r>
                      <m:r>
                        <a:rPr lang="en-US" sz="15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cs-CZ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5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64937"/>
                <a:ext cx="3988351" cy="12806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214311"/>
              </p:ext>
            </p:extLst>
          </p:nvPr>
        </p:nvGraphicFramePr>
        <p:xfrm>
          <a:off x="308359" y="742950"/>
          <a:ext cx="3650481" cy="191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r:id="rId5" imgW="3269742" imgH="1697355" progId="Visio.Drawing.11">
                  <p:embed/>
                </p:oleObj>
              </mc:Choice>
              <mc:Fallback>
                <p:oleObj r:id="rId5" imgW="3269742" imgH="16973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59" y="742950"/>
                        <a:ext cx="3650481" cy="191226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23857" y="2343150"/>
                <a:ext cx="2284215" cy="2706125"/>
              </a:xfrm>
              <a:prstGeom prst="rect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</a:rPr>
                      <m:t>𝑋</m:t>
                    </m:r>
                    <m:r>
                      <a:rPr lang="en-US" sz="14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𝑌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cs-CZ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4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𝑈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s-CZ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𝐴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cs-CZ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  <m:r>
                        <a:rPr lang="en-US" sz="14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/>
                        </a:rPr>
                        <m:t>𝐶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cs-CZ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cs-CZ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de-DE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57" y="2343150"/>
                <a:ext cx="2284215" cy="27061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12227" y="971550"/>
                <a:ext cx="1360244" cy="53001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cs-CZ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A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X</m:t>
                      </m:r>
                      <m:r>
                        <a:rPr lang="en-US" sz="140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B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U</m:t>
                      </m:r>
                    </m:oMath>
                  </m:oMathPara>
                </a14:m>
                <a:endParaRPr lang="de-DE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Y</m:t>
                      </m:r>
                      <m:r>
                        <a:rPr lang="en-US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C</m:t>
                      </m:r>
                      <m:r>
                        <a:rPr lang="en-US" sz="1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27" y="971550"/>
                <a:ext cx="1360244" cy="5300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1863303" y="2800737"/>
            <a:ext cx="228600" cy="304023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36841" y="3625942"/>
            <a:ext cx="520959" cy="2286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6781800" y="1733550"/>
            <a:ext cx="228600" cy="457200"/>
          </a:xfrm>
          <a:prstGeom prst="downArrow">
            <a:avLst>
              <a:gd name="adj1" fmla="val 58163"/>
              <a:gd name="adj2" fmla="val 5000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Analýza identifikovatelnosti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2441" y="742950"/>
                <a:ext cx="5105400" cy="4400550"/>
              </a:xfrm>
            </p:spPr>
            <p:txBody>
              <a:bodyPr>
                <a:normAutofit fontScale="62500" lnSpcReduction="20000"/>
              </a:bodyPr>
              <a:lstStyle/>
              <a:p>
                <a:pPr lvl="1"/>
                <a:r>
                  <a:rPr lang="de-DE" dirty="0" smtClean="0"/>
                  <a:t>P</a:t>
                </a:r>
                <a:r>
                  <a:rPr lang="cs-CZ" dirty="0" err="1" smtClean="0"/>
                  <a:t>arametry</a:t>
                </a:r>
                <a:r>
                  <a:rPr lang="cs-CZ" dirty="0" smtClean="0"/>
                  <a:t> </a:t>
                </a:r>
                <a:r>
                  <a:rPr lang="cs-CZ" dirty="0"/>
                  <a:t>modelu jsou obvykle </a:t>
                </a:r>
                <a:r>
                  <a:rPr lang="cs-CZ" dirty="0" smtClean="0"/>
                  <a:t>neznámé</a:t>
                </a:r>
                <a:r>
                  <a:rPr lang="de-DE" dirty="0" smtClean="0"/>
                  <a:t>, </a:t>
                </a:r>
                <a:r>
                  <a:rPr lang="cs-CZ" dirty="0" smtClean="0"/>
                  <a:t>např.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cs-CZ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cs-CZ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cs-CZ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cs-CZ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cs-CZ" dirty="0" smtClean="0"/>
              </a:p>
              <a:p>
                <a:pPr lvl="1"/>
                <a:r>
                  <a:rPr lang="cs-CZ" dirty="0"/>
                  <a:t>Lékaři jsou </a:t>
                </a:r>
                <a:r>
                  <a:rPr lang="cs-CZ" dirty="0" smtClean="0"/>
                  <a:t>jen schopni </a:t>
                </a:r>
                <a:r>
                  <a:rPr lang="cs-CZ" dirty="0"/>
                  <a:t>dávkovat vstupu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de-DE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/>
                  <a:t> a měření koncentrace léku</a:t>
                </a:r>
                <a:r>
                  <a:rPr lang="cs-CZ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8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 smtClean="0"/>
                  <a:t>.</a:t>
                </a:r>
              </a:p>
              <a:p>
                <a:pPr lvl="1"/>
                <a:r>
                  <a:rPr lang="cs-CZ" dirty="0" smtClean="0"/>
                  <a:t>Otázka </a:t>
                </a:r>
                <a:r>
                  <a:rPr lang="cs-CZ" dirty="0"/>
                  <a:t>je </a:t>
                </a:r>
                <a:r>
                  <a:rPr lang="cs-CZ" dirty="0" smtClean="0"/>
                  <a:t>jestli </a:t>
                </a:r>
                <a:r>
                  <a:rPr lang="cs-CZ" dirty="0"/>
                  <a:t>měřené </a:t>
                </a:r>
                <a:r>
                  <a:rPr lang="cs-CZ" dirty="0" smtClean="0"/>
                  <a:t>proměnné jsou dostatečné pro odhad </a:t>
                </a:r>
                <a:r>
                  <a:rPr lang="cs-CZ" dirty="0"/>
                  <a:t>neznámých </a:t>
                </a:r>
                <a:r>
                  <a:rPr lang="cs-CZ" dirty="0" smtClean="0"/>
                  <a:t>parametrů.</a:t>
                </a:r>
              </a:p>
              <a:p>
                <a:pPr lvl="2"/>
                <a:r>
                  <a:rPr lang="cs-CZ" sz="2100" dirty="0" smtClean="0"/>
                  <a:t>Pokud ano, je ten model </a:t>
                </a:r>
                <a:r>
                  <a:rPr lang="cs-CZ" sz="2100" b="1" dirty="0" smtClean="0"/>
                  <a:t>identifikovatelné.</a:t>
                </a:r>
              </a:p>
              <a:p>
                <a:pPr lvl="2"/>
                <a:r>
                  <a:rPr lang="cs-CZ" sz="2100" dirty="0"/>
                  <a:t>Pokud ne, je ten model </a:t>
                </a:r>
                <a:r>
                  <a:rPr lang="cs-CZ" sz="2100" b="1" dirty="0" smtClean="0"/>
                  <a:t>neidentifikovatelné.</a:t>
                </a:r>
              </a:p>
              <a:p>
                <a:pPr lvl="1"/>
                <a:r>
                  <a:rPr lang="cs-CZ" dirty="0" smtClean="0"/>
                  <a:t>Identifikovatelnost zjistíme </a:t>
                </a:r>
                <a:r>
                  <a:rPr lang="cs-CZ" dirty="0"/>
                  <a:t>pomoci přenosové </a:t>
                </a:r>
                <a:r>
                  <a:rPr lang="cs-CZ" dirty="0" smtClean="0"/>
                  <a:t>funkci:</a:t>
                </a:r>
              </a:p>
              <a:p>
                <a:pPr lvl="2"/>
                <a:r>
                  <a:rPr lang="cs-CZ" dirty="0" smtClean="0"/>
                  <a:t>Přenosová funkce je zlomek dva polynomy.</a:t>
                </a:r>
              </a:p>
              <a:p>
                <a:pPr lvl="2"/>
                <a:r>
                  <a:rPr lang="cs-CZ" dirty="0" smtClean="0"/>
                  <a:t>Koeficienty polynomy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cs-CZ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cs-CZ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cs-CZ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cs-CZ" sz="20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cs-CZ" dirty="0" smtClean="0"/>
                  <a:t> </a:t>
                </a:r>
                <a:r>
                  <a:rPr lang="cs-CZ" dirty="0"/>
                  <a:t>jsou tzv. </a:t>
                </a:r>
                <a:r>
                  <a:rPr lang="cs-CZ" b="1" dirty="0"/>
                  <a:t>pozorovací </a:t>
                </a:r>
                <a:r>
                  <a:rPr lang="cs-CZ" b="1" dirty="0" smtClean="0"/>
                  <a:t>parametry</a:t>
                </a:r>
                <a:r>
                  <a:rPr lang="cs-CZ" dirty="0" smtClean="0"/>
                  <a:t>.</a:t>
                </a:r>
              </a:p>
              <a:p>
                <a:pPr lvl="2"/>
                <a:r>
                  <a:rPr lang="cs-CZ" dirty="0" smtClean="0"/>
                  <a:t>Pozorovací parametry jsou nelineární funkce </a:t>
                </a:r>
                <a:r>
                  <a:rPr lang="cs-CZ" dirty="0"/>
                  <a:t>parametry </a:t>
                </a:r>
                <a:r>
                  <a:rPr lang="cs-CZ" dirty="0" smtClean="0"/>
                  <a:t>modelu.</a:t>
                </a:r>
              </a:p>
              <a:p>
                <a:pPr lvl="2"/>
                <a:r>
                  <a:rPr lang="cs-CZ" dirty="0"/>
                  <a:t>Pokud parametry modelu lze jednoznačně </a:t>
                </a:r>
                <a:r>
                  <a:rPr lang="cs-CZ" dirty="0" smtClean="0"/>
                  <a:t>vypočítávat pomoci pozorovacích parametrů</a:t>
                </a:r>
                <a:r>
                  <a:rPr lang="cs-CZ" dirty="0"/>
                  <a:t>, pak je model </a:t>
                </a:r>
                <a:r>
                  <a:rPr lang="cs-CZ" dirty="0" smtClean="0"/>
                  <a:t>identifikovatelné.</a:t>
                </a:r>
              </a:p>
              <a:p>
                <a:pPr lvl="2"/>
                <a:r>
                  <a:rPr lang="cs-CZ" dirty="0" smtClean="0"/>
                  <a:t>Proto se analýza identifikovatelnosti vyrovnává řešením soustavy nelineárních </a:t>
                </a:r>
                <a:r>
                  <a:rPr lang="cs-CZ" dirty="0"/>
                  <a:t>algebraických </a:t>
                </a:r>
                <a:r>
                  <a:rPr lang="cs-CZ" dirty="0" smtClean="0"/>
                  <a:t>rovnic.</a:t>
                </a:r>
              </a:p>
              <a:p>
                <a:pPr lvl="2"/>
                <a:endParaRPr lang="cs-CZ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2441" y="742950"/>
                <a:ext cx="5105400" cy="4400550"/>
              </a:xfrm>
              <a:blipFill rotWithShape="1">
                <a:blip r:embed="rId3"/>
                <a:stretch>
                  <a:fillRect t="-1385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109880"/>
              </p:ext>
            </p:extLst>
          </p:nvPr>
        </p:nvGraphicFramePr>
        <p:xfrm>
          <a:off x="5627484" y="742950"/>
          <a:ext cx="3281566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r:id="rId4" imgW="3269742" imgH="1697355" progId="Visio.Drawing.11">
                  <p:embed/>
                </p:oleObj>
              </mc:Choice>
              <mc:Fallback>
                <p:oleObj r:id="rId4" imgW="3269742" imgH="169735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484" y="742950"/>
                        <a:ext cx="3281566" cy="1447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35385A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77243" y="2535207"/>
                <a:ext cx="1143000" cy="4967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600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43" y="2535207"/>
                <a:ext cx="1143000" cy="49678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6243868" y="2693441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ight Arrow 10"/>
          <p:cNvSpPr/>
          <p:nvPr/>
        </p:nvSpPr>
        <p:spPr>
          <a:xfrm>
            <a:off x="7988667" y="2693441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481634" y="2638464"/>
                <a:ext cx="4208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34" y="2638464"/>
                <a:ext cx="42088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91200" y="2614324"/>
                <a:ext cx="4481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sz="1600" b="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14324"/>
                <a:ext cx="448136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15268" y="3333750"/>
                <a:ext cx="2823273" cy="745589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100" b="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sz="1100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1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1100" b="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cs-CZ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cs-CZ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cs-CZ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100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cs-CZ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100" b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>
                              <a:latin typeface="Cambria Math"/>
                            </a:rPr>
                            <m:t>𝑠</m:t>
                          </m:r>
                          <m:r>
                            <a:rPr lang="en-US" sz="1100" b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sz="1100" dirty="0" smtClean="0"/>
              </a:p>
              <a:p>
                <a:endParaRPr lang="cs-CZ" sz="11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268" y="3333750"/>
                <a:ext cx="2823273" cy="74558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78381" y="4400550"/>
                <a:ext cx="3340723" cy="634148"/>
              </a:xfrm>
              <a:prstGeom prst="rect">
                <a:avLst/>
              </a:prstGeom>
              <a:ln w="19050">
                <a:solidFill>
                  <a:srgbClr val="00B0F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100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100" b="1" i="1" smtClean="0">
                                  <a:latin typeface="Cambria Math"/>
                                </a:rPr>
                                <m:t>𝑼</m:t>
                              </m:r>
                            </m:e>
                          </m:d>
                        </m:den>
                      </m:f>
                      <m:r>
                        <a:rPr lang="en-US" sz="11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1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cs-CZ" sz="1100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cs-CZ" sz="11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sz="11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100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cs-CZ" sz="1100" b="1" i="1" smtClean="0"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cs-CZ" sz="1100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cs-CZ" sz="11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cs-CZ" sz="11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11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1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cs-CZ" sz="1100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cs-CZ" sz="11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sz="11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cs-CZ" sz="1100" b="1" i="1"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cs-CZ" sz="1100" b="1" i="1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cs-CZ" sz="11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cs-CZ" sz="11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cs-CZ" sz="1100" b="1" i="1" smtClean="0">
                              <a:latin typeface="Cambria Math"/>
                              <a:ea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1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cs-CZ" sz="11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cs-CZ" sz="11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cs-CZ" sz="11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1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cs-CZ" sz="1100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1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cs-CZ" sz="1100" b="1" i="1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cs-CZ" sz="1100" b="1" i="1"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cs-CZ" sz="1100" b="1" i="1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1100" b="1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1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cs-CZ" sz="1100" b="1" i="1">
                                  <a:latin typeface="Cambria Math"/>
                                </a:rPr>
                                <m:t>𝒏</m:t>
                              </m:r>
                              <m:r>
                                <a:rPr lang="cs-CZ" sz="11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cs-CZ" sz="11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cs-CZ" sz="1100" b="1" i="1">
                                  <a:latin typeface="Cambria Math"/>
                                  <a:ea typeface="Cambria Math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cs-CZ" sz="1100" b="1" i="1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cs-CZ" sz="11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cs-CZ" sz="11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cs-CZ" sz="1100" b="1" i="1">
                              <a:latin typeface="Cambria Math"/>
                              <a:ea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cs-CZ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1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cs-CZ" sz="11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1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cs-CZ" sz="1100" b="1" i="1">
                              <a:latin typeface="Cambria Math"/>
                              <a:ea typeface="Cambria Math"/>
                            </a:rPr>
                            <m:t>𝒔</m:t>
                          </m:r>
                          <m:r>
                            <a:rPr lang="cs-CZ" sz="11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1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cs-CZ" sz="11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sz="1100" b="1" dirty="0" smtClean="0"/>
              </a:p>
              <a:p>
                <a:endParaRPr lang="cs-CZ" sz="11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381" y="4400550"/>
                <a:ext cx="3340723" cy="63414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42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cs-CZ" sz="2800" b="1" dirty="0"/>
              <a:t>Analýza </a:t>
            </a:r>
            <a:r>
              <a:rPr lang="cs-CZ" sz="2800" b="1" dirty="0" smtClean="0"/>
              <a:t>identifikovatelnosti</a:t>
            </a:r>
            <a:r>
              <a:rPr lang="de-DE" sz="2800" b="1" dirty="0"/>
              <a:t> </a:t>
            </a:r>
            <a:r>
              <a:rPr lang="cs-CZ" sz="2800" b="1" dirty="0" smtClean="0"/>
              <a:t>2-Kompartmentové </a:t>
            </a:r>
            <a:r>
              <a:rPr lang="cs-CZ" sz="2800" b="1" dirty="0"/>
              <a:t>modely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873051"/>
              </p:ext>
            </p:extLst>
          </p:nvPr>
        </p:nvGraphicFramePr>
        <p:xfrm>
          <a:off x="304800" y="742950"/>
          <a:ext cx="365125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r:id="rId3" imgW="3269742" imgH="1697355" progId="Visio.Drawing.11">
                  <p:embed/>
                </p:oleObj>
              </mc:Choice>
              <mc:Fallback>
                <p:oleObj r:id="rId3" imgW="3269742" imgH="16973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42950"/>
                        <a:ext cx="3651250" cy="19129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35385A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78052" y="1047750"/>
                <a:ext cx="2823273" cy="745589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cs-CZ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100" b="1" i="1">
                              <a:latin typeface="Cambria Math"/>
                            </a:rPr>
                            <m:t>𝒔</m:t>
                          </m:r>
                          <m:r>
                            <a:rPr lang="en-US" sz="1100" b="1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1" i="1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cs-CZ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𝟐𝟏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1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100" b="1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100" b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1" i="1">
                              <a:latin typeface="Cambria Math"/>
                            </a:rPr>
                            <m:t>𝒔</m:t>
                          </m:r>
                          <m:r>
                            <a:rPr lang="en-US" sz="1100" b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𝟐𝟏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sz="1100" b="1" dirty="0" smtClean="0"/>
              </a:p>
              <a:p>
                <a:endParaRPr lang="cs-CZ" sz="11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52" y="1047750"/>
                <a:ext cx="2823273" cy="7455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29200" y="3486150"/>
                <a:ext cx="1649362" cy="1561774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cs-CZ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cs-CZ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cs-CZ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cs-CZ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cs-CZ" sz="1100" b="1" dirty="0" smtClean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486150"/>
                <a:ext cx="1649362" cy="15617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66646" y="2078654"/>
                <a:ext cx="1574470" cy="1175322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cs-CZ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cs-CZ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cs-CZ" sz="1100" b="1" dirty="0" smtClean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46" y="2078654"/>
                <a:ext cx="1574470" cy="117532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" y="3528373"/>
            <a:ext cx="350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parametry modelu lze jednoznačně vypočítávat pomoci pozorovacích </a:t>
            </a:r>
            <a:r>
              <a:rPr lang="cs-CZ" dirty="0" smtClean="0"/>
              <a:t>parametrů</a:t>
            </a:r>
          </a:p>
          <a:p>
            <a:pPr algn="ctr"/>
            <a:r>
              <a:rPr lang="de-DE" dirty="0" smtClean="0">
                <a:sym typeface="Wingdings" pitchFamily="2" charset="2"/>
              </a:rPr>
              <a:t> </a:t>
            </a:r>
            <a:r>
              <a:rPr lang="cs-CZ" dirty="0"/>
              <a:t>ten model </a:t>
            </a:r>
            <a:r>
              <a:rPr lang="cs-CZ" b="1" dirty="0" err="1" smtClean="0"/>
              <a:t>identifikovateln</a:t>
            </a:r>
            <a:r>
              <a:rPr lang="de-DE" b="1" dirty="0" smtClean="0"/>
              <a:t>ý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0" y="1222059"/>
            <a:ext cx="128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přenosová </a:t>
            </a:r>
            <a:r>
              <a:rPr lang="cs-CZ" dirty="0"/>
              <a:t>funkce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97067" y="2343150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pozorovací </a:t>
            </a:r>
            <a:r>
              <a:rPr lang="cs-CZ" dirty="0"/>
              <a:t>parametry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89211" y="3805372"/>
            <a:ext cx="137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řešení </a:t>
            </a:r>
            <a:r>
              <a:rPr lang="cs-CZ" dirty="0"/>
              <a:t>soustavy </a:t>
            </a:r>
            <a:r>
              <a:rPr lang="cs-CZ" dirty="0" smtClean="0"/>
              <a:t>rovnic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cs-CZ" sz="2800" b="1" dirty="0"/>
              <a:t>Analýza identifikovatelnosti</a:t>
            </a:r>
            <a:r>
              <a:rPr lang="de-DE" sz="2800" b="1" dirty="0"/>
              <a:t> </a:t>
            </a:r>
            <a:r>
              <a:rPr lang="cs-CZ" sz="2800" b="1" dirty="0"/>
              <a:t>2-Kompartmentové modely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78052" y="1047750"/>
                <a:ext cx="3324628" cy="747962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100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cs-CZ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de-DE" sz="11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sz="11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cs-CZ" sz="1100" b="1" dirty="0" smtClean="0"/>
              </a:p>
              <a:p>
                <a:endParaRPr lang="cs-CZ" sz="11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52" y="1047750"/>
                <a:ext cx="3324628" cy="7479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029200" y="3486150"/>
                <a:ext cx="1515158" cy="149515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cs-CZ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cs-CZ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de-DE" sz="11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cs-CZ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de-DE" sz="11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cs-CZ" sz="11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de-DE" sz="11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cs-CZ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1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sz="11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cs-CZ" sz="1100" b="1" dirty="0" smtClean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486150"/>
                <a:ext cx="1515158" cy="14951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66646" y="2078654"/>
                <a:ext cx="1791354" cy="1153586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cs-CZ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11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cs-CZ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b="0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a:rPr lang="en-US" sz="1100" b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cs-CZ" sz="1100" dirty="0" smtClean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646" y="2078654"/>
                <a:ext cx="1791354" cy="11535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3528373"/>
                <a:ext cx="4191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de-DE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cs-CZ" dirty="0"/>
                  <a:t>lze jednoznačně vypočítávat pomoci pozorovacích parametrů</a:t>
                </a:r>
              </a:p>
              <a:p>
                <a:pPr algn="ctr"/>
                <a:r>
                  <a:rPr lang="en-US" dirty="0" smtClean="0"/>
                  <a:t>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de-DE" dirty="0" smtClean="0"/>
                  <a:t> ne</a:t>
                </a:r>
                <a:endParaRPr lang="cs-CZ" dirty="0" smtClean="0"/>
              </a:p>
              <a:p>
                <a:pPr algn="ctr"/>
                <a:r>
                  <a:rPr lang="de-DE" dirty="0">
                    <a:sym typeface="Wingdings" pitchFamily="2" charset="2"/>
                  </a:rPr>
                  <a:t> </a:t>
                </a:r>
                <a:r>
                  <a:rPr lang="cs-CZ" dirty="0"/>
                  <a:t>ten model </a:t>
                </a:r>
                <a:r>
                  <a:rPr lang="de-DE" b="1" u="sng" dirty="0" err="1" smtClean="0"/>
                  <a:t>neni</a:t>
                </a:r>
                <a:r>
                  <a:rPr lang="de-DE" dirty="0" smtClean="0"/>
                  <a:t> </a:t>
                </a:r>
                <a:r>
                  <a:rPr lang="cs-CZ" b="1" dirty="0" err="1" smtClean="0"/>
                  <a:t>identifikovateln</a:t>
                </a:r>
                <a:r>
                  <a:rPr lang="de-DE" b="1" dirty="0" smtClean="0"/>
                  <a:t>ý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28373"/>
                <a:ext cx="4191000" cy="1200329"/>
              </a:xfrm>
              <a:prstGeom prst="rect">
                <a:avLst/>
              </a:prstGeom>
              <a:blipFill rotWithShape="1">
                <a:blip r:embed="rId6"/>
                <a:stretch>
                  <a:fillRect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49186"/>
              </p:ext>
            </p:extLst>
          </p:nvPr>
        </p:nvGraphicFramePr>
        <p:xfrm>
          <a:off x="152400" y="793362"/>
          <a:ext cx="421322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r:id="rId7" imgW="3269742" imgH="1707642" progId="Visio.Drawing.11">
                  <p:embed/>
                </p:oleObj>
              </mc:Choice>
              <mc:Fallback>
                <p:oleObj r:id="rId7" imgW="3269742" imgH="17076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93362"/>
                        <a:ext cx="4213225" cy="21717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8076333" y="1222059"/>
            <a:ext cx="1288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smtClean="0"/>
              <a:t>přenosová </a:t>
            </a:r>
            <a:r>
              <a:rPr lang="cs-CZ" sz="1400" dirty="0"/>
              <a:t>funkce 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8001000" y="2343150"/>
            <a:ext cx="137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smtClean="0"/>
              <a:t>pozorovací </a:t>
            </a:r>
            <a:r>
              <a:rPr lang="cs-CZ" sz="1400" dirty="0"/>
              <a:t>parametry 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993144" y="3805372"/>
            <a:ext cx="137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smtClean="0"/>
              <a:t>řešení </a:t>
            </a:r>
            <a:r>
              <a:rPr lang="cs-CZ" sz="1400" dirty="0"/>
              <a:t>soustavy </a:t>
            </a:r>
            <a:r>
              <a:rPr lang="cs-CZ" sz="1400" dirty="0" smtClean="0"/>
              <a:t>rovnic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747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cs-CZ" sz="2800" b="1" dirty="0" err="1" smtClean="0"/>
              <a:t>Rešení</a:t>
            </a:r>
            <a:r>
              <a:rPr lang="cs-CZ" sz="2800" b="1" dirty="0" smtClean="0"/>
              <a:t> </a:t>
            </a:r>
            <a:r>
              <a:rPr lang="cs-CZ" sz="2800" b="1" dirty="0"/>
              <a:t>soustavy nelineárních </a:t>
            </a:r>
            <a:r>
              <a:rPr lang="cs-CZ" sz="2800" b="1" dirty="0" smtClean="0"/>
              <a:t>rovnic v </a:t>
            </a:r>
            <a:r>
              <a:rPr lang="cs-CZ" sz="2800" b="1" dirty="0" err="1" smtClean="0"/>
              <a:t>Matlabu</a:t>
            </a:r>
            <a:endParaRPr lang="en-US" sz="28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28600" y="3409950"/>
                <a:ext cx="1574470" cy="1175322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cs-CZ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cs-CZ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cs-CZ" sz="1100" b="1" dirty="0" smtClean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409950"/>
                <a:ext cx="1574470" cy="11753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33600" y="3438888"/>
                <a:ext cx="1821524" cy="1153457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cs-CZ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cs-CZ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cs-CZ" sz="11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cs-CZ" sz="11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cs-CZ" sz="11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cs-CZ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cs-CZ" sz="11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cs-CZ" sz="11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cs-CZ" sz="1100" b="0" i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cs-CZ" sz="11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cs-CZ" sz="11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cs-CZ" sz="1100" i="1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cs-CZ" sz="1100" b="1" dirty="0" smtClean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438888"/>
                <a:ext cx="1821524" cy="11534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267200" y="3438888"/>
            <a:ext cx="1920711" cy="1200329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cs-CZ" sz="1200" dirty="0" err="1" smtClean="0">
                <a:latin typeface="Bradley Hand ITC" pitchFamily="66" charset="0"/>
              </a:rPr>
              <a:t>Function</a:t>
            </a:r>
            <a:r>
              <a:rPr lang="cs-CZ" sz="1200" dirty="0" smtClean="0">
                <a:latin typeface="Bradley Hand ITC" pitchFamily="66" charset="0"/>
              </a:rPr>
              <a:t> f</a:t>
            </a:r>
            <a:r>
              <a:rPr lang="de-DE" sz="1200" dirty="0" smtClean="0">
                <a:latin typeface="Bradley Hand ITC" pitchFamily="66" charset="0"/>
              </a:rPr>
              <a:t>=</a:t>
            </a:r>
            <a:r>
              <a:rPr lang="cs-CZ" sz="1200" dirty="0" err="1" smtClean="0">
                <a:latin typeface="Bradley Hand ITC" pitchFamily="66" charset="0"/>
              </a:rPr>
              <a:t>nle</a:t>
            </a:r>
            <a:r>
              <a:rPr lang="de-DE" sz="1200" dirty="0" smtClean="0">
                <a:latin typeface="Bradley Hand ITC" pitchFamily="66" charset="0"/>
              </a:rPr>
              <a:t>(P)</a:t>
            </a:r>
            <a:endParaRPr lang="cs-CZ" sz="1200" dirty="0" smtClean="0">
              <a:latin typeface="Bradley Hand ITC" pitchFamily="66" charset="0"/>
            </a:endParaRPr>
          </a:p>
          <a:p>
            <a:r>
              <a:rPr lang="cs-CZ" sz="1200" dirty="0" smtClean="0">
                <a:latin typeface="Bradley Hand ITC" pitchFamily="66" charset="0"/>
              </a:rPr>
              <a:t>a0=1; a1=1; b0=1; b1=1</a:t>
            </a:r>
            <a:r>
              <a:rPr lang="en-US" sz="1200" dirty="0" smtClean="0">
                <a:latin typeface="Bradley Hand ITC" pitchFamily="66" charset="0"/>
              </a:rPr>
              <a:t>;</a:t>
            </a:r>
            <a:endParaRPr lang="en-US" sz="1200" dirty="0">
              <a:latin typeface="Bradley Hand ITC" pitchFamily="66" charset="0"/>
            </a:endParaRPr>
          </a:p>
          <a:p>
            <a:r>
              <a:rPr lang="en-US" sz="1200" dirty="0">
                <a:latin typeface="Bradley Hand ITC" pitchFamily="66" charset="0"/>
              </a:rPr>
              <a:t>f</a:t>
            </a:r>
            <a:r>
              <a:rPr lang="en-US" sz="1200" dirty="0" smtClean="0">
                <a:latin typeface="Bradley Hand ITC" pitchFamily="66" charset="0"/>
              </a:rPr>
              <a:t>(1)=a1-(1/P(1));</a:t>
            </a:r>
          </a:p>
          <a:p>
            <a:r>
              <a:rPr lang="de-DE" sz="1200" dirty="0" smtClean="0">
                <a:latin typeface="Bradley Hand ITC" pitchFamily="66" charset="0"/>
              </a:rPr>
              <a:t>f(2)=a0-(1/P(1))*P(2);</a:t>
            </a:r>
          </a:p>
          <a:p>
            <a:r>
              <a:rPr lang="de-DE" sz="1200" dirty="0" smtClean="0">
                <a:latin typeface="Bradley Hand ITC" pitchFamily="66" charset="0"/>
              </a:rPr>
              <a:t>f(3)=b1-P(3)-P(4)-P(2);</a:t>
            </a:r>
          </a:p>
          <a:p>
            <a:r>
              <a:rPr lang="de-DE" sz="1200" dirty="0" smtClean="0">
                <a:latin typeface="Bradley Hand ITC" pitchFamily="66" charset="0"/>
              </a:rPr>
              <a:t>F(4)=b0-P(2)*P(3);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9400" y="3784783"/>
            <a:ext cx="2406356" cy="461665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smtClean="0">
                <a:latin typeface="Bradley Hand ITC" pitchFamily="66" charset="0"/>
              </a:rPr>
              <a:t>P0 = [5;0.2;0.3;0.6];</a:t>
            </a:r>
            <a:endParaRPr lang="de-DE" sz="1200" dirty="0">
              <a:latin typeface="Bradley Hand ITC" pitchFamily="66" charset="0"/>
            </a:endParaRPr>
          </a:p>
          <a:p>
            <a:r>
              <a:rPr lang="cs-CZ" sz="1200" dirty="0">
                <a:latin typeface="Bradley Hand ITC" pitchFamily="66" charset="0"/>
              </a:rPr>
              <a:t>[</a:t>
            </a:r>
            <a:r>
              <a:rPr lang="de-DE" sz="1200" dirty="0" err="1">
                <a:latin typeface="Bradley Hand ITC" pitchFamily="66" charset="0"/>
              </a:rPr>
              <a:t>P</a:t>
            </a:r>
            <a:r>
              <a:rPr lang="cs-CZ" sz="1200" dirty="0">
                <a:latin typeface="Bradley Hand ITC" pitchFamily="66" charset="0"/>
              </a:rPr>
              <a:t>,</a:t>
            </a:r>
            <a:r>
              <a:rPr lang="cs-CZ" sz="1200" dirty="0" err="1">
                <a:latin typeface="Bradley Hand ITC" pitchFamily="66" charset="0"/>
              </a:rPr>
              <a:t>fval,exitflag</a:t>
            </a:r>
            <a:r>
              <a:rPr lang="cs-CZ" sz="1200" dirty="0">
                <a:latin typeface="Bradley Hand ITC" pitchFamily="66" charset="0"/>
              </a:rPr>
              <a:t>] = </a:t>
            </a:r>
            <a:r>
              <a:rPr lang="cs-CZ" sz="1200" dirty="0" err="1">
                <a:latin typeface="Bradley Hand ITC" pitchFamily="66" charset="0"/>
              </a:rPr>
              <a:t>fsolve</a:t>
            </a:r>
            <a:r>
              <a:rPr lang="cs-CZ" sz="1200" dirty="0">
                <a:latin typeface="Bradley Hand ITC" pitchFamily="66" charset="0"/>
              </a:rPr>
              <a:t>(</a:t>
            </a:r>
            <a:r>
              <a:rPr lang="de-DE" sz="1200" dirty="0">
                <a:latin typeface="Bradley Hand ITC" pitchFamily="66" charset="0"/>
              </a:rPr>
              <a:t>'</a:t>
            </a:r>
            <a:r>
              <a:rPr lang="de-DE" sz="1200" dirty="0" err="1">
                <a:latin typeface="Bradley Hand ITC" pitchFamily="66" charset="0"/>
              </a:rPr>
              <a:t>nle</a:t>
            </a:r>
            <a:r>
              <a:rPr lang="de-DE" sz="1200" dirty="0">
                <a:latin typeface="Bradley Hand ITC" pitchFamily="66" charset="0"/>
              </a:rPr>
              <a:t>‘, P0)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276350"/>
            <a:ext cx="216687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89" y="1335586"/>
            <a:ext cx="2968422" cy="87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89060"/>
            <a:ext cx="609600" cy="252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41377"/>
            <a:ext cx="990600" cy="24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74042"/>
            <a:ext cx="762000" cy="1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0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610600" cy="472440"/>
          </a:xfrm>
        </p:spPr>
        <p:txBody>
          <a:bodyPr/>
          <a:lstStyle/>
          <a:p>
            <a:r>
              <a:rPr lang="cs-CZ" sz="2800" b="1" dirty="0" err="1" smtClean="0"/>
              <a:t>Rešení</a:t>
            </a:r>
            <a:r>
              <a:rPr lang="cs-CZ" sz="2800" b="1" dirty="0" smtClean="0"/>
              <a:t> </a:t>
            </a:r>
            <a:r>
              <a:rPr lang="cs-CZ" sz="2800" b="1" dirty="0"/>
              <a:t>soustavy nelineárních </a:t>
            </a:r>
            <a:r>
              <a:rPr lang="cs-CZ" sz="2800" b="1" dirty="0" smtClean="0"/>
              <a:t>rovnic v </a:t>
            </a:r>
            <a:r>
              <a:rPr lang="cs-CZ" sz="2800" b="1" dirty="0" err="1" smtClean="0"/>
              <a:t>Matlabu</a:t>
            </a:r>
            <a:endParaRPr lang="en-US" sz="28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314" y="3409950"/>
                <a:ext cx="1574470" cy="1175322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cs-CZ" sz="11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cs-CZ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cs-CZ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cs-CZ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cs-CZ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cs-CZ" sz="1100" b="1" dirty="0" smtClean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4" y="3409950"/>
                <a:ext cx="1574470" cy="11753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905000" y="3582112"/>
            <a:ext cx="7162800" cy="600164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100" b="1" dirty="0"/>
              <a:t>&gt;&gt; </a:t>
            </a:r>
            <a:r>
              <a:rPr lang="es-ES" sz="1100" b="1" dirty="0" err="1"/>
              <a:t>syms</a:t>
            </a:r>
            <a:r>
              <a:rPr lang="es-ES" sz="1100" b="1" dirty="0"/>
              <a:t> </a:t>
            </a:r>
            <a:r>
              <a:rPr lang="es-ES" sz="1100" b="1" dirty="0" smtClean="0"/>
              <a:t>a0 a1 b0 b1 V1 k11 k12 k21</a:t>
            </a:r>
          </a:p>
          <a:p>
            <a:r>
              <a:rPr lang="es-ES" sz="1100" b="1" dirty="0"/>
              <a:t>&gt;&gt; </a:t>
            </a:r>
            <a:r>
              <a:rPr lang="pt-BR" sz="1100" b="1" dirty="0" smtClean="0"/>
              <a:t>[</a:t>
            </a:r>
            <a:r>
              <a:rPr lang="es-ES" sz="1100" b="1" dirty="0" smtClean="0"/>
              <a:t>V1, k11, k12, </a:t>
            </a:r>
            <a:r>
              <a:rPr lang="es-ES" sz="1100" b="1" dirty="0"/>
              <a:t>k21</a:t>
            </a:r>
            <a:r>
              <a:rPr lang="pt-BR" sz="1100" b="1" dirty="0" smtClean="0"/>
              <a:t>]</a:t>
            </a:r>
            <a:r>
              <a:rPr lang="es-ES" sz="1100" b="1" dirty="0" smtClean="0"/>
              <a:t> </a:t>
            </a:r>
            <a:r>
              <a:rPr lang="es-ES" sz="1100" b="1" dirty="0"/>
              <a:t>= </a:t>
            </a:r>
            <a:r>
              <a:rPr lang="es-ES" sz="1100" b="1" dirty="0" err="1" smtClean="0"/>
              <a:t>solve</a:t>
            </a:r>
            <a:r>
              <a:rPr lang="es-ES" sz="1100" b="1" dirty="0" smtClean="0"/>
              <a:t>(a1 </a:t>
            </a:r>
            <a:r>
              <a:rPr lang="es-ES" sz="1100" b="1" dirty="0"/>
              <a:t>== </a:t>
            </a:r>
            <a:r>
              <a:rPr lang="es-ES" sz="1100" b="1" dirty="0" smtClean="0"/>
              <a:t>1/V1, a0 </a:t>
            </a:r>
            <a:r>
              <a:rPr lang="es-ES" sz="1100" b="1" dirty="0"/>
              <a:t>== </a:t>
            </a:r>
            <a:r>
              <a:rPr lang="es-ES" sz="1100" b="1" dirty="0" smtClean="0"/>
              <a:t>k21/V1, b1 == k11+k12+k21, b0 ==k21*k11,</a:t>
            </a:r>
            <a:r>
              <a:rPr lang="es-ES" sz="1100" b="1" dirty="0"/>
              <a:t> V1, k11, k12, </a:t>
            </a:r>
            <a:r>
              <a:rPr lang="es-ES" sz="1100" b="1" dirty="0" smtClean="0"/>
              <a:t>k21) </a:t>
            </a:r>
            <a:endParaRPr lang="es-ES" sz="1100" b="1" dirty="0"/>
          </a:p>
          <a:p>
            <a:endParaRPr lang="es-ES" sz="1100" b="1" dirty="0"/>
          </a:p>
        </p:txBody>
      </p:sp>
      <p:sp>
        <p:nvSpPr>
          <p:cNvPr id="14" name="Rectangle 13"/>
          <p:cNvSpPr/>
          <p:nvPr/>
        </p:nvSpPr>
        <p:spPr>
          <a:xfrm>
            <a:off x="228600" y="895350"/>
            <a:ext cx="3124200" cy="830997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smtClean="0"/>
              <a:t>&gt;&gt; </a:t>
            </a:r>
            <a:r>
              <a:rPr lang="es-ES" sz="1200" dirty="0" err="1" smtClean="0"/>
              <a:t>syms</a:t>
            </a:r>
            <a:r>
              <a:rPr lang="es-ES" sz="1200" dirty="0" smtClean="0"/>
              <a:t> </a:t>
            </a:r>
            <a:r>
              <a:rPr lang="es-ES" sz="1200" dirty="0"/>
              <a:t>u v x y </a:t>
            </a:r>
            <a:endParaRPr lang="es-ES" sz="1200" dirty="0" smtClean="0"/>
          </a:p>
          <a:p>
            <a:r>
              <a:rPr lang="es-ES" sz="1200" dirty="0" smtClean="0"/>
              <a:t>&gt;&gt; S </a:t>
            </a:r>
            <a:r>
              <a:rPr lang="es-ES" sz="1200" dirty="0"/>
              <a:t>= </a:t>
            </a:r>
            <a:r>
              <a:rPr lang="es-ES" sz="1200" dirty="0" err="1"/>
              <a:t>solve</a:t>
            </a:r>
            <a:r>
              <a:rPr lang="es-ES" sz="1200" dirty="0"/>
              <a:t>(x + 2*y == u, 4*x + 5*y == v); </a:t>
            </a:r>
            <a:endParaRPr lang="es-ES" sz="1200" dirty="0" smtClean="0"/>
          </a:p>
          <a:p>
            <a:r>
              <a:rPr lang="es-ES" sz="1200" dirty="0" smtClean="0"/>
              <a:t>&gt;&gt; sol </a:t>
            </a:r>
            <a:r>
              <a:rPr lang="es-ES" sz="1200" dirty="0"/>
              <a:t>= [</a:t>
            </a:r>
            <a:r>
              <a:rPr lang="es-ES" sz="1200" dirty="0" err="1"/>
              <a:t>S.x</a:t>
            </a:r>
            <a:r>
              <a:rPr lang="es-ES" sz="1200" dirty="0"/>
              <a:t>; </a:t>
            </a:r>
            <a:r>
              <a:rPr lang="es-ES" sz="1200" dirty="0" err="1"/>
              <a:t>S.y</a:t>
            </a:r>
            <a:r>
              <a:rPr lang="es-ES" sz="1200" dirty="0" smtClean="0"/>
              <a:t>]</a:t>
            </a:r>
          </a:p>
          <a:p>
            <a:r>
              <a:rPr lang="pl-PL" sz="1200" dirty="0"/>
              <a:t>sol = (2*v)/3 - (5*u)/3 (4*u)/3 - v/3 </a:t>
            </a:r>
            <a:endParaRPr lang="de-DE" sz="12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733800" y="907590"/>
            <a:ext cx="3352800" cy="830997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smtClean="0"/>
              <a:t>&gt;&gt; </a:t>
            </a:r>
            <a:r>
              <a:rPr lang="es-ES" sz="1200" dirty="0" err="1" smtClean="0"/>
              <a:t>syms</a:t>
            </a:r>
            <a:r>
              <a:rPr lang="es-ES" sz="1200" dirty="0" smtClean="0"/>
              <a:t> </a:t>
            </a:r>
            <a:r>
              <a:rPr lang="en-US" sz="1200" dirty="0" smtClean="0"/>
              <a:t>a b</a:t>
            </a:r>
          </a:p>
          <a:p>
            <a:r>
              <a:rPr lang="es-ES" sz="1200" dirty="0" smtClean="0"/>
              <a:t>&gt;&gt; </a:t>
            </a:r>
            <a:r>
              <a:rPr lang="pt-BR" sz="1200" dirty="0"/>
              <a:t>[b, a] = solve(a + b == 1, 2*a - b == 4, b, a)</a:t>
            </a:r>
            <a:r>
              <a:rPr lang="es-ES" sz="1200" dirty="0" smtClean="0"/>
              <a:t> </a:t>
            </a:r>
          </a:p>
          <a:p>
            <a:r>
              <a:rPr lang="en-US" sz="1200" dirty="0"/>
              <a:t>b = -2/3 </a:t>
            </a:r>
            <a:endParaRPr lang="en-US" sz="1200" dirty="0" smtClean="0"/>
          </a:p>
          <a:p>
            <a:r>
              <a:rPr lang="en-US" sz="1200" dirty="0" smtClean="0"/>
              <a:t>a </a:t>
            </a:r>
            <a:r>
              <a:rPr lang="en-US" sz="1200" dirty="0"/>
              <a:t>= 5/3</a:t>
            </a:r>
            <a:endParaRPr lang="de-DE" sz="1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239000" y="987682"/>
            <a:ext cx="1905000" cy="646331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 smtClean="0"/>
              <a:t>&gt;&gt; </a:t>
            </a:r>
            <a:r>
              <a:rPr lang="es-ES" sz="1200" dirty="0" err="1" smtClean="0"/>
              <a:t>syms</a:t>
            </a:r>
            <a:r>
              <a:rPr lang="es-ES" sz="1200" dirty="0" smtClean="0"/>
              <a:t> </a:t>
            </a:r>
            <a:r>
              <a:rPr lang="en-US" sz="1200" dirty="0" smtClean="0"/>
              <a:t>v u t</a:t>
            </a:r>
          </a:p>
          <a:p>
            <a:r>
              <a:rPr lang="es-ES" sz="1200" dirty="0" smtClean="0"/>
              <a:t>&gt;&gt; </a:t>
            </a:r>
            <a:r>
              <a:rPr lang="en-US" sz="1200" dirty="0"/>
              <a:t>solve('v-u-3*t^2=0', 'v</a:t>
            </a:r>
            <a:r>
              <a:rPr lang="en-US" sz="1200" dirty="0" smtClean="0"/>
              <a:t>')</a:t>
            </a:r>
            <a:r>
              <a:rPr lang="es-ES" sz="1200" dirty="0" smtClean="0"/>
              <a:t> </a:t>
            </a:r>
          </a:p>
          <a:p>
            <a:r>
              <a:rPr lang="en-US" sz="1200" dirty="0" err="1"/>
              <a:t>ans</a:t>
            </a:r>
            <a:r>
              <a:rPr lang="en-US" sz="1200" dirty="0"/>
              <a:t> = 3*t^2 + u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80738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4" grpId="0" animBg="1"/>
      <p:bldP spid="15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625</Words>
  <Application>Microsoft Office PowerPoint</Application>
  <PresentationFormat>Předvádění na obrazovce (16:9)</PresentationFormat>
  <Paragraphs>152</Paragraphs>
  <Slides>16</Slides>
  <Notes>3</Notes>
  <HiddenSlides>0</HiddenSlides>
  <MMClips>0</MMClips>
  <ScaleCrop>false</ScaleCrop>
  <HeadingPairs>
    <vt:vector size="8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4" baseType="lpstr">
      <vt:lpstr>Bradley Hand ITC</vt:lpstr>
      <vt:lpstr>Calibri</vt:lpstr>
      <vt:lpstr>Cambria Math</vt:lpstr>
      <vt:lpstr>Tw Cen MT</vt:lpstr>
      <vt:lpstr>Wingdings</vt:lpstr>
      <vt:lpstr>Wingdings 2</vt:lpstr>
      <vt:lpstr>WidescreenPresentation</vt:lpstr>
      <vt:lpstr>Visio.Drawing.11</vt:lpstr>
      <vt:lpstr>cvičení Modelování a simulace</vt:lpstr>
      <vt:lpstr>Co uděláme ve dnešním cvičení? </vt:lpstr>
      <vt:lpstr>Co budete cvičit po celém semestru?</vt:lpstr>
      <vt:lpstr>Maticový popis 2-Kompartmentové modely</vt:lpstr>
      <vt:lpstr>Analýza identifikovatelnosti</vt:lpstr>
      <vt:lpstr>Analýza identifikovatelnosti 2-Kompartmentové modely</vt:lpstr>
      <vt:lpstr>Analýza identifikovatelnosti 2-Kompartmentové modely</vt:lpstr>
      <vt:lpstr>Rešení soustavy nelineárních rovnic v Matlabu</vt:lpstr>
      <vt:lpstr>Rešení soustavy nelineárních rovnic v Matlabu</vt:lpstr>
      <vt:lpstr>Analýza identifikovatelnosti 3-Kompartmentové modely</vt:lpstr>
      <vt:lpstr>Analýza identifikovatelnosti 4-Kompartmentové modely</vt:lpstr>
      <vt:lpstr>Týmový Projekt</vt:lpstr>
      <vt:lpstr>Týmový Projekt</vt:lpstr>
      <vt:lpstr>Týmový Projekt</vt:lpstr>
      <vt:lpstr>Týmový Projekt</vt:lpstr>
      <vt:lpstr>Shrnutí dnešního cvičení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2014-05-06T06:33:53Z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