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7" r:id="rId3"/>
    <p:sldId id="464" r:id="rId4"/>
    <p:sldId id="466" r:id="rId5"/>
    <p:sldId id="467" r:id="rId6"/>
    <p:sldId id="471" r:id="rId7"/>
    <p:sldId id="473" r:id="rId8"/>
    <p:sldId id="474" r:id="rId9"/>
    <p:sldId id="475" r:id="rId10"/>
    <p:sldId id="476" r:id="rId11"/>
    <p:sldId id="477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>
        <p:scale>
          <a:sx n="81" d="100"/>
          <a:sy n="81" d="100"/>
        </p:scale>
        <p:origin x="-1382" y="-4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5/12/2014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dirty="0" smtClean="0"/>
              <a:t>1</a:t>
            </a:r>
            <a:r>
              <a:rPr lang="en-US" dirty="0" smtClean="0"/>
              <a:t>1 - LS </a:t>
            </a:r>
            <a:r>
              <a:rPr lang="en-US" dirty="0" smtClean="0"/>
              <a:t>2015 </a:t>
            </a:r>
            <a:r>
              <a:rPr lang="en-US" dirty="0" smtClean="0"/>
              <a:t>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06" y="1239232"/>
            <a:ext cx="5927242" cy="345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4"/>
          </p:nvPr>
        </p:nvSpPr>
        <p:spPr>
          <a:xfrm>
            <a:off x="76200" y="742950"/>
            <a:ext cx="3962400" cy="1447800"/>
          </a:xfrm>
        </p:spPr>
        <p:txBody>
          <a:bodyPr>
            <a:normAutofit fontScale="40000" lnSpcReduction="20000"/>
          </a:bodyPr>
          <a:lstStyle/>
          <a:p>
            <a:r>
              <a:rPr lang="cs-CZ" b="1" dirty="0" smtClean="0"/>
              <a:t>Projekt 4 </a:t>
            </a:r>
            <a:r>
              <a:rPr lang="cs-CZ" b="1" dirty="0"/>
              <a:t>– </a:t>
            </a:r>
            <a:r>
              <a:rPr lang="cs-CZ" b="1" dirty="0" smtClean="0"/>
              <a:t>Identifikace </a:t>
            </a:r>
            <a:r>
              <a:rPr lang="cs-CZ" b="1" dirty="0"/>
              <a:t>kompartmentové </a:t>
            </a:r>
            <a:r>
              <a:rPr lang="cs-CZ" b="1" dirty="0" smtClean="0"/>
              <a:t>modely</a:t>
            </a:r>
            <a:endParaRPr lang="cs-CZ" b="1" dirty="0"/>
          </a:p>
          <a:p>
            <a:pPr lvl="1"/>
            <a:r>
              <a:rPr lang="cs-CZ" dirty="0"/>
              <a:t>Uživatel zadává popis modelu</a:t>
            </a:r>
          </a:p>
          <a:p>
            <a:pPr lvl="1"/>
            <a:r>
              <a:rPr lang="cs-CZ" dirty="0"/>
              <a:t>Uživatel zadává hodnoty měřeni</a:t>
            </a:r>
          </a:p>
          <a:p>
            <a:pPr lvl="1"/>
            <a:r>
              <a:rPr lang="cs-CZ" dirty="0" smtClean="0"/>
              <a:t>Systém </a:t>
            </a:r>
            <a:r>
              <a:rPr lang="cs-CZ" dirty="0"/>
              <a:t>vygeneruje diferenciální rovnice</a:t>
            </a:r>
          </a:p>
          <a:p>
            <a:pPr lvl="1"/>
            <a:r>
              <a:rPr lang="cs-CZ" dirty="0" smtClean="0"/>
              <a:t>Systém </a:t>
            </a:r>
            <a:r>
              <a:rPr lang="cs-CZ" dirty="0"/>
              <a:t>udělá identifikaci parametrů a zobrazí výsledky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cs-CZ" smtClean="0"/>
              <a:t>Co budete cvičit po celém semestru?</a:t>
            </a:r>
            <a:endParaRPr lang="cs-CZ"/>
          </a:p>
        </p:txBody>
      </p:sp>
      <p:sp>
        <p:nvSpPr>
          <p:cNvPr id="42" name="TextBox 41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17BIMS</a:t>
            </a:r>
            <a:endParaRPr lang="cs-CZ" b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376" y="1733550"/>
            <a:ext cx="2295223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1. hodina</a:t>
            </a:r>
          </a:p>
          <a:p>
            <a:r>
              <a:rPr lang="cs-CZ" sz="1200" b="1" dirty="0" smtClean="0"/>
              <a:t>Úvod </a:t>
            </a:r>
            <a:r>
              <a:rPr lang="cs-CZ" sz="1200" b="1" smtClean="0"/>
              <a:t>do Matlab/Simulink</a:t>
            </a:r>
            <a:endParaRPr lang="cs-CZ" sz="1200" b="1" dirty="0" smtClean="0"/>
          </a:p>
          <a:p>
            <a:endParaRPr lang="cs-CZ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5494" y="2346127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2.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jednodruhových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47" name="Elbow Connector 46"/>
          <p:cNvCxnSpPr>
            <a:endCxn id="43" idx="1"/>
          </p:cNvCxnSpPr>
          <p:nvPr/>
        </p:nvCxnSpPr>
        <p:spPr>
          <a:xfrm rot="16200000" flipH="1">
            <a:off x="338288" y="1700062"/>
            <a:ext cx="304798" cy="2193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45"/>
          <p:cNvCxnSpPr>
            <a:endCxn id="46" idx="1"/>
          </p:cNvCxnSpPr>
          <p:nvPr/>
        </p:nvCxnSpPr>
        <p:spPr>
          <a:xfrm rot="16200000" flipH="1">
            <a:off x="-3542" y="1965691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81057" y="1733550"/>
            <a:ext cx="206233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5. hodina</a:t>
            </a:r>
          </a:p>
          <a:p>
            <a:r>
              <a:rPr lang="cs-CZ" sz="1200" b="1" dirty="0" smtClean="0"/>
              <a:t>1-kompartmentové modely</a:t>
            </a:r>
            <a:endParaRPr lang="cs-CZ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86174" y="2346126"/>
            <a:ext cx="2057401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6. hodina</a:t>
            </a:r>
          </a:p>
          <a:p>
            <a:r>
              <a:rPr lang="cs-CZ" sz="1200" b="1" dirty="0" smtClean="0"/>
              <a:t>Vice-kompartmentové modely</a:t>
            </a:r>
            <a:endParaRPr lang="cs-CZ" sz="1200" b="1" dirty="0"/>
          </a:p>
        </p:txBody>
      </p:sp>
      <p:cxnSp>
        <p:nvCxnSpPr>
          <p:cNvPr id="58" name="Elbow Connector 57"/>
          <p:cNvCxnSpPr>
            <a:endCxn id="56" idx="1"/>
          </p:cNvCxnSpPr>
          <p:nvPr/>
        </p:nvCxnSpPr>
        <p:spPr>
          <a:xfrm rot="16200000" flipH="1">
            <a:off x="3389346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45"/>
          <p:cNvCxnSpPr>
            <a:endCxn id="57" idx="1"/>
          </p:cNvCxnSpPr>
          <p:nvPr/>
        </p:nvCxnSpPr>
        <p:spPr>
          <a:xfrm rot="16200000" flipH="1">
            <a:off x="3086358" y="1973422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8949" y="1733550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9</a:t>
            </a:r>
            <a:r>
              <a:rPr lang="cs-CZ" sz="1200" dirty="0" smtClean="0"/>
              <a:t>. </a:t>
            </a:r>
            <a:r>
              <a:rPr lang="cs-CZ" sz="1200" dirty="0"/>
              <a:t>Hodina</a:t>
            </a:r>
            <a:r>
              <a:rPr lang="de-DE" sz="1200" dirty="0"/>
              <a:t> </a:t>
            </a:r>
            <a:r>
              <a:rPr lang="de-DE" sz="1200" dirty="0" smtClean="0"/>
              <a:t>(15.4.)</a:t>
            </a:r>
            <a:endParaRPr lang="cs-CZ" sz="1200" dirty="0"/>
          </a:p>
          <a:p>
            <a:r>
              <a:rPr lang="cs-CZ" sz="1200" b="1" dirty="0" smtClean="0"/>
              <a:t>Analýza </a:t>
            </a:r>
            <a:r>
              <a:rPr lang="cs-CZ" sz="1200" b="1" dirty="0"/>
              <a:t>identifikovatelnosti</a:t>
            </a:r>
          </a:p>
        </p:txBody>
      </p:sp>
      <p:cxnSp>
        <p:nvCxnSpPr>
          <p:cNvPr id="61" name="Elbow Connector 45"/>
          <p:cNvCxnSpPr>
            <a:endCxn id="60" idx="1"/>
          </p:cNvCxnSpPr>
          <p:nvPr/>
        </p:nvCxnSpPr>
        <p:spPr>
          <a:xfrm rot="16200000" flipH="1">
            <a:off x="6554232" y="1675944"/>
            <a:ext cx="361891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4495" y="1352550"/>
            <a:ext cx="1568058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Modely populací</a:t>
            </a:r>
            <a:endParaRPr lang="cs-CZ" sz="1600" b="1" smtClean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5175" y="1352550"/>
            <a:ext cx="2228495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Kompartmentové modely</a:t>
            </a:r>
            <a:endParaRPr lang="cs-CZ" sz="1600" b="1"/>
          </a:p>
        </p:txBody>
      </p:sp>
      <p:sp>
        <p:nvSpPr>
          <p:cNvPr id="66" name="TextBox 65"/>
          <p:cNvSpPr txBox="1"/>
          <p:nvPr/>
        </p:nvSpPr>
        <p:spPr>
          <a:xfrm>
            <a:off x="6457950" y="1352550"/>
            <a:ext cx="1538434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b="1" dirty="0" smtClean="0">
                <a:solidFill>
                  <a:schemeClr val="tx1"/>
                </a:solidFill>
              </a:rPr>
              <a:t>Pokročilé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pojmy</a:t>
            </a:r>
            <a:endParaRPr lang="cs-CZ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42" idx="2"/>
            <a:endCxn id="63" idx="0"/>
          </p:cNvCxnSpPr>
          <p:nvPr/>
        </p:nvCxnSpPr>
        <p:spPr>
          <a:xfrm rot="5400000">
            <a:off x="4253212" y="1186161"/>
            <a:ext cx="332601" cy="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39"/>
          <p:cNvCxnSpPr>
            <a:stCxn id="42" idx="2"/>
            <a:endCxn id="66" idx="0"/>
          </p:cNvCxnSpPr>
          <p:nvPr/>
        </p:nvCxnSpPr>
        <p:spPr>
          <a:xfrm rot="16200000" flipH="1">
            <a:off x="5657083" y="-217535"/>
            <a:ext cx="332601" cy="2807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2" idx="2"/>
            <a:endCxn id="62" idx="0"/>
          </p:cNvCxnSpPr>
          <p:nvPr/>
        </p:nvCxnSpPr>
        <p:spPr>
          <a:xfrm rot="5400000">
            <a:off x="2547762" y="-519289"/>
            <a:ext cx="332601" cy="3411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6713" y="2952750"/>
            <a:ext cx="2288887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3.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dvoudruhových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72" name="Elbow Connector 45"/>
          <p:cNvCxnSpPr>
            <a:endCxn id="71" idx="1"/>
          </p:cNvCxnSpPr>
          <p:nvPr/>
        </p:nvCxnSpPr>
        <p:spPr>
          <a:xfrm rot="16200000" flipH="1">
            <a:off x="-2322" y="2572315"/>
            <a:ext cx="993578" cy="2244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6175" y="2955727"/>
            <a:ext cx="2057400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7</a:t>
            </a:r>
            <a:r>
              <a:rPr lang="cs-CZ" sz="1200" dirty="0" smtClean="0"/>
              <a:t>. hodina</a:t>
            </a:r>
          </a:p>
          <a:p>
            <a:r>
              <a:rPr lang="cs-CZ" sz="1200" b="1" dirty="0"/>
              <a:t>Vice-kompartmentové modely</a:t>
            </a:r>
          </a:p>
        </p:txBody>
      </p:sp>
      <p:cxnSp>
        <p:nvCxnSpPr>
          <p:cNvPr id="76" name="Elbow Connector 45"/>
          <p:cNvCxnSpPr>
            <a:endCxn id="74" idx="1"/>
          </p:cNvCxnSpPr>
          <p:nvPr/>
        </p:nvCxnSpPr>
        <p:spPr>
          <a:xfrm rot="16200000" flipH="1">
            <a:off x="3086359" y="2583023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38949" y="2346128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/>
              <a:t>1</a:t>
            </a:r>
            <a:r>
              <a:rPr lang="de-DE" sz="1200" dirty="0"/>
              <a:t>1</a:t>
            </a:r>
            <a:r>
              <a:rPr lang="cs-CZ" sz="1200" dirty="0"/>
              <a:t>. Hodina</a:t>
            </a:r>
            <a:r>
              <a:rPr lang="de-DE" sz="1200" dirty="0"/>
              <a:t> </a:t>
            </a:r>
            <a:r>
              <a:rPr lang="de-DE" sz="1200" dirty="0" smtClean="0"/>
              <a:t>(13.5</a:t>
            </a:r>
            <a:r>
              <a:rPr lang="de-DE" sz="1200" dirty="0"/>
              <a:t>.)</a:t>
            </a:r>
            <a:endParaRPr lang="cs-CZ" sz="1200" dirty="0"/>
          </a:p>
          <a:p>
            <a:pPr algn="ctr"/>
            <a:r>
              <a:rPr lang="cs-CZ" sz="1200" b="1" dirty="0"/>
              <a:t>Identifikace parametrů modelu</a:t>
            </a:r>
          </a:p>
        </p:txBody>
      </p:sp>
      <p:cxnSp>
        <p:nvCxnSpPr>
          <p:cNvPr id="78" name="Elbow Connector 45"/>
          <p:cNvCxnSpPr>
            <a:endCxn id="77" idx="1"/>
          </p:cNvCxnSpPr>
          <p:nvPr/>
        </p:nvCxnSpPr>
        <p:spPr>
          <a:xfrm rot="16200000" flipH="1">
            <a:off x="6277233" y="2011524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94" y="3562350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4. hodina</a:t>
            </a:r>
          </a:p>
          <a:p>
            <a:r>
              <a:rPr lang="cs-CZ" sz="1200" b="1" dirty="0" smtClean="0"/>
              <a:t>Epidemiologické modely</a:t>
            </a:r>
            <a:endParaRPr lang="cs-CZ" sz="1200" b="1" dirty="0"/>
          </a:p>
        </p:txBody>
      </p:sp>
      <p:cxnSp>
        <p:nvCxnSpPr>
          <p:cNvPr id="80" name="Elbow Connector 45"/>
          <p:cNvCxnSpPr>
            <a:endCxn id="79" idx="1"/>
          </p:cNvCxnSpPr>
          <p:nvPr/>
        </p:nvCxnSpPr>
        <p:spPr>
          <a:xfrm rot="16200000" flipH="1">
            <a:off x="-3542" y="3181914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38949" y="2940399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/>
              <a:t>1</a:t>
            </a:r>
            <a:r>
              <a:rPr lang="de-DE" sz="1200" dirty="0"/>
              <a:t>2</a:t>
            </a:r>
            <a:r>
              <a:rPr lang="cs-CZ" sz="1200" dirty="0"/>
              <a:t>. hodina</a:t>
            </a:r>
            <a:r>
              <a:rPr lang="de-DE" sz="1200" dirty="0"/>
              <a:t> (</a:t>
            </a:r>
            <a:r>
              <a:rPr lang="de-DE" sz="1200" dirty="0" smtClean="0"/>
              <a:t>20.5</a:t>
            </a:r>
            <a:r>
              <a:rPr lang="de-DE" sz="1200" dirty="0"/>
              <a:t>.)</a:t>
            </a:r>
            <a:endParaRPr lang="cs-CZ" sz="1200" dirty="0"/>
          </a:p>
          <a:p>
            <a:pPr algn="ctr"/>
            <a:r>
              <a:rPr lang="cs-CZ" sz="1200" b="1" dirty="0"/>
              <a:t>Analýza</a:t>
            </a:r>
            <a:r>
              <a:rPr lang="de-DE" sz="1200" b="1" dirty="0"/>
              <a:t> </a:t>
            </a:r>
            <a:r>
              <a:rPr lang="cs-CZ" sz="1200" b="1" dirty="0"/>
              <a:t>citlivost</a:t>
            </a:r>
            <a:r>
              <a:rPr lang="de-DE" sz="1200" b="1" dirty="0"/>
              <a:t>i</a:t>
            </a:r>
            <a:endParaRPr lang="cs-CZ" sz="1200" b="1" dirty="0"/>
          </a:p>
        </p:txBody>
      </p:sp>
      <p:cxnSp>
        <p:nvCxnSpPr>
          <p:cNvPr id="89" name="Elbow Connector 45"/>
          <p:cNvCxnSpPr>
            <a:endCxn id="88" idx="1"/>
          </p:cNvCxnSpPr>
          <p:nvPr/>
        </p:nvCxnSpPr>
        <p:spPr>
          <a:xfrm rot="16200000" flipH="1">
            <a:off x="6277233" y="2605795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371902" y="412783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 smtClean="0"/>
              <a:t>Získání zápočtu ze cvičení</a:t>
            </a:r>
          </a:p>
          <a:p>
            <a:r>
              <a:rPr lang="cs-CZ" sz="1200" i="1" dirty="0" smtClean="0"/>
              <a:t>Ze cvičení lze získat maximálně 40 bodů. Pro získání zápočtu je potřeba </a:t>
            </a:r>
            <a:r>
              <a:rPr lang="cs-CZ" sz="1200" b="1" i="1" dirty="0" smtClean="0"/>
              <a:t>20 bodů</a:t>
            </a:r>
            <a:r>
              <a:rPr lang="cs-CZ" sz="1200" i="1" dirty="0" smtClean="0"/>
              <a:t>. </a:t>
            </a:r>
          </a:p>
          <a:p>
            <a:r>
              <a:rPr lang="cs-CZ" sz="1200" i="1" dirty="0" smtClean="0"/>
              <a:t>Až 11 bodů lze získat za aktivní účast na cvičení (1 bod za hodinu).</a:t>
            </a:r>
          </a:p>
          <a:p>
            <a:r>
              <a:rPr lang="cs-CZ" sz="1200" i="1" dirty="0" smtClean="0"/>
              <a:t>Až 15 bodů lze získat za zápočtový test, který se uskuteční </a:t>
            </a:r>
            <a:r>
              <a:rPr lang="de-DE" sz="1200" b="1" i="1" dirty="0" smtClean="0">
                <a:solidFill>
                  <a:schemeClr val="accent2"/>
                </a:solidFill>
              </a:rPr>
              <a:t>6.5</a:t>
            </a:r>
            <a:r>
              <a:rPr lang="cs-CZ" sz="1200" b="1" i="1" dirty="0" smtClean="0">
                <a:solidFill>
                  <a:schemeClr val="accent2"/>
                </a:solidFill>
              </a:rPr>
              <a:t>. </a:t>
            </a:r>
          </a:p>
          <a:p>
            <a:r>
              <a:rPr lang="cs-CZ" sz="1200" i="1" dirty="0" smtClean="0"/>
              <a:t>Až 14 bodů lze získat za </a:t>
            </a:r>
            <a:r>
              <a:rPr lang="de-DE" sz="1200" i="1" dirty="0" smtClean="0"/>
              <a:t>f</a:t>
            </a:r>
            <a:r>
              <a:rPr lang="cs-CZ" sz="1200" i="1" dirty="0" err="1" smtClean="0"/>
              <a:t>inální</a:t>
            </a:r>
            <a:r>
              <a:rPr lang="cs-CZ" sz="1200" i="1" dirty="0" smtClean="0"/>
              <a:t> prezentaci, </a:t>
            </a:r>
            <a:r>
              <a:rPr lang="de-DE" sz="1200" i="1" dirty="0" err="1" smtClean="0"/>
              <a:t>která</a:t>
            </a:r>
            <a:r>
              <a:rPr lang="de-DE" sz="1200" i="1" dirty="0" smtClean="0"/>
              <a:t> </a:t>
            </a:r>
            <a:r>
              <a:rPr lang="cs-CZ" sz="1200" i="1" dirty="0" smtClean="0"/>
              <a:t>se uskuteční v 13. hodině. </a:t>
            </a:r>
            <a:endParaRPr lang="cs-CZ" sz="12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38949" y="3565327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/>
              <a:t>1</a:t>
            </a:r>
            <a:r>
              <a:rPr lang="de-DE" sz="1200" dirty="0"/>
              <a:t>3</a:t>
            </a:r>
            <a:r>
              <a:rPr lang="cs-CZ" sz="1200" dirty="0"/>
              <a:t>. Hodina</a:t>
            </a:r>
            <a:r>
              <a:rPr lang="de-DE" sz="1200" dirty="0"/>
              <a:t> (27.5.)</a:t>
            </a:r>
            <a:endParaRPr lang="cs-CZ" sz="1200" dirty="0"/>
          </a:p>
          <a:p>
            <a:pPr algn="ctr"/>
            <a:r>
              <a:rPr lang="cs-CZ" sz="1200" b="1" dirty="0"/>
              <a:t>Finální prezentace</a:t>
            </a:r>
          </a:p>
        </p:txBody>
      </p:sp>
      <p:cxnSp>
        <p:nvCxnSpPr>
          <p:cNvPr id="92" name="Elbow Connector 45"/>
          <p:cNvCxnSpPr>
            <a:endCxn id="91" idx="1"/>
          </p:cNvCxnSpPr>
          <p:nvPr/>
        </p:nvCxnSpPr>
        <p:spPr>
          <a:xfrm rot="16200000" flipH="1">
            <a:off x="6277233" y="3230723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Identifikace </a:t>
            </a:r>
            <a:r>
              <a:rPr lang="cs-CZ" b="1" dirty="0"/>
              <a:t>parametrů modelu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Identifikace </a:t>
            </a:r>
            <a:r>
              <a:rPr lang="cs-CZ" b="1" dirty="0"/>
              <a:t>parametrů </a:t>
            </a:r>
            <a:r>
              <a:rPr lang="cs-CZ" b="1" dirty="0" smtClean="0"/>
              <a:t>modelu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60816"/>
              </p:ext>
            </p:extLst>
          </p:nvPr>
        </p:nvGraphicFramePr>
        <p:xfrm>
          <a:off x="6172200" y="742950"/>
          <a:ext cx="1287463" cy="131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4" imgW="1669542" imgH="1697355" progId="Visio.Drawing.11">
                  <p:embed/>
                </p:oleObj>
              </mc:Choice>
              <mc:Fallback>
                <p:oleObj r:id="rId4" imgW="1669542" imgH="1697355" progId="Visio.Drawing.11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42950"/>
                        <a:ext cx="1287463" cy="1314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43150"/>
            <a:ext cx="4191000" cy="216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2441" y="742950"/>
                <a:ext cx="5105400" cy="44005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de-DE" dirty="0" smtClean="0"/>
                  <a:t>P</a:t>
                </a:r>
                <a:r>
                  <a:rPr lang="cs-CZ" dirty="0" err="1" smtClean="0"/>
                  <a:t>arametry</a:t>
                </a:r>
                <a:r>
                  <a:rPr lang="cs-CZ" dirty="0" smtClean="0"/>
                  <a:t> </a:t>
                </a:r>
                <a:r>
                  <a:rPr lang="cs-CZ" dirty="0"/>
                  <a:t>modelu jsou obvykle </a:t>
                </a:r>
                <a:r>
                  <a:rPr lang="cs-CZ" dirty="0" smtClean="0"/>
                  <a:t>neznámé</a:t>
                </a:r>
                <a:r>
                  <a:rPr lang="de-DE" dirty="0" smtClean="0"/>
                  <a:t>, </a:t>
                </a:r>
                <a:r>
                  <a:rPr lang="cs-CZ" dirty="0" smtClean="0"/>
                  <a:t>např.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2700" b="0" i="1" smtClean="0">
                            <a:latin typeface="Cambria Math"/>
                          </a:rPr>
                          <m:t>𝑥</m:t>
                        </m:r>
                        <m:r>
                          <a:rPr lang="cs-CZ" sz="2700" b="0" i="1" smtClean="0">
                            <a:latin typeface="Cambria Math"/>
                          </a:rPr>
                          <m:t>=[</m:t>
                        </m:r>
                        <m:r>
                          <a:rPr lang="en-US" sz="27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1</m:t>
                        </m:r>
                        <m:r>
                          <a:rPr lang="cs-CZ" sz="27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sz="27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cs-CZ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27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700" b="0" i="1" smtClean="0">
                        <a:latin typeface="Cambria Math"/>
                      </a:rPr>
                      <m:t>]</m:t>
                    </m:r>
                  </m:oMath>
                </a14:m>
                <a:endParaRPr lang="cs-CZ" dirty="0" smtClean="0"/>
              </a:p>
              <a:p>
                <a:r>
                  <a:rPr lang="cs-CZ" dirty="0"/>
                  <a:t>Lékaři jsou </a:t>
                </a:r>
                <a:r>
                  <a:rPr lang="cs-CZ" dirty="0" smtClean="0"/>
                  <a:t>jen schopni </a:t>
                </a:r>
                <a:r>
                  <a:rPr lang="cs-CZ" dirty="0"/>
                  <a:t>dávkovat vstupu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31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1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de-DE" sz="31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/>
                  <a:t> a měření koncentrace léku</a:t>
                </a:r>
                <a:r>
                  <a:rPr lang="cs-CZ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31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31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 smtClean="0"/>
                  <a:t>.</a:t>
                </a:r>
              </a:p>
              <a:p>
                <a:r>
                  <a:rPr lang="cs-CZ" dirty="0" smtClean="0"/>
                  <a:t>Inženýři jsou si jisté ze měřené proměnné jsou dostatečné pro odhad </a:t>
                </a:r>
                <a:r>
                  <a:rPr lang="cs-CZ" dirty="0"/>
                  <a:t>neznámých </a:t>
                </a:r>
                <a:r>
                  <a:rPr lang="cs-CZ" dirty="0" smtClean="0"/>
                  <a:t>parametrů (</a:t>
                </a:r>
                <a:r>
                  <a:rPr lang="cs-CZ" dirty="0" err="1" smtClean="0"/>
                  <a:t>t.z</a:t>
                </a:r>
                <a:r>
                  <a:rPr lang="cs-CZ" dirty="0" smtClean="0"/>
                  <a:t>. </a:t>
                </a:r>
                <a:r>
                  <a:rPr lang="cs-CZ" sz="3100" dirty="0" smtClean="0"/>
                  <a:t>model identifikovatelné</a:t>
                </a:r>
                <a:r>
                  <a:rPr lang="cs-CZ" sz="3100" b="1" dirty="0" smtClean="0"/>
                  <a:t>)</a:t>
                </a:r>
                <a:endParaRPr lang="cs-CZ" sz="3100" b="1" dirty="0"/>
              </a:p>
              <a:p>
                <a:r>
                  <a:rPr lang="cs-CZ" dirty="0"/>
                  <a:t>Naměřené údaje jsou </a:t>
                </a:r>
                <a:r>
                  <a:rPr lang="cs-CZ" b="1" i="1" dirty="0"/>
                  <a:t>pozorované chování </a:t>
                </a:r>
                <a:r>
                  <a:rPr lang="cs-CZ" dirty="0" smtClean="0"/>
                  <a:t>systému</a:t>
                </a:r>
                <a14:m>
                  <m:oMath xmlns:m="http://schemas.openxmlformats.org/officeDocument/2006/math">
                    <m:r>
                      <a:rPr lang="de-DE" sz="2300" b="0" i="0" smtClean="0">
                        <a:latin typeface="Cambria Math"/>
                      </a:rPr>
                      <m:t> </m:t>
                    </m:r>
                    <m:r>
                      <a:rPr lang="de-DE" sz="2300" b="0" i="1" smtClean="0">
                        <a:latin typeface="Cambria Math"/>
                      </a:rPr>
                      <m:t>𝐶</m:t>
                    </m:r>
                    <m:r>
                      <a:rPr lang="de-DE" sz="2300" i="1">
                        <a:latin typeface="Cambria Math"/>
                      </a:rPr>
                      <m:t>(</m:t>
                    </m:r>
                    <m:r>
                      <a:rPr lang="de-DE" sz="2300" i="1">
                        <a:latin typeface="Cambria Math"/>
                      </a:rPr>
                      <m:t>𝑡</m:t>
                    </m:r>
                    <m:r>
                      <a:rPr lang="de-DE" sz="2300" b="0" i="1" smtClean="0">
                        <a:latin typeface="Cambria Math"/>
                      </a:rPr>
                      <m:t>)</m:t>
                    </m:r>
                  </m:oMath>
                </a14:m>
                <a:endParaRPr lang="cs-CZ" dirty="0" smtClean="0"/>
              </a:p>
              <a:p>
                <a:r>
                  <a:rPr lang="cs-CZ" dirty="0" smtClean="0"/>
                  <a:t>Počítačový </a:t>
                </a:r>
                <a:r>
                  <a:rPr lang="cs-CZ" dirty="0"/>
                  <a:t>model vytváří prediktivní </a:t>
                </a:r>
                <a:r>
                  <a:rPr lang="cs-CZ" dirty="0" smtClean="0"/>
                  <a:t>hodnoty </a:t>
                </a:r>
                <a:r>
                  <a:rPr lang="cs-CZ" dirty="0"/>
                  <a:t>výstupního vektoru, tzv. </a:t>
                </a:r>
                <a:r>
                  <a:rPr lang="cs-CZ" b="1" i="1" dirty="0"/>
                  <a:t>simulované </a:t>
                </a:r>
                <a:r>
                  <a:rPr lang="cs-CZ" b="1" i="1" dirty="0" smtClean="0"/>
                  <a:t>chování</a:t>
                </a:r>
                <a:r>
                  <a:rPr lang="cs-CZ" b="1" i="1" dirty="0"/>
                  <a:t> </a:t>
                </a:r>
                <a:r>
                  <a:rPr lang="cs-CZ" dirty="0" smtClean="0"/>
                  <a:t>systému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7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27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700" b="0" i="1" smtClean="0">
                        <a:latin typeface="Cambria Math"/>
                      </a:rPr>
                      <m:t>(</m:t>
                    </m:r>
                    <m:r>
                      <a:rPr lang="de-DE" sz="2700" b="0" i="1" smtClean="0">
                        <a:latin typeface="Cambria Math"/>
                      </a:rPr>
                      <m:t>𝑥</m:t>
                    </m:r>
                    <m:r>
                      <a:rPr lang="de-DE" sz="2700" b="0" i="1" smtClean="0">
                        <a:latin typeface="Cambria Math"/>
                      </a:rPr>
                      <m:t>,</m:t>
                    </m:r>
                    <m:r>
                      <a:rPr lang="de-DE" sz="2700" b="0" i="1" smtClean="0">
                        <a:latin typeface="Cambria Math"/>
                      </a:rPr>
                      <m:t>𝑡</m:t>
                    </m:r>
                    <m:r>
                      <a:rPr lang="de-DE" sz="27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cs-CZ" dirty="0" smtClean="0"/>
                  <a:t>.</a:t>
                </a:r>
              </a:p>
              <a:p>
                <a:r>
                  <a:rPr lang="cs-CZ" dirty="0"/>
                  <a:t>Cílem </a:t>
                </a:r>
                <a:r>
                  <a:rPr lang="cs-CZ" dirty="0" smtClean="0"/>
                  <a:t>identifikace </a:t>
                </a:r>
                <a:r>
                  <a:rPr lang="cs-CZ" dirty="0"/>
                  <a:t>parametrů </a:t>
                </a:r>
                <a:r>
                  <a:rPr lang="cs-CZ" dirty="0" smtClean="0"/>
                  <a:t>je </a:t>
                </a:r>
                <a:r>
                  <a:rPr lang="cs-CZ" dirty="0"/>
                  <a:t>najít </a:t>
                </a:r>
                <a:r>
                  <a:rPr lang="cs-CZ" dirty="0" smtClean="0"/>
                  <a:t>jedinečnou hodnotu </a:t>
                </a:r>
                <a:r>
                  <a:rPr lang="cs-CZ" dirty="0"/>
                  <a:t>parametrů, pro které je rozdíl mezi simulované a pozorované chování </a:t>
                </a:r>
                <a:r>
                  <a:rPr lang="cs-CZ" dirty="0" smtClean="0"/>
                  <a:t>minimální. Tento </a:t>
                </a:r>
                <a:r>
                  <a:rPr lang="cs-CZ" dirty="0"/>
                  <a:t>rozdíl se nazývá </a:t>
                </a:r>
                <a:r>
                  <a:rPr lang="cs-CZ" b="1" i="1" dirty="0"/>
                  <a:t>účelová </a:t>
                </a:r>
                <a:r>
                  <a:rPr lang="cs-CZ" b="1" i="1" dirty="0" smtClean="0"/>
                  <a:t>funkce</a:t>
                </a:r>
                <a:r>
                  <a:rPr lang="de-DE" b="1" i="1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sz="31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31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31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</a:rPr>
                      <m:t>𝐶</m:t>
                    </m:r>
                    <m:r>
                      <a:rPr lang="de-DE" b="0" i="1" smtClean="0">
                        <a:latin typeface="Cambria Math"/>
                      </a:rPr>
                      <m:t>(</m:t>
                    </m:r>
                    <m:r>
                      <a:rPr lang="de-DE" b="0" i="1" smtClean="0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cs-CZ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2441" y="742950"/>
                <a:ext cx="5105400" cy="4400550"/>
              </a:xfrm>
              <a:blipFill rotWithShape="1">
                <a:blip r:embed="rId7"/>
                <a:stretch>
                  <a:fillRect t="-1801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4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sz="2600" b="1" dirty="0"/>
              <a:t>Identifikace parametrů </a:t>
            </a:r>
            <a:r>
              <a:rPr lang="cs-CZ" sz="2600" b="1" dirty="0" smtClean="0"/>
              <a:t>modelu</a:t>
            </a:r>
            <a:r>
              <a:rPr lang="de-DE" sz="2600" b="1" dirty="0"/>
              <a:t> </a:t>
            </a:r>
            <a:r>
              <a:rPr lang="de-DE" sz="2600" b="1" dirty="0" smtClean="0"/>
              <a:t>1</a:t>
            </a:r>
            <a:r>
              <a:rPr lang="cs-CZ" sz="2600" b="1" dirty="0" smtClean="0"/>
              <a:t>-Kompartmentové</a:t>
            </a:r>
            <a:r>
              <a:rPr lang="de-DE" sz="2600" b="1" dirty="0" smtClean="0"/>
              <a:t>ho</a:t>
            </a:r>
            <a:r>
              <a:rPr lang="cs-CZ" sz="2600" b="1" dirty="0" smtClean="0"/>
              <a:t> model</a:t>
            </a:r>
            <a:r>
              <a:rPr lang="de-DE" sz="2600" b="1" dirty="0" smtClean="0"/>
              <a:t>u</a:t>
            </a:r>
            <a:endParaRPr lang="en-US" sz="2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" y="3409950"/>
            <a:ext cx="4038600" cy="1015663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function </a:t>
            </a:r>
            <a:r>
              <a:rPr lang="cs-CZ" sz="1200" dirty="0" smtClean="0"/>
              <a:t>F</a:t>
            </a:r>
            <a:r>
              <a:rPr lang="en-US" sz="1200" dirty="0" smtClean="0"/>
              <a:t>i </a:t>
            </a:r>
            <a:r>
              <a:rPr lang="en-US" sz="1200" dirty="0"/>
              <a:t>= </a:t>
            </a:r>
            <a:r>
              <a:rPr lang="cs-CZ" sz="1200" dirty="0"/>
              <a:t>f</a:t>
            </a:r>
            <a:r>
              <a:rPr lang="en-US" sz="1200" dirty="0"/>
              <a:t>(</a:t>
            </a:r>
            <a:r>
              <a:rPr lang="en-US" sz="1200" dirty="0" err="1"/>
              <a:t>param</a:t>
            </a:r>
            <a:r>
              <a:rPr lang="en-US" sz="1200" dirty="0"/>
              <a:t>, </a:t>
            </a:r>
            <a:r>
              <a:rPr lang="cs-CZ" sz="1200" dirty="0"/>
              <a:t>C</a:t>
            </a:r>
            <a:r>
              <a:rPr lang="en-US" sz="1200" dirty="0"/>
              <a:t>, t, </a:t>
            </a:r>
            <a:r>
              <a:rPr lang="en-US" sz="1200" dirty="0" err="1"/>
              <a:t>modelName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set_param</a:t>
            </a:r>
            <a:r>
              <a:rPr lang="en-US" sz="1200" dirty="0"/>
              <a:t>([</a:t>
            </a:r>
            <a:r>
              <a:rPr lang="en-US" sz="1200" dirty="0" err="1"/>
              <a:t>modelName</a:t>
            </a:r>
            <a:r>
              <a:rPr lang="en-US" sz="1200" dirty="0"/>
              <a:t> '/V1'], 'Value', num2str(</a:t>
            </a:r>
            <a:r>
              <a:rPr lang="en-US" sz="1200" dirty="0" err="1"/>
              <a:t>param</a:t>
            </a:r>
            <a:r>
              <a:rPr lang="en-US" sz="1200" dirty="0"/>
              <a:t>(1)));</a:t>
            </a:r>
          </a:p>
          <a:p>
            <a:r>
              <a:rPr lang="en-US" sz="1200" dirty="0" err="1"/>
              <a:t>set_param</a:t>
            </a:r>
            <a:r>
              <a:rPr lang="en-US" sz="1200" dirty="0"/>
              <a:t>([</a:t>
            </a:r>
            <a:r>
              <a:rPr lang="en-US" sz="1200" dirty="0" err="1"/>
              <a:t>modelName</a:t>
            </a:r>
            <a:r>
              <a:rPr lang="en-US" sz="1200" dirty="0"/>
              <a:t> '/</a:t>
            </a:r>
            <a:r>
              <a:rPr lang="cs-CZ" sz="1200" dirty="0"/>
              <a:t>k</a:t>
            </a:r>
            <a:r>
              <a:rPr lang="en-US" sz="1200" dirty="0"/>
              <a:t>11'], 'Gain', num2str(</a:t>
            </a:r>
            <a:r>
              <a:rPr lang="en-US" sz="1200" dirty="0" err="1"/>
              <a:t>param</a:t>
            </a:r>
            <a:r>
              <a:rPr lang="en-US" sz="1200" dirty="0"/>
              <a:t>(2)));</a:t>
            </a:r>
          </a:p>
          <a:p>
            <a:r>
              <a:rPr lang="en-US" sz="1200" dirty="0" smtClean="0"/>
              <a:t>[T, </a:t>
            </a:r>
            <a:r>
              <a:rPr lang="en-US" sz="1200" dirty="0"/>
              <a:t>x, </a:t>
            </a:r>
            <a:r>
              <a:rPr lang="cs-CZ" sz="1200" dirty="0"/>
              <a:t>Y1</a:t>
            </a:r>
            <a:r>
              <a:rPr lang="en-US" sz="1200" dirty="0"/>
              <a:t>] =</a:t>
            </a:r>
            <a:r>
              <a:rPr lang="en-US" sz="1200" dirty="0" err="1"/>
              <a:t>sim</a:t>
            </a:r>
            <a:r>
              <a:rPr lang="en-US" sz="1200" dirty="0"/>
              <a:t>(</a:t>
            </a:r>
            <a:r>
              <a:rPr lang="en-US" sz="1200" dirty="0" err="1"/>
              <a:t>modelName</a:t>
            </a:r>
            <a:r>
              <a:rPr lang="en-US" sz="1200" dirty="0"/>
              <a:t>, t);</a:t>
            </a:r>
          </a:p>
          <a:p>
            <a:r>
              <a:rPr lang="en-US" sz="1200" dirty="0"/>
              <a:t>Fi = </a:t>
            </a:r>
            <a:r>
              <a:rPr lang="cs-CZ" sz="1200" dirty="0"/>
              <a:t>Y1-C</a:t>
            </a:r>
            <a:r>
              <a:rPr lang="en-US" sz="1200" dirty="0"/>
              <a:t>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047750"/>
            <a:ext cx="4800600" cy="3139321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cs-CZ" sz="1100" dirty="0"/>
              <a:t>x0</a:t>
            </a:r>
            <a:r>
              <a:rPr lang="de-DE" sz="1100" dirty="0"/>
              <a:t>=</a:t>
            </a:r>
            <a:r>
              <a:rPr lang="en-US" sz="1100" dirty="0"/>
              <a:t>[5, </a:t>
            </a:r>
            <a:r>
              <a:rPr lang="en-US" sz="1100" dirty="0" smtClean="0"/>
              <a:t>0.3];</a:t>
            </a:r>
            <a:endParaRPr lang="en-US" sz="1100" dirty="0"/>
          </a:p>
          <a:p>
            <a:r>
              <a:rPr lang="en-US" sz="1100" dirty="0" err="1"/>
              <a:t>lowerBounds</a:t>
            </a:r>
            <a:r>
              <a:rPr lang="en-US" sz="1100" dirty="0"/>
              <a:t> = </a:t>
            </a:r>
            <a:r>
              <a:rPr lang="en-US" sz="1100" dirty="0" smtClean="0"/>
              <a:t>[4 0];</a:t>
            </a:r>
            <a:endParaRPr lang="en-US" sz="1100" dirty="0"/>
          </a:p>
          <a:p>
            <a:r>
              <a:rPr lang="en-US" sz="1100" dirty="0" err="1"/>
              <a:t>upperBounds</a:t>
            </a:r>
            <a:r>
              <a:rPr lang="en-US" sz="1100" dirty="0"/>
              <a:t> = </a:t>
            </a:r>
            <a:r>
              <a:rPr lang="en-US" sz="1100" dirty="0" smtClean="0"/>
              <a:t>[</a:t>
            </a:r>
            <a:r>
              <a:rPr lang="en-US" sz="1100" dirty="0"/>
              <a:t>5</a:t>
            </a:r>
            <a:r>
              <a:rPr lang="en-US" sz="1100" dirty="0" smtClean="0"/>
              <a:t> 1];</a:t>
            </a:r>
            <a:r>
              <a:rPr lang="cs-CZ" sz="1100" dirty="0" smtClean="0"/>
              <a:t> </a:t>
            </a:r>
            <a:endParaRPr lang="de-DE" sz="1100" dirty="0"/>
          </a:p>
          <a:p>
            <a:r>
              <a:rPr lang="cs-CZ" sz="1100" dirty="0"/>
              <a:t>C</a:t>
            </a:r>
            <a:r>
              <a:rPr lang="en-US" sz="1100" dirty="0"/>
              <a:t> = [27 19 10 9 7 6.5 4 3.1 2.6 2.1 1 0.3 0.1]';</a:t>
            </a:r>
          </a:p>
          <a:p>
            <a:r>
              <a:rPr lang="de-DE" sz="1100" dirty="0"/>
              <a:t>t=</a:t>
            </a:r>
            <a:r>
              <a:rPr lang="en-US" sz="1100" dirty="0"/>
              <a:t> 0:0.5:6;</a:t>
            </a:r>
          </a:p>
          <a:p>
            <a:r>
              <a:rPr lang="de-DE" sz="1100" dirty="0" err="1"/>
              <a:t>modelName</a:t>
            </a:r>
            <a:r>
              <a:rPr lang="de-DE" sz="1100" dirty="0"/>
              <a:t>='</a:t>
            </a:r>
            <a:r>
              <a:rPr lang="de-DE" sz="1100" dirty="0" err="1"/>
              <a:t>model</a:t>
            </a:r>
            <a:r>
              <a:rPr lang="de-DE" sz="1100" dirty="0" smtClean="0"/>
              <a:t>‘;</a:t>
            </a:r>
            <a:endParaRPr lang="cs-CZ" sz="1100" dirty="0" smtClean="0"/>
          </a:p>
          <a:p>
            <a:r>
              <a:rPr lang="cs-CZ" sz="1100" dirty="0" smtClean="0"/>
              <a:t>options </a:t>
            </a:r>
            <a:r>
              <a:rPr lang="en-US" sz="1100" dirty="0" smtClean="0"/>
              <a:t>= </a:t>
            </a:r>
            <a:r>
              <a:rPr lang="en-US" sz="1100" dirty="0" err="1" smtClean="0"/>
              <a:t>optimset</a:t>
            </a:r>
            <a:r>
              <a:rPr lang="en-US" sz="1100" dirty="0" smtClean="0"/>
              <a:t>('</a:t>
            </a:r>
            <a:r>
              <a:rPr lang="en-US" sz="1100" dirty="0" err="1" smtClean="0"/>
              <a:t>lsqnonlin</a:t>
            </a:r>
            <a:r>
              <a:rPr lang="en-US" sz="1100" dirty="0" smtClean="0"/>
              <a:t>');</a:t>
            </a:r>
          </a:p>
          <a:p>
            <a:r>
              <a:rPr lang="cs-CZ" sz="1100" dirty="0" err="1"/>
              <a:t>options</a:t>
            </a:r>
            <a:r>
              <a:rPr lang="cs-CZ" sz="1100" dirty="0"/>
              <a:t> </a:t>
            </a:r>
            <a:r>
              <a:rPr lang="en-US" sz="1100" dirty="0"/>
              <a:t>= </a:t>
            </a:r>
            <a:r>
              <a:rPr lang="en-US" sz="1100" dirty="0" err="1"/>
              <a:t>optimset</a:t>
            </a:r>
            <a:r>
              <a:rPr lang="en-US" sz="1100" dirty="0"/>
              <a:t>(</a:t>
            </a:r>
            <a:r>
              <a:rPr lang="cs-CZ" sz="1100" dirty="0" err="1"/>
              <a:t>options</a:t>
            </a:r>
            <a:r>
              <a:rPr lang="cs-CZ" sz="1100" dirty="0"/>
              <a:t> </a:t>
            </a:r>
            <a:r>
              <a:rPr lang="en-US" sz="1100" dirty="0"/>
              <a:t>,...</a:t>
            </a:r>
          </a:p>
          <a:p>
            <a:r>
              <a:rPr lang="en-US" sz="1100" dirty="0"/>
              <a:t>    '</a:t>
            </a:r>
            <a:r>
              <a:rPr lang="en-US" sz="1100" dirty="0" err="1"/>
              <a:t>GradObj</a:t>
            </a:r>
            <a:r>
              <a:rPr lang="en-US" sz="1100" dirty="0"/>
              <a:t>', 'off', ...</a:t>
            </a:r>
          </a:p>
          <a:p>
            <a:r>
              <a:rPr lang="en-US" sz="1100" dirty="0"/>
              <a:t>    'Hessian', 'on', ...</a:t>
            </a:r>
          </a:p>
          <a:p>
            <a:r>
              <a:rPr lang="en-US" sz="1100" dirty="0"/>
              <a:t>    'Diagnostics', 'on', ...</a:t>
            </a:r>
          </a:p>
          <a:p>
            <a:r>
              <a:rPr lang="en-US" sz="1100" dirty="0"/>
              <a:t>    '</a:t>
            </a:r>
            <a:r>
              <a:rPr lang="en-US" sz="1100" dirty="0" err="1"/>
              <a:t>TolFun</a:t>
            </a:r>
            <a:r>
              <a:rPr lang="en-US" sz="1100" dirty="0"/>
              <a:t>', 4e-10, ...</a:t>
            </a:r>
          </a:p>
          <a:p>
            <a:r>
              <a:rPr lang="en-US" sz="1100" dirty="0"/>
              <a:t>    '</a:t>
            </a:r>
            <a:r>
              <a:rPr lang="en-US" sz="1100" dirty="0" err="1"/>
              <a:t>MaxIter</a:t>
            </a:r>
            <a:r>
              <a:rPr lang="en-US" sz="1100" dirty="0"/>
              <a:t>', 10e5, ...</a:t>
            </a:r>
          </a:p>
          <a:p>
            <a:r>
              <a:rPr lang="en-US" sz="1100" dirty="0"/>
              <a:t>    'Display', '</a:t>
            </a:r>
            <a:r>
              <a:rPr lang="en-US" sz="1100" dirty="0" err="1"/>
              <a:t>iter</a:t>
            </a:r>
            <a:r>
              <a:rPr lang="en-US" sz="1100" dirty="0"/>
              <a:t>', ...</a:t>
            </a:r>
            <a:endParaRPr lang="cs-CZ" sz="1100" dirty="0"/>
          </a:p>
          <a:p>
            <a:r>
              <a:rPr lang="cs-CZ" sz="1100" dirty="0"/>
              <a:t>    </a:t>
            </a:r>
            <a:r>
              <a:rPr lang="en-US" sz="1100" dirty="0"/>
              <a:t>'</a:t>
            </a:r>
            <a:r>
              <a:rPr lang="en-US" sz="1100" dirty="0" err="1"/>
              <a:t>DiffMaxChange</a:t>
            </a:r>
            <a:r>
              <a:rPr lang="en-US" sz="1100" dirty="0"/>
              <a:t>', 1e5, ...</a:t>
            </a:r>
          </a:p>
          <a:p>
            <a:r>
              <a:rPr lang="en-US" sz="1100" dirty="0"/>
              <a:t>    '</a:t>
            </a:r>
            <a:r>
              <a:rPr lang="en-US" sz="1100" dirty="0" err="1"/>
              <a:t>DiffMinChange</a:t>
            </a:r>
            <a:r>
              <a:rPr lang="en-US" sz="1100" dirty="0"/>
              <a:t>', 1e-5 ...</a:t>
            </a:r>
          </a:p>
          <a:p>
            <a:r>
              <a:rPr lang="en-US" sz="1100" dirty="0"/>
              <a:t>    );</a:t>
            </a:r>
            <a:endParaRPr lang="cs-CZ" sz="1100" dirty="0"/>
          </a:p>
          <a:p>
            <a:r>
              <a:rPr lang="en-US" sz="1100" dirty="0" smtClean="0"/>
              <a:t>[</a:t>
            </a:r>
            <a:r>
              <a:rPr lang="en-US" sz="1100" dirty="0" err="1"/>
              <a:t>x,resnorm</a:t>
            </a:r>
            <a:r>
              <a:rPr lang="en-US" sz="1100" dirty="0"/>
              <a:t>] = </a:t>
            </a:r>
            <a:r>
              <a:rPr lang="en-US" sz="1100" dirty="0" err="1"/>
              <a:t>lsqnonlin</a:t>
            </a:r>
            <a:r>
              <a:rPr lang="en-US" sz="1100" dirty="0"/>
              <a:t>(@</a:t>
            </a:r>
            <a:r>
              <a:rPr lang="cs-CZ" sz="1100" dirty="0"/>
              <a:t>f,</a:t>
            </a:r>
            <a:r>
              <a:rPr lang="en-US" sz="1100" dirty="0"/>
              <a:t>x0, </a:t>
            </a:r>
            <a:r>
              <a:rPr lang="en-US" sz="1100" dirty="0" err="1"/>
              <a:t>lowerBounds</a:t>
            </a:r>
            <a:r>
              <a:rPr lang="en-US" sz="1100" dirty="0"/>
              <a:t>, </a:t>
            </a:r>
            <a:r>
              <a:rPr lang="en-US" sz="1100" dirty="0" err="1" smtClean="0"/>
              <a:t>upperBounds,options,C,t,modelName</a:t>
            </a:r>
            <a:r>
              <a:rPr lang="en-US" sz="1100" dirty="0"/>
              <a:t>);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8975"/>
            <a:ext cx="4092175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1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sz="2600" b="1" dirty="0"/>
              <a:t>Identifikace parametrů </a:t>
            </a:r>
            <a:r>
              <a:rPr lang="cs-CZ" sz="2600" b="1" dirty="0" smtClean="0"/>
              <a:t>modelu</a:t>
            </a:r>
            <a:r>
              <a:rPr lang="de-DE" sz="2600" b="1" dirty="0"/>
              <a:t> </a:t>
            </a:r>
            <a:r>
              <a:rPr lang="de-DE" sz="2600" b="1" dirty="0" smtClean="0"/>
              <a:t>2</a:t>
            </a:r>
            <a:r>
              <a:rPr lang="cs-CZ" sz="2600" b="1" dirty="0" smtClean="0"/>
              <a:t>-Kompartmentové model</a:t>
            </a:r>
            <a:r>
              <a:rPr lang="de-DE" sz="2600" b="1" dirty="0" smtClean="0"/>
              <a:t>y</a:t>
            </a:r>
            <a:endParaRPr lang="en-US" sz="2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409950"/>
            <a:ext cx="3557384" cy="1277273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100" dirty="0"/>
              <a:t>function </a:t>
            </a:r>
            <a:r>
              <a:rPr lang="cs-CZ" sz="1100" dirty="0" smtClean="0"/>
              <a:t>F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cs-CZ" sz="1100" dirty="0" smtClean="0"/>
              <a:t>f</a:t>
            </a:r>
            <a:r>
              <a:rPr lang="en-US" sz="1100" dirty="0" smtClean="0"/>
              <a:t>(</a:t>
            </a:r>
            <a:r>
              <a:rPr lang="en-US" sz="1100" dirty="0" err="1" smtClean="0"/>
              <a:t>param</a:t>
            </a:r>
            <a:r>
              <a:rPr lang="en-US" sz="1100" dirty="0"/>
              <a:t>, </a:t>
            </a:r>
            <a:r>
              <a:rPr lang="cs-CZ" sz="1100" dirty="0" smtClean="0"/>
              <a:t>C</a:t>
            </a:r>
            <a:r>
              <a:rPr lang="en-US" sz="1100" dirty="0" smtClean="0"/>
              <a:t>, t, </a:t>
            </a:r>
            <a:r>
              <a:rPr lang="en-US" sz="1100" dirty="0" err="1" smtClean="0"/>
              <a:t>modelName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set_param</a:t>
            </a:r>
            <a:r>
              <a:rPr lang="en-US" sz="1100" dirty="0"/>
              <a:t>([</a:t>
            </a:r>
            <a:r>
              <a:rPr lang="en-US" sz="1100" dirty="0" err="1"/>
              <a:t>modelName</a:t>
            </a:r>
            <a:r>
              <a:rPr lang="en-US" sz="1100" dirty="0"/>
              <a:t> '/V1'], 'Value', num2str(</a:t>
            </a:r>
            <a:r>
              <a:rPr lang="en-US" sz="1100" dirty="0" err="1"/>
              <a:t>param</a:t>
            </a:r>
            <a:r>
              <a:rPr lang="en-US" sz="1100" dirty="0"/>
              <a:t>(1)));</a:t>
            </a:r>
          </a:p>
          <a:p>
            <a:r>
              <a:rPr lang="en-US" sz="1100" dirty="0" err="1"/>
              <a:t>set_param</a:t>
            </a:r>
            <a:r>
              <a:rPr lang="en-US" sz="1100" dirty="0"/>
              <a:t>([</a:t>
            </a:r>
            <a:r>
              <a:rPr lang="en-US" sz="1100" dirty="0" err="1"/>
              <a:t>modelName</a:t>
            </a:r>
            <a:r>
              <a:rPr lang="en-US" sz="1100" dirty="0"/>
              <a:t> </a:t>
            </a:r>
            <a:r>
              <a:rPr lang="en-US" sz="1100" dirty="0" smtClean="0"/>
              <a:t>'/</a:t>
            </a:r>
            <a:r>
              <a:rPr lang="cs-CZ" sz="1100" dirty="0" smtClean="0"/>
              <a:t>k</a:t>
            </a:r>
            <a:r>
              <a:rPr lang="en-US" sz="1100" dirty="0" smtClean="0"/>
              <a:t>11</a:t>
            </a:r>
            <a:r>
              <a:rPr lang="en-US" sz="1100" dirty="0"/>
              <a:t>'], 'Gain', num2str(</a:t>
            </a:r>
            <a:r>
              <a:rPr lang="en-US" sz="1100" dirty="0" err="1"/>
              <a:t>param</a:t>
            </a:r>
            <a:r>
              <a:rPr lang="en-US" sz="1100" dirty="0"/>
              <a:t>(2</a:t>
            </a:r>
            <a:r>
              <a:rPr lang="en-US" sz="1100" dirty="0" smtClean="0"/>
              <a:t>)));</a:t>
            </a:r>
          </a:p>
          <a:p>
            <a:r>
              <a:rPr lang="en-US" sz="1100" dirty="0" err="1"/>
              <a:t>set_param</a:t>
            </a:r>
            <a:r>
              <a:rPr lang="en-US" sz="1100" dirty="0"/>
              <a:t>([</a:t>
            </a:r>
            <a:r>
              <a:rPr lang="en-US" sz="1100" dirty="0" err="1"/>
              <a:t>modelName</a:t>
            </a:r>
            <a:r>
              <a:rPr lang="en-US" sz="1100" dirty="0"/>
              <a:t> '/</a:t>
            </a:r>
            <a:r>
              <a:rPr lang="cs-CZ" sz="1100" dirty="0"/>
              <a:t>k</a:t>
            </a:r>
            <a:r>
              <a:rPr lang="en-US" sz="1100" dirty="0" smtClean="0"/>
              <a:t>12'], </a:t>
            </a:r>
            <a:r>
              <a:rPr lang="en-US" sz="1100" dirty="0"/>
              <a:t>'Gain', </a:t>
            </a:r>
            <a:r>
              <a:rPr lang="en-US" sz="1100" dirty="0" smtClean="0"/>
              <a:t>num2str(</a:t>
            </a:r>
            <a:r>
              <a:rPr lang="en-US" sz="1100" dirty="0" err="1" smtClean="0"/>
              <a:t>param</a:t>
            </a:r>
            <a:r>
              <a:rPr lang="en-US" sz="1100" dirty="0" smtClean="0"/>
              <a:t>(</a:t>
            </a:r>
            <a:r>
              <a:rPr lang="cs-CZ" sz="1100" dirty="0" smtClean="0"/>
              <a:t>3</a:t>
            </a:r>
            <a:r>
              <a:rPr lang="en-US" sz="1100" dirty="0" smtClean="0"/>
              <a:t>)));</a:t>
            </a:r>
            <a:endParaRPr lang="en-US" sz="1100" dirty="0"/>
          </a:p>
          <a:p>
            <a:r>
              <a:rPr lang="en-US" sz="1100" dirty="0" err="1"/>
              <a:t>set_param</a:t>
            </a:r>
            <a:r>
              <a:rPr lang="en-US" sz="1100" dirty="0"/>
              <a:t>([</a:t>
            </a:r>
            <a:r>
              <a:rPr lang="en-US" sz="1100" dirty="0" err="1"/>
              <a:t>modelName</a:t>
            </a:r>
            <a:r>
              <a:rPr lang="en-US" sz="1100" dirty="0"/>
              <a:t> '/</a:t>
            </a:r>
            <a:r>
              <a:rPr lang="cs-CZ" sz="1100" dirty="0" smtClean="0"/>
              <a:t>k</a:t>
            </a:r>
            <a:r>
              <a:rPr lang="en-US" sz="1100" dirty="0" smtClean="0"/>
              <a:t>21</a:t>
            </a:r>
            <a:r>
              <a:rPr lang="en-US" sz="1100" dirty="0"/>
              <a:t>'], 'Gain', </a:t>
            </a:r>
            <a:r>
              <a:rPr lang="en-US" sz="1100" dirty="0" smtClean="0"/>
              <a:t>num2str(</a:t>
            </a:r>
            <a:r>
              <a:rPr lang="en-US" sz="1100" dirty="0" err="1" smtClean="0"/>
              <a:t>param</a:t>
            </a:r>
            <a:r>
              <a:rPr lang="en-US" sz="1100" dirty="0" smtClean="0"/>
              <a:t>(</a:t>
            </a:r>
            <a:r>
              <a:rPr lang="cs-CZ" sz="1100" dirty="0" smtClean="0"/>
              <a:t>4</a:t>
            </a:r>
            <a:r>
              <a:rPr lang="en-US" sz="1100" dirty="0" smtClean="0"/>
              <a:t>)));</a:t>
            </a:r>
            <a:endParaRPr lang="en-US" sz="1100" dirty="0"/>
          </a:p>
          <a:p>
            <a:r>
              <a:rPr lang="en-US" sz="1100" dirty="0" smtClean="0"/>
              <a:t>[T, </a:t>
            </a:r>
            <a:r>
              <a:rPr lang="en-US" sz="1100" dirty="0"/>
              <a:t>x, </a:t>
            </a:r>
            <a:r>
              <a:rPr lang="cs-CZ" sz="1100" dirty="0" smtClean="0"/>
              <a:t>Y1</a:t>
            </a:r>
            <a:r>
              <a:rPr lang="en-US" sz="1100" dirty="0" smtClean="0"/>
              <a:t>] </a:t>
            </a:r>
            <a:r>
              <a:rPr lang="en-US" sz="1100" dirty="0"/>
              <a:t>=</a:t>
            </a:r>
            <a:r>
              <a:rPr lang="en-US" sz="1100" dirty="0" err="1"/>
              <a:t>sim</a:t>
            </a:r>
            <a:r>
              <a:rPr lang="en-US" sz="1100" dirty="0"/>
              <a:t>(</a:t>
            </a:r>
            <a:r>
              <a:rPr lang="en-US" sz="1100" dirty="0" err="1"/>
              <a:t>modelName</a:t>
            </a:r>
            <a:r>
              <a:rPr lang="en-US" sz="1100" dirty="0"/>
              <a:t>, </a:t>
            </a:r>
            <a:r>
              <a:rPr lang="en-US" sz="1100" dirty="0" smtClean="0"/>
              <a:t>t);</a:t>
            </a:r>
            <a:endParaRPr lang="en-US" sz="1100" dirty="0"/>
          </a:p>
          <a:p>
            <a:r>
              <a:rPr lang="en-US" sz="1100" dirty="0" smtClean="0"/>
              <a:t>F </a:t>
            </a:r>
            <a:r>
              <a:rPr lang="en-US" sz="1100" dirty="0"/>
              <a:t>= </a:t>
            </a:r>
            <a:r>
              <a:rPr lang="cs-CZ" sz="1100" dirty="0" smtClean="0"/>
              <a:t>Y1-C</a:t>
            </a:r>
            <a:r>
              <a:rPr lang="en-US" sz="1100" dirty="0" smtClean="0"/>
              <a:t>;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4214446" y="1428750"/>
            <a:ext cx="4800600" cy="3139321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cs-CZ" sz="1100" dirty="0" smtClean="0"/>
              <a:t>x0</a:t>
            </a:r>
            <a:r>
              <a:rPr lang="de-DE" sz="1100" dirty="0" smtClean="0"/>
              <a:t>=</a:t>
            </a:r>
            <a:r>
              <a:rPr lang="en-US" sz="1100" dirty="0" smtClean="0"/>
              <a:t>[5</a:t>
            </a:r>
            <a:r>
              <a:rPr lang="en-US" sz="1100" dirty="0"/>
              <a:t>, </a:t>
            </a:r>
            <a:r>
              <a:rPr lang="en-US" sz="1100" dirty="0" smtClean="0"/>
              <a:t>0.3, 0.6, 0.2];</a:t>
            </a:r>
          </a:p>
          <a:p>
            <a:r>
              <a:rPr lang="en-US" sz="1100" dirty="0" err="1"/>
              <a:t>lowerBounds</a:t>
            </a:r>
            <a:r>
              <a:rPr lang="en-US" sz="1100" dirty="0"/>
              <a:t> = [0 </a:t>
            </a:r>
            <a:r>
              <a:rPr lang="en-US" sz="1100" dirty="0" smtClean="0"/>
              <a:t>0 0 0];</a:t>
            </a:r>
            <a:endParaRPr lang="en-US" sz="1100" dirty="0"/>
          </a:p>
          <a:p>
            <a:r>
              <a:rPr lang="en-US" sz="1100" dirty="0" err="1"/>
              <a:t>upperBounds</a:t>
            </a:r>
            <a:r>
              <a:rPr lang="en-US" sz="1100" dirty="0"/>
              <a:t> = [10 </a:t>
            </a:r>
            <a:r>
              <a:rPr lang="en-US" sz="1100" dirty="0" smtClean="0"/>
              <a:t>10 10 10];</a:t>
            </a:r>
            <a:r>
              <a:rPr lang="cs-CZ" sz="1100" dirty="0" smtClean="0"/>
              <a:t> </a:t>
            </a:r>
            <a:endParaRPr lang="de-DE" sz="1100" dirty="0" smtClean="0"/>
          </a:p>
          <a:p>
            <a:r>
              <a:rPr lang="cs-CZ" sz="1100" dirty="0" smtClean="0"/>
              <a:t>C</a:t>
            </a:r>
            <a:r>
              <a:rPr lang="en-US" sz="1100" dirty="0" smtClean="0"/>
              <a:t> </a:t>
            </a:r>
            <a:r>
              <a:rPr lang="en-US" sz="1100" dirty="0"/>
              <a:t>= [27 19 10 9 7 6.5 4 3.1 2.6 2.1 1 0.3 </a:t>
            </a:r>
            <a:r>
              <a:rPr lang="en-US" sz="1100" dirty="0" smtClean="0"/>
              <a:t>0.1]';</a:t>
            </a:r>
          </a:p>
          <a:p>
            <a:r>
              <a:rPr lang="de-DE" sz="1100" dirty="0"/>
              <a:t>t</a:t>
            </a:r>
            <a:r>
              <a:rPr lang="de-DE" sz="1100" dirty="0" smtClean="0"/>
              <a:t>=</a:t>
            </a:r>
            <a:r>
              <a:rPr lang="en-US" sz="1100" dirty="0" smtClean="0"/>
              <a:t> 0:0.5:6;</a:t>
            </a:r>
          </a:p>
          <a:p>
            <a:r>
              <a:rPr lang="de-DE" sz="1100" dirty="0" smtClean="0"/>
              <a:t>modelName='model‘;</a:t>
            </a:r>
          </a:p>
          <a:p>
            <a:r>
              <a:rPr lang="cs-CZ" sz="1100" dirty="0" smtClean="0"/>
              <a:t>options </a:t>
            </a:r>
            <a:r>
              <a:rPr lang="en-US" sz="1100" dirty="0" smtClean="0"/>
              <a:t>= </a:t>
            </a:r>
            <a:r>
              <a:rPr lang="en-US" sz="1100" dirty="0" err="1" smtClean="0"/>
              <a:t>optimset</a:t>
            </a:r>
            <a:r>
              <a:rPr lang="en-US" sz="1100" dirty="0" smtClean="0"/>
              <a:t>('</a:t>
            </a:r>
            <a:r>
              <a:rPr lang="en-US" sz="1100" dirty="0" err="1" smtClean="0"/>
              <a:t>lsqnonlin</a:t>
            </a:r>
            <a:r>
              <a:rPr lang="en-US" sz="1100" dirty="0" smtClean="0"/>
              <a:t>');</a:t>
            </a:r>
          </a:p>
          <a:p>
            <a:r>
              <a:rPr lang="cs-CZ" sz="1100" dirty="0" smtClean="0"/>
              <a:t>options </a:t>
            </a:r>
            <a:r>
              <a:rPr lang="en-US" sz="1100" dirty="0" smtClean="0"/>
              <a:t>= </a:t>
            </a:r>
            <a:r>
              <a:rPr lang="en-US" sz="1100" dirty="0" err="1" smtClean="0"/>
              <a:t>optimset</a:t>
            </a:r>
            <a:r>
              <a:rPr lang="en-US" sz="1100" dirty="0" smtClean="0"/>
              <a:t>(</a:t>
            </a:r>
            <a:r>
              <a:rPr lang="cs-CZ" sz="1100" dirty="0" err="1" smtClean="0"/>
              <a:t>options</a:t>
            </a:r>
            <a:r>
              <a:rPr lang="cs-CZ" sz="1100" dirty="0" smtClean="0"/>
              <a:t> </a:t>
            </a:r>
            <a:r>
              <a:rPr lang="en-US" sz="1100" dirty="0" smtClean="0"/>
              <a:t>,...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GradObj</a:t>
            </a:r>
            <a:r>
              <a:rPr lang="en-US" sz="1100" dirty="0" smtClean="0"/>
              <a:t>', 'off', ...</a:t>
            </a:r>
          </a:p>
          <a:p>
            <a:r>
              <a:rPr lang="en-US" sz="1100" dirty="0" smtClean="0"/>
              <a:t>    'Hessian', 'on', ...</a:t>
            </a:r>
          </a:p>
          <a:p>
            <a:r>
              <a:rPr lang="en-US" sz="1100" dirty="0" smtClean="0"/>
              <a:t>    'Diagnostics', 'on', 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TolFun</a:t>
            </a:r>
            <a:r>
              <a:rPr lang="en-US" sz="1100" dirty="0" smtClean="0"/>
              <a:t>', 4e-10, 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MaxIter</a:t>
            </a:r>
            <a:r>
              <a:rPr lang="en-US" sz="1100" dirty="0" smtClean="0"/>
              <a:t>', 10e5, ...</a:t>
            </a:r>
          </a:p>
          <a:p>
            <a:r>
              <a:rPr lang="en-US" sz="1100" dirty="0" smtClean="0"/>
              <a:t>    'Display', '</a:t>
            </a:r>
            <a:r>
              <a:rPr lang="en-US" sz="1100" dirty="0" err="1" smtClean="0"/>
              <a:t>iter</a:t>
            </a:r>
            <a:r>
              <a:rPr lang="en-US" sz="1100" dirty="0" smtClean="0"/>
              <a:t>', ...</a:t>
            </a:r>
            <a:endParaRPr lang="cs-CZ" sz="1100" dirty="0" smtClean="0"/>
          </a:p>
          <a:p>
            <a:r>
              <a:rPr lang="cs-CZ" sz="1100" dirty="0"/>
              <a:t> </a:t>
            </a:r>
            <a:r>
              <a:rPr lang="cs-CZ" sz="1100" dirty="0" smtClean="0"/>
              <a:t>   </a:t>
            </a:r>
            <a:r>
              <a:rPr lang="en-US" sz="1100" dirty="0" smtClean="0"/>
              <a:t>'</a:t>
            </a:r>
            <a:r>
              <a:rPr lang="en-US" sz="1100" dirty="0" err="1" smtClean="0"/>
              <a:t>DiffMaxChange</a:t>
            </a:r>
            <a:r>
              <a:rPr lang="en-US" sz="1100" dirty="0" smtClean="0"/>
              <a:t>', 1e5, 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DiffMinChange</a:t>
            </a:r>
            <a:r>
              <a:rPr lang="en-US" sz="1100" dirty="0" smtClean="0"/>
              <a:t>', 1e-5 ...</a:t>
            </a:r>
          </a:p>
          <a:p>
            <a:r>
              <a:rPr lang="en-US" sz="1100" dirty="0" smtClean="0"/>
              <a:t>    );</a:t>
            </a:r>
            <a:endParaRPr lang="cs-CZ" sz="1100" dirty="0" smtClean="0"/>
          </a:p>
          <a:p>
            <a:r>
              <a:rPr lang="en-US" sz="1100" dirty="0" smtClean="0"/>
              <a:t>[</a:t>
            </a:r>
            <a:r>
              <a:rPr lang="en-US" sz="1100" dirty="0" err="1"/>
              <a:t>x,resnorm</a:t>
            </a:r>
            <a:r>
              <a:rPr lang="en-US" sz="1100" dirty="0"/>
              <a:t>] = </a:t>
            </a:r>
            <a:r>
              <a:rPr lang="en-US" sz="1100" dirty="0" err="1"/>
              <a:t>lsqnonlin</a:t>
            </a:r>
            <a:r>
              <a:rPr lang="en-US" sz="1100" dirty="0" smtClean="0"/>
              <a:t>(@</a:t>
            </a:r>
            <a:r>
              <a:rPr lang="cs-CZ" sz="1100" dirty="0" smtClean="0"/>
              <a:t>f,</a:t>
            </a:r>
            <a:r>
              <a:rPr lang="en-US" sz="1100" dirty="0" smtClean="0"/>
              <a:t>x0,</a:t>
            </a:r>
            <a:r>
              <a:rPr lang="en-US" sz="1100" dirty="0"/>
              <a:t> </a:t>
            </a:r>
            <a:r>
              <a:rPr lang="en-US" sz="1100" dirty="0" err="1" smtClean="0"/>
              <a:t>lowerBounds</a:t>
            </a:r>
            <a:r>
              <a:rPr lang="en-US" sz="1100" dirty="0" smtClean="0"/>
              <a:t>,</a:t>
            </a:r>
            <a:r>
              <a:rPr lang="en-US" sz="1100" dirty="0"/>
              <a:t> </a:t>
            </a:r>
            <a:r>
              <a:rPr lang="en-US" sz="1100" dirty="0" err="1" smtClean="0"/>
              <a:t>upperBounds,options,C,t,modelName</a:t>
            </a:r>
            <a:r>
              <a:rPr lang="en-US" sz="1100" dirty="0" smtClean="0"/>
              <a:t>);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29614"/>
              </p:ext>
            </p:extLst>
          </p:nvPr>
        </p:nvGraphicFramePr>
        <p:xfrm>
          <a:off x="304800" y="819150"/>
          <a:ext cx="3810000" cy="199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3" imgW="3269742" imgH="1697355" progId="Visio.Drawing.11">
                  <p:embed/>
                </p:oleObj>
              </mc:Choice>
              <mc:Fallback>
                <p:oleObj r:id="rId3" imgW="3269742" imgH="1697355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19150"/>
                        <a:ext cx="3810000" cy="199610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5385A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sz="2600" b="1" dirty="0"/>
              <a:t>Identifikace parametrů logistického populačního</a:t>
            </a:r>
            <a:r>
              <a:rPr lang="de-DE" sz="2600" b="1" dirty="0"/>
              <a:t> </a:t>
            </a:r>
            <a:r>
              <a:rPr lang="cs-CZ" sz="2600" b="1" dirty="0"/>
              <a:t>model</a:t>
            </a:r>
            <a:r>
              <a:rPr lang="de-DE" sz="2600" b="1" dirty="0"/>
              <a:t>u</a:t>
            </a:r>
            <a:endParaRPr lang="en-US" sz="2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" y="742950"/>
                <a:ext cx="313675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a:rPr lang="de-DE" i="1" dirty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e-DE" i="1" dirty="0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de-DE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de-DE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de-DE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42950"/>
                <a:ext cx="3136756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75762"/>
              </p:ext>
            </p:extLst>
          </p:nvPr>
        </p:nvGraphicFramePr>
        <p:xfrm>
          <a:off x="220345" y="1464507"/>
          <a:ext cx="1676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7"/>
                <a:gridCol w="931333"/>
              </a:tblGrid>
              <a:tr h="225173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X(t)</a:t>
                      </a:r>
                      <a:endParaRPr lang="en-US" sz="1200" dirty="0"/>
                    </a:p>
                  </a:txBody>
                  <a:tcPr/>
                </a:tc>
              </a:tr>
              <a:tr h="225173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25173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225173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</a:tr>
              <a:tr h="225173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180</a:t>
                      </a:r>
                      <a:endParaRPr lang="en-US" sz="1200" dirty="0"/>
                    </a:p>
                  </a:txBody>
                  <a:tcPr/>
                </a:tc>
              </a:tr>
              <a:tr h="225173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</a:tr>
              <a:tr h="225173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</a:tr>
              <a:tr h="252588"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792325"/>
            <a:ext cx="3501280" cy="938719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100" dirty="0"/>
              <a:t>function </a:t>
            </a:r>
            <a:r>
              <a:rPr lang="cs-CZ" sz="1100" dirty="0" smtClean="0"/>
              <a:t>F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cs-CZ" sz="1100" dirty="0" smtClean="0"/>
              <a:t>f</a:t>
            </a:r>
            <a:r>
              <a:rPr lang="en-US" sz="1100" dirty="0" smtClean="0"/>
              <a:t>(</a:t>
            </a:r>
            <a:r>
              <a:rPr lang="en-US" sz="1100" dirty="0" err="1" smtClean="0"/>
              <a:t>param</a:t>
            </a:r>
            <a:r>
              <a:rPr lang="en-US" sz="1100" dirty="0"/>
              <a:t>, </a:t>
            </a:r>
            <a:r>
              <a:rPr lang="de-DE" sz="1100" dirty="0"/>
              <a:t>P</a:t>
            </a:r>
            <a:r>
              <a:rPr lang="en-US" sz="1100" dirty="0" smtClean="0"/>
              <a:t>, t, </a:t>
            </a:r>
            <a:r>
              <a:rPr lang="en-US" sz="1100" dirty="0" err="1" smtClean="0"/>
              <a:t>modelName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set_param</a:t>
            </a:r>
            <a:r>
              <a:rPr lang="en-US" sz="1100" dirty="0"/>
              <a:t>([</a:t>
            </a:r>
            <a:r>
              <a:rPr lang="en-US" sz="1100" dirty="0" err="1"/>
              <a:t>modelName</a:t>
            </a:r>
            <a:r>
              <a:rPr lang="en-US" sz="1100" dirty="0"/>
              <a:t> '/</a:t>
            </a:r>
            <a:r>
              <a:rPr lang="en-US" sz="1100" dirty="0" err="1"/>
              <a:t>ro</a:t>
            </a:r>
            <a:r>
              <a:rPr lang="en-US" sz="1100" dirty="0"/>
              <a:t>'], 'Value', num2str(</a:t>
            </a:r>
            <a:r>
              <a:rPr lang="en-US" sz="1100" dirty="0" err="1"/>
              <a:t>param</a:t>
            </a:r>
            <a:r>
              <a:rPr lang="en-US" sz="1100" dirty="0"/>
              <a:t>(1)));</a:t>
            </a:r>
          </a:p>
          <a:p>
            <a:r>
              <a:rPr lang="en-US" sz="1100" dirty="0" err="1"/>
              <a:t>set_param</a:t>
            </a:r>
            <a:r>
              <a:rPr lang="en-US" sz="1100" dirty="0"/>
              <a:t>([</a:t>
            </a:r>
            <a:r>
              <a:rPr lang="en-US" sz="1100" dirty="0" err="1"/>
              <a:t>modelName</a:t>
            </a:r>
            <a:r>
              <a:rPr lang="en-US" sz="1100" dirty="0"/>
              <a:t> '/K'], 'Value', num2str(</a:t>
            </a:r>
            <a:r>
              <a:rPr lang="en-US" sz="1100" dirty="0" err="1"/>
              <a:t>param</a:t>
            </a:r>
            <a:r>
              <a:rPr lang="en-US" sz="1100" dirty="0"/>
              <a:t>(2</a:t>
            </a:r>
            <a:r>
              <a:rPr lang="en-US" sz="1100" dirty="0" smtClean="0"/>
              <a:t>)));</a:t>
            </a:r>
          </a:p>
          <a:p>
            <a:r>
              <a:rPr lang="en-US" sz="1100" dirty="0" smtClean="0"/>
              <a:t>[T, </a:t>
            </a:r>
            <a:r>
              <a:rPr lang="en-US" sz="1100" dirty="0"/>
              <a:t>x, </a:t>
            </a:r>
            <a:r>
              <a:rPr lang="en-US" sz="1100" dirty="0" smtClean="0"/>
              <a:t>X] </a:t>
            </a:r>
            <a:r>
              <a:rPr lang="en-US" sz="1100" dirty="0"/>
              <a:t>=</a:t>
            </a:r>
            <a:r>
              <a:rPr lang="en-US" sz="1100" dirty="0" err="1"/>
              <a:t>sim</a:t>
            </a:r>
            <a:r>
              <a:rPr lang="en-US" sz="1100" dirty="0"/>
              <a:t>(</a:t>
            </a:r>
            <a:r>
              <a:rPr lang="en-US" sz="1100" dirty="0" err="1"/>
              <a:t>modelName</a:t>
            </a:r>
            <a:r>
              <a:rPr lang="en-US" sz="1100" dirty="0"/>
              <a:t>, </a:t>
            </a:r>
            <a:r>
              <a:rPr lang="en-US" sz="1100" dirty="0" smtClean="0"/>
              <a:t>t);</a:t>
            </a:r>
            <a:endParaRPr lang="en-US" sz="1100" dirty="0"/>
          </a:p>
          <a:p>
            <a:r>
              <a:rPr lang="en-US" sz="1100" dirty="0" smtClean="0"/>
              <a:t>F </a:t>
            </a:r>
            <a:r>
              <a:rPr lang="en-US" sz="1100" dirty="0"/>
              <a:t>= </a:t>
            </a:r>
            <a:r>
              <a:rPr lang="de-DE" sz="1100" dirty="0"/>
              <a:t>X</a:t>
            </a:r>
            <a:r>
              <a:rPr lang="cs-CZ" sz="1100" dirty="0" smtClean="0"/>
              <a:t>-</a:t>
            </a:r>
            <a:r>
              <a:rPr lang="de-DE" sz="1100" dirty="0" smtClean="0"/>
              <a:t>P</a:t>
            </a:r>
            <a:r>
              <a:rPr lang="en-US" sz="1100" dirty="0" smtClean="0"/>
              <a:t>;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214446" y="895714"/>
            <a:ext cx="4800600" cy="3139321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x0=[1, 200];</a:t>
            </a:r>
          </a:p>
          <a:p>
            <a:r>
              <a:rPr lang="en-US" sz="1100" dirty="0" err="1"/>
              <a:t>lowerBounds</a:t>
            </a:r>
            <a:r>
              <a:rPr lang="en-US" sz="1100" dirty="0"/>
              <a:t> = [0 0];</a:t>
            </a:r>
          </a:p>
          <a:p>
            <a:r>
              <a:rPr lang="en-US" sz="1100" dirty="0" err="1"/>
              <a:t>upperBounds</a:t>
            </a:r>
            <a:r>
              <a:rPr lang="en-US" sz="1100" dirty="0"/>
              <a:t> = [10 1000]; </a:t>
            </a:r>
          </a:p>
          <a:p>
            <a:r>
              <a:rPr lang="en-US" sz="1100" dirty="0" smtClean="0"/>
              <a:t>P </a:t>
            </a:r>
            <a:r>
              <a:rPr lang="en-US" sz="1100" dirty="0"/>
              <a:t>= [0 10 60 180 200 200 200]';</a:t>
            </a:r>
          </a:p>
          <a:p>
            <a:r>
              <a:rPr lang="en-US" sz="1100" dirty="0"/>
              <a:t>t= 0:1:6</a:t>
            </a:r>
            <a:r>
              <a:rPr lang="en-US" sz="1100" dirty="0" smtClean="0"/>
              <a:t>;</a:t>
            </a:r>
          </a:p>
          <a:p>
            <a:r>
              <a:rPr lang="de-DE" sz="1100" dirty="0" err="1" smtClean="0"/>
              <a:t>modelName</a:t>
            </a:r>
            <a:r>
              <a:rPr lang="de-DE" sz="1100" dirty="0" smtClean="0"/>
              <a:t>='model‘;</a:t>
            </a:r>
          </a:p>
          <a:p>
            <a:r>
              <a:rPr lang="cs-CZ" sz="1100" dirty="0" smtClean="0"/>
              <a:t>options </a:t>
            </a:r>
            <a:r>
              <a:rPr lang="en-US" sz="1100" dirty="0" smtClean="0"/>
              <a:t>= </a:t>
            </a:r>
            <a:r>
              <a:rPr lang="en-US" sz="1100" dirty="0" err="1" smtClean="0"/>
              <a:t>optimset</a:t>
            </a:r>
            <a:r>
              <a:rPr lang="en-US" sz="1100" dirty="0" smtClean="0"/>
              <a:t>('</a:t>
            </a:r>
            <a:r>
              <a:rPr lang="en-US" sz="1100" dirty="0" err="1" smtClean="0"/>
              <a:t>lsqnonlin</a:t>
            </a:r>
            <a:r>
              <a:rPr lang="en-US" sz="1100" dirty="0" smtClean="0"/>
              <a:t>');</a:t>
            </a:r>
          </a:p>
          <a:p>
            <a:r>
              <a:rPr lang="cs-CZ" sz="1100" dirty="0" smtClean="0"/>
              <a:t>options </a:t>
            </a:r>
            <a:r>
              <a:rPr lang="en-US" sz="1100" dirty="0" smtClean="0"/>
              <a:t>= </a:t>
            </a:r>
            <a:r>
              <a:rPr lang="en-US" sz="1100" dirty="0" err="1" smtClean="0"/>
              <a:t>optimset</a:t>
            </a:r>
            <a:r>
              <a:rPr lang="en-US" sz="1100" dirty="0" smtClean="0"/>
              <a:t>(</a:t>
            </a:r>
            <a:r>
              <a:rPr lang="cs-CZ" sz="1100" dirty="0" err="1" smtClean="0"/>
              <a:t>options</a:t>
            </a:r>
            <a:r>
              <a:rPr lang="cs-CZ" sz="1100" dirty="0" smtClean="0"/>
              <a:t> </a:t>
            </a:r>
            <a:r>
              <a:rPr lang="en-US" sz="1100" dirty="0" smtClean="0"/>
              <a:t>,...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GradObj</a:t>
            </a:r>
            <a:r>
              <a:rPr lang="en-US" sz="1100" dirty="0" smtClean="0"/>
              <a:t>', 'off', ...</a:t>
            </a:r>
          </a:p>
          <a:p>
            <a:r>
              <a:rPr lang="en-US" sz="1100" dirty="0" smtClean="0"/>
              <a:t>    'Hessian', 'on', ...</a:t>
            </a:r>
          </a:p>
          <a:p>
            <a:r>
              <a:rPr lang="en-US" sz="1100" dirty="0" smtClean="0"/>
              <a:t>    'Diagnostics', 'on', 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TolFun</a:t>
            </a:r>
            <a:r>
              <a:rPr lang="en-US" sz="1100" dirty="0" smtClean="0"/>
              <a:t>', 4e-10, 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MaxIter</a:t>
            </a:r>
            <a:r>
              <a:rPr lang="en-US" sz="1100" dirty="0" smtClean="0"/>
              <a:t>', 10e5, ...</a:t>
            </a:r>
          </a:p>
          <a:p>
            <a:r>
              <a:rPr lang="en-US" sz="1100" dirty="0" smtClean="0"/>
              <a:t>    'Display', '</a:t>
            </a:r>
            <a:r>
              <a:rPr lang="en-US" sz="1100" dirty="0" err="1" smtClean="0"/>
              <a:t>iter</a:t>
            </a:r>
            <a:r>
              <a:rPr lang="en-US" sz="1100" dirty="0" smtClean="0"/>
              <a:t>', ...</a:t>
            </a:r>
            <a:endParaRPr lang="cs-CZ" sz="1100" dirty="0" smtClean="0"/>
          </a:p>
          <a:p>
            <a:r>
              <a:rPr lang="cs-CZ" sz="1100" dirty="0"/>
              <a:t> </a:t>
            </a:r>
            <a:r>
              <a:rPr lang="cs-CZ" sz="1100" dirty="0" smtClean="0"/>
              <a:t>   </a:t>
            </a:r>
            <a:r>
              <a:rPr lang="en-US" sz="1100" dirty="0" smtClean="0"/>
              <a:t>'</a:t>
            </a:r>
            <a:r>
              <a:rPr lang="en-US" sz="1100" dirty="0" err="1" smtClean="0"/>
              <a:t>DiffMaxChange</a:t>
            </a:r>
            <a:r>
              <a:rPr lang="en-US" sz="1100" dirty="0" smtClean="0"/>
              <a:t>', 1e5, ...</a:t>
            </a:r>
          </a:p>
          <a:p>
            <a:r>
              <a:rPr lang="en-US" sz="1100" dirty="0" smtClean="0"/>
              <a:t>    '</a:t>
            </a:r>
            <a:r>
              <a:rPr lang="en-US" sz="1100" dirty="0" err="1" smtClean="0"/>
              <a:t>DiffMinChange</a:t>
            </a:r>
            <a:r>
              <a:rPr lang="en-US" sz="1100" dirty="0" smtClean="0"/>
              <a:t>', 1e-5 ...</a:t>
            </a:r>
          </a:p>
          <a:p>
            <a:r>
              <a:rPr lang="en-US" sz="1100" dirty="0" smtClean="0"/>
              <a:t>    );</a:t>
            </a:r>
            <a:endParaRPr lang="cs-CZ" sz="1100" dirty="0" smtClean="0"/>
          </a:p>
          <a:p>
            <a:r>
              <a:rPr lang="en-US" sz="1100" dirty="0" smtClean="0"/>
              <a:t>[</a:t>
            </a:r>
            <a:r>
              <a:rPr lang="en-US" sz="1100" dirty="0" err="1"/>
              <a:t>x,resnorm</a:t>
            </a:r>
            <a:r>
              <a:rPr lang="en-US" sz="1100" dirty="0"/>
              <a:t>] = </a:t>
            </a:r>
            <a:r>
              <a:rPr lang="en-US" sz="1100" dirty="0" err="1"/>
              <a:t>lsqnonlin</a:t>
            </a:r>
            <a:r>
              <a:rPr lang="en-US" sz="1100" dirty="0" smtClean="0"/>
              <a:t>(@</a:t>
            </a:r>
            <a:r>
              <a:rPr lang="cs-CZ" sz="1100" dirty="0" smtClean="0"/>
              <a:t>f,</a:t>
            </a:r>
            <a:r>
              <a:rPr lang="en-US" sz="1100" dirty="0" smtClean="0"/>
              <a:t>x0,</a:t>
            </a:r>
            <a:r>
              <a:rPr lang="en-US" sz="1100" dirty="0"/>
              <a:t> </a:t>
            </a:r>
            <a:r>
              <a:rPr lang="en-US" sz="1100" dirty="0" err="1" smtClean="0"/>
              <a:t>lowerBounds</a:t>
            </a:r>
            <a:r>
              <a:rPr lang="en-US" sz="1100" dirty="0" smtClean="0"/>
              <a:t>,</a:t>
            </a:r>
            <a:r>
              <a:rPr lang="en-US" sz="1100" dirty="0"/>
              <a:t> </a:t>
            </a:r>
            <a:r>
              <a:rPr lang="en-US" sz="1100" dirty="0" err="1" smtClean="0"/>
              <a:t>upperBounds,options,P,t,modelName</a:t>
            </a:r>
            <a:r>
              <a:rPr lang="en-US" sz="11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822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971550"/>
            <a:ext cx="8077200" cy="3276600"/>
          </a:xfrm>
        </p:spPr>
        <p:txBody>
          <a:bodyPr>
            <a:normAutofit/>
          </a:bodyPr>
          <a:lstStyle/>
          <a:p>
            <a:r>
              <a:rPr lang="cs-CZ" b="1" dirty="0" smtClean="0"/>
              <a:t>Projekt 1 – Simulátor modely populace</a:t>
            </a:r>
          </a:p>
          <a:p>
            <a:pPr lvl="1"/>
            <a:r>
              <a:rPr lang="cs-CZ" dirty="0" smtClean="0"/>
              <a:t>Uživatel si vybere model</a:t>
            </a:r>
          </a:p>
          <a:p>
            <a:pPr lvl="1"/>
            <a:r>
              <a:rPr lang="cs-CZ" dirty="0" smtClean="0"/>
              <a:t>Uživatel zadává hodnoty parametrů a počáteční velikost populace</a:t>
            </a:r>
          </a:p>
          <a:p>
            <a:pPr lvl="1"/>
            <a:r>
              <a:rPr lang="cs-CZ" dirty="0" smtClean="0"/>
              <a:t>Systém zobrazí výv</a:t>
            </a:r>
            <a:r>
              <a:rPr lang="cs-CZ" dirty="0"/>
              <a:t>oj populace v </a:t>
            </a:r>
            <a:r>
              <a:rPr lang="cs-CZ" dirty="0" smtClean="0"/>
              <a:t>casu</a:t>
            </a:r>
          </a:p>
        </p:txBody>
      </p:sp>
    </p:spTree>
    <p:extLst>
      <p:ext uri="{BB962C8B-B14F-4D97-AF65-F5344CB8AC3E}">
        <p14:creationId xmlns:p14="http://schemas.microsoft.com/office/powerpoint/2010/main" val="3364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742950"/>
            <a:ext cx="4876800" cy="2362200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 smtClean="0"/>
              <a:t>Projekt </a:t>
            </a:r>
            <a:r>
              <a:rPr lang="cs-CZ" b="1" dirty="0"/>
              <a:t>2 – </a:t>
            </a:r>
            <a:r>
              <a:rPr lang="cs-CZ" b="1" dirty="0" smtClean="0"/>
              <a:t>Simulator </a:t>
            </a:r>
            <a:r>
              <a:rPr lang="cs-CZ" b="1" dirty="0"/>
              <a:t>kompartmentové </a:t>
            </a:r>
            <a:r>
              <a:rPr lang="cs-CZ" b="1" dirty="0" smtClean="0"/>
              <a:t>modely</a:t>
            </a:r>
            <a:endParaRPr lang="cs-CZ" b="1" dirty="0"/>
          </a:p>
          <a:p>
            <a:pPr lvl="1"/>
            <a:r>
              <a:rPr lang="cs-CZ" dirty="0"/>
              <a:t>Uživatel zadává popis modelu</a:t>
            </a:r>
          </a:p>
          <a:p>
            <a:pPr lvl="1"/>
            <a:r>
              <a:rPr lang="cs-CZ" dirty="0"/>
              <a:t>Uživatel zadává hodnoty parametrů a počáteční množství látku.</a:t>
            </a:r>
          </a:p>
          <a:p>
            <a:pPr lvl="1"/>
            <a:r>
              <a:rPr lang="cs-CZ" dirty="0"/>
              <a:t>Systém vygeneruje diferenciální rovnice</a:t>
            </a:r>
          </a:p>
          <a:p>
            <a:pPr lvl="1"/>
            <a:r>
              <a:rPr lang="cs-CZ" dirty="0"/>
              <a:t>Systém vypočítavá a zobrazí vývoj množství a koncentraci látku v </a:t>
            </a:r>
            <a:r>
              <a:rPr lang="cs-CZ" dirty="0" smtClean="0"/>
              <a:t>čase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t="4996" r="34242" b="6393"/>
          <a:stretch/>
        </p:blipFill>
        <p:spPr bwMode="auto">
          <a:xfrm>
            <a:off x="5334000" y="666751"/>
            <a:ext cx="3685498" cy="445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047750"/>
            <a:ext cx="7620000" cy="3429000"/>
          </a:xfrm>
        </p:spPr>
        <p:txBody>
          <a:bodyPr>
            <a:normAutofit fontScale="92500"/>
          </a:bodyPr>
          <a:lstStyle/>
          <a:p>
            <a:r>
              <a:rPr lang="cs-CZ" b="1" dirty="0" smtClean="0"/>
              <a:t>Projekt 3 – Analyzátor kompartmentové modely</a:t>
            </a:r>
          </a:p>
          <a:p>
            <a:pPr lvl="1"/>
            <a:r>
              <a:rPr lang="cs-CZ" dirty="0" smtClean="0"/>
              <a:t>Uživatel zadává popis modelu</a:t>
            </a:r>
          </a:p>
          <a:p>
            <a:pPr lvl="1"/>
            <a:r>
              <a:rPr lang="cs-CZ" dirty="0" smtClean="0"/>
              <a:t>Systém vygeneruje matice A, B, C, U, X, Y</a:t>
            </a:r>
          </a:p>
          <a:p>
            <a:pPr lvl="1"/>
            <a:r>
              <a:rPr lang="cs-CZ" dirty="0" smtClean="0"/>
              <a:t>Systém vypočítavá a zobrazí přenosovou funkci</a:t>
            </a:r>
          </a:p>
          <a:p>
            <a:pPr lvl="1"/>
            <a:r>
              <a:rPr lang="cs-CZ" dirty="0" smtClean="0"/>
              <a:t>Systém  vypočítavá a zobrazí pozorovací parametru</a:t>
            </a:r>
          </a:p>
          <a:p>
            <a:pPr lvl="1"/>
            <a:r>
              <a:rPr lang="cs-CZ" dirty="0" smtClean="0"/>
              <a:t>Systém udělá analýzu </a:t>
            </a:r>
            <a:r>
              <a:rPr lang="cs-CZ" dirty="0" err="1" smtClean="0"/>
              <a:t>identifikatelnosti</a:t>
            </a:r>
            <a:r>
              <a:rPr lang="cs-CZ" dirty="0" smtClean="0"/>
              <a:t> a zobrazí výsledky</a:t>
            </a:r>
          </a:p>
        </p:txBody>
      </p:sp>
    </p:spTree>
    <p:extLst>
      <p:ext uri="{BB962C8B-B14F-4D97-AF65-F5344CB8AC3E}">
        <p14:creationId xmlns:p14="http://schemas.microsoft.com/office/powerpoint/2010/main" val="11889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1052</Words>
  <Application>Microsoft Office PowerPoint</Application>
  <PresentationFormat>On-screen Show (16:9)</PresentationFormat>
  <Paragraphs>161</Paragraphs>
  <Slides>11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WidescreenPresentation</vt:lpstr>
      <vt:lpstr>Visio.Drawing.11</vt:lpstr>
      <vt:lpstr>cvičení Modelování a simulace</vt:lpstr>
      <vt:lpstr>Co uděláme ve dnešním cvičení? </vt:lpstr>
      <vt:lpstr>Identifikace parametrů modelu</vt:lpstr>
      <vt:lpstr>Identifikace parametrů modelu 1-Kompartmentového modelu</vt:lpstr>
      <vt:lpstr>Identifikace parametrů modelu 2-Kompartmentové modely</vt:lpstr>
      <vt:lpstr>Identifikace parametrů logistického populačního modelu</vt:lpstr>
      <vt:lpstr>Týmový Projekt</vt:lpstr>
      <vt:lpstr>Týmový Projekt</vt:lpstr>
      <vt:lpstr>Týmový Projekt</vt:lpstr>
      <vt:lpstr>Týmový Projekt</vt:lpstr>
      <vt:lpstr>Co budete cvičit po celém semestru?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2014-05-12T14:14:05Z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