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68" r:id="rId4"/>
    <p:sldId id="258" r:id="rId5"/>
    <p:sldId id="267" r:id="rId6"/>
    <p:sldId id="270" r:id="rId7"/>
    <p:sldId id="271" r:id="rId8"/>
    <p:sldId id="259" r:id="rId9"/>
    <p:sldId id="260" r:id="rId10"/>
    <p:sldId id="262" r:id="rId11"/>
    <p:sldId id="263" r:id="rId12"/>
    <p:sldId id="264" r:id="rId13"/>
    <p:sldId id="266" r:id="rId14"/>
    <p:sldId id="265" r:id="rId15"/>
    <p:sldId id="272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89008" autoAdjust="0"/>
  </p:normalViewPr>
  <p:slideViewPr>
    <p:cSldViewPr>
      <p:cViewPr varScale="1">
        <p:scale>
          <a:sx n="88" d="100"/>
          <a:sy n="8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C019D-0179-421D-B6C2-762912382390}" type="datetimeFigureOut">
              <a:rPr lang="ru-RU" smtClean="0"/>
              <a:t>20.05.2013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C5FDC-DC4C-423D-A97F-45D6F217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9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Proč</a:t>
            </a:r>
            <a:r>
              <a:rPr lang="cs-CZ" baseline="0" dirty="0" smtClean="0"/>
              <a:t> použivame ten model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C5FDC-DC4C-423D-A97F-45D6F2171D8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C5FDC-DC4C-423D-A97F-45D6F2171D8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C5FDC-DC4C-423D-A97F-45D6F2171D84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5/20/2013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help/symbolic/solve-a-system-of-differential-equa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w.mit.edu/" TargetMode="External"/><Relationship Id="rId5" Type="http://schemas.openxmlformats.org/officeDocument/2006/relationships/hyperlink" Target="http://www.caltech.edu/" TargetMode="External"/><Relationship Id="rId4" Type="http://schemas.openxmlformats.org/officeDocument/2006/relationships/hyperlink" Target="http://fbmi.cvut.cz/studenti/predmety/17bb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Projekt 2 – Simulator kompartmentové modely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 smtClean="0"/>
              <a:t>Amirova Katira, MalýJaroslav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950"/>
            <a:ext cx="98107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419100"/>
            <a:ext cx="84391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Nastavení parametrů</a:t>
            </a:r>
            <a:r>
              <a:rPr lang="en-US" dirty="0" smtClean="0"/>
              <a:t> model</a:t>
            </a:r>
            <a:r>
              <a:rPr lang="cs-CZ" dirty="0" smtClean="0"/>
              <a:t>u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57224" y="1214422"/>
            <a:ext cx="7643866" cy="52149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-9774614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k,t,a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open_system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switch a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1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/u1','Value',num2str(k(17)));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/u2','Value',num2str(k(18)));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/u3','Value',num2str(k(19)));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/u3','Value',num2str(k(20)));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/dx4','InitialCondition','0');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2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/dx1','InitialCondition',num2str(k(17)));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/dx2','InitialCondition',num2str(k(18)));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/dx3','InitialCondition',num2str(k(19)));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/dx4','InitialCondition',num2str(k(20)));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/k11','Value',num2str(k(1)));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/k12','Value',num2str(k(2)));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/k13','Value',num2str(k(3)));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/k14','Value',num2str(k(4)));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/k21','Value',num2str(k(5)));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/k22','Value',num2str(k(6)));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/k23','Value',num2str(k(7)));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/k24','Value',num2str(k(8)));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/k31','Value',num2str(k(9)));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/k32','Value',num2str(k(10)));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/k33','Value',num2str(k(11)));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/k34','Value',num2str(k(12)));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/k41','Value',num2str(k(13)));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/k42','Value',num2str(k(14)));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/k43','Value',num2str(k(15)));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/k44','Value',num2str(k(16)));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multikompar',t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plot(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simout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title('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èas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xlabel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Èas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ylabel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legend('X1','X2','X3','X4','Location','NorthEastOutside');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500174"/>
            <a:ext cx="6929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k,t,a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open_system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switch a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1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/u1','Value',num2str(k(17)));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/u2','Value',num2str(k(18)));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/u3','Value',num2str(k(19)));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/u3','Value',num2str(k(20)));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/dx4','InitialCondition','0');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2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/dx1','InitialCondition',num2str(k(17)));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/dx2','InitialCondition',num2str(k(18)));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/dx3','InitialCondition',num2str(k(19)));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/dx4','InitialCondition',num2str(k(20)));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57224" y="1214422"/>
            <a:ext cx="7643866" cy="52149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-9774614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k,t,a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open_system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switch a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1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/u1','Value',num2str(k(17)));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/u2','Value',num2str(k(18)));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/u3','Value',num2str(k(19)));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/u3','Value',num2str(k(20)));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/dx4','InitialCondition','0');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case 2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/dx1','InitialCondition',num2str(k(17)));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/dx2','InitialCondition',num2str(k(18)));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/dx3','InitialCondition',num2str(k(19)));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/dx4','InitialCondition',num2str(k(20)));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/u1','Value','0');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/u2','Value','0');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/u3','Value','0');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ru-RU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/k11','Value',num2str(k(1)));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/k12','Value',num2str(k(2)));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/k13','Value',num2str(k(3)));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/k14','Value',num2str(k(4)));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/k21','Value',num2str(k(5)));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/k22','Value',num2str(k(6)));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/k23','Value',num2str(k(7)));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/k24','Value',num2str(k(8)));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/k31','Value',num2str(k(9)));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/k32','Value',num2str(k(10)));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/k33','Value',num2str(k(11)));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/k34','Value',num2str(k(12)));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/k41','Value',num2str(k(13)));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/k42','Value',num2str(k(14)));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/k43','Value',num2str(k(15)));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/k44','Value',num2str(k(16)));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multikompar',t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plot(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simout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title('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èas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xlabel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Èas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ylabel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8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legend('X1','X2','X3','X4','Location','NorthEastOutside');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500174"/>
            <a:ext cx="69294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k,t,a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……….end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r>
              <a:rPr lang="ru-RU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/k11','Value',num2str(k(1)));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/k12','Value',num2str(k(2)));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/k13','Value',num2str(k(3)));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/k14','Value',num2str(k(4)));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/k21','Value',num2str(k(5)));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/k22','Value',num2str(k(6)));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/k23','Value',num2str(k(7)));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/k24','Value',num2str(k(8)));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/k31','Value',num2str(k(9)));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/k32','Value',num2str(k(10)));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/k33','Value',num2str(k(11)));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/k34','Value',num2str(k(12)));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/k41','Value',num2str(k(13)));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/k42','Value',num2str(k(14)));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/k43','Value',num2str(k(15)));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set_param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/k44','Value',num2str(k(16)));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multikompar',t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plot(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simout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title('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cs-CZ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č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as');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xlabel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(‚</a:t>
            </a:r>
            <a:r>
              <a:rPr lang="cs-CZ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Č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as');</a:t>
            </a:r>
          </a:p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ylabel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('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Množství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');</a:t>
            </a:r>
          </a:p>
          <a:p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legend('X1','X2','X3','X4','Location','NorthEastOutside');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Verze 2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4996" r="34242" b="6393"/>
          <a:stretch/>
        </p:blipFill>
        <p:spPr bwMode="auto">
          <a:xfrm>
            <a:off x="2915816" y="908720"/>
            <a:ext cx="4266195" cy="515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Verze 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model </a:t>
            </a:r>
          </a:p>
          <a:p>
            <a:r>
              <a:rPr lang="cs-CZ" dirty="0" smtClean="0"/>
              <a:t>Všechno spojené se vším</a:t>
            </a:r>
          </a:p>
          <a:p>
            <a:r>
              <a:rPr lang="cs-CZ" dirty="0" smtClean="0"/>
              <a:t>Možnost jednorázového nebo kontinuálního vstupu</a:t>
            </a:r>
          </a:p>
          <a:p>
            <a:r>
              <a:rPr lang="cs-CZ" dirty="0" smtClean="0"/>
              <a:t>Možnost vstupu do 1 – 4 </a:t>
            </a:r>
            <a:r>
              <a:rPr lang="cs-CZ" dirty="0" err="1" smtClean="0"/>
              <a:t>kompartmentů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9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Pou</a:t>
            </a:r>
            <a:r>
              <a:rPr lang="cs-CZ" b="1" dirty="0" smtClean="0"/>
              <a:t>žité zdroje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357298"/>
            <a:ext cx="8143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u="sng" dirty="0" smtClean="0">
                <a:hlinkClick r:id="rId3"/>
              </a:rPr>
              <a:t>http://www.mathworks.com/help/symbolic/solve-a-system-of-differential-equations.html</a:t>
            </a:r>
            <a:endParaRPr lang="cs-CZ" u="sng" dirty="0" smtClean="0"/>
          </a:p>
          <a:p>
            <a:endParaRPr lang="cs-CZ" u="sng" dirty="0" smtClean="0"/>
          </a:p>
          <a:p>
            <a:endParaRPr lang="cs-CZ" u="sng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fbmi.cvut.cz/studenti/predmety/17bbms</a:t>
            </a:r>
            <a:endParaRPr lang="cs-CZ" dirty="0" smtClean="0"/>
          </a:p>
          <a:p>
            <a:endParaRPr lang="cs-CZ" dirty="0"/>
          </a:p>
          <a:p>
            <a:r>
              <a:rPr lang="cs-CZ" dirty="0">
                <a:hlinkClick r:id="rId5"/>
              </a:rPr>
              <a:t>http://www.caltech.edu</a:t>
            </a:r>
            <a:r>
              <a:rPr lang="cs-CZ" dirty="0" smtClean="0">
                <a:hlinkClick r:id="rId5"/>
              </a:rPr>
              <a:t>/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>
                <a:hlinkClick r:id="rId6"/>
              </a:rPr>
              <a:t>http://ocw.mit.edu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Osnova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</a:p>
          <a:p>
            <a:r>
              <a:rPr lang="cs-CZ" dirty="0" smtClean="0"/>
              <a:t>Úvod</a:t>
            </a:r>
          </a:p>
          <a:p>
            <a:r>
              <a:rPr lang="cs-CZ" dirty="0" smtClean="0"/>
              <a:t>Verze 1</a:t>
            </a:r>
          </a:p>
          <a:p>
            <a:r>
              <a:rPr lang="cs-CZ" dirty="0" smtClean="0"/>
              <a:t>Ukázka</a:t>
            </a:r>
          </a:p>
          <a:p>
            <a:r>
              <a:rPr lang="cs-CZ" dirty="0" smtClean="0"/>
              <a:t>Verze 2</a:t>
            </a:r>
          </a:p>
          <a:p>
            <a:r>
              <a:rPr lang="cs-CZ" dirty="0" smtClean="0"/>
              <a:t>Ukázka</a:t>
            </a:r>
          </a:p>
          <a:p>
            <a:r>
              <a:rPr lang="cs-CZ" dirty="0" smtClean="0"/>
              <a:t>Závěr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6167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Projekt 2 – </a:t>
            </a:r>
            <a:r>
              <a:rPr lang="cs-CZ" b="1" dirty="0" smtClean="0"/>
              <a:t>Simulátor-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</a:t>
            </a:r>
            <a:r>
              <a:rPr lang="cs-CZ" dirty="0" smtClean="0"/>
              <a:t>zadá </a:t>
            </a:r>
            <a:r>
              <a:rPr lang="cs-CZ" dirty="0"/>
              <a:t>popis modelu</a:t>
            </a:r>
          </a:p>
          <a:p>
            <a:pPr lvl="1"/>
            <a:r>
              <a:rPr lang="cs-CZ" dirty="0"/>
              <a:t>Uživatel </a:t>
            </a:r>
            <a:r>
              <a:rPr lang="cs-CZ" dirty="0" smtClean="0"/>
              <a:t>zadá </a:t>
            </a:r>
            <a:r>
              <a:rPr lang="cs-CZ" dirty="0"/>
              <a:t>hodnoty parametrů a počáteční množství </a:t>
            </a:r>
            <a:r>
              <a:rPr lang="cs-CZ" dirty="0" smtClean="0"/>
              <a:t>látky.</a:t>
            </a:r>
            <a:endParaRPr lang="cs-CZ" dirty="0"/>
          </a:p>
          <a:p>
            <a:pPr lvl="1"/>
            <a:r>
              <a:rPr lang="cs-CZ" dirty="0"/>
              <a:t>Systém vygeneruje diferenciální rovnice</a:t>
            </a:r>
          </a:p>
          <a:p>
            <a:pPr lvl="1"/>
            <a:r>
              <a:rPr lang="cs-CZ" dirty="0"/>
              <a:t>Systém </a:t>
            </a:r>
            <a:r>
              <a:rPr lang="cs-CZ" dirty="0" smtClean="0"/>
              <a:t>vypočítá </a:t>
            </a:r>
            <a:r>
              <a:rPr lang="cs-CZ" dirty="0"/>
              <a:t>a zobrazí vývoj množství a </a:t>
            </a:r>
            <a:r>
              <a:rPr lang="cs-CZ" dirty="0" smtClean="0"/>
              <a:t>koncentrace látky </a:t>
            </a:r>
            <a:r>
              <a:rPr lang="cs-CZ" dirty="0"/>
              <a:t>v čase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287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Kompartmentové</a:t>
            </a:r>
            <a:r>
              <a:rPr lang="en-US" b="1" dirty="0" smtClean="0"/>
              <a:t> </a:t>
            </a:r>
            <a:r>
              <a:rPr lang="en-US" b="1" dirty="0" err="1" smtClean="0"/>
              <a:t>modelování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P</a:t>
            </a:r>
            <a:r>
              <a:rPr lang="en-US" dirty="0" err="1" smtClean="0"/>
              <a:t>opisují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reálný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systém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graficky</a:t>
            </a:r>
            <a:r>
              <a:rPr lang="en-US" dirty="0" smtClean="0"/>
              <a:t> </a:t>
            </a:r>
            <a:r>
              <a:rPr lang="en-US" dirty="0" err="1" smtClean="0"/>
              <a:t>pomocí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blokových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schémat</a:t>
            </a:r>
            <a:endParaRPr lang="cs-CZ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Jednotlivé</a:t>
            </a:r>
            <a:r>
              <a:rPr lang="en-US" dirty="0" smtClean="0"/>
              <a:t> </a:t>
            </a:r>
            <a:r>
              <a:rPr lang="en-US" dirty="0" err="1" smtClean="0"/>
              <a:t>bloky</a:t>
            </a:r>
            <a:r>
              <a:rPr lang="en-US" dirty="0" smtClean="0"/>
              <a:t>, </a:t>
            </a:r>
            <a:r>
              <a:rPr lang="en-US" dirty="0" err="1" smtClean="0"/>
              <a:t>kompartmenty</a:t>
            </a:r>
            <a:r>
              <a:rPr lang="en-US" dirty="0" smtClean="0"/>
              <a:t>, </a:t>
            </a:r>
            <a:r>
              <a:rPr lang="en-US" dirty="0" err="1" smtClean="0"/>
              <a:t>jsou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diskrétní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oblasti</a:t>
            </a:r>
            <a:r>
              <a:rPr lang="en-US" dirty="0" smtClean="0"/>
              <a:t>, </a:t>
            </a:r>
            <a:r>
              <a:rPr lang="en-US" dirty="0" err="1" smtClean="0"/>
              <a:t>které</a:t>
            </a:r>
            <a:r>
              <a:rPr lang="en-US" dirty="0" smtClean="0"/>
              <a:t> je </a:t>
            </a:r>
            <a:r>
              <a:rPr lang="en-US" dirty="0" err="1" smtClean="0"/>
              <a:t>možné</a:t>
            </a:r>
            <a:r>
              <a:rPr lang="en-US" dirty="0" smtClean="0"/>
              <a:t> </a:t>
            </a:r>
            <a:r>
              <a:rPr lang="en-US" dirty="0" err="1" smtClean="0"/>
              <a:t>nějakým</a:t>
            </a:r>
            <a:r>
              <a:rPr lang="en-US" dirty="0" smtClean="0"/>
              <a:t> </a:t>
            </a:r>
            <a:r>
              <a:rPr lang="en-US" dirty="0" err="1" smtClean="0"/>
              <a:t>způsobem</a:t>
            </a:r>
            <a:r>
              <a:rPr lang="en-US" dirty="0" smtClean="0"/>
              <a:t> </a:t>
            </a:r>
            <a:r>
              <a:rPr lang="en-US" dirty="0" err="1" smtClean="0"/>
              <a:t>logicky</a:t>
            </a:r>
            <a:r>
              <a:rPr lang="en-US" dirty="0" smtClean="0"/>
              <a:t> </a:t>
            </a:r>
            <a:r>
              <a:rPr lang="en-US" dirty="0" err="1" smtClean="0"/>
              <a:t>či</a:t>
            </a:r>
            <a:r>
              <a:rPr lang="en-US" dirty="0" smtClean="0"/>
              <a:t> </a:t>
            </a:r>
            <a:r>
              <a:rPr lang="en-US" dirty="0" err="1" smtClean="0"/>
              <a:t>kineticky</a:t>
            </a:r>
            <a:r>
              <a:rPr lang="en-US" dirty="0" smtClean="0"/>
              <a:t> </a:t>
            </a:r>
            <a:r>
              <a:rPr lang="en-US" dirty="0" err="1" smtClean="0"/>
              <a:t>odlišit</a:t>
            </a:r>
            <a:r>
              <a:rPr lang="en-US" dirty="0" smtClean="0"/>
              <a:t> od </a:t>
            </a:r>
            <a:r>
              <a:rPr lang="en-US" dirty="0" err="1" smtClean="0"/>
              <a:t>okolí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b="1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ompartmenty</a:t>
            </a:r>
            <a:r>
              <a:rPr lang="en-US" dirty="0" smtClean="0"/>
              <a:t> </a:t>
            </a:r>
            <a:r>
              <a:rPr lang="en-US" dirty="0" err="1" smtClean="0"/>
              <a:t>jsou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homogenní</a:t>
            </a:r>
            <a:r>
              <a:rPr lang="en-US" dirty="0" smtClean="0"/>
              <a:t>, </a:t>
            </a:r>
            <a:r>
              <a:rPr lang="en-US" dirty="0" err="1" smtClean="0"/>
              <a:t>tzn</a:t>
            </a:r>
            <a:r>
              <a:rPr lang="en-US" dirty="0" smtClean="0"/>
              <a:t>.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dirty="0" err="1" smtClean="0"/>
              <a:t>každý</a:t>
            </a:r>
            <a:r>
              <a:rPr lang="en-US" dirty="0" smtClean="0"/>
              <a:t> </a:t>
            </a:r>
            <a:r>
              <a:rPr lang="en-US" dirty="0" err="1" smtClean="0"/>
              <a:t>kousek</a:t>
            </a:r>
            <a:r>
              <a:rPr lang="en-US" dirty="0" smtClean="0"/>
              <a:t> </a:t>
            </a:r>
            <a:r>
              <a:rPr lang="en-US" dirty="0" err="1" smtClean="0"/>
              <a:t>látky</a:t>
            </a:r>
            <a:r>
              <a:rPr lang="en-US" dirty="0" smtClean="0"/>
              <a:t>, </a:t>
            </a:r>
            <a:r>
              <a:rPr lang="en-US" dirty="0" err="1" smtClean="0"/>
              <a:t>který</a:t>
            </a:r>
            <a:r>
              <a:rPr lang="en-US" dirty="0" smtClean="0"/>
              <a:t> do </a:t>
            </a:r>
            <a:r>
              <a:rPr lang="en-US" dirty="0" err="1" smtClean="0"/>
              <a:t>kompartmentu</a:t>
            </a:r>
            <a:r>
              <a:rPr lang="en-US" dirty="0" smtClean="0"/>
              <a:t> </a:t>
            </a:r>
            <a:r>
              <a:rPr lang="en-US" dirty="0" err="1" smtClean="0"/>
              <a:t>vstoupí</a:t>
            </a:r>
            <a:r>
              <a:rPr lang="en-US" dirty="0" smtClean="0"/>
              <a:t>, je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stejném</a:t>
            </a:r>
            <a:r>
              <a:rPr lang="en-US" dirty="0" smtClean="0"/>
              <a:t> </a:t>
            </a:r>
            <a:r>
              <a:rPr lang="en-US" dirty="0" err="1" smtClean="0"/>
              <a:t>stavu</a:t>
            </a:r>
            <a:r>
              <a:rPr lang="en-US" dirty="0" smtClean="0"/>
              <a:t>,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všechny</a:t>
            </a:r>
            <a:r>
              <a:rPr lang="en-US" dirty="0" smtClean="0"/>
              <a:t> </a:t>
            </a:r>
            <a:r>
              <a:rPr lang="en-US" dirty="0" err="1" smtClean="0"/>
              <a:t>ostatní</a:t>
            </a:r>
            <a:r>
              <a:rPr lang="en-US" dirty="0" smtClean="0"/>
              <a:t> </a:t>
            </a:r>
            <a:r>
              <a:rPr lang="en-US" dirty="0" err="1" smtClean="0"/>
              <a:t>části</a:t>
            </a:r>
            <a:r>
              <a:rPr lang="en-US" dirty="0" smtClean="0"/>
              <a:t> </a:t>
            </a:r>
            <a:r>
              <a:rPr lang="en-US" dirty="0" err="1" smtClean="0"/>
              <a:t>látky</a:t>
            </a:r>
            <a:r>
              <a:rPr lang="en-US" dirty="0" smtClean="0"/>
              <a:t> v </a:t>
            </a:r>
            <a:r>
              <a:rPr lang="en-US" dirty="0" err="1" smtClean="0"/>
              <a:t>kompartmentu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Kompartmenty</a:t>
            </a:r>
            <a:r>
              <a:rPr lang="en-US" dirty="0" smtClean="0"/>
              <a:t> </a:t>
            </a:r>
            <a:r>
              <a:rPr lang="en-US" dirty="0" err="1" smtClean="0"/>
              <a:t>jsou</a:t>
            </a:r>
            <a:r>
              <a:rPr lang="en-US" dirty="0" smtClean="0"/>
              <a:t> </a:t>
            </a:r>
            <a:r>
              <a:rPr lang="en-US" dirty="0" err="1" smtClean="0"/>
              <a:t>mezi</a:t>
            </a:r>
            <a:r>
              <a:rPr lang="en-US" dirty="0" smtClean="0"/>
              <a:t> </a:t>
            </a:r>
            <a:r>
              <a:rPr lang="en-US" dirty="0" err="1" smtClean="0"/>
              <a:t>sebou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spojeny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kanály</a:t>
            </a:r>
            <a:r>
              <a:rPr lang="en-US" dirty="0" smtClean="0"/>
              <a:t>, </a:t>
            </a:r>
            <a:r>
              <a:rPr lang="en-US" dirty="0" err="1" smtClean="0"/>
              <a:t>kterými</a:t>
            </a:r>
            <a:r>
              <a:rPr lang="en-US" dirty="0" smtClean="0"/>
              <a:t> </a:t>
            </a:r>
            <a:r>
              <a:rPr lang="en-US" dirty="0" err="1" smtClean="0"/>
              <a:t>protéká</a:t>
            </a:r>
            <a:r>
              <a:rPr lang="en-US" dirty="0" smtClean="0"/>
              <a:t> </a:t>
            </a:r>
            <a:r>
              <a:rPr lang="en-US" dirty="0" err="1" smtClean="0"/>
              <a:t>určitá</a:t>
            </a:r>
            <a:r>
              <a:rPr lang="en-US" dirty="0" smtClean="0"/>
              <a:t> </a:t>
            </a:r>
            <a:r>
              <a:rPr lang="en-US" dirty="0" err="1" smtClean="0"/>
              <a:t>látka</a:t>
            </a:r>
            <a:r>
              <a:rPr lang="en-US" dirty="0" smtClean="0"/>
              <a:t>, </a:t>
            </a:r>
            <a:r>
              <a:rPr lang="en-US" dirty="0" err="1" smtClean="0"/>
              <a:t>jejíž</a:t>
            </a:r>
            <a:r>
              <a:rPr lang="en-US" dirty="0" smtClean="0"/>
              <a:t> </a:t>
            </a:r>
            <a:r>
              <a:rPr lang="en-US" dirty="0" err="1" smtClean="0"/>
              <a:t>dynamika</a:t>
            </a:r>
            <a:r>
              <a:rPr lang="en-US" dirty="0" smtClean="0"/>
              <a:t> </a:t>
            </a:r>
            <a:r>
              <a:rPr lang="en-US" dirty="0" err="1" smtClean="0"/>
              <a:t>nás</a:t>
            </a:r>
            <a:r>
              <a:rPr lang="en-US" dirty="0" smtClean="0"/>
              <a:t> </a:t>
            </a:r>
            <a:r>
              <a:rPr lang="en-US" dirty="0" err="1" smtClean="0"/>
              <a:t>zajímá</a:t>
            </a:r>
            <a:r>
              <a:rPr lang="en-US" dirty="0" smtClean="0"/>
              <a:t>. </a:t>
            </a:r>
            <a:endParaRPr lang="cs-CZ" dirty="0" smtClean="0"/>
          </a:p>
          <a:p>
            <a:r>
              <a:rPr lang="en-US" dirty="0" err="1" smtClean="0"/>
              <a:t>Tyto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kanály</a:t>
            </a:r>
            <a:r>
              <a:rPr lang="en-US" dirty="0" smtClean="0"/>
              <a:t> </a:t>
            </a:r>
            <a:r>
              <a:rPr lang="en-US" dirty="0" err="1" smtClean="0"/>
              <a:t>idealizujeme</a:t>
            </a:r>
            <a:r>
              <a:rPr lang="en-US" dirty="0" smtClean="0"/>
              <a:t>. </a:t>
            </a:r>
            <a:r>
              <a:rPr lang="en-US" dirty="0" err="1" smtClean="0"/>
              <a:t>Předpokládáme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mají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nulový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objem</a:t>
            </a:r>
            <a:r>
              <a:rPr lang="en-US" dirty="0" smtClean="0"/>
              <a:t>, </a:t>
            </a:r>
            <a:r>
              <a:rPr lang="en-US" dirty="0" err="1" smtClean="0"/>
              <a:t>čili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veškerá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látka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smtClean="0"/>
              <a:t>v </a:t>
            </a:r>
            <a:r>
              <a:rPr lang="en-US" dirty="0" err="1" smtClean="0"/>
              <a:t>každém</a:t>
            </a:r>
            <a:r>
              <a:rPr lang="en-US" dirty="0" smtClean="0"/>
              <a:t> </a:t>
            </a:r>
            <a:r>
              <a:rPr lang="en-US" dirty="0" err="1" smtClean="0"/>
              <a:t>časovém</a:t>
            </a:r>
            <a:r>
              <a:rPr lang="en-US" dirty="0" smtClean="0"/>
              <a:t> </a:t>
            </a:r>
            <a:r>
              <a:rPr lang="en-US" dirty="0" err="1" smtClean="0"/>
              <a:t>okamžiku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nachází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pouze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v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kompartmentech</a:t>
            </a:r>
            <a:r>
              <a:rPr lang="en-US" dirty="0" smtClean="0"/>
              <a:t>, </a:t>
            </a:r>
            <a:r>
              <a:rPr lang="en-US" dirty="0" err="1" smtClean="0"/>
              <a:t>nemůže</a:t>
            </a:r>
            <a:r>
              <a:rPr lang="en-US" dirty="0" smtClean="0"/>
              <a:t> se </a:t>
            </a:r>
            <a:r>
              <a:rPr lang="en-US" dirty="0" err="1" smtClean="0"/>
              <a:t>tedy</a:t>
            </a:r>
            <a:r>
              <a:rPr lang="en-US" dirty="0" smtClean="0"/>
              <a:t> </a:t>
            </a:r>
            <a:r>
              <a:rPr lang="en-US" dirty="0" err="1" smtClean="0"/>
              <a:t>stát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by </a:t>
            </a:r>
            <a:r>
              <a:rPr lang="en-US" dirty="0" err="1" smtClean="0"/>
              <a:t>určité</a:t>
            </a:r>
            <a:r>
              <a:rPr lang="en-US" dirty="0" smtClean="0"/>
              <a:t> </a:t>
            </a:r>
            <a:r>
              <a:rPr lang="en-US" dirty="0" err="1" smtClean="0"/>
              <a:t>množství</a:t>
            </a:r>
            <a:r>
              <a:rPr lang="en-US" dirty="0" smtClean="0"/>
              <a:t> </a:t>
            </a:r>
            <a:r>
              <a:rPr lang="en-US" dirty="0" err="1" smtClean="0"/>
              <a:t>látky</a:t>
            </a:r>
            <a:r>
              <a:rPr lang="en-US" dirty="0" smtClean="0"/>
              <a:t> </a:t>
            </a:r>
            <a:r>
              <a:rPr lang="en-US" dirty="0" err="1" smtClean="0"/>
              <a:t>bylo</a:t>
            </a:r>
            <a:r>
              <a:rPr lang="en-US" dirty="0" smtClean="0"/>
              <a:t> v </a:t>
            </a:r>
            <a:r>
              <a:rPr lang="en-US" dirty="0" err="1" smtClean="0"/>
              <a:t>těchto</a:t>
            </a:r>
            <a:r>
              <a:rPr lang="en-US" dirty="0" smtClean="0"/>
              <a:t> </a:t>
            </a:r>
            <a:r>
              <a:rPr lang="en-US" dirty="0" err="1" smtClean="0"/>
              <a:t>kanálech</a:t>
            </a:r>
            <a:r>
              <a:rPr lang="en-US" dirty="0" smtClean="0"/>
              <a:t>.</a:t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Kompartmentové</a:t>
            </a:r>
            <a:r>
              <a:rPr lang="en-US" b="1" dirty="0"/>
              <a:t> </a:t>
            </a:r>
            <a:r>
              <a:rPr lang="en-US" b="1" dirty="0" err="1"/>
              <a:t>modelování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/>
              <a:t>Jako</a:t>
            </a:r>
            <a:r>
              <a:rPr lang="en-US" sz="2300" dirty="0"/>
              <a:t> </a:t>
            </a:r>
            <a:r>
              <a:rPr lang="en-US" sz="2300" b="1" dirty="0" err="1" smtClean="0">
                <a:solidFill>
                  <a:schemeClr val="accent1">
                    <a:lumMod val="75000"/>
                  </a:schemeClr>
                </a:solidFill>
              </a:rPr>
              <a:t>vstup</a:t>
            </a:r>
            <a:r>
              <a:rPr lang="cs-CZ" sz="2300" dirty="0" smtClean="0"/>
              <a:t> </a:t>
            </a:r>
            <a:r>
              <a:rPr lang="en-US" sz="2300" dirty="0" err="1" smtClean="0"/>
              <a:t>označujeme</a:t>
            </a:r>
            <a:r>
              <a:rPr lang="en-US" sz="2300" dirty="0" smtClean="0"/>
              <a:t> </a:t>
            </a:r>
            <a:r>
              <a:rPr lang="en-US" sz="2300" b="1" dirty="0" err="1" smtClean="0">
                <a:solidFill>
                  <a:schemeClr val="accent1">
                    <a:lumMod val="75000"/>
                  </a:schemeClr>
                </a:solidFill>
              </a:rPr>
              <a:t>př</a:t>
            </a:r>
            <a:r>
              <a:rPr lang="cs-CZ" sz="2300" b="1" dirty="0" err="1" smtClean="0">
                <a:solidFill>
                  <a:schemeClr val="accent1">
                    <a:lumMod val="75000"/>
                  </a:schemeClr>
                </a:solidFill>
              </a:rPr>
              <a:t>ívod</a:t>
            </a:r>
            <a:r>
              <a:rPr lang="cs-CZ" sz="2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 smtClean="0"/>
              <a:t>sledované</a:t>
            </a:r>
            <a:r>
              <a:rPr lang="en-US" sz="2300" dirty="0" smtClean="0"/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látky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z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okolí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/>
              <a:t>tohoto</a:t>
            </a:r>
            <a:r>
              <a:rPr lang="en-US" sz="2300" dirty="0"/>
              <a:t> </a:t>
            </a:r>
            <a:r>
              <a:rPr lang="en-US" sz="2300" dirty="0" err="1"/>
              <a:t>kompartmentu</a:t>
            </a:r>
            <a:r>
              <a:rPr lang="en-US" sz="2300" dirty="0"/>
              <a:t> </a:t>
            </a:r>
            <a:r>
              <a:rPr lang="en-US" sz="2300" dirty="0" err="1"/>
              <a:t>dovnitř</a:t>
            </a:r>
            <a:r>
              <a:rPr lang="en-US" sz="2300" dirty="0"/>
              <a:t> </a:t>
            </a:r>
            <a:r>
              <a:rPr lang="en-US" sz="2300" dirty="0" err="1"/>
              <a:t>či</a:t>
            </a:r>
            <a:r>
              <a:rPr lang="en-US" sz="2300" dirty="0"/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syntézu</a:t>
            </a:r>
            <a:r>
              <a:rPr lang="en-US" sz="2300" dirty="0"/>
              <a:t> </a:t>
            </a:r>
            <a:r>
              <a:rPr lang="en-US" sz="2300" dirty="0" err="1"/>
              <a:t>této</a:t>
            </a:r>
            <a:r>
              <a:rPr lang="en-US" sz="2300" dirty="0"/>
              <a:t> </a:t>
            </a:r>
            <a:r>
              <a:rPr lang="en-US" sz="2300" dirty="0" err="1"/>
              <a:t>látky</a:t>
            </a:r>
            <a:r>
              <a:rPr lang="en-US" sz="2300" dirty="0"/>
              <a:t> </a:t>
            </a:r>
            <a:r>
              <a:rPr lang="en-US" sz="2300" dirty="0" err="1"/>
              <a:t>přímo</a:t>
            </a:r>
            <a:r>
              <a:rPr lang="en-US" sz="2300" dirty="0"/>
              <a:t> </a:t>
            </a:r>
            <a:r>
              <a:rPr lang="en-US" sz="2300" dirty="0" err="1"/>
              <a:t>uvnitř</a:t>
            </a:r>
            <a:r>
              <a:rPr lang="en-US" sz="2300" dirty="0"/>
              <a:t> </a:t>
            </a:r>
            <a:r>
              <a:rPr lang="en-US" sz="2300" dirty="0" err="1" smtClean="0"/>
              <a:t>kompartmentu</a:t>
            </a:r>
            <a:r>
              <a:rPr lang="en-US" sz="2300" dirty="0" smtClean="0"/>
              <a:t>.</a:t>
            </a:r>
            <a:endParaRPr lang="cs-CZ" sz="2300" dirty="0" smtClean="0"/>
          </a:p>
          <a:p>
            <a:r>
              <a:rPr lang="en-US" sz="2300" dirty="0" err="1" smtClean="0"/>
              <a:t>Jako</a:t>
            </a:r>
            <a:r>
              <a:rPr lang="en-US" sz="2300" dirty="0" smtClean="0"/>
              <a:t> </a:t>
            </a:r>
            <a:r>
              <a:rPr lang="en-US" sz="2300" b="1" dirty="0" err="1" smtClean="0">
                <a:solidFill>
                  <a:schemeClr val="accent1">
                    <a:lumMod val="75000"/>
                  </a:schemeClr>
                </a:solidFill>
              </a:rPr>
              <a:t>výstup</a:t>
            </a:r>
            <a:r>
              <a:rPr lang="cs-CZ" sz="2300" dirty="0" smtClean="0"/>
              <a:t> </a:t>
            </a:r>
            <a:r>
              <a:rPr lang="en-US" sz="2300" dirty="0" err="1" smtClean="0"/>
              <a:t>označujeme</a:t>
            </a:r>
            <a:r>
              <a:rPr lang="en-US" sz="2300" dirty="0" smtClean="0"/>
              <a:t> </a:t>
            </a:r>
            <a:r>
              <a:rPr lang="en-US" sz="2300" dirty="0"/>
              <a:t>„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odchod</a:t>
            </a:r>
            <a:r>
              <a:rPr lang="en-US" sz="2300" dirty="0"/>
              <a:t>“ </a:t>
            </a:r>
            <a:r>
              <a:rPr lang="en-US" sz="2300" dirty="0" err="1"/>
              <a:t>sledované</a:t>
            </a:r>
            <a:r>
              <a:rPr lang="en-US" sz="2300" dirty="0"/>
              <a:t> </a:t>
            </a:r>
            <a:r>
              <a:rPr lang="en-US" sz="2300" dirty="0" err="1"/>
              <a:t>látky</a:t>
            </a:r>
            <a:r>
              <a:rPr lang="en-US" sz="2300" dirty="0"/>
              <a:t> z </a:t>
            </a:r>
            <a:r>
              <a:rPr lang="en-US" sz="2300" dirty="0" err="1"/>
              <a:t>kompartmentu</a:t>
            </a:r>
            <a:r>
              <a:rPr lang="en-US" sz="2300" dirty="0"/>
              <a:t>,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či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její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transformaci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/>
              <a:t>v </a:t>
            </a:r>
            <a:r>
              <a:rPr lang="en-US" sz="2300" dirty="0" err="1"/>
              <a:t>jinou</a:t>
            </a:r>
            <a:r>
              <a:rPr lang="en-US" sz="2300" dirty="0"/>
              <a:t> </a:t>
            </a:r>
            <a:r>
              <a:rPr lang="en-US" sz="2300" dirty="0" err="1" smtClean="0"/>
              <a:t>formu</a:t>
            </a:r>
            <a:r>
              <a:rPr lang="en-US" sz="2300" dirty="0" smtClean="0"/>
              <a:t>.</a:t>
            </a:r>
            <a:endParaRPr lang="cs-CZ" sz="2300" dirty="0" smtClean="0"/>
          </a:p>
          <a:p>
            <a:r>
              <a:rPr lang="en-US" sz="2300" dirty="0" err="1" smtClean="0"/>
              <a:t>Pomocí</a:t>
            </a:r>
            <a:r>
              <a:rPr lang="en-US" sz="2300" dirty="0" smtClean="0"/>
              <a:t> </a:t>
            </a:r>
            <a:r>
              <a:rPr lang="en-US" sz="2300" dirty="0" err="1"/>
              <a:t>kompartmentového</a:t>
            </a:r>
            <a:r>
              <a:rPr lang="en-US" sz="2300" dirty="0"/>
              <a:t> </a:t>
            </a:r>
            <a:r>
              <a:rPr lang="en-US" sz="2300" dirty="0" err="1"/>
              <a:t>modelování</a:t>
            </a:r>
            <a:r>
              <a:rPr lang="en-US" sz="2300" dirty="0"/>
              <a:t> se </a:t>
            </a:r>
            <a:r>
              <a:rPr lang="en-US" sz="2300" dirty="0" err="1"/>
              <a:t>řeší</a:t>
            </a:r>
            <a:r>
              <a:rPr lang="en-US" sz="2300" dirty="0"/>
              <a:t> </a:t>
            </a:r>
            <a:r>
              <a:rPr lang="en-US" sz="2300" dirty="0" err="1"/>
              <a:t>takové</a:t>
            </a:r>
            <a:r>
              <a:rPr lang="en-US" sz="2300" dirty="0"/>
              <a:t> </a:t>
            </a:r>
            <a:r>
              <a:rPr lang="en-US" sz="2300" dirty="0" err="1"/>
              <a:t>úlohy</a:t>
            </a:r>
            <a:r>
              <a:rPr lang="en-US" sz="2300" dirty="0"/>
              <a:t>,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kterých</a:t>
            </a:r>
            <a:r>
              <a:rPr lang="en-US" sz="2300" dirty="0"/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rychlost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změny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dirty="0" err="1"/>
              <a:t>určité</a:t>
            </a:r>
            <a:r>
              <a:rPr lang="en-US" sz="2300" dirty="0"/>
              <a:t> </a:t>
            </a:r>
            <a:r>
              <a:rPr lang="en-US" sz="2300" dirty="0" err="1"/>
              <a:t>látky</a:t>
            </a:r>
            <a:r>
              <a:rPr lang="en-US" sz="2300" dirty="0"/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závisí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množství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látky</a:t>
            </a:r>
            <a:r>
              <a:rPr lang="en-US" sz="2300" dirty="0"/>
              <a:t>, </a:t>
            </a:r>
            <a:r>
              <a:rPr lang="en-US" sz="2300" dirty="0" err="1"/>
              <a:t>jež</a:t>
            </a:r>
            <a:r>
              <a:rPr lang="en-US" sz="2300" dirty="0"/>
              <a:t> do </a:t>
            </a:r>
            <a:r>
              <a:rPr lang="en-US" sz="2300" dirty="0" err="1"/>
              <a:t>kompartmentu</a:t>
            </a:r>
            <a:r>
              <a:rPr lang="en-US" sz="2300" dirty="0"/>
              <a:t>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vstoupilo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2300" b="1" dirty="0" err="1">
                <a:solidFill>
                  <a:schemeClr val="accent1">
                    <a:lumMod val="75000"/>
                  </a:schemeClr>
                </a:solidFill>
              </a:rPr>
              <a:t>vystoupilo</a:t>
            </a:r>
            <a:r>
              <a:rPr lang="en-US" sz="2300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4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Verze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4 základní modely</a:t>
            </a:r>
          </a:p>
          <a:p>
            <a:r>
              <a:rPr lang="cs-CZ" dirty="0" smtClean="0"/>
              <a:t>Pevně dané</a:t>
            </a:r>
          </a:p>
          <a:p>
            <a:r>
              <a:rPr lang="cs-CZ" dirty="0" smtClean="0"/>
              <a:t>Uživatel nemá možnost modely měnit</a:t>
            </a:r>
          </a:p>
          <a:p>
            <a:r>
              <a:rPr lang="cs-CZ" dirty="0" smtClean="0"/>
              <a:t>Možnost vstupu pouze do </a:t>
            </a:r>
            <a:r>
              <a:rPr lang="cs-CZ" dirty="0" err="1" smtClean="0"/>
              <a:t>kompartmentu</a:t>
            </a:r>
            <a:r>
              <a:rPr lang="cs-CZ" dirty="0" smtClean="0"/>
              <a:t>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33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Verze 1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1" t="15926" r="26771" b="17223"/>
          <a:stretch/>
        </p:blipFill>
        <p:spPr bwMode="auto">
          <a:xfrm>
            <a:off x="2987824" y="908720"/>
            <a:ext cx="4744988" cy="567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23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95536" y="332656"/>
            <a:ext cx="8280920" cy="619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Kompartmentové</a:t>
            </a:r>
            <a:r>
              <a:rPr lang="en-US" b="1" dirty="0" smtClean="0"/>
              <a:t> </a:t>
            </a:r>
            <a:r>
              <a:rPr lang="en-US" b="1" dirty="0" err="1" smtClean="0"/>
              <a:t>modelování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12084"/>
            <a:ext cx="7408085" cy="550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Kompartmentové</a:t>
            </a:r>
            <a:r>
              <a:rPr lang="en-US" b="1" dirty="0" smtClean="0"/>
              <a:t> </a:t>
            </a:r>
            <a:r>
              <a:rPr lang="en-US" b="1" dirty="0" err="1" smtClean="0"/>
              <a:t>modelování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4282" y="857232"/>
            <a:ext cx="6715172" cy="242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X1‘=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u1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-x1*(k11+k12+k13+k14)+x2*k21+x3*k31+x4*k41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X2’=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u2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-x2*(k21+k22+k23+k24) + x1*k12 + x3*k32 + x4*k42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X3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’=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u3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-x3*(k31+k32+k33+k34) + x1*k13+x2*k23+x4*k43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X4’=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u4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-x4*(k41+k42+k43+k44) + x1*k14+x2*k24+x3*k34</a:t>
            </a:r>
            <a:endParaRPr lang="cs-CZ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Y1= 1/v1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1+0*x2+0*x3+0*x4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Y2=0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1+1/v2*x2+0*x3+0*x4</a:t>
            </a:r>
            <a:endParaRPr lang="cs-CZ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Y3= 0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1+0*x2+1/v3*x3+0*x4</a:t>
            </a:r>
            <a:endParaRPr lang="cs-CZ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Y4= 0</a:t>
            </a:r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</a:t>
            </a:r>
            <a:r>
              <a:rPr lang="cs-CZ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1+0*x2+0*x3+1/v4*x4</a:t>
            </a:r>
            <a:endParaRPr lang="cs-CZ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cs-CZ" dirty="0" smtClean="0"/>
          </a:p>
          <a:p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7" name="Выгнутая вверх стрелка 6"/>
          <p:cNvSpPr/>
          <p:nvPr/>
        </p:nvSpPr>
        <p:spPr>
          <a:xfrm rot="5400000">
            <a:off x="6788698" y="2788178"/>
            <a:ext cx="2428882" cy="17102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614734"/>
            <a:ext cx="3526546" cy="324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179</TotalTime>
  <Words>1366</Words>
  <Application>Microsoft Office PowerPoint</Application>
  <PresentationFormat>Předvádění na obrazovce (4:3)</PresentationFormat>
  <Paragraphs>217</Paragraphs>
  <Slides>16</Slides>
  <Notes>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Technic</vt:lpstr>
      <vt:lpstr>Projekt 2 – Simulator kompartmentové modely</vt:lpstr>
      <vt:lpstr>Osnova</vt:lpstr>
      <vt:lpstr>Prezentace aplikace PowerPoint</vt:lpstr>
      <vt:lpstr>Kompartmentové modelování </vt:lpstr>
      <vt:lpstr>Kompartmentové modelování</vt:lpstr>
      <vt:lpstr>Verze 1</vt:lpstr>
      <vt:lpstr>Verze 1</vt:lpstr>
      <vt:lpstr>Kompartmentové modelování </vt:lpstr>
      <vt:lpstr>Kompartmentové modelování </vt:lpstr>
      <vt:lpstr>Prezentace aplikace PowerPoint</vt:lpstr>
      <vt:lpstr>Prezentace aplikace PowerPoint</vt:lpstr>
      <vt:lpstr>Nastavení parametrů modelu</vt:lpstr>
      <vt:lpstr>Prezentace aplikace PowerPoint</vt:lpstr>
      <vt:lpstr>Verze 2</vt:lpstr>
      <vt:lpstr>Verze 2</vt:lpstr>
      <vt:lpstr>Použité zdroje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 – Simulator kompartmentové modely</dc:title>
  <dc:creator>Пользователь</dc:creator>
  <cp:lastModifiedBy>Jarda</cp:lastModifiedBy>
  <cp:revision>10</cp:revision>
  <dcterms:created xsi:type="dcterms:W3CDTF">2013-05-17T02:57:51Z</dcterms:created>
  <dcterms:modified xsi:type="dcterms:W3CDTF">2013-05-20T14:37:29Z</dcterms:modified>
</cp:coreProperties>
</file>