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8" r:id="rId5"/>
    <p:sldId id="259" r:id="rId6"/>
    <p:sldId id="262" r:id="rId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33EC762-F435-46DD-A086-CD2441F557F9}" type="datetimeFigureOut">
              <a:rPr lang="cs-CZ" smtClean="0"/>
              <a:t>2. 6. 2014</a:t>
            </a:fld>
            <a:endParaRPr lang="cs-CZ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4F7764-F4DE-4272-8ECD-B6D358F12570}" type="slidenum">
              <a:rPr lang="cs-CZ" smtClean="0"/>
              <a:t>‹#›</a:t>
            </a:fld>
            <a:endParaRPr lang="cs-CZ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cs-CZ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C762-F435-46DD-A086-CD2441F557F9}" type="datetimeFigureOut">
              <a:rPr lang="cs-CZ" smtClean="0"/>
              <a:t>2. 6. 2014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7764-F4DE-4272-8ECD-B6D358F1257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C762-F435-46DD-A086-CD2441F557F9}" type="datetimeFigureOut">
              <a:rPr lang="cs-CZ" smtClean="0"/>
              <a:t>2. 6. 2014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E4F7764-F4DE-4272-8ECD-B6D358F1257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C762-F435-46DD-A086-CD2441F557F9}" type="datetimeFigureOut">
              <a:rPr lang="cs-CZ" smtClean="0"/>
              <a:t>2. 6. 2014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7764-F4DE-4272-8ECD-B6D358F12570}" type="slidenum">
              <a:rPr lang="cs-CZ" smtClean="0"/>
              <a:t>‹#›</a:t>
            </a:fld>
            <a:endParaRPr lang="cs-CZ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3EC762-F435-46DD-A086-CD2441F557F9}" type="datetimeFigureOut">
              <a:rPr lang="cs-CZ" smtClean="0"/>
              <a:t>2. 6. 2014</a:t>
            </a:fld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E4F7764-F4DE-4272-8ECD-B6D358F12570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C762-F435-46DD-A086-CD2441F557F9}" type="datetimeFigureOut">
              <a:rPr lang="cs-CZ" smtClean="0"/>
              <a:t>2. 6. 2014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7764-F4DE-4272-8ECD-B6D358F12570}" type="slidenum">
              <a:rPr lang="cs-CZ" smtClean="0"/>
              <a:t>‹#›</a:t>
            </a:fld>
            <a:endParaRPr lang="cs-C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C762-F435-46DD-A086-CD2441F557F9}" type="datetimeFigureOut">
              <a:rPr lang="cs-CZ" smtClean="0"/>
              <a:t>2. 6. 2014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7764-F4DE-4272-8ECD-B6D358F12570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C762-F435-46DD-A086-CD2441F557F9}" type="datetimeFigureOut">
              <a:rPr lang="cs-CZ" smtClean="0"/>
              <a:t>2. 6. 2014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7764-F4DE-4272-8ECD-B6D358F12570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C762-F435-46DD-A086-CD2441F557F9}" type="datetimeFigureOut">
              <a:rPr lang="cs-CZ" smtClean="0"/>
              <a:t>2. 6. 2014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7764-F4DE-4272-8ECD-B6D358F1257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C762-F435-46DD-A086-CD2441F557F9}" type="datetimeFigureOut">
              <a:rPr lang="cs-CZ" smtClean="0"/>
              <a:t>2. 6. 2014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4F7764-F4DE-4272-8ECD-B6D358F12570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C762-F435-46DD-A086-CD2441F557F9}" type="datetimeFigureOut">
              <a:rPr lang="cs-CZ" smtClean="0"/>
              <a:t>2. 6. 2014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7764-F4DE-4272-8ECD-B6D358F12570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733EC762-F435-46DD-A086-CD2441F557F9}" type="datetimeFigureOut">
              <a:rPr lang="cs-CZ" smtClean="0"/>
              <a:t>2. 6. 2014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EE4F7764-F4DE-4272-8ECD-B6D358F12570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87624" y="3501008"/>
            <a:ext cx="6400800" cy="1752600"/>
          </a:xfrm>
        </p:spPr>
        <p:txBody>
          <a:bodyPr/>
          <a:lstStyle/>
          <a:p>
            <a:r>
              <a:rPr lang="cs-CZ" dirty="0" smtClean="0"/>
              <a:t>Analyzátor kompartmentových modelů</a:t>
            </a:r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Týmový projekt	</a:t>
            </a:r>
            <a:endParaRPr lang="cs-CZ" dirty="0"/>
          </a:p>
        </p:txBody>
      </p:sp>
      <p:sp>
        <p:nvSpPr>
          <p:cNvPr id="5" name="TextovéPole 4"/>
          <p:cNvSpPr txBox="1"/>
          <p:nvPr/>
        </p:nvSpPr>
        <p:spPr>
          <a:xfrm>
            <a:off x="2915816" y="5733256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Michal </a:t>
            </a:r>
            <a:r>
              <a:rPr lang="cs-CZ" dirty="0" err="1" smtClean="0"/>
              <a:t>Reimer</a:t>
            </a:r>
            <a:r>
              <a:rPr lang="cs-CZ" dirty="0" smtClean="0"/>
              <a:t>, Pavla Suchánková, Petr Šmíd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837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cs-CZ" sz="3200" dirty="0" smtClean="0"/>
              <a:t>Uživatel zadává popis modelu</a:t>
            </a:r>
          </a:p>
          <a:p>
            <a:pPr lvl="1"/>
            <a:r>
              <a:rPr lang="cs-CZ" sz="3200" dirty="0" smtClean="0"/>
              <a:t>Systém vygeneruje matice A, B, C, U, X, Y</a:t>
            </a:r>
          </a:p>
          <a:p>
            <a:pPr lvl="1"/>
            <a:r>
              <a:rPr lang="cs-CZ" sz="3200" dirty="0" smtClean="0"/>
              <a:t>Systém vypočítavá a zobrazí přenosovou funkci</a:t>
            </a:r>
          </a:p>
          <a:p>
            <a:pPr lvl="1"/>
            <a:r>
              <a:rPr lang="cs-CZ" sz="3200" dirty="0" smtClean="0"/>
              <a:t>Systém  vypočítavá a zobrazí pozorovací parametry</a:t>
            </a:r>
          </a:p>
          <a:p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Zadání projektu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8292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634024" cy="1143000"/>
          </a:xfrm>
        </p:spPr>
        <p:txBody>
          <a:bodyPr/>
          <a:lstStyle/>
          <a:p>
            <a:r>
              <a:rPr lang="cs-CZ" dirty="0" smtClean="0"/>
              <a:t>Matice</a:t>
            </a:r>
            <a:endParaRPr lang="cs-C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ovéPole 3"/>
              <p:cNvSpPr txBox="1"/>
              <p:nvPr/>
            </p:nvSpPr>
            <p:spPr>
              <a:xfrm>
                <a:off x="894582" y="1954382"/>
                <a:ext cx="841512" cy="601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dirty="0" smtClean="0"/>
                  <a:t>X=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cs-CZ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cs-CZ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cs-CZ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cs-CZ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cs-CZ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cs-CZ" dirty="0"/>
              </a:p>
            </p:txBody>
          </p:sp>
        </mc:Choice>
        <mc:Fallback>
          <p:sp>
            <p:nvSpPr>
              <p:cNvPr id="4" name="TextovéPo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82" y="1954382"/>
                <a:ext cx="841512" cy="601640"/>
              </a:xfrm>
              <a:prstGeom prst="rect">
                <a:avLst/>
              </a:prstGeom>
              <a:blipFill rotWithShape="1">
                <a:blip r:embed="rId2"/>
                <a:stretch>
                  <a:fillRect l="-652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ovéPole 4"/>
              <p:cNvSpPr txBox="1"/>
              <p:nvPr/>
            </p:nvSpPr>
            <p:spPr>
              <a:xfrm>
                <a:off x="1979712" y="1916832"/>
                <a:ext cx="864019" cy="555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dirty="0" smtClean="0"/>
                  <a:t>Y=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cs-CZ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cs-CZ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cs-CZ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cs-CZ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cs-CZ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cs-CZ" dirty="0"/>
              </a:p>
            </p:txBody>
          </p:sp>
        </mc:Choice>
        <mc:Fallback>
          <p:sp>
            <p:nvSpPr>
              <p:cNvPr id="5" name="TextovéPo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916832"/>
                <a:ext cx="864019" cy="555473"/>
              </a:xfrm>
              <a:prstGeom prst="rect">
                <a:avLst/>
              </a:prstGeom>
              <a:blipFill rotWithShape="1">
                <a:blip r:embed="rId3"/>
                <a:stretch>
                  <a:fillRect l="-638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ovéPole 6"/>
              <p:cNvSpPr txBox="1"/>
              <p:nvPr/>
            </p:nvSpPr>
            <p:spPr>
              <a:xfrm>
                <a:off x="3168468" y="1916832"/>
                <a:ext cx="856581" cy="553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dirty="0" smtClean="0"/>
                  <a:t>U=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cs-CZ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cs-CZ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cs-CZ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cs-CZ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cs-CZ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cs-CZ" dirty="0"/>
              </a:p>
            </p:txBody>
          </p:sp>
        </mc:Choice>
        <mc:Fallback>
          <p:sp>
            <p:nvSpPr>
              <p:cNvPr id="7" name="TextovéPol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468" y="1916832"/>
                <a:ext cx="856581" cy="553549"/>
              </a:xfrm>
              <a:prstGeom prst="rect">
                <a:avLst/>
              </a:prstGeom>
              <a:blipFill rotWithShape="1">
                <a:blip r:embed="rId4"/>
                <a:stretch>
                  <a:fillRect l="-6429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ovéPole 8"/>
              <p:cNvSpPr txBox="1"/>
              <p:nvPr/>
            </p:nvSpPr>
            <p:spPr>
              <a:xfrm>
                <a:off x="2306982" y="3674982"/>
                <a:ext cx="1189108" cy="983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dirty="0" smtClean="0"/>
                  <a:t>C=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cs-CZ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cs-CZ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cs-CZ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cs-CZ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cs-CZ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b="0" i="1" smtClean="0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cs-CZ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cs-CZ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cs-CZ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cs-CZ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cs-CZ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cs-CZ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b="0" i="1" smtClean="0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cs-CZ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cs-CZ" dirty="0"/>
              </a:p>
            </p:txBody>
          </p:sp>
        </mc:Choice>
        <mc:Fallback>
          <p:sp>
            <p:nvSpPr>
              <p:cNvPr id="9" name="TextovéPol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982" y="3674982"/>
                <a:ext cx="1189108" cy="983026"/>
              </a:xfrm>
              <a:prstGeom prst="rect">
                <a:avLst/>
              </a:prstGeom>
              <a:blipFill rotWithShape="1">
                <a:blip r:embed="rId5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ovéPole 9"/>
              <p:cNvSpPr txBox="1"/>
              <p:nvPr/>
            </p:nvSpPr>
            <p:spPr>
              <a:xfrm>
                <a:off x="673392" y="3723484"/>
                <a:ext cx="1306320" cy="6053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dirty="0" smtClean="0"/>
                  <a:t>B=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cs-CZ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cs-CZ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cs-CZ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cs-CZ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cs-CZ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cs-CZ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cs-CZ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cs-CZ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cs-CZ" dirty="0"/>
              </a:p>
            </p:txBody>
          </p:sp>
        </mc:Choice>
        <mc:Fallback>
          <p:sp>
            <p:nvSpPr>
              <p:cNvPr id="10" name="TextovéPol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92" y="3723484"/>
                <a:ext cx="1306320" cy="605359"/>
              </a:xfrm>
              <a:prstGeom prst="rect">
                <a:avLst/>
              </a:prstGeom>
              <a:blipFill rotWithShape="1">
                <a:blip r:embed="rId6"/>
                <a:stretch>
                  <a:fillRect l="-372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ovéPole 10"/>
          <p:cNvSpPr txBox="1"/>
          <p:nvPr/>
        </p:nvSpPr>
        <p:spPr>
          <a:xfrm>
            <a:off x="960186" y="41664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ovéPole 11"/>
              <p:cNvSpPr txBox="1"/>
              <p:nvPr/>
            </p:nvSpPr>
            <p:spPr>
              <a:xfrm>
                <a:off x="588916" y="2708920"/>
                <a:ext cx="3436133" cy="6395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dirty="0" smtClean="0"/>
                  <a:t>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cs-CZ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cs-CZ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cs-CZ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s-CZ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cs-CZ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cs-CZ" b="0" i="1" smtClean="0">
                                          <a:latin typeface="Cambria Math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cs-CZ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cs-CZ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cs-CZ" b="0" i="1" smtClean="0">
                                          <a:latin typeface="Cambria Math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cs-CZ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cs-CZ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cs-CZ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cs-CZ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d>
                                <m:dPr>
                                  <m:ctrlPr>
                                    <a:rPr lang="cs-CZ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s-CZ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cs-CZ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cs-CZ" b="0" i="1" smtClean="0">
                                          <a:latin typeface="Cambria Math"/>
                                        </a:rPr>
                                        <m:t>22</m:t>
                                      </m:r>
                                    </m:sub>
                                  </m:sSub>
                                  <m:r>
                                    <a:rPr lang="cs-CZ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cs-CZ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cs-CZ" b="0" i="1" smtClean="0">
                                          <a:latin typeface="Cambria Math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cs-CZ" dirty="0"/>
              </a:p>
            </p:txBody>
          </p:sp>
        </mc:Choice>
        <mc:Fallback>
          <p:sp>
            <p:nvSpPr>
              <p:cNvPr id="12" name="TextovéPol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16" y="2708920"/>
                <a:ext cx="3436133" cy="639599"/>
              </a:xfrm>
              <a:prstGeom prst="rect">
                <a:avLst/>
              </a:prstGeom>
              <a:blipFill rotWithShape="1">
                <a:blip r:embed="rId7"/>
                <a:stretch>
                  <a:fillRect l="-1599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C:\Users\Pavla\Desktop\Ne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430" y="260648"/>
            <a:ext cx="4584542" cy="369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ovéPole 12"/>
              <p:cNvSpPr txBox="1"/>
              <p:nvPr/>
            </p:nvSpPr>
            <p:spPr>
              <a:xfrm>
                <a:off x="689071" y="5157192"/>
                <a:ext cx="1590244" cy="377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cs-CZ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cs-CZ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cs-CZ" b="0" i="1" smtClean="0">
                          <a:latin typeface="Cambria Math"/>
                        </a:rPr>
                        <m:t>=</m:t>
                      </m:r>
                      <m:r>
                        <a:rPr lang="cs-CZ" b="0" i="1" smtClean="0">
                          <a:latin typeface="Cambria Math"/>
                        </a:rPr>
                        <m:t>𝐴𝑋</m:t>
                      </m:r>
                      <m:r>
                        <a:rPr lang="cs-CZ" b="0" i="1" smtClean="0">
                          <a:latin typeface="Cambria Math"/>
                        </a:rPr>
                        <m:t>+</m:t>
                      </m:r>
                      <m:r>
                        <a:rPr lang="cs-CZ" b="0" i="1" smtClean="0">
                          <a:latin typeface="Cambria Math"/>
                        </a:rPr>
                        <m:t>𝐵𝑈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13" name="TextovéPol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71" y="5157192"/>
                <a:ext cx="1590244" cy="37798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ovéPole 15"/>
              <p:cNvSpPr txBox="1"/>
              <p:nvPr/>
            </p:nvSpPr>
            <p:spPr>
              <a:xfrm>
                <a:off x="716738" y="5733256"/>
                <a:ext cx="9814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cs-CZ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/>
                        </a:rPr>
                        <m:t>𝑌</m:t>
                      </m:r>
                      <m:r>
                        <a:rPr lang="cs-CZ" b="0" i="1" smtClean="0">
                          <a:latin typeface="Cambria Math"/>
                        </a:rPr>
                        <m:t>=</m:t>
                      </m:r>
                      <m:r>
                        <a:rPr lang="cs-CZ" b="0" i="1" smtClean="0">
                          <a:latin typeface="Cambria Math"/>
                        </a:rPr>
                        <m:t>𝐶𝑋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16" name="TextovéPol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38" y="5733256"/>
                <a:ext cx="981423" cy="64633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ástupný symbol pro obsah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522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1" t="3826" r="2154" b="10462"/>
          <a:stretch/>
        </p:blipFill>
        <p:spPr bwMode="auto">
          <a:xfrm>
            <a:off x="323528" y="1196752"/>
            <a:ext cx="8496944" cy="52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GUI- základní obrazovka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8351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4" t="3428" r="2085" b="9746"/>
          <a:stretch/>
        </p:blipFill>
        <p:spPr bwMode="auto">
          <a:xfrm>
            <a:off x="539552" y="1556792"/>
            <a:ext cx="7944900" cy="497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2 kompartmentové využití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1160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cs-CZ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cs-CZ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cs-CZ" b="0" i="1" smtClean="0">
                        <a:latin typeface="Cambria Math"/>
                      </a:rPr>
                      <m:t>=</m:t>
                    </m:r>
                    <m:r>
                      <a:rPr lang="cs-CZ" b="0" i="1" smtClean="0">
                        <a:latin typeface="Cambria Math"/>
                      </a:rPr>
                      <m:t>𝐶</m:t>
                    </m:r>
                    <m:r>
                      <a:rPr lang="cs-CZ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cs-CZ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cs-CZ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cs-CZ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cs-CZ" b="0" i="0" smtClean="0">
                                <a:latin typeface="Cambria Math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cs-CZ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cs-CZ" b="0" i="1" smtClean="0">
                                    <a:latin typeface="Cambria Math"/>
                                  </a:rPr>
                                  <m:t>𝑠𝐼</m:t>
                                </m:r>
                                <m:r>
                                  <a:rPr lang="cs-CZ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cs-CZ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cs-CZ" b="0" i="1" smtClean="0">
                        <a:latin typeface="Cambria Math"/>
                      </a:rPr>
                      <m:t>𝑎𝑑𝑗</m:t>
                    </m:r>
                    <m:d>
                      <m:dPr>
                        <m:ctrlPr>
                          <a:rPr lang="cs-CZ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/>
                          </a:rPr>
                          <m:t>𝑠𝐼</m:t>
                        </m:r>
                        <m:r>
                          <a:rPr lang="cs-CZ" b="0" i="1" smtClean="0">
                            <a:latin typeface="Cambria Math"/>
                          </a:rPr>
                          <m:t>−</m:t>
                        </m:r>
                        <m:r>
                          <a:rPr lang="cs-CZ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cs-CZ" b="0" i="1" smtClean="0">
                        <a:latin typeface="Cambria Math"/>
                      </a:rPr>
                      <m:t>𝐵</m:t>
                    </m:r>
                  </m:oMath>
                </a14:m>
                <a:endParaRPr lang="cs-CZ" dirty="0" smtClean="0"/>
              </a:p>
              <a:p>
                <a:endParaRPr lang="cs-CZ" dirty="0"/>
              </a:p>
            </p:txBody>
          </p:sp>
        </mc:Choice>
        <mc:Fallback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Přenosová funkce</a:t>
            </a:r>
            <a:endParaRPr lang="cs-C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ovéPole 4"/>
              <p:cNvSpPr txBox="1"/>
              <p:nvPr/>
            </p:nvSpPr>
            <p:spPr>
              <a:xfrm>
                <a:off x="755576" y="2636912"/>
                <a:ext cx="2367828" cy="6701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cs-CZ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cs-CZ" b="0" i="1" smtClean="0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cs-CZ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</m:d>
                        </m:den>
                      </m:f>
                      <m:r>
                        <a:rPr lang="cs-CZ" b="0" i="1" smtClean="0">
                          <a:latin typeface="Cambria Math"/>
                        </a:rPr>
                        <m:t>=</m:t>
                      </m:r>
                      <m:r>
                        <a:rPr lang="cs-CZ" b="0" i="1" smtClean="0">
                          <a:latin typeface="Cambria Math"/>
                        </a:rPr>
                        <m:t>𝐶</m:t>
                      </m:r>
                      <m:sSup>
                        <m:sSupPr>
                          <m:ctrlPr>
                            <a:rPr lang="cs-CZ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cs-CZ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latin typeface="Cambria Math"/>
                                </a:rPr>
                                <m:t>𝑠𝐼</m:t>
                              </m:r>
                              <m:r>
                                <a:rPr lang="cs-CZ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cs-CZ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cs-CZ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cs-CZ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5" name="TextovéPo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636912"/>
                <a:ext cx="2367828" cy="67018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3" t="67852" r="48894" b="9745"/>
          <a:stretch/>
        </p:blipFill>
        <p:spPr bwMode="auto">
          <a:xfrm>
            <a:off x="449330" y="4221088"/>
            <a:ext cx="3637924" cy="168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41" t="51691" r="8391" b="20670"/>
          <a:stretch/>
        </p:blipFill>
        <p:spPr bwMode="auto">
          <a:xfrm>
            <a:off x="4283968" y="3618237"/>
            <a:ext cx="4608981" cy="2261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499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řížka">
  <a:themeElements>
    <a:clrScheme name="Mřížka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Mřížka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Mřížka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82</TotalTime>
  <Words>199</Words>
  <Application>Microsoft Office PowerPoint</Application>
  <PresentationFormat>Předvádění na obrazovce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7" baseType="lpstr">
      <vt:lpstr>Mřížka</vt:lpstr>
      <vt:lpstr>Týmový projekt </vt:lpstr>
      <vt:lpstr>Zadání projektu</vt:lpstr>
      <vt:lpstr>Matice</vt:lpstr>
      <vt:lpstr>GUI- základní obrazovka</vt:lpstr>
      <vt:lpstr>2 kompartmentové využití</vt:lpstr>
      <vt:lpstr>Přenosová funkce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Týmový projekt</dc:title>
  <dc:creator>Pavla Suchánková</dc:creator>
  <cp:lastModifiedBy>Pavla Suchánková</cp:lastModifiedBy>
  <cp:revision>7</cp:revision>
  <dcterms:created xsi:type="dcterms:W3CDTF">2014-06-02T20:24:23Z</dcterms:created>
  <dcterms:modified xsi:type="dcterms:W3CDTF">2014-06-02T21:46:52Z</dcterms:modified>
</cp:coreProperties>
</file>