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97" r:id="rId3"/>
    <p:sldId id="408" r:id="rId4"/>
    <p:sldId id="400" r:id="rId5"/>
    <p:sldId id="398" r:id="rId6"/>
    <p:sldId id="429" r:id="rId7"/>
    <p:sldId id="401" r:id="rId8"/>
    <p:sldId id="409" r:id="rId9"/>
    <p:sldId id="402" r:id="rId10"/>
    <p:sldId id="404" r:id="rId11"/>
    <p:sldId id="410" r:id="rId12"/>
    <p:sldId id="411" r:id="rId13"/>
    <p:sldId id="413" r:id="rId14"/>
    <p:sldId id="414" r:id="rId15"/>
    <p:sldId id="416" r:id="rId16"/>
    <p:sldId id="418" r:id="rId17"/>
    <p:sldId id="430" r:id="rId18"/>
    <p:sldId id="431" r:id="rId19"/>
    <p:sldId id="432" r:id="rId20"/>
    <p:sldId id="433" r:id="rId21"/>
    <p:sldId id="437" r:id="rId22"/>
    <p:sldId id="434" r:id="rId23"/>
    <p:sldId id="435" r:id="rId24"/>
    <p:sldId id="436" r:id="rId25"/>
    <p:sldId id="438" r:id="rId26"/>
    <p:sldId id="439" r:id="rId27"/>
    <p:sldId id="421" r:id="rId28"/>
    <p:sldId id="423" r:id="rId29"/>
    <p:sldId id="424" r:id="rId30"/>
    <p:sldId id="425" r:id="rId31"/>
    <p:sldId id="440" r:id="rId32"/>
    <p:sldId id="426" r:id="rId33"/>
    <p:sldId id="427" r:id="rId34"/>
    <p:sldId id="428" r:id="rId35"/>
    <p:sldId id="365" r:id="rId3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66542" autoAdjust="0"/>
  </p:normalViewPr>
  <p:slideViewPr>
    <p:cSldViewPr>
      <p:cViewPr varScale="1">
        <p:scale>
          <a:sx n="63" d="100"/>
          <a:sy n="63" d="100"/>
        </p:scale>
        <p:origin x="148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Anamnéza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zapsání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anamnézy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alergií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stálých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diagnóz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Podobne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anamnéza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mít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šablonu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Volba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Konfigurace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</a:t>
            </a:r>
          </a:p>
          <a:p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Šablona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anamnézy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predepsaných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zapíšete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Název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psát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název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aspirin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klávesu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Enter.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Vybrat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dopište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pocet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{Exp. orig.}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dávkování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{D.S.}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zapsaný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vytisknout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pacienta zobrazuje v jednom okne na ruzných záložkách záznamy pacienta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predepsaných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zapíšete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Název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psát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název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aspirin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klávesu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Enter.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Vybrat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dopište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pocet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{Exp. orig.}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dávkování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{D.S.}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zapsaný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vytisknout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pacienta zobrazuje v jednom okne na ruzných záložkách záznamy pacienta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rychlou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tvorbu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lékarských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zpráv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Výber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cásti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dostupných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ním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Zatržením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vyberte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zahrnout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zprávy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Zaradit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zprávy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vybraných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vytvoríte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zprávu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vytištením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zprávy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libovolne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provedeného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zadávání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sledování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príštího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Pridejte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zvolte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ockování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prípade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doplnte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šarži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datum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0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programu je dostupných cca 40 druhu žádanek.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vyúctování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pojištovnám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používají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ruzné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dokladu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Poukaz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vyšetrení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ošetrení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Hlavicka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dokladu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císlo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pojištovna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ICP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Vypište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kód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01021, 01023, 09543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Dekurz</a:t>
            </a:r>
            <a:r>
              <a:rPr lang="en-US" dirty="0" smtClean="0"/>
              <a:t> </a:t>
            </a:r>
            <a:r>
              <a:rPr lang="en-US" dirty="0" err="1" smtClean="0"/>
              <a:t>poskytuje</a:t>
            </a:r>
            <a:r>
              <a:rPr lang="en-US" dirty="0" smtClean="0"/>
              <a:t> </a:t>
            </a:r>
            <a:r>
              <a:rPr lang="en-US" dirty="0" err="1" smtClean="0"/>
              <a:t>detailní</a:t>
            </a:r>
            <a:r>
              <a:rPr lang="en-US" dirty="0" smtClean="0"/>
              <a:t> </a:t>
            </a:r>
            <a:r>
              <a:rPr lang="en-US" dirty="0" err="1" smtClean="0"/>
              <a:t>chronologické</a:t>
            </a:r>
            <a:r>
              <a:rPr lang="en-US" dirty="0" smtClean="0"/>
              <a:t> </a:t>
            </a:r>
            <a:r>
              <a:rPr lang="en-US" dirty="0" err="1" smtClean="0"/>
              <a:t>informace</a:t>
            </a:r>
            <a:r>
              <a:rPr lang="en-US" dirty="0" smtClean="0"/>
              <a:t> o </a:t>
            </a:r>
            <a:r>
              <a:rPr lang="en-US" dirty="0" err="1" smtClean="0"/>
              <a:t>péči</a:t>
            </a:r>
            <a:r>
              <a:rPr lang="en-US" dirty="0" smtClean="0"/>
              <a:t> a </a:t>
            </a:r>
            <a:r>
              <a:rPr lang="en-US" dirty="0" err="1" smtClean="0"/>
              <a:t>službách</a:t>
            </a:r>
            <a:r>
              <a:rPr lang="en-US" dirty="0" smtClean="0"/>
              <a:t> </a:t>
            </a:r>
            <a:r>
              <a:rPr lang="en-US" dirty="0" err="1" smtClean="0"/>
              <a:t>poskytnutých</a:t>
            </a:r>
            <a:r>
              <a:rPr lang="en-US" dirty="0" smtClean="0"/>
              <a:t> </a:t>
            </a:r>
            <a:r>
              <a:rPr lang="en-US" dirty="0" err="1" smtClean="0"/>
              <a:t>pacientovi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Medikace</a:t>
            </a:r>
            <a:r>
              <a:rPr lang="en-US" dirty="0" smtClean="0"/>
              <a:t> </a:t>
            </a:r>
            <a:r>
              <a:rPr lang="en-US" dirty="0" err="1" smtClean="0"/>
              <a:t>poskytuje</a:t>
            </a:r>
            <a:r>
              <a:rPr lang="en-US" baseline="0" dirty="0" smtClean="0"/>
              <a:t> </a:t>
            </a:r>
            <a:r>
              <a:rPr lang="en-US" dirty="0" err="1" smtClean="0"/>
              <a:t>léky</a:t>
            </a:r>
            <a:r>
              <a:rPr lang="en-US" dirty="0" smtClean="0"/>
              <a:t> </a:t>
            </a:r>
            <a:r>
              <a:rPr lang="en-US" dirty="0" err="1" smtClean="0"/>
              <a:t>nebo</a:t>
            </a:r>
            <a:r>
              <a:rPr lang="en-US" dirty="0" smtClean="0"/>
              <a:t> </a:t>
            </a:r>
            <a:r>
              <a:rPr lang="en-US" dirty="0" err="1" smtClean="0"/>
              <a:t>terapie</a:t>
            </a:r>
            <a:r>
              <a:rPr lang="en-US" dirty="0" smtClean="0"/>
              <a:t>, </a:t>
            </a:r>
            <a:r>
              <a:rPr lang="en-US" dirty="0" err="1" smtClean="0"/>
              <a:t>které</a:t>
            </a:r>
            <a:r>
              <a:rPr lang="en-US" dirty="0" smtClean="0"/>
              <a:t> </a:t>
            </a:r>
            <a:r>
              <a:rPr lang="en-US" dirty="0" err="1" smtClean="0"/>
              <a:t>pacient</a:t>
            </a:r>
            <a:r>
              <a:rPr lang="en-US" dirty="0" smtClean="0"/>
              <a:t> </a:t>
            </a:r>
            <a:r>
              <a:rPr lang="en-US" dirty="0" err="1" smtClean="0"/>
              <a:t>užívá</a:t>
            </a:r>
            <a:r>
              <a:rPr lang="en-US" dirty="0" smtClean="0"/>
              <a:t>, a </a:t>
            </a:r>
            <a:r>
              <a:rPr lang="en-US" dirty="0" err="1" smtClean="0"/>
              <a:t>jejich</a:t>
            </a:r>
            <a:r>
              <a:rPr lang="en-US" dirty="0" smtClean="0"/>
              <a:t> </a:t>
            </a:r>
            <a:r>
              <a:rPr lang="en-US" dirty="0" err="1" smtClean="0"/>
              <a:t>dávkováni</a:t>
            </a:r>
            <a:endParaRPr lang="en-US" dirty="0" smtClean="0"/>
          </a:p>
          <a:p>
            <a:r>
              <a:rPr lang="en-US" dirty="0" err="1" smtClean="0"/>
              <a:t>Recept</a:t>
            </a:r>
            <a:r>
              <a:rPr lang="en-US" dirty="0" smtClean="0"/>
              <a:t> je </a:t>
            </a:r>
            <a:r>
              <a:rPr lang="en-US" dirty="0" err="1" smtClean="0"/>
              <a:t>dokument</a:t>
            </a:r>
            <a:r>
              <a:rPr lang="en-US" dirty="0" smtClean="0"/>
              <a:t>, </a:t>
            </a:r>
            <a:r>
              <a:rPr lang="en-US" dirty="0" err="1" smtClean="0"/>
              <a:t>kterým</a:t>
            </a:r>
            <a:r>
              <a:rPr lang="en-US" dirty="0" smtClean="0"/>
              <a:t> </a:t>
            </a:r>
            <a:r>
              <a:rPr lang="en-US" dirty="0" err="1" smtClean="0"/>
              <a:t>lékař</a:t>
            </a:r>
            <a:r>
              <a:rPr lang="en-US" dirty="0" smtClean="0"/>
              <a:t> </a:t>
            </a:r>
            <a:r>
              <a:rPr lang="en-US" dirty="0" err="1" smtClean="0"/>
              <a:t>žádá</a:t>
            </a:r>
            <a:r>
              <a:rPr lang="en-US" dirty="0" smtClean="0"/>
              <a:t> </a:t>
            </a:r>
            <a:r>
              <a:rPr lang="en-US" dirty="0" err="1" smtClean="0"/>
              <a:t>lékárníka</a:t>
            </a:r>
            <a:r>
              <a:rPr lang="en-US" dirty="0" smtClean="0"/>
              <a:t> o </a:t>
            </a:r>
            <a:r>
              <a:rPr lang="en-US" dirty="0" err="1" smtClean="0"/>
              <a:t>vydání</a:t>
            </a:r>
            <a:r>
              <a:rPr lang="en-US" dirty="0" smtClean="0"/>
              <a:t> (</a:t>
            </a:r>
            <a:r>
              <a:rPr lang="en-US" dirty="0" err="1" smtClean="0"/>
              <a:t>případně</a:t>
            </a:r>
            <a:r>
              <a:rPr lang="en-US" dirty="0" smtClean="0"/>
              <a:t> </a:t>
            </a:r>
            <a:r>
              <a:rPr lang="en-US" dirty="0" err="1" smtClean="0"/>
              <a:t>též</a:t>
            </a:r>
            <a:r>
              <a:rPr lang="en-US" dirty="0" smtClean="0"/>
              <a:t> </a:t>
            </a:r>
            <a:r>
              <a:rPr lang="en-US" dirty="0" err="1" smtClean="0"/>
              <a:t>přípravu</a:t>
            </a:r>
            <a:r>
              <a:rPr lang="en-US" dirty="0" smtClean="0"/>
              <a:t>) </a:t>
            </a:r>
            <a:r>
              <a:rPr lang="en-US" dirty="0" err="1" smtClean="0"/>
              <a:t>léčivého</a:t>
            </a:r>
            <a:r>
              <a:rPr lang="en-US" dirty="0" smtClean="0"/>
              <a:t> </a:t>
            </a:r>
            <a:r>
              <a:rPr lang="en-US" dirty="0" err="1" smtClean="0"/>
              <a:t>přípravku</a:t>
            </a:r>
            <a:r>
              <a:rPr lang="en-US" dirty="0" smtClean="0"/>
              <a:t> </a:t>
            </a:r>
            <a:r>
              <a:rPr lang="en-US" dirty="0" err="1" smtClean="0"/>
              <a:t>pacientovi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jAnamneza</a:t>
            </a:r>
            <a:r>
              <a:rPr lang="en-US" dirty="0" smtClean="0"/>
              <a:t> e </a:t>
            </a:r>
            <a:r>
              <a:rPr lang="en-US" dirty="0" err="1" smtClean="0"/>
              <a:t>soubor</a:t>
            </a:r>
            <a:r>
              <a:rPr lang="en-US" dirty="0" smtClean="0"/>
              <a:t> </a:t>
            </a:r>
            <a:r>
              <a:rPr lang="en-US" dirty="0" err="1" smtClean="0"/>
              <a:t>informací</a:t>
            </a:r>
            <a:r>
              <a:rPr lang="en-US" dirty="0" smtClean="0"/>
              <a:t> </a:t>
            </a:r>
            <a:r>
              <a:rPr lang="en-US" dirty="0" err="1" smtClean="0"/>
              <a:t>potřebných</a:t>
            </a:r>
            <a:r>
              <a:rPr lang="en-US" dirty="0" smtClean="0"/>
              <a:t> k </a:t>
            </a:r>
            <a:r>
              <a:rPr lang="en-US" dirty="0" err="1" smtClean="0"/>
              <a:t>bližší</a:t>
            </a:r>
            <a:r>
              <a:rPr lang="en-US" dirty="0" smtClean="0"/>
              <a:t> </a:t>
            </a:r>
            <a:r>
              <a:rPr lang="en-US" dirty="0" err="1" smtClean="0"/>
              <a:t>analýze</a:t>
            </a:r>
            <a:r>
              <a:rPr lang="en-US" dirty="0" smtClean="0"/>
              <a:t> </a:t>
            </a:r>
            <a:r>
              <a:rPr lang="en-US" dirty="0" err="1" smtClean="0"/>
              <a:t>zdravotního</a:t>
            </a:r>
            <a:r>
              <a:rPr lang="en-US" dirty="0" smtClean="0"/>
              <a:t> </a:t>
            </a:r>
            <a:r>
              <a:rPr lang="en-US" dirty="0" err="1" smtClean="0"/>
              <a:t>stavu</a:t>
            </a:r>
            <a:r>
              <a:rPr lang="en-US" dirty="0" smtClean="0"/>
              <a:t> </a:t>
            </a:r>
            <a:r>
              <a:rPr lang="pl-PL" dirty="0" smtClean="0"/>
              <a:t>, a to zejména z jeho minulosti.</a:t>
            </a:r>
            <a:r>
              <a:rPr lang="en-US" dirty="0" smtClean="0"/>
              <a:t> </a:t>
            </a:r>
            <a:r>
              <a:rPr lang="pt-BR" dirty="0" smtClean="0"/>
              <a:t>probíhá formou rozhovoru lékaře s pacientem</a:t>
            </a:r>
            <a:endParaRPr lang="en-US" dirty="0" smtClean="0"/>
          </a:p>
          <a:p>
            <a:r>
              <a:rPr lang="en-US" dirty="0" err="1" smtClean="0"/>
              <a:t>Zadanky</a:t>
            </a:r>
            <a:r>
              <a:rPr lang="en-US" dirty="0" smtClean="0"/>
              <a:t> </a:t>
            </a:r>
            <a:r>
              <a:rPr lang="en-US" dirty="0" err="1" smtClean="0"/>
              <a:t>jsou</a:t>
            </a:r>
            <a:r>
              <a:rPr lang="en-US" dirty="0" smtClean="0"/>
              <a:t> </a:t>
            </a:r>
            <a:r>
              <a:rPr lang="en-US" dirty="0" err="1" smtClean="0"/>
              <a:t>oficialni</a:t>
            </a:r>
            <a:r>
              <a:rPr lang="en-US" dirty="0" smtClean="0"/>
              <a:t> </a:t>
            </a:r>
            <a:r>
              <a:rPr lang="en-US" dirty="0" err="1" smtClean="0"/>
              <a:t>zadosti</a:t>
            </a:r>
            <a:r>
              <a:rPr lang="en-US" dirty="0" smtClean="0"/>
              <a:t> </a:t>
            </a:r>
            <a:r>
              <a:rPr lang="en-US" dirty="0" err="1" smtClean="0"/>
              <a:t>nebo</a:t>
            </a:r>
            <a:r>
              <a:rPr lang="en-US" dirty="0" smtClean="0"/>
              <a:t> </a:t>
            </a:r>
            <a:r>
              <a:rPr lang="en-US" dirty="0" err="1" smtClean="0"/>
              <a:t>vymnena</a:t>
            </a:r>
            <a:r>
              <a:rPr lang="en-US" dirty="0" smtClean="0"/>
              <a:t> </a:t>
            </a:r>
            <a:r>
              <a:rPr lang="en-US" dirty="0" err="1" smtClean="0"/>
              <a:t>zprav</a:t>
            </a:r>
            <a:r>
              <a:rPr lang="en-US" dirty="0" smtClean="0"/>
              <a:t> </a:t>
            </a:r>
            <a:r>
              <a:rPr lang="en-US" dirty="0" err="1" smtClean="0"/>
              <a:t>mezi</a:t>
            </a:r>
            <a:r>
              <a:rPr lang="en-US" dirty="0" smtClean="0"/>
              <a:t> </a:t>
            </a:r>
            <a:r>
              <a:rPr lang="en-US" dirty="0" err="1" smtClean="0"/>
              <a:t>autorizovane</a:t>
            </a:r>
            <a:r>
              <a:rPr lang="en-US" dirty="0" smtClean="0"/>
              <a:t> </a:t>
            </a:r>
            <a:r>
              <a:rPr lang="en-US" dirty="0" err="1" smtClean="0"/>
              <a:t>osoby</a:t>
            </a:r>
            <a:r>
              <a:rPr lang="en-US" dirty="0" smtClean="0"/>
              <a:t> ci </a:t>
            </a:r>
            <a:r>
              <a:rPr lang="en-US" dirty="0" err="1" smtClean="0"/>
              <a:t>instituce</a:t>
            </a:r>
            <a:r>
              <a:rPr lang="en-US" dirty="0" smtClean="0"/>
              <a:t> v </a:t>
            </a:r>
            <a:r>
              <a:rPr lang="en-US" dirty="0" err="1" smtClean="0"/>
              <a:t>zdravotnicke</a:t>
            </a:r>
            <a:r>
              <a:rPr lang="en-US" baseline="0" dirty="0" smtClean="0"/>
              <a:t> system, </a:t>
            </a:r>
            <a:r>
              <a:rPr lang="en-US" baseline="0" dirty="0" err="1" smtClean="0"/>
              <a:t>napr</a:t>
            </a:r>
            <a:r>
              <a:rPr lang="en-US" baseline="0" dirty="0" smtClean="0"/>
              <a:t> </a:t>
            </a:r>
            <a:r>
              <a:rPr lang="en-US" i="1" dirty="0" err="1" smtClean="0"/>
              <a:t>žádanka</a:t>
            </a:r>
            <a:r>
              <a:rPr lang="en-US" dirty="0" smtClean="0"/>
              <a:t> o </a:t>
            </a:r>
            <a:r>
              <a:rPr lang="en-US" dirty="0" err="1" smtClean="0"/>
              <a:t>rentgenové</a:t>
            </a:r>
            <a:r>
              <a:rPr lang="en-US" dirty="0" smtClean="0"/>
              <a:t> </a:t>
            </a:r>
            <a:r>
              <a:rPr lang="en-US" dirty="0" err="1" smtClean="0"/>
              <a:t>vyšetření</a:t>
            </a:r>
            <a:endParaRPr lang="en-US" dirty="0" smtClean="0"/>
          </a:p>
          <a:p>
            <a:r>
              <a:rPr lang="en-US" dirty="0" err="1" smtClean="0"/>
              <a:t>Dispenzarizace</a:t>
            </a:r>
            <a:r>
              <a:rPr lang="en-US" dirty="0" smtClean="0"/>
              <a:t> je </a:t>
            </a:r>
            <a:r>
              <a:rPr lang="en-US" dirty="0" err="1" smtClean="0"/>
              <a:t>aktivní</a:t>
            </a:r>
            <a:r>
              <a:rPr lang="en-US" dirty="0" smtClean="0"/>
              <a:t> </a:t>
            </a:r>
            <a:r>
              <a:rPr lang="en-US" dirty="0" err="1" smtClean="0"/>
              <a:t>sledování</a:t>
            </a:r>
            <a:r>
              <a:rPr lang="en-US" dirty="0" smtClean="0"/>
              <a:t> </a:t>
            </a:r>
            <a:r>
              <a:rPr lang="en-US" dirty="0" err="1" smtClean="0"/>
              <a:t>zdravotního</a:t>
            </a:r>
            <a:r>
              <a:rPr lang="en-US" dirty="0" smtClean="0"/>
              <a:t> </a:t>
            </a:r>
            <a:r>
              <a:rPr lang="en-US" dirty="0" err="1" smtClean="0"/>
              <a:t>stavu</a:t>
            </a:r>
            <a:r>
              <a:rPr lang="en-US" dirty="0" smtClean="0"/>
              <a:t> </a:t>
            </a:r>
            <a:r>
              <a:rPr lang="en-US" dirty="0" err="1" smtClean="0"/>
              <a:t>pacienta</a:t>
            </a:r>
            <a:r>
              <a:rPr lang="en-US" dirty="0" smtClean="0"/>
              <a:t> </a:t>
            </a:r>
            <a:r>
              <a:rPr lang="en-US" dirty="0" err="1" smtClean="0"/>
              <a:t>ohroženého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Kartotéka</a:t>
            </a:r>
            <a:endParaRPr lang="en-US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Kartotéka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být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setrídena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príjmení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císla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pojištovny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Název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sloupce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kartotéka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setrídena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cervenou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barvou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Vyhledávání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Vyhledávání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císla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kamkoli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kartotéky a zacnete na klávesnici psát príjmení.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sloupcem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príjmení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zobrazí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žlutý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rámecek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zobrazením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vyhledávaného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prípade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hledaný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vyhledávací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podbarveno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cervenou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barvou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Filtrování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Seznam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filtrovat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prednastavených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pravém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horním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rohu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kartotéky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[Panel]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zobrazení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Zatržením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vyberte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volbu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provést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spodní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cásti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zvolte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hodnotu filtru. Napr. chceme zobrazit pouze pacienty z pojištovny 111.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vyplnují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osobní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císlo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bydlište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pojištovna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zapisování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denních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lékar zakládá do karty pacienta. Záznamy jsou zobrazeny chronologicky za sebou.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pacienta zobrazuje v jednom okne na ruzných záložkách záznamy pacienta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vyplnují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osobní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údaje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jméno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císlo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bydlište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pojištovna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zapisování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denních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lékar zakládá do karty pacienta. Záznamy jsou zobrazeny chronologicky za sebou.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pacienta zobrazuje v jednom okne na ruzných záložkách záznamy pacienta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Ambulance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Ambulantní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zapisování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denních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lékar zakládá do karty pacienta. Záznamy jsou zobrazeny chronologicky za sebou.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Zapsaný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pomocí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ikony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tiskarny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možné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použít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formátování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být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úplne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prázdný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muže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obsahovat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libovolný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predepsaný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Konfigurace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Šablona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záznamu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Diagnóza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vyplnuje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aktuálnímu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{Dg.:}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další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ostatní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slouží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vkládání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opakujících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Pridání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úpravu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volbou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Konfigurace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jiném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textovém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kurzorem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myši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místa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vložit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Klávesovou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zkratkou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&gt;F9&lt;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vyvolejte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Kliknete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myší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požadovanou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tlacítkem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[OK]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frázi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vložte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Prepisy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automaticky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zapíší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provedení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urcité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vykázání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predepsání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léku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Konfigurace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Nastavení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Globální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nastavení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Prepisy</a:t>
            </a:r>
            <a:endParaRPr lang="en-US" sz="1200" b="1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Prepisy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vkládají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vždy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konec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Prepisy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fungují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odkazy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pacienta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Karta pacienta zobrazuje v jednom okne na ruzných záložkách záznamy pacienta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identifikace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9/30/2014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 smtClean="0"/>
              <a:t>Informační</a:t>
            </a:r>
            <a:r>
              <a:rPr lang="en-US" b="1" dirty="0" smtClean="0"/>
              <a:t> </a:t>
            </a:r>
            <a:r>
              <a:rPr lang="cs-CZ" b="1" dirty="0" smtClean="0"/>
              <a:t>systémy</a:t>
            </a:r>
            <a:r>
              <a:rPr lang="en-US" b="1" dirty="0" smtClean="0"/>
              <a:t> </a:t>
            </a:r>
            <a:r>
              <a:rPr lang="en-US" b="1" dirty="0"/>
              <a:t>ve 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b="1" dirty="0" err="1" smtClean="0"/>
              <a:t>Cvičení</a:t>
            </a:r>
            <a:r>
              <a:rPr lang="en-US" dirty="0" smtClean="0"/>
              <a:t> 1 - ZS 2014 - BMI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cs-CZ" b="1" dirty="0" smtClean="0"/>
              <a:t>Tři hlavní častý ve ISZ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76681"/>
            <a:ext cx="2667000" cy="2628900"/>
          </a:xfrm>
        </p:spPr>
        <p:txBody>
          <a:bodyPr>
            <a:noAutofit/>
          </a:bodyPr>
          <a:lstStyle/>
          <a:p>
            <a:r>
              <a:rPr lang="cs-CZ" sz="1200" dirty="0"/>
              <a:t>Lůžkové oddělení</a:t>
            </a:r>
          </a:p>
          <a:p>
            <a:pPr lvl="1"/>
            <a:r>
              <a:rPr lang="cs-CZ" sz="1200" dirty="0" smtClean="0"/>
              <a:t>Identifikaci pacienta</a:t>
            </a:r>
          </a:p>
          <a:p>
            <a:pPr lvl="1"/>
            <a:r>
              <a:rPr lang="cs-CZ" sz="1200" dirty="0" smtClean="0"/>
              <a:t>Kompletní </a:t>
            </a:r>
            <a:r>
              <a:rPr lang="cs-CZ" sz="1200" dirty="0"/>
              <a:t>anamnézu</a:t>
            </a:r>
          </a:p>
          <a:p>
            <a:pPr lvl="1"/>
            <a:r>
              <a:rPr lang="cs-CZ" sz="1200" dirty="0" smtClean="0"/>
              <a:t>Průběh </a:t>
            </a:r>
            <a:r>
              <a:rPr lang="cs-CZ" sz="1200" dirty="0"/>
              <a:t>ošetření (</a:t>
            </a:r>
            <a:r>
              <a:rPr lang="cs-CZ" sz="1200" dirty="0" err="1"/>
              <a:t>dekurz</a:t>
            </a:r>
            <a:r>
              <a:rPr lang="cs-CZ" sz="1200" dirty="0"/>
              <a:t>)</a:t>
            </a:r>
          </a:p>
          <a:p>
            <a:pPr lvl="1"/>
            <a:r>
              <a:rPr lang="cs-CZ" sz="1200" dirty="0" smtClean="0"/>
              <a:t>Soubory </a:t>
            </a:r>
            <a:r>
              <a:rPr lang="cs-CZ" sz="1200" dirty="0"/>
              <a:t>laboratorních vyšetření</a:t>
            </a:r>
          </a:p>
          <a:p>
            <a:pPr lvl="1"/>
            <a:r>
              <a:rPr lang="cs-CZ" sz="1200" dirty="0" smtClean="0"/>
              <a:t>Vyšetření </a:t>
            </a:r>
            <a:r>
              <a:rPr lang="cs-CZ" sz="1200" dirty="0"/>
              <a:t>zobrazovacími metodami</a:t>
            </a:r>
          </a:p>
          <a:p>
            <a:pPr lvl="1"/>
            <a:r>
              <a:rPr lang="cs-CZ" sz="1200" dirty="0" smtClean="0"/>
              <a:t>Operační </a:t>
            </a:r>
            <a:r>
              <a:rPr lang="cs-CZ" sz="1200" dirty="0"/>
              <a:t>zprávy</a:t>
            </a:r>
          </a:p>
          <a:p>
            <a:pPr lvl="1"/>
            <a:r>
              <a:rPr lang="cs-CZ" sz="1200" dirty="0" smtClean="0"/>
              <a:t>Propouštěcí zprávy</a:t>
            </a:r>
            <a:endParaRPr lang="cs-CZ" sz="1200" dirty="0"/>
          </a:p>
          <a:p>
            <a:pPr lvl="1"/>
            <a:r>
              <a:rPr lang="cs-CZ" sz="1200" dirty="0" smtClean="0"/>
              <a:t>Sběr </a:t>
            </a:r>
            <a:r>
              <a:rPr lang="cs-CZ" sz="1200" dirty="0"/>
              <a:t>dat pro účtování </a:t>
            </a:r>
            <a:r>
              <a:rPr lang="cs-CZ" sz="1200" dirty="0" smtClean="0"/>
              <a:t>ZP</a:t>
            </a:r>
          </a:p>
          <a:p>
            <a:r>
              <a:rPr lang="cs-CZ" sz="1200" dirty="0"/>
              <a:t>Odborná </a:t>
            </a:r>
            <a:r>
              <a:rPr lang="cs-CZ" sz="1200" dirty="0" smtClean="0"/>
              <a:t>ambulance</a:t>
            </a:r>
          </a:p>
          <a:p>
            <a:r>
              <a:rPr lang="cs-CZ" sz="1200" dirty="0" smtClean="0"/>
              <a:t>Laboratoře</a:t>
            </a:r>
          </a:p>
          <a:p>
            <a:r>
              <a:rPr lang="cs-CZ" sz="1200" dirty="0"/>
              <a:t>Nelůžková oddělení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124200" y="1376681"/>
            <a:ext cx="2514600" cy="1880869"/>
          </a:xfrm>
        </p:spPr>
        <p:txBody>
          <a:bodyPr>
            <a:normAutofit/>
          </a:bodyPr>
          <a:lstStyle/>
          <a:p>
            <a:r>
              <a:rPr lang="cs-CZ" sz="1200" dirty="0"/>
              <a:t>Správa IS </a:t>
            </a:r>
            <a:endParaRPr lang="cs-CZ" sz="1200" dirty="0" smtClean="0"/>
          </a:p>
          <a:p>
            <a:pPr lvl="1"/>
            <a:r>
              <a:rPr lang="cs-CZ" sz="1200" dirty="0"/>
              <a:t>výpočetní </a:t>
            </a:r>
            <a:r>
              <a:rPr lang="cs-CZ" sz="1200" dirty="0" smtClean="0"/>
              <a:t>středisko</a:t>
            </a:r>
          </a:p>
          <a:p>
            <a:pPr lvl="1"/>
            <a:r>
              <a:rPr lang="cs-CZ" sz="1200" dirty="0"/>
              <a:t>monitorování chodu </a:t>
            </a:r>
            <a:r>
              <a:rPr lang="cs-CZ" sz="1200" dirty="0" smtClean="0"/>
              <a:t>sítě</a:t>
            </a:r>
          </a:p>
          <a:p>
            <a:pPr lvl="1"/>
            <a:r>
              <a:rPr lang="cs-CZ" sz="1200" dirty="0" smtClean="0"/>
              <a:t>připojení </a:t>
            </a:r>
            <a:r>
              <a:rPr lang="cs-CZ" sz="1200" dirty="0"/>
              <a:t>k </a:t>
            </a:r>
            <a:r>
              <a:rPr lang="cs-CZ" sz="1200" dirty="0" smtClean="0"/>
              <a:t>internetu</a:t>
            </a:r>
          </a:p>
          <a:p>
            <a:r>
              <a:rPr lang="cs-CZ" sz="1200" dirty="0" smtClean="0"/>
              <a:t>Management</a:t>
            </a:r>
          </a:p>
          <a:p>
            <a:r>
              <a:rPr lang="cs-CZ" sz="1200" dirty="0"/>
              <a:t>Výkaz </a:t>
            </a:r>
            <a:r>
              <a:rPr lang="cs-CZ" sz="1200" dirty="0" smtClean="0"/>
              <a:t>výkonů</a:t>
            </a:r>
          </a:p>
          <a:p>
            <a:r>
              <a:rPr lang="cs-CZ" sz="1200" dirty="0"/>
              <a:t>Hospodářská správa</a:t>
            </a:r>
            <a:endParaRPr lang="cs-CZ" sz="12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8600" y="819150"/>
            <a:ext cx="2514600" cy="530352"/>
          </a:xfrm>
        </p:spPr>
        <p:txBody>
          <a:bodyPr>
            <a:normAutofit/>
          </a:bodyPr>
          <a:lstStyle/>
          <a:p>
            <a:r>
              <a:rPr lang="cs-CZ" b="0" dirty="0"/>
              <a:t>Klinická část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124200" y="819150"/>
            <a:ext cx="2438400" cy="530352"/>
          </a:xfrm>
        </p:spPr>
        <p:txBody>
          <a:bodyPr>
            <a:normAutofit/>
          </a:bodyPr>
          <a:lstStyle/>
          <a:p>
            <a:r>
              <a:rPr lang="cs-CZ" b="0" dirty="0"/>
              <a:t>Administrativní část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874327" y="1376681"/>
            <a:ext cx="2514600" cy="18808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1200" dirty="0"/>
              <a:t>Stravovací </a:t>
            </a:r>
            <a:r>
              <a:rPr lang="cs-CZ" sz="1200" dirty="0" smtClean="0"/>
              <a:t>provoz</a:t>
            </a:r>
          </a:p>
          <a:p>
            <a:r>
              <a:rPr lang="cs-CZ" sz="1200" dirty="0"/>
              <a:t>Dopravní zdravotní </a:t>
            </a:r>
            <a:r>
              <a:rPr lang="cs-CZ" sz="1200" dirty="0" smtClean="0"/>
              <a:t>služba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74327" y="819150"/>
            <a:ext cx="2438400" cy="530352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b="0" dirty="0"/>
              <a:t>Provozní část</a:t>
            </a:r>
          </a:p>
        </p:txBody>
      </p:sp>
    </p:spTree>
    <p:extLst>
      <p:ext uri="{BB962C8B-B14F-4D97-AF65-F5344CB8AC3E}">
        <p14:creationId xmlns:p14="http://schemas.microsoft.com/office/powerpoint/2010/main" val="921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Co je MEDICUS</a:t>
            </a:r>
          </a:p>
        </p:txBody>
      </p:sp>
    </p:spTree>
    <p:extLst>
      <p:ext uri="{BB962C8B-B14F-4D97-AF65-F5344CB8AC3E}">
        <p14:creationId xmlns:p14="http://schemas.microsoft.com/office/powerpoint/2010/main" val="14439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8153400" cy="388620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 smtClean="0"/>
              <a:t>MEDICUS </a:t>
            </a:r>
            <a:r>
              <a:rPr lang="cs-CZ" b="1" dirty="0"/>
              <a:t>3 Start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Kartotéka pacientů, </a:t>
            </a:r>
            <a:r>
              <a:rPr lang="cs-CZ" dirty="0" err="1"/>
              <a:t>D</a:t>
            </a:r>
            <a:r>
              <a:rPr lang="cs-CZ" dirty="0" err="1" smtClean="0"/>
              <a:t>ekurs</a:t>
            </a:r>
            <a:r>
              <a:rPr lang="cs-CZ" dirty="0"/>
              <a:t>, Medikace, Recepty, Sestavy</a:t>
            </a:r>
          </a:p>
          <a:p>
            <a:r>
              <a:rPr lang="cs-CZ" b="1" dirty="0" smtClean="0"/>
              <a:t>MEDICUS </a:t>
            </a:r>
            <a:r>
              <a:rPr lang="cs-CZ" b="1" dirty="0"/>
              <a:t>3 Profesionál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 smtClean="0"/>
              <a:t>Fráze,  Anamnéza</a:t>
            </a:r>
            <a:r>
              <a:rPr lang="cs-CZ" dirty="0"/>
              <a:t>, Neschopenky, Očkování, Lékařské zprávy, Objednávací </a:t>
            </a:r>
            <a:r>
              <a:rPr lang="cs-CZ" dirty="0" smtClean="0"/>
              <a:t>kalendář, </a:t>
            </a:r>
            <a:r>
              <a:rPr lang="cs-CZ" dirty="0"/>
              <a:t>Laboratoř, Žádanky a posudky, Tvorby cen, Přímé platby, Hromadné vykazování.</a:t>
            </a:r>
          </a:p>
          <a:p>
            <a:r>
              <a:rPr lang="cs-CZ" b="1" dirty="0"/>
              <a:t>MEDICUS 3 Komfort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Rolovací </a:t>
            </a:r>
            <a:r>
              <a:rPr lang="cs-CZ" dirty="0" err="1" smtClean="0"/>
              <a:t>dekurs</a:t>
            </a:r>
            <a:r>
              <a:rPr lang="cs-CZ" dirty="0"/>
              <a:t>, Elektronický podpis </a:t>
            </a:r>
            <a:r>
              <a:rPr lang="cs-CZ" dirty="0" err="1" smtClean="0"/>
              <a:t>dekursu</a:t>
            </a:r>
            <a:r>
              <a:rPr lang="cs-CZ" dirty="0"/>
              <a:t>, Dispenzarizace, Prohlídky, Odborná </a:t>
            </a:r>
            <a:r>
              <a:rPr lang="cs-CZ" dirty="0" smtClean="0"/>
              <a:t>vyšetření, Zubní </a:t>
            </a:r>
            <a:r>
              <a:rPr lang="cs-CZ" dirty="0"/>
              <a:t>kříž</a:t>
            </a:r>
          </a:p>
          <a:p>
            <a:r>
              <a:rPr lang="cs-CZ" b="1" dirty="0" smtClean="0"/>
              <a:t>MEDICUS 3 NIS</a:t>
            </a:r>
            <a:r>
              <a:rPr lang="cs-CZ" dirty="0" smtClean="0"/>
              <a:t> 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Lůžková </a:t>
            </a:r>
            <a:r>
              <a:rPr lang="cs-CZ" dirty="0"/>
              <a:t>část.</a:t>
            </a:r>
            <a:endParaRPr lang="cs-CZ" dirty="0" smtClean="0"/>
          </a:p>
          <a:p>
            <a:r>
              <a:rPr lang="cs-CZ" b="1" dirty="0" smtClean="0"/>
              <a:t>MEDICUS </a:t>
            </a:r>
            <a:r>
              <a:rPr lang="cs-CZ" b="1" dirty="0"/>
              <a:t>3 SPA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 smtClean="0"/>
              <a:t>Lázně.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Programy řady MEDICUS 3</a:t>
            </a:r>
            <a:endParaRPr lang="cs-CZ" dirty="0"/>
          </a:p>
        </p:txBody>
      </p:sp>
      <p:pic>
        <p:nvPicPr>
          <p:cNvPr id="5122" name="Picture 2" descr="Medicus - CompuGroup Med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67150"/>
            <a:ext cx="2581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GM - CompuGroup Medic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76750"/>
            <a:ext cx="97155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 </a:t>
            </a:r>
            <a:r>
              <a:rPr lang="cs-CZ" dirty="0"/>
              <a:t>MEDICUS </a:t>
            </a:r>
            <a:r>
              <a:rPr lang="cs-CZ" dirty="0" smtClean="0"/>
              <a:t>3 je klient-server</a:t>
            </a:r>
            <a:endParaRPr lang="cs-CZ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1"/>
          <a:stretch/>
        </p:blipFill>
        <p:spPr bwMode="auto">
          <a:xfrm>
            <a:off x="609600" y="697674"/>
            <a:ext cx="7501489" cy="4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200" y="3790950"/>
            <a:ext cx="136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Desktop </a:t>
            </a:r>
            <a:r>
              <a:rPr lang="cs-CZ" sz="1200" dirty="0"/>
              <a:t>K</a:t>
            </a:r>
            <a:r>
              <a:rPr lang="cs-CZ" sz="1200" dirty="0" smtClean="0"/>
              <a:t>lient</a:t>
            </a:r>
            <a:endParaRPr lang="cs-CZ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43312" y="2277947"/>
            <a:ext cx="136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Desktop </a:t>
            </a:r>
            <a:r>
              <a:rPr lang="cs-CZ" sz="1200" dirty="0"/>
              <a:t>K</a:t>
            </a:r>
            <a:r>
              <a:rPr lang="cs-CZ" sz="1200" dirty="0" smtClean="0"/>
              <a:t>lient</a:t>
            </a:r>
            <a:endParaRPr lang="cs-CZ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360344" y="1733550"/>
            <a:ext cx="136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Desktop </a:t>
            </a:r>
            <a:r>
              <a:rPr lang="cs-CZ" sz="1200" dirty="0"/>
              <a:t>K</a:t>
            </a:r>
            <a:r>
              <a:rPr lang="cs-CZ" sz="1200" dirty="0" smtClean="0"/>
              <a:t>lient</a:t>
            </a:r>
            <a:endParaRPr lang="cs-CZ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80667" y="2508779"/>
            <a:ext cx="136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Desktop </a:t>
            </a:r>
            <a:r>
              <a:rPr lang="cs-CZ" sz="1200" dirty="0"/>
              <a:t>K</a:t>
            </a:r>
            <a:r>
              <a:rPr lang="cs-CZ" sz="1200" dirty="0" smtClean="0"/>
              <a:t>lient</a:t>
            </a:r>
            <a:endParaRPr lang="cs-CZ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27787" y="4550717"/>
            <a:ext cx="136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Desktop </a:t>
            </a:r>
            <a:r>
              <a:rPr lang="cs-CZ" sz="1200" dirty="0"/>
              <a:t>K</a:t>
            </a:r>
            <a:r>
              <a:rPr lang="cs-CZ" sz="1200" dirty="0" smtClean="0"/>
              <a:t>lient</a:t>
            </a:r>
            <a:endParaRPr lang="cs-CZ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696459"/>
            <a:ext cx="176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 smtClean="0"/>
              <a:t>Medicus</a:t>
            </a:r>
            <a:endParaRPr lang="cs-CZ" sz="1200" dirty="0" smtClean="0"/>
          </a:p>
          <a:p>
            <a:pPr algn="ctr"/>
            <a:r>
              <a:rPr lang="cs-CZ" sz="1200" dirty="0" smtClean="0"/>
              <a:t>Databázový server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0784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https://encrypted-tbn2.gstatic.com/images?q=tbn:ANd9GcTm3f49-m7cEU9bNKLgmQ0pDbdcAISbNhxsNx7XzUu9BmpJqe0s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447"/>
            <a:ext cx="2743200" cy="10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 </a:t>
            </a:r>
            <a:r>
              <a:rPr lang="cs-CZ" dirty="0"/>
              <a:t>MEDICUS </a:t>
            </a:r>
            <a:r>
              <a:rPr lang="cs-CZ" dirty="0" smtClean="0"/>
              <a:t>3 je klient-server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174625" y="1213366"/>
            <a:ext cx="413804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Desktop Klient</a:t>
            </a:r>
          </a:p>
          <a:p>
            <a:pPr algn="ctr"/>
            <a:r>
              <a:rPr lang="cs-CZ" dirty="0" err="1" smtClean="0"/>
              <a:t>Medicus</a:t>
            </a:r>
            <a:r>
              <a:rPr lang="cs-CZ" dirty="0" smtClean="0"/>
              <a:t>, Windows</a:t>
            </a:r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213366"/>
            <a:ext cx="29718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Databázový Server</a:t>
            </a:r>
          </a:p>
          <a:p>
            <a:pPr algn="ctr"/>
            <a:r>
              <a:rPr lang="cs-CZ" dirty="0" err="1" smtClean="0"/>
              <a:t>Firebird</a:t>
            </a:r>
            <a:r>
              <a:rPr lang="cs-CZ" dirty="0" smtClean="0"/>
              <a:t>, Windows</a:t>
            </a:r>
            <a:r>
              <a:rPr lang="de-DE" dirty="0" smtClean="0"/>
              <a:t>/</a:t>
            </a:r>
            <a:r>
              <a:rPr lang="cs-CZ" dirty="0" smtClean="0"/>
              <a:t>Linux</a:t>
            </a:r>
            <a:endParaRPr lang="cs-CZ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4312672" y="1536532"/>
            <a:ext cx="155472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Kartoté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962150"/>
            <a:ext cx="41380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encrypted-tbn3.gstatic.com/images?q=tbn:ANd9GcTrEkIjy9tBWHCMnRTKodHaE9W1fKZFl5QN-Cj0-dVR5Hdw0E6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9073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 err="1" smtClean="0"/>
              <a:t>Ovlád</a:t>
            </a:r>
            <a:r>
              <a:rPr lang="de-DE" sz="3200" b="1" dirty="0" smtClean="0"/>
              <a:t>á</a:t>
            </a:r>
            <a:r>
              <a:rPr lang="cs-CZ" sz="3200" b="1" dirty="0" smtClean="0"/>
              <a:t>ní </a:t>
            </a:r>
            <a:r>
              <a:rPr lang="cs-CZ" sz="3200" b="1" dirty="0"/>
              <a:t>MEDICUS</a:t>
            </a:r>
          </a:p>
        </p:txBody>
      </p:sp>
    </p:spTree>
    <p:extLst>
      <p:ext uri="{BB962C8B-B14F-4D97-AF65-F5344CB8AC3E}">
        <p14:creationId xmlns:p14="http://schemas.microsoft.com/office/powerpoint/2010/main" val="26663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/>
          </a:bodyPr>
          <a:lstStyle/>
          <a:p>
            <a:r>
              <a:rPr lang="cs-CZ" sz="3200" dirty="0" smtClean="0"/>
              <a:t>zobrazit kartotéku</a:t>
            </a:r>
          </a:p>
          <a:p>
            <a:r>
              <a:rPr lang="cs-CZ" sz="3200" dirty="0"/>
              <a:t>vyhledávat a filtrovat </a:t>
            </a:r>
            <a:r>
              <a:rPr lang="cs-CZ" sz="3200" dirty="0" smtClean="0"/>
              <a:t>pacienty</a:t>
            </a:r>
          </a:p>
          <a:p>
            <a:r>
              <a:rPr lang="cs-CZ" sz="3200" dirty="0"/>
              <a:t>vyplnit nebo měnit osobní údaje </a:t>
            </a:r>
            <a:r>
              <a:rPr lang="cs-CZ" sz="3200" dirty="0" smtClean="0"/>
              <a:t>pacienta</a:t>
            </a:r>
            <a:endParaRPr lang="en-US" sz="3200" dirty="0" smtClean="0"/>
          </a:p>
          <a:p>
            <a:r>
              <a:rPr lang="cs-CZ" sz="3200" dirty="0"/>
              <a:t>zapsat anamnézy</a:t>
            </a:r>
            <a:endParaRPr lang="de-DE" sz="3200" dirty="0"/>
          </a:p>
          <a:p>
            <a:r>
              <a:rPr lang="cs-CZ" sz="3200" dirty="0" smtClean="0"/>
              <a:t>zapsat </a:t>
            </a:r>
            <a:r>
              <a:rPr lang="cs-CZ" sz="3200" dirty="0"/>
              <a:t>dekursy a  předepsat lék </a:t>
            </a:r>
            <a:r>
              <a:rPr lang="cs-CZ" sz="3200" dirty="0" smtClean="0"/>
              <a:t>pacientovi</a:t>
            </a:r>
          </a:p>
          <a:p>
            <a:r>
              <a:rPr lang="cs-CZ" sz="3200" dirty="0"/>
              <a:t>vytvořit lékařské </a:t>
            </a:r>
            <a:r>
              <a:rPr lang="cs-CZ" sz="3200" dirty="0" smtClean="0"/>
              <a:t>zprávy</a:t>
            </a:r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</p:spTree>
    <p:extLst>
      <p:ext uri="{BB962C8B-B14F-4D97-AF65-F5344CB8AC3E}">
        <p14:creationId xmlns:p14="http://schemas.microsoft.com/office/powerpoint/2010/main" val="37792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762000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 smtClean="0"/>
              <a:t>zobrazit kartotéku</a:t>
            </a:r>
            <a:endParaRPr lang="en-US" sz="3200" dirty="0" smtClean="0"/>
          </a:p>
          <a:p>
            <a:pPr lvl="1"/>
            <a:r>
              <a:rPr lang="en-US" sz="2800" b="1" i="1" dirty="0"/>
              <a:t>Ambulance &gt; </a:t>
            </a:r>
            <a:r>
              <a:rPr lang="en-US" sz="2800" b="1" i="1" dirty="0" err="1"/>
              <a:t>Kartotéka</a:t>
            </a:r>
            <a:endParaRPr lang="en-US" sz="2800" b="1" i="1" dirty="0"/>
          </a:p>
          <a:p>
            <a:pPr marL="365760" lvl="1" indent="0">
              <a:buNone/>
            </a:pPr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1641"/>
          <a:stretch/>
        </p:blipFill>
        <p:spPr>
          <a:xfrm>
            <a:off x="533400" y="1720996"/>
            <a:ext cx="8161332" cy="30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417757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/>
              <a:t>vyhledávat </a:t>
            </a:r>
            <a:r>
              <a:rPr lang="cs-CZ" sz="3200" dirty="0" smtClean="0"/>
              <a:t>pacienty</a:t>
            </a:r>
            <a:endParaRPr lang="cs-CZ" sz="3200" dirty="0"/>
          </a:p>
          <a:p>
            <a:pPr marL="365760" lvl="1" indent="0">
              <a:buNone/>
            </a:pPr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0150"/>
            <a:ext cx="6935135" cy="37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417757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f</a:t>
            </a:r>
            <a:r>
              <a:rPr lang="cs-CZ" sz="3200" dirty="0" smtClean="0"/>
              <a:t>iltrovat </a:t>
            </a:r>
            <a:r>
              <a:rPr lang="cs-CZ" sz="3200" dirty="0"/>
              <a:t>pacienty</a:t>
            </a:r>
          </a:p>
          <a:p>
            <a:pPr marL="365760" lvl="1" indent="0">
              <a:buNone/>
            </a:pPr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762679"/>
            <a:ext cx="2540557" cy="1905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4" y="1403422"/>
            <a:ext cx="8993571" cy="11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Organizace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Vstupný test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Úvod do informační systémy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Co je MEDICUS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Ovládaní MEDICUS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417757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/>
              <a:t>vyplnit nebo měnit osobní údaje pacienta</a:t>
            </a:r>
          </a:p>
          <a:p>
            <a:pPr marL="365760" lvl="1" indent="0">
              <a:buNone/>
            </a:pPr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3807"/>
            <a:ext cx="5943600" cy="39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62500" lnSpcReduction="20000"/>
          </a:bodyPr>
          <a:lstStyle/>
          <a:p>
            <a:r>
              <a:rPr lang="cs-CZ" sz="3200" dirty="0"/>
              <a:t>zapsat </a:t>
            </a:r>
            <a:r>
              <a:rPr lang="cs-CZ" sz="3200" dirty="0" smtClean="0"/>
              <a:t>dekursy</a:t>
            </a:r>
            <a:endParaRPr lang="en-US" sz="3200" dirty="0" smtClean="0"/>
          </a:p>
          <a:p>
            <a:pPr lvl="1"/>
            <a:r>
              <a:rPr lang="en-US" sz="2800" b="1" i="1" dirty="0"/>
              <a:t>Ambulance &gt; </a:t>
            </a:r>
            <a:r>
              <a:rPr lang="en-US" sz="2800" b="1" i="1" dirty="0" err="1"/>
              <a:t>Ambulantní</a:t>
            </a:r>
            <a:r>
              <a:rPr lang="en-US" sz="2800" b="1" i="1" dirty="0"/>
              <a:t> </a:t>
            </a:r>
            <a:r>
              <a:rPr lang="en-US" sz="2800" b="1" i="1" dirty="0" err="1"/>
              <a:t>karta</a:t>
            </a:r>
            <a:r>
              <a:rPr lang="en-US" sz="2800" dirty="0"/>
              <a:t>.</a:t>
            </a:r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28750"/>
            <a:ext cx="5638800" cy="36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62500" lnSpcReduction="20000"/>
          </a:bodyPr>
          <a:lstStyle/>
          <a:p>
            <a:r>
              <a:rPr lang="cs-CZ" sz="3200" dirty="0"/>
              <a:t>zapsat </a:t>
            </a:r>
            <a:r>
              <a:rPr lang="cs-CZ" sz="3200" dirty="0" smtClean="0"/>
              <a:t>anamnézy</a:t>
            </a:r>
            <a:endParaRPr lang="de-DE" sz="3200" dirty="0" smtClean="0"/>
          </a:p>
          <a:p>
            <a:pPr lvl="1"/>
            <a:r>
              <a:rPr lang="en-US" sz="2800" b="1" dirty="0"/>
              <a:t>Ambulance &gt; </a:t>
            </a:r>
            <a:r>
              <a:rPr lang="en-US" sz="2800" b="1" dirty="0" err="1"/>
              <a:t>Anamnéza</a:t>
            </a:r>
            <a:r>
              <a:rPr lang="en-US" sz="2800" b="1" dirty="0"/>
              <a:t>.</a:t>
            </a:r>
            <a:endParaRPr lang="en-US" sz="2800" b="1" dirty="0" smtClean="0"/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01286"/>
            <a:ext cx="6579574" cy="36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70000" lnSpcReduction="20000"/>
          </a:bodyPr>
          <a:lstStyle/>
          <a:p>
            <a:r>
              <a:rPr lang="cs-CZ" sz="3200" dirty="0"/>
              <a:t>předepsat lék pacientovi </a:t>
            </a:r>
            <a:endParaRPr lang="en-US" sz="3200" dirty="0" smtClean="0"/>
          </a:p>
          <a:p>
            <a:pPr lvl="1"/>
            <a:r>
              <a:rPr lang="en-US" sz="2400" b="1" i="1" dirty="0"/>
              <a:t>Ambulance &gt; </a:t>
            </a:r>
            <a:r>
              <a:rPr lang="en-US" sz="2400" b="1" i="1" dirty="0" err="1"/>
              <a:t>Recepty</a:t>
            </a:r>
            <a:endParaRPr lang="en-US" sz="2500" dirty="0"/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02593"/>
            <a:ext cx="6731974" cy="34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70000" lnSpcReduction="20000"/>
          </a:bodyPr>
          <a:lstStyle/>
          <a:p>
            <a:r>
              <a:rPr lang="cs-CZ" sz="3200" dirty="0"/>
              <a:t>předepsat lék pacientovi </a:t>
            </a:r>
            <a:endParaRPr lang="en-US" sz="3200" dirty="0" smtClean="0"/>
          </a:p>
          <a:p>
            <a:pPr lvl="1"/>
            <a:r>
              <a:rPr lang="en-US" sz="2400" b="1" i="1" dirty="0"/>
              <a:t>Ambulance &gt; </a:t>
            </a:r>
            <a:r>
              <a:rPr lang="en-US" sz="2400" b="1" i="1" dirty="0" err="1"/>
              <a:t>Recepty</a:t>
            </a:r>
            <a:endParaRPr lang="en-US" sz="2500" dirty="0"/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02593"/>
            <a:ext cx="6731974" cy="34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70000" lnSpcReduction="20000"/>
          </a:bodyPr>
          <a:lstStyle/>
          <a:p>
            <a:r>
              <a:rPr lang="cs-CZ" sz="3200" dirty="0"/>
              <a:t>vytvořit lékařské zprávy</a:t>
            </a:r>
          </a:p>
          <a:p>
            <a:pPr lvl="1"/>
            <a:r>
              <a:rPr lang="en-US" sz="2400" b="1" i="1" dirty="0"/>
              <a:t>Ambulance &gt; </a:t>
            </a:r>
            <a:r>
              <a:rPr lang="en-US" sz="2400" b="1" i="1" dirty="0" err="1"/>
              <a:t>Lékarské</a:t>
            </a:r>
            <a:r>
              <a:rPr lang="en-US" sz="2400" b="1" i="1" dirty="0"/>
              <a:t> </a:t>
            </a:r>
            <a:r>
              <a:rPr lang="en-US" sz="2400" b="1" i="1" dirty="0" err="1"/>
              <a:t>zprávy</a:t>
            </a:r>
            <a:endParaRPr lang="cs-CZ" dirty="0" smtClean="0"/>
          </a:p>
          <a:p>
            <a:pPr marL="0" indent="0">
              <a:buNone/>
            </a:pP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28751"/>
            <a:ext cx="5596384" cy="36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82393"/>
            <a:ext cx="8153400" cy="646357"/>
          </a:xfrm>
        </p:spPr>
        <p:txBody>
          <a:bodyPr>
            <a:normAutofit fontScale="77500" lnSpcReduction="20000"/>
          </a:bodyPr>
          <a:lstStyle/>
          <a:p>
            <a:r>
              <a:rPr lang="cs-CZ" sz="2400" dirty="0"/>
              <a:t>Přidat nový záznam očkování</a:t>
            </a:r>
            <a:endParaRPr lang="en-US" sz="2400" dirty="0"/>
          </a:p>
          <a:p>
            <a:pPr lvl="1"/>
            <a:r>
              <a:rPr lang="en-US" sz="2400" b="1" i="1" dirty="0"/>
              <a:t>Ambulance &gt; </a:t>
            </a:r>
            <a:r>
              <a:rPr lang="en-US" sz="2400" b="1" i="1" dirty="0" err="1"/>
              <a:t>Ockování</a:t>
            </a:r>
            <a:r>
              <a:rPr lang="en-US" sz="2400" b="1" i="1" dirty="0"/>
              <a:t>.</a:t>
            </a:r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de-DE" sz="3200" i="1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33350"/>
            <a:ext cx="8763000" cy="4724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cs-CZ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Ovládaní MEDICUS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1" y="1601543"/>
            <a:ext cx="8485459" cy="33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153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Definice</a:t>
            </a:r>
            <a:r>
              <a:rPr lang="en-US" b="1" dirty="0"/>
              <a:t> </a:t>
            </a:r>
            <a:r>
              <a:rPr lang="en-US" b="1" dirty="0" err="1"/>
              <a:t>prohlídek</a:t>
            </a:r>
            <a:endParaRPr lang="en-US" b="1" i="1" dirty="0" smtClean="0"/>
          </a:p>
          <a:p>
            <a:pPr lvl="1"/>
            <a:r>
              <a:rPr lang="en-US" b="1" i="1" dirty="0" err="1" smtClean="0"/>
              <a:t>Konfigurace</a:t>
            </a:r>
            <a:r>
              <a:rPr lang="en-US" b="1" i="1" dirty="0" smtClean="0"/>
              <a:t> &gt; </a:t>
            </a:r>
            <a:r>
              <a:rPr lang="en-US" b="1" i="1" dirty="0" err="1" smtClean="0"/>
              <a:t>Prohlídky</a:t>
            </a:r>
            <a:endParaRPr lang="en-US" b="1" dirty="0" smtClean="0"/>
          </a:p>
          <a:p>
            <a:pPr lvl="1"/>
            <a:r>
              <a:rPr lang="cs-CZ" b="1" dirty="0" smtClean="0"/>
              <a:t>Název</a:t>
            </a:r>
            <a:r>
              <a:rPr lang="cs-CZ" dirty="0" smtClean="0"/>
              <a:t>: vstupní</a:t>
            </a:r>
            <a:r>
              <a:rPr lang="cs-CZ" b="1" dirty="0" smtClean="0"/>
              <a:t> </a:t>
            </a:r>
            <a:r>
              <a:rPr lang="cs-CZ" dirty="0" smtClean="0"/>
              <a:t>prohlídka</a:t>
            </a:r>
          </a:p>
          <a:p>
            <a:pPr lvl="1"/>
            <a:r>
              <a:rPr lang="cs-CZ" b="1" dirty="0" smtClean="0"/>
              <a:t>Měřené veličiny</a:t>
            </a:r>
          </a:p>
          <a:p>
            <a:pPr lvl="2"/>
            <a:r>
              <a:rPr lang="cs-CZ" dirty="0" smtClean="0"/>
              <a:t>výška, krevní tlak, tep</a:t>
            </a:r>
          </a:p>
          <a:p>
            <a:pPr lvl="2"/>
            <a:r>
              <a:rPr lang="cs-CZ" dirty="0" smtClean="0"/>
              <a:t>zrak, sluch, barvocit</a:t>
            </a:r>
          </a:p>
          <a:p>
            <a:r>
              <a:rPr lang="cs-CZ" b="1" dirty="0" smtClean="0"/>
              <a:t>Přidat prohlídku do dekurzu</a:t>
            </a:r>
            <a:endParaRPr lang="en-US" b="1" dirty="0" smtClean="0"/>
          </a:p>
          <a:p>
            <a:pPr lvl="1"/>
            <a:r>
              <a:rPr lang="en-US" b="1" i="1" dirty="0" err="1"/>
              <a:t>Vyšetrení</a:t>
            </a:r>
            <a:r>
              <a:rPr lang="en-US" b="1" i="1" dirty="0"/>
              <a:t> &gt; </a:t>
            </a:r>
            <a:r>
              <a:rPr lang="en-US" b="1" i="1" dirty="0" err="1"/>
              <a:t>Prohlídky</a:t>
            </a:r>
            <a:endParaRPr lang="cs-CZ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</a:t>
            </a:r>
            <a:r>
              <a:rPr lang="cs-CZ" dirty="0" smtClean="0"/>
              <a:t>řidávat </a:t>
            </a:r>
            <a:r>
              <a:rPr lang="cs-CZ" dirty="0"/>
              <a:t>novou vstupní</a:t>
            </a:r>
            <a:r>
              <a:rPr lang="cs-CZ" b="1" dirty="0"/>
              <a:t> </a:t>
            </a:r>
            <a:r>
              <a:rPr lang="cs-CZ" dirty="0" smtClean="0"/>
              <a:t>prohlídku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16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762000"/>
          </a:xfrm>
        </p:spPr>
        <p:txBody>
          <a:bodyPr>
            <a:normAutofit fontScale="47500" lnSpcReduction="20000"/>
          </a:bodyPr>
          <a:lstStyle/>
          <a:p>
            <a:r>
              <a:rPr lang="cs-CZ" dirty="0" smtClean="0"/>
              <a:t>poukaz na vyšetření </a:t>
            </a:r>
            <a:endParaRPr lang="en-US" dirty="0" smtClean="0"/>
          </a:p>
          <a:p>
            <a:pPr lvl="1"/>
            <a:r>
              <a:rPr lang="en-US" b="1" i="1" dirty="0"/>
              <a:t>Ambulance &gt; </a:t>
            </a:r>
            <a:r>
              <a:rPr lang="en-US" b="1" i="1" dirty="0" err="1"/>
              <a:t>Žádanky</a:t>
            </a:r>
            <a:endParaRPr lang="cs-CZ" dirty="0" smtClean="0"/>
          </a:p>
          <a:p>
            <a:pPr lvl="1"/>
            <a:r>
              <a:rPr lang="cs-CZ" b="1" dirty="0" smtClean="0"/>
              <a:t>ORP - Ošetřovatelská a rehabilitační péče</a:t>
            </a:r>
          </a:p>
          <a:p>
            <a:pPr lvl="1"/>
            <a:endParaRPr lang="cs-CZ" b="1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Tisknout žádanky</a:t>
            </a:r>
            <a:endParaRPr lang="cs-CZ" dirty="0"/>
          </a:p>
        </p:txBody>
      </p:sp>
      <p:pic>
        <p:nvPicPr>
          <p:cNvPr id="1026" name="Picture 2" descr="Poukaz-ustavní-OR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79"/>
          <a:stretch/>
        </p:blipFill>
        <p:spPr bwMode="auto">
          <a:xfrm>
            <a:off x="1" y="1464708"/>
            <a:ext cx="3886199" cy="33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ukaz-ustavní-OR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72"/>
          <a:stretch/>
        </p:blipFill>
        <p:spPr bwMode="auto">
          <a:xfrm>
            <a:off x="4123092" y="1537216"/>
            <a:ext cx="469011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85298" y="4476750"/>
            <a:ext cx="256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http://www.wikiskripta.eu</a:t>
            </a:r>
          </a:p>
        </p:txBody>
      </p:sp>
    </p:spTree>
    <p:extLst>
      <p:ext uri="{BB962C8B-B14F-4D97-AF65-F5344CB8AC3E}">
        <p14:creationId xmlns:p14="http://schemas.microsoft.com/office/powerpoint/2010/main" val="22892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76200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poukaz na vyšetření</a:t>
            </a:r>
            <a:r>
              <a:rPr lang="de-DE" dirty="0"/>
              <a:t> </a:t>
            </a:r>
          </a:p>
          <a:p>
            <a:pPr lvl="1"/>
            <a:r>
              <a:rPr lang="de-DE" b="1" dirty="0" smtClean="0"/>
              <a:t>FT - </a:t>
            </a:r>
            <a:r>
              <a:rPr lang="cs-CZ" b="1" dirty="0"/>
              <a:t>fyzioterapeutické a ergoterapeutické péče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</a:t>
            </a:r>
            <a:r>
              <a:rPr lang="cs-CZ" dirty="0" smtClean="0"/>
              <a:t>isknout žádanky</a:t>
            </a:r>
            <a:endParaRPr lang="cs-CZ" dirty="0"/>
          </a:p>
        </p:txBody>
      </p:sp>
      <p:pic>
        <p:nvPicPr>
          <p:cNvPr id="2050" name="Picture 2" descr="Tiskopis-F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70"/>
          <a:stretch/>
        </p:blipFill>
        <p:spPr bwMode="auto">
          <a:xfrm>
            <a:off x="1828800" y="1626795"/>
            <a:ext cx="4343400" cy="33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4606383"/>
            <a:ext cx="256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http://www.wikiskripta.eu</a:t>
            </a:r>
          </a:p>
        </p:txBody>
      </p:sp>
    </p:spTree>
    <p:extLst>
      <p:ext uri="{BB962C8B-B14F-4D97-AF65-F5344CB8AC3E}">
        <p14:creationId xmlns:p14="http://schemas.microsoft.com/office/powerpoint/2010/main" val="5481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383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Organizace cvičeni</a:t>
            </a:r>
          </a:p>
        </p:txBody>
      </p:sp>
    </p:spTree>
    <p:extLst>
      <p:ext uri="{BB962C8B-B14F-4D97-AF65-F5344CB8AC3E}">
        <p14:creationId xmlns:p14="http://schemas.microsoft.com/office/powerpoint/2010/main" val="495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153400" cy="2209800"/>
          </a:xfrm>
        </p:spPr>
        <p:txBody>
          <a:bodyPr>
            <a:normAutofit fontScale="77500" lnSpcReduction="20000"/>
          </a:bodyPr>
          <a:lstStyle/>
          <a:p>
            <a:r>
              <a:rPr lang="cs-CZ" b="1" i="1" dirty="0" smtClean="0"/>
              <a:t>Organizační struktura</a:t>
            </a:r>
            <a:r>
              <a:rPr lang="de-DE" b="1" i="1" dirty="0" smtClean="0"/>
              <a:t> </a:t>
            </a:r>
            <a:r>
              <a:rPr lang="cs-CZ" dirty="0" smtClean="0"/>
              <a:t>zdravotnické zařízení </a:t>
            </a:r>
            <a:endParaRPr lang="en-US" dirty="0" smtClean="0"/>
          </a:p>
          <a:p>
            <a:pPr lvl="1"/>
            <a:r>
              <a:rPr lang="en-US" b="1" i="1" dirty="0" err="1"/>
              <a:t>Konfigurace</a:t>
            </a:r>
            <a:r>
              <a:rPr lang="en-US" b="1" i="1" dirty="0"/>
              <a:t> &gt; </a:t>
            </a:r>
            <a:r>
              <a:rPr lang="en-US" b="1" i="1" dirty="0" err="1"/>
              <a:t>Organizacní</a:t>
            </a:r>
            <a:r>
              <a:rPr lang="en-US" b="1" i="1" dirty="0"/>
              <a:t> </a:t>
            </a:r>
            <a:r>
              <a:rPr lang="en-US" b="1" i="1" dirty="0" err="1"/>
              <a:t>struktura</a:t>
            </a:r>
            <a:endParaRPr lang="de-DE" dirty="0" smtClean="0"/>
          </a:p>
          <a:p>
            <a:pPr lvl="1"/>
            <a:r>
              <a:rPr lang="cs-CZ" sz="2500" dirty="0"/>
              <a:t>Zdravotnické </a:t>
            </a:r>
            <a:r>
              <a:rPr lang="cs-CZ" sz="2500" dirty="0" smtClean="0"/>
              <a:t>zařízení </a:t>
            </a:r>
            <a:r>
              <a:rPr lang="cs-CZ" sz="2500" dirty="0"/>
              <a:t>je definováno názvem, </a:t>
            </a:r>
            <a:r>
              <a:rPr lang="cs-CZ" sz="2500" dirty="0" smtClean="0"/>
              <a:t>číslem </a:t>
            </a:r>
            <a:r>
              <a:rPr lang="cs-CZ" sz="2500" dirty="0"/>
              <a:t>IC a ICZ </a:t>
            </a:r>
            <a:r>
              <a:rPr lang="cs-CZ" sz="2500" dirty="0" smtClean="0"/>
              <a:t>(identifikační</a:t>
            </a:r>
            <a:r>
              <a:rPr lang="de-DE" sz="2500" dirty="0" smtClean="0"/>
              <a:t> </a:t>
            </a:r>
            <a:r>
              <a:rPr lang="cs-CZ" sz="2500" dirty="0" smtClean="0"/>
              <a:t>číslo zařízení </a:t>
            </a:r>
            <a:r>
              <a:rPr lang="cs-CZ" sz="2500" dirty="0"/>
              <a:t>pro </a:t>
            </a:r>
            <a:r>
              <a:rPr lang="cs-CZ" sz="2500" dirty="0" smtClean="0"/>
              <a:t>pojišťovny). </a:t>
            </a:r>
            <a:endParaRPr lang="de-DE" sz="2500" dirty="0"/>
          </a:p>
          <a:p>
            <a:pPr lvl="1"/>
            <a:r>
              <a:rPr lang="cs-CZ" sz="2500" dirty="0"/>
              <a:t>V tomto ZZ je jedno </a:t>
            </a:r>
            <a:r>
              <a:rPr lang="cs-CZ" sz="2500" dirty="0" smtClean="0"/>
              <a:t>či </a:t>
            </a:r>
            <a:r>
              <a:rPr lang="cs-CZ" sz="2500" dirty="0"/>
              <a:t>více </a:t>
            </a:r>
            <a:r>
              <a:rPr lang="cs-CZ" sz="2500" dirty="0" smtClean="0"/>
              <a:t>pracovišť, </a:t>
            </a:r>
            <a:r>
              <a:rPr lang="cs-CZ" sz="2500" dirty="0"/>
              <a:t>které jsou</a:t>
            </a:r>
            <a:r>
              <a:rPr lang="de-DE" sz="2500" dirty="0"/>
              <a:t> </a:t>
            </a:r>
            <a:r>
              <a:rPr lang="cs-CZ" sz="2500" dirty="0"/>
              <a:t>definovány odborností a ICP </a:t>
            </a:r>
            <a:r>
              <a:rPr lang="cs-CZ" sz="2500" dirty="0" smtClean="0"/>
              <a:t>(identifikační číslo pracoviště). </a:t>
            </a:r>
            <a:endParaRPr lang="de-DE" sz="2500" dirty="0"/>
          </a:p>
          <a:p>
            <a:pPr lvl="1"/>
            <a:r>
              <a:rPr lang="cs-CZ" sz="2500" dirty="0"/>
              <a:t>Na tato </a:t>
            </a:r>
            <a:r>
              <a:rPr lang="cs-CZ" sz="2500" dirty="0" smtClean="0"/>
              <a:t>pracoviště </a:t>
            </a:r>
            <a:r>
              <a:rPr lang="cs-CZ" sz="2500" dirty="0"/>
              <a:t>se</a:t>
            </a:r>
            <a:r>
              <a:rPr lang="de-DE" sz="2500" dirty="0"/>
              <a:t> </a:t>
            </a:r>
            <a:r>
              <a:rPr lang="cs-CZ" sz="2500" dirty="0" smtClean="0"/>
              <a:t>přihlašují </a:t>
            </a:r>
            <a:r>
              <a:rPr lang="cs-CZ" sz="2500" dirty="0"/>
              <a:t>jednotliví uživatelé</a:t>
            </a:r>
            <a:r>
              <a:rPr lang="cs-CZ" sz="2500" dirty="0" smtClean="0"/>
              <a:t>.</a:t>
            </a:r>
            <a:endParaRPr lang="de-DE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Organizacní struktura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70860"/>
            <a:ext cx="5182736" cy="1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742950"/>
            <a:ext cx="8153400" cy="2590800"/>
          </a:xfrm>
        </p:spPr>
        <p:txBody>
          <a:bodyPr>
            <a:normAutofit fontScale="85000" lnSpcReduction="20000"/>
          </a:bodyPr>
          <a:lstStyle/>
          <a:p>
            <a:r>
              <a:rPr lang="cs-CZ" b="1" i="1" dirty="0" smtClean="0"/>
              <a:t>Smluvní pracoviště</a:t>
            </a:r>
            <a:endParaRPr lang="en-US" b="1" i="1" dirty="0" smtClean="0"/>
          </a:p>
          <a:p>
            <a:pPr lvl="1"/>
            <a:r>
              <a:rPr lang="en-US" b="1" i="1" dirty="0" err="1"/>
              <a:t>Konfigurace</a:t>
            </a:r>
            <a:r>
              <a:rPr lang="en-US" b="1" i="1" dirty="0"/>
              <a:t> &gt; </a:t>
            </a:r>
            <a:r>
              <a:rPr lang="en-US" b="1" i="1" dirty="0" err="1"/>
              <a:t>Smluvní</a:t>
            </a:r>
            <a:r>
              <a:rPr lang="en-US" b="1" i="1" dirty="0"/>
              <a:t> </a:t>
            </a:r>
            <a:r>
              <a:rPr lang="en-US" b="1" i="1" dirty="0" err="1"/>
              <a:t>pracovište</a:t>
            </a:r>
            <a:endParaRPr lang="de-DE" b="1" i="1" dirty="0" smtClean="0"/>
          </a:p>
          <a:p>
            <a:pPr lvl="1"/>
            <a:r>
              <a:rPr lang="cs-CZ" sz="2500" dirty="0"/>
              <a:t>Seznam </a:t>
            </a:r>
            <a:r>
              <a:rPr lang="cs-CZ" sz="2500" dirty="0" smtClean="0"/>
              <a:t>pojišťoven, </a:t>
            </a:r>
            <a:r>
              <a:rPr lang="cs-CZ" sz="2500" dirty="0"/>
              <a:t>se kterými má zdravotnické </a:t>
            </a:r>
            <a:r>
              <a:rPr lang="cs-CZ" sz="2500" dirty="0" smtClean="0"/>
              <a:t>zařízení </a:t>
            </a:r>
            <a:r>
              <a:rPr lang="cs-CZ" sz="2500" dirty="0"/>
              <a:t>smlouvu je zobrazen na</a:t>
            </a:r>
            <a:r>
              <a:rPr lang="de-DE" sz="2500" dirty="0"/>
              <a:t> </a:t>
            </a:r>
            <a:r>
              <a:rPr lang="cs-CZ" sz="2500" dirty="0"/>
              <a:t>záložce </a:t>
            </a:r>
            <a:r>
              <a:rPr lang="cs-CZ" sz="2500" dirty="0" smtClean="0"/>
              <a:t>/Pojišťovna/.</a:t>
            </a:r>
            <a:endParaRPr lang="de-DE" sz="2500" dirty="0"/>
          </a:p>
          <a:p>
            <a:pPr lvl="1"/>
            <a:r>
              <a:rPr lang="cs-CZ" sz="2500" dirty="0"/>
              <a:t>Na záložce </a:t>
            </a:r>
            <a:r>
              <a:rPr lang="cs-CZ" sz="2500" dirty="0" smtClean="0"/>
              <a:t>/Pracoviště/ </a:t>
            </a:r>
            <a:r>
              <a:rPr lang="cs-CZ" sz="2500" dirty="0"/>
              <a:t>je v horní </a:t>
            </a:r>
            <a:r>
              <a:rPr lang="cs-CZ" sz="2500" dirty="0" smtClean="0"/>
              <a:t>polovině </a:t>
            </a:r>
            <a:r>
              <a:rPr lang="cs-CZ" sz="2500" dirty="0"/>
              <a:t>okna seznam </a:t>
            </a:r>
            <a:r>
              <a:rPr lang="cs-CZ" sz="2500" dirty="0" smtClean="0"/>
              <a:t>pracovišť </a:t>
            </a:r>
            <a:r>
              <a:rPr lang="cs-CZ" sz="2500" dirty="0"/>
              <a:t>s jejich ICP a</a:t>
            </a:r>
            <a:r>
              <a:rPr lang="de-DE" sz="2500" dirty="0"/>
              <a:t> </a:t>
            </a:r>
            <a:r>
              <a:rPr lang="cs-CZ" sz="2500" dirty="0"/>
              <a:t>odborností a </a:t>
            </a:r>
            <a:r>
              <a:rPr lang="cs-CZ" sz="2500" dirty="0" smtClean="0"/>
              <a:t>těmto </a:t>
            </a:r>
            <a:r>
              <a:rPr lang="cs-CZ" sz="2500" dirty="0"/>
              <a:t>pracovištím jsou v dolní </a:t>
            </a:r>
            <a:r>
              <a:rPr lang="cs-CZ" sz="2500" dirty="0" smtClean="0"/>
              <a:t>polovině </a:t>
            </a:r>
            <a:r>
              <a:rPr lang="cs-CZ" sz="2500" dirty="0"/>
              <a:t>okna definovány výkony, které</a:t>
            </a:r>
            <a:r>
              <a:rPr lang="de-DE" sz="2500" dirty="0"/>
              <a:t> </a:t>
            </a:r>
            <a:r>
              <a:rPr lang="cs-CZ" sz="2500" dirty="0"/>
              <a:t>lze za zvolené </a:t>
            </a:r>
            <a:r>
              <a:rPr lang="cs-CZ" sz="2500" dirty="0" smtClean="0"/>
              <a:t>pracoviště </a:t>
            </a:r>
            <a:r>
              <a:rPr lang="cs-CZ" sz="2500" dirty="0"/>
              <a:t>vykázat dané </a:t>
            </a:r>
            <a:r>
              <a:rPr lang="cs-CZ" sz="2500" dirty="0" smtClean="0"/>
              <a:t>pojišťovně.</a:t>
            </a:r>
            <a:endParaRPr lang="de-DE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Smluvní pracoviště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52750"/>
            <a:ext cx="4572000" cy="22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153400" cy="4419600"/>
          </a:xfrm>
        </p:spPr>
        <p:txBody>
          <a:bodyPr>
            <a:normAutofit fontScale="92500" lnSpcReduction="20000"/>
          </a:bodyPr>
          <a:lstStyle/>
          <a:p>
            <a:r>
              <a:rPr lang="cs-CZ" b="1" i="1" dirty="0" smtClean="0"/>
              <a:t>Ambulantní doklad</a:t>
            </a:r>
            <a:endParaRPr lang="en-US" b="1" i="1" dirty="0" smtClean="0"/>
          </a:p>
          <a:p>
            <a:pPr lvl="1"/>
            <a:r>
              <a:rPr lang="en-US" b="1" i="1" dirty="0" err="1"/>
              <a:t>Pojištovna</a:t>
            </a:r>
            <a:r>
              <a:rPr lang="en-US" b="1" i="1" dirty="0"/>
              <a:t> &gt; </a:t>
            </a:r>
            <a:r>
              <a:rPr lang="en-US" b="1" i="1" dirty="0" err="1"/>
              <a:t>Porízení</a:t>
            </a:r>
            <a:r>
              <a:rPr lang="en-US" b="1" i="1" dirty="0"/>
              <a:t> &gt; </a:t>
            </a:r>
            <a:r>
              <a:rPr lang="en-US" b="1" i="1" dirty="0" err="1"/>
              <a:t>Ambulantní</a:t>
            </a:r>
            <a:r>
              <a:rPr lang="en-US" b="1" i="1" dirty="0"/>
              <a:t> </a:t>
            </a:r>
            <a:r>
              <a:rPr lang="en-US" b="1" i="1" dirty="0" err="1"/>
              <a:t>výkony</a:t>
            </a:r>
            <a:r>
              <a:rPr lang="en-US" dirty="0"/>
              <a:t>.</a:t>
            </a:r>
            <a:endParaRPr lang="cs-CZ" b="1" i="1" dirty="0" smtClean="0"/>
          </a:p>
          <a:p>
            <a:pPr lvl="1"/>
            <a:r>
              <a:rPr lang="cs-CZ" dirty="0" smtClean="0"/>
              <a:t> </a:t>
            </a:r>
            <a:r>
              <a:rPr lang="cs-CZ" sz="2800" dirty="0" smtClean="0"/>
              <a:t>očkovaní</a:t>
            </a:r>
            <a:endParaRPr lang="cs-CZ" sz="2500" dirty="0" smtClean="0"/>
          </a:p>
          <a:p>
            <a:r>
              <a:rPr lang="cs-CZ" b="1" i="1" dirty="0" smtClean="0"/>
              <a:t>Nepravidelná pece</a:t>
            </a:r>
            <a:endParaRPr lang="en-US" b="1" i="1" dirty="0" smtClean="0"/>
          </a:p>
          <a:p>
            <a:pPr lvl="1"/>
            <a:r>
              <a:rPr lang="en-US" b="1" i="1" dirty="0" err="1"/>
              <a:t>Pojištovna</a:t>
            </a:r>
            <a:r>
              <a:rPr lang="en-US" b="1" i="1" dirty="0"/>
              <a:t> &gt; </a:t>
            </a:r>
            <a:r>
              <a:rPr lang="en-US" b="1" i="1" dirty="0" err="1"/>
              <a:t>Porízení</a:t>
            </a:r>
            <a:r>
              <a:rPr lang="en-US" b="1" i="1" dirty="0"/>
              <a:t> &gt; </a:t>
            </a:r>
            <a:r>
              <a:rPr lang="en-US" b="1" i="1" dirty="0" err="1"/>
              <a:t>Nepravidelná</a:t>
            </a:r>
            <a:r>
              <a:rPr lang="en-US" b="1" i="1" dirty="0"/>
              <a:t> </a:t>
            </a:r>
            <a:r>
              <a:rPr lang="en-US" b="1" i="1" dirty="0" err="1"/>
              <a:t>péce</a:t>
            </a:r>
            <a:r>
              <a:rPr lang="en-US" dirty="0"/>
              <a:t>.</a:t>
            </a:r>
            <a:endParaRPr lang="cs-CZ" b="1" i="1" dirty="0" smtClean="0"/>
          </a:p>
          <a:p>
            <a:pPr lvl="1"/>
            <a:r>
              <a:rPr lang="de-DE" sz="2200" dirty="0" smtClean="0"/>
              <a:t>p</a:t>
            </a:r>
            <a:r>
              <a:rPr lang="cs-CZ" sz="2200" dirty="0" err="1" smtClean="0"/>
              <a:t>rohl</a:t>
            </a:r>
            <a:r>
              <a:rPr lang="en-US" sz="2200" dirty="0" smtClean="0"/>
              <a:t>i</a:t>
            </a:r>
            <a:r>
              <a:rPr lang="cs-CZ" sz="2200" dirty="0" smtClean="0"/>
              <a:t>d</a:t>
            </a:r>
            <a:r>
              <a:rPr lang="en-US" sz="2200" dirty="0" smtClean="0"/>
              <a:t>k</a:t>
            </a:r>
            <a:r>
              <a:rPr lang="cs-CZ" sz="2200" dirty="0" smtClean="0"/>
              <a:t>y</a:t>
            </a:r>
          </a:p>
          <a:p>
            <a:pPr lvl="1"/>
            <a:r>
              <a:rPr lang="de-DE" sz="2200" dirty="0" smtClean="0"/>
              <a:t>r</a:t>
            </a:r>
            <a:r>
              <a:rPr lang="cs-CZ" sz="2200" dirty="0" err="1" smtClean="0"/>
              <a:t>egulační</a:t>
            </a:r>
            <a:r>
              <a:rPr lang="cs-CZ" sz="2200" dirty="0" smtClean="0"/>
              <a:t> poplatek</a:t>
            </a:r>
          </a:p>
          <a:p>
            <a:r>
              <a:rPr lang="cs-CZ" b="1" i="1" dirty="0" smtClean="0"/>
              <a:t>Poukaz na vyšetření/ošetření</a:t>
            </a:r>
            <a:endParaRPr lang="en-US" b="1" i="1" dirty="0" smtClean="0"/>
          </a:p>
          <a:p>
            <a:pPr lvl="1"/>
            <a:r>
              <a:rPr lang="en-US" b="1" i="1" dirty="0" err="1"/>
              <a:t>Pojištovna</a:t>
            </a:r>
            <a:r>
              <a:rPr lang="en-US" b="1" i="1" dirty="0"/>
              <a:t> &gt; </a:t>
            </a:r>
            <a:r>
              <a:rPr lang="en-US" b="1" i="1" dirty="0" err="1"/>
              <a:t>Porízení</a:t>
            </a:r>
            <a:r>
              <a:rPr lang="en-US" b="1" i="1" dirty="0"/>
              <a:t> &gt; </a:t>
            </a:r>
            <a:r>
              <a:rPr lang="en-US" b="1" i="1" dirty="0" err="1"/>
              <a:t>Poukaz</a:t>
            </a:r>
            <a:r>
              <a:rPr lang="en-US" b="1" i="1" dirty="0"/>
              <a:t> </a:t>
            </a:r>
            <a:r>
              <a:rPr lang="en-US" b="1" i="1" dirty="0" err="1"/>
              <a:t>na</a:t>
            </a:r>
            <a:r>
              <a:rPr lang="en-US" b="1" i="1" dirty="0"/>
              <a:t> </a:t>
            </a:r>
            <a:r>
              <a:rPr lang="en-US" b="1" i="1" dirty="0" err="1"/>
              <a:t>vyšetrení</a:t>
            </a:r>
            <a:r>
              <a:rPr lang="en-US" b="1" i="1" dirty="0"/>
              <a:t>/</a:t>
            </a:r>
            <a:r>
              <a:rPr lang="en-US" b="1" i="1" dirty="0" err="1"/>
              <a:t>ošetrení</a:t>
            </a:r>
            <a:endParaRPr lang="cs-CZ" b="1" i="1" dirty="0" smtClean="0"/>
          </a:p>
          <a:p>
            <a:pPr lvl="1"/>
            <a:r>
              <a:rPr lang="de-DE" sz="2200" dirty="0" smtClean="0"/>
              <a:t>o</a:t>
            </a:r>
            <a:r>
              <a:rPr lang="cs-CZ" sz="2200" dirty="0" err="1" smtClean="0"/>
              <a:t>šetřovatelská</a:t>
            </a:r>
            <a:r>
              <a:rPr lang="cs-CZ" sz="2200" dirty="0" smtClean="0"/>
              <a:t> a rehabilitační péče</a:t>
            </a:r>
          </a:p>
          <a:p>
            <a:pPr lvl="1"/>
            <a:r>
              <a:rPr lang="cs-CZ" sz="2200" dirty="0" smtClean="0"/>
              <a:t>fyzioterapeutické a ergoterapeutické péče</a:t>
            </a:r>
            <a:endParaRPr lang="cs-CZ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Vykazovat výkony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4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153400" cy="3124200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Přehled dokladu</a:t>
            </a:r>
          </a:p>
          <a:p>
            <a:r>
              <a:rPr lang="cs-CZ" dirty="0" smtClean="0"/>
              <a:t>eDavky: přímé odesílání dávek na portály ZP včetně VZP</a:t>
            </a:r>
          </a:p>
          <a:p>
            <a:pPr lvl="1"/>
            <a:r>
              <a:rPr lang="cs-CZ" dirty="0" smtClean="0"/>
              <a:t>Dávky se tvoří pouze pro nevyúčtované doklady</a:t>
            </a:r>
          </a:p>
          <a:p>
            <a:pPr lvl="1"/>
            <a:r>
              <a:rPr lang="cs-CZ" dirty="0" smtClean="0"/>
              <a:t>Po zadání rozmezí data se vytvoří seznam všech dostupných dávek pro všechny pojišťovny. </a:t>
            </a:r>
          </a:p>
          <a:p>
            <a:pPr lvl="1"/>
            <a:r>
              <a:rPr lang="cs-CZ" dirty="0" smtClean="0"/>
              <a:t>Uživatel postupně jednotlivé dávky ukládá, připadne tiskne průvodky a faktury a odesílá na portály pojišťoven.</a:t>
            </a:r>
          </a:p>
          <a:p>
            <a:r>
              <a:rPr lang="cs-CZ" dirty="0" smtClean="0"/>
              <a:t>Přehled faktur</a:t>
            </a:r>
          </a:p>
          <a:p>
            <a:r>
              <a:rPr lang="cs-CZ" dirty="0" smtClean="0"/>
              <a:t>Archiv a opravné dávky</a:t>
            </a:r>
          </a:p>
          <a:p>
            <a:endParaRPr lang="de-DE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cs-CZ" dirty="0" smtClean="0"/>
              <a:t>ykazovat výkon</a:t>
            </a:r>
            <a:r>
              <a:rPr lang="de-DE" dirty="0" smtClean="0"/>
              <a:t>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0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153400" cy="312420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Pomocí sestav získáte kompletní </a:t>
            </a:r>
            <a:r>
              <a:rPr lang="cs-CZ" dirty="0" smtClean="0"/>
              <a:t>přehled </a:t>
            </a:r>
            <a:r>
              <a:rPr lang="cs-CZ" dirty="0"/>
              <a:t>o všech záznamech, které si v </a:t>
            </a:r>
            <a:r>
              <a:rPr lang="cs-CZ" dirty="0" smtClean="0"/>
              <a:t>programu</a:t>
            </a:r>
            <a:r>
              <a:rPr lang="de-DE" dirty="0" smtClean="0"/>
              <a:t> </a:t>
            </a:r>
          </a:p>
          <a:p>
            <a:pPr lvl="1"/>
            <a:r>
              <a:rPr lang="cs-CZ" dirty="0"/>
              <a:t>vykázané výkony</a:t>
            </a:r>
            <a:endParaRPr lang="de-DE" dirty="0" smtClean="0"/>
          </a:p>
          <a:p>
            <a:pPr lvl="1"/>
            <a:r>
              <a:rPr lang="cs-CZ" dirty="0" smtClean="0"/>
              <a:t>předepsané léky</a:t>
            </a:r>
            <a:endParaRPr lang="de-DE" dirty="0"/>
          </a:p>
          <a:p>
            <a:pPr lvl="1"/>
            <a:r>
              <a:rPr lang="cs-CZ" dirty="0" smtClean="0"/>
              <a:t>provedené očkovaní</a:t>
            </a:r>
          </a:p>
          <a:p>
            <a:pPr lvl="1"/>
            <a:r>
              <a:rPr lang="cs-CZ" dirty="0" smtClean="0"/>
              <a:t>příští očkovaní</a:t>
            </a:r>
          </a:p>
          <a:p>
            <a:pPr lvl="1"/>
            <a:r>
              <a:rPr lang="cs-CZ" dirty="0" smtClean="0"/>
              <a:t>platby</a:t>
            </a:r>
          </a:p>
          <a:p>
            <a:pPr lvl="1"/>
            <a:r>
              <a:rPr lang="de-DE" dirty="0" smtClean="0"/>
              <a:t>d</a:t>
            </a:r>
            <a:r>
              <a:rPr lang="cs-CZ" dirty="0" err="1" smtClean="0"/>
              <a:t>ekurzy</a:t>
            </a:r>
            <a:endParaRPr lang="cs-CZ" dirty="0" smtClean="0"/>
          </a:p>
          <a:p>
            <a:pPr lvl="1"/>
            <a:r>
              <a:rPr lang="cs-CZ" dirty="0" smtClean="0"/>
              <a:t>prohlídky</a:t>
            </a:r>
          </a:p>
          <a:p>
            <a:endParaRPr lang="de-DE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</a:t>
            </a:r>
            <a:r>
              <a:rPr lang="cs-CZ" dirty="0" smtClean="0"/>
              <a:t>obrazovat </a:t>
            </a:r>
            <a:r>
              <a:rPr lang="cs-CZ" dirty="0"/>
              <a:t>sestavy</a:t>
            </a:r>
          </a:p>
        </p:txBody>
      </p:sp>
    </p:spTree>
    <p:extLst>
      <p:ext uri="{BB962C8B-B14F-4D97-AF65-F5344CB8AC3E}">
        <p14:creationId xmlns:p14="http://schemas.microsoft.com/office/powerpoint/2010/main" val="15223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761087"/>
            <a:ext cx="80772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smtClean="0"/>
              <a:t>Organizace </a:t>
            </a:r>
            <a:r>
              <a:rPr lang="cs-CZ" sz="1200" b="1" i="1" dirty="0"/>
              <a:t>cvičení]</a:t>
            </a:r>
          </a:p>
          <a:p>
            <a:r>
              <a:rPr lang="en-US" sz="1200" i="1" dirty="0" smtClean="0"/>
              <a:t> </a:t>
            </a:r>
            <a:r>
              <a:rPr lang="cs-CZ" sz="1200" i="1" dirty="0" smtClean="0"/>
              <a:t>13 hodin s nejvýznamnější</a:t>
            </a:r>
            <a:r>
              <a:rPr lang="de-DE" sz="1200" i="1" dirty="0" smtClean="0"/>
              <a:t>m</a:t>
            </a:r>
            <a:r>
              <a:rPr lang="cs-CZ" sz="1200" i="1" dirty="0" smtClean="0"/>
              <a:t> informační</a:t>
            </a:r>
            <a:r>
              <a:rPr lang="de-DE" sz="1200" i="1" dirty="0" smtClean="0"/>
              <a:t>m</a:t>
            </a:r>
            <a:r>
              <a:rPr lang="cs-CZ" sz="1200" i="1" dirty="0" smtClean="0"/>
              <a:t> software</a:t>
            </a:r>
            <a:r>
              <a:rPr lang="de-DE" sz="1200" i="1" dirty="0" smtClean="0"/>
              <a:t>m</a:t>
            </a:r>
            <a:r>
              <a:rPr lang="cs-CZ" sz="1200" i="1" dirty="0" smtClean="0"/>
              <a:t> ve zdravotnictví, z</a:t>
            </a:r>
            <a:r>
              <a:rPr lang="de-DE" sz="1200" i="1" dirty="0" smtClean="0"/>
              <a:t>á</a:t>
            </a:r>
            <a:r>
              <a:rPr lang="cs-CZ" sz="1200" i="1" dirty="0" smtClean="0"/>
              <a:t>klad</a:t>
            </a:r>
            <a:r>
              <a:rPr lang="de-DE" sz="1200" i="1" dirty="0" smtClean="0"/>
              <a:t>y</a:t>
            </a:r>
            <a:r>
              <a:rPr lang="cs-CZ" sz="1200" i="1" dirty="0" smtClean="0"/>
              <a:t> programovaní a tvorba vlastního informační</a:t>
            </a:r>
            <a:r>
              <a:rPr lang="de-DE" sz="1200" i="1" dirty="0" smtClean="0"/>
              <a:t>ho</a:t>
            </a:r>
            <a:r>
              <a:rPr lang="cs-CZ" sz="1200" i="1" dirty="0" smtClean="0"/>
              <a:t> systému.</a:t>
            </a:r>
          </a:p>
          <a:p>
            <a:r>
              <a:rPr lang="en-US" sz="1200" i="1" dirty="0" smtClean="0"/>
              <a:t>Pro </a:t>
            </a:r>
            <a:r>
              <a:rPr lang="en-US" sz="1200" i="1" dirty="0" err="1"/>
              <a:t>získání</a:t>
            </a:r>
            <a:r>
              <a:rPr lang="en-US" sz="1200" i="1" dirty="0"/>
              <a:t> </a:t>
            </a:r>
            <a:r>
              <a:rPr lang="en-US" sz="1200" i="1" dirty="0" err="1"/>
              <a:t>zápočtu</a:t>
            </a:r>
            <a:r>
              <a:rPr lang="en-US" sz="1200" i="1" dirty="0"/>
              <a:t> je </a:t>
            </a:r>
            <a:r>
              <a:rPr lang="en-US" sz="1200" i="1" dirty="0" err="1"/>
              <a:t>potřeba</a:t>
            </a:r>
            <a:r>
              <a:rPr lang="en-US" sz="1200" i="1" dirty="0"/>
              <a:t> 20 </a:t>
            </a:r>
            <a:r>
              <a:rPr lang="en-US" sz="1200" i="1" dirty="0" err="1"/>
              <a:t>bodů</a:t>
            </a:r>
            <a:r>
              <a:rPr lang="en-US" sz="1200" i="1" dirty="0"/>
              <a:t>. </a:t>
            </a:r>
          </a:p>
          <a:p>
            <a:r>
              <a:rPr lang="en-US" sz="1200" i="1" dirty="0" smtClean="0"/>
              <a:t>12 </a:t>
            </a:r>
            <a:r>
              <a:rPr lang="en-US" sz="1200" i="1" dirty="0" err="1"/>
              <a:t>bodů</a:t>
            </a:r>
            <a:r>
              <a:rPr lang="en-US" sz="1200" i="1" dirty="0"/>
              <a:t> </a:t>
            </a:r>
            <a:r>
              <a:rPr lang="en-US" sz="1200" i="1" dirty="0" err="1"/>
              <a:t>lze</a:t>
            </a:r>
            <a:r>
              <a:rPr lang="en-US" sz="1200" i="1" dirty="0"/>
              <a:t> </a:t>
            </a:r>
            <a:r>
              <a:rPr lang="en-US" sz="1200" i="1" dirty="0" err="1"/>
              <a:t>získat</a:t>
            </a:r>
            <a:r>
              <a:rPr lang="en-US" sz="1200" i="1" dirty="0"/>
              <a:t> </a:t>
            </a:r>
            <a:r>
              <a:rPr lang="en-US" sz="1200" i="1" dirty="0" err="1"/>
              <a:t>za</a:t>
            </a:r>
            <a:r>
              <a:rPr lang="en-US" sz="1200" i="1" dirty="0"/>
              <a:t> </a:t>
            </a:r>
            <a:r>
              <a:rPr lang="en-US" sz="1200" i="1" dirty="0" err="1"/>
              <a:t>aktivní</a:t>
            </a:r>
            <a:r>
              <a:rPr lang="en-US" sz="1200" i="1" dirty="0"/>
              <a:t> </a:t>
            </a:r>
            <a:r>
              <a:rPr lang="en-US" sz="1200" i="1" dirty="0" err="1"/>
              <a:t>účast</a:t>
            </a:r>
            <a:r>
              <a:rPr lang="en-US" sz="1200" i="1" dirty="0"/>
              <a:t> </a:t>
            </a:r>
            <a:r>
              <a:rPr lang="en-US" sz="1200" i="1" dirty="0" err="1"/>
              <a:t>na</a:t>
            </a:r>
            <a:r>
              <a:rPr lang="en-US" sz="1200" i="1" dirty="0"/>
              <a:t> </a:t>
            </a:r>
            <a:r>
              <a:rPr lang="en-US" sz="1200" i="1" dirty="0" err="1" smtClean="0"/>
              <a:t>cvičení</a:t>
            </a:r>
            <a:r>
              <a:rPr lang="en-US" sz="1200" i="1" dirty="0" smtClean="0"/>
              <a:t>.</a:t>
            </a:r>
            <a:r>
              <a:rPr lang="cs-CZ" sz="1200" i="1" dirty="0" smtClean="0"/>
              <a:t> </a:t>
            </a:r>
            <a:r>
              <a:rPr lang="de-DE" sz="1200" i="1" dirty="0" smtClean="0"/>
              <a:t>18</a:t>
            </a:r>
            <a:r>
              <a:rPr lang="en-US" sz="1200" i="1" dirty="0" smtClean="0"/>
              <a:t> </a:t>
            </a:r>
            <a:r>
              <a:rPr lang="en-US" sz="1200" i="1" dirty="0" err="1"/>
              <a:t>bodů</a:t>
            </a:r>
            <a:r>
              <a:rPr lang="en-US" sz="1200" i="1" dirty="0"/>
              <a:t> </a:t>
            </a:r>
            <a:r>
              <a:rPr lang="en-US" sz="1200" i="1" dirty="0" err="1"/>
              <a:t>lze</a:t>
            </a:r>
            <a:r>
              <a:rPr lang="en-US" sz="1200" i="1" dirty="0"/>
              <a:t> </a:t>
            </a:r>
            <a:r>
              <a:rPr lang="en-US" sz="1200" i="1" dirty="0" err="1"/>
              <a:t>získat</a:t>
            </a:r>
            <a:r>
              <a:rPr lang="en-US" sz="1200" i="1" dirty="0"/>
              <a:t> </a:t>
            </a:r>
            <a:r>
              <a:rPr lang="en-US" sz="1200" i="1" dirty="0" err="1"/>
              <a:t>za</a:t>
            </a:r>
            <a:r>
              <a:rPr lang="en-US" sz="1200" i="1" dirty="0"/>
              <a:t> </a:t>
            </a:r>
            <a:r>
              <a:rPr lang="en-US" sz="1200" i="1" dirty="0" err="1"/>
              <a:t>zápočtový</a:t>
            </a:r>
            <a:r>
              <a:rPr lang="en-US" sz="1200" i="1" dirty="0"/>
              <a:t> </a:t>
            </a:r>
            <a:r>
              <a:rPr lang="en-US" sz="1200" i="1" dirty="0" smtClean="0"/>
              <a:t>test, </a:t>
            </a:r>
            <a:r>
              <a:rPr lang="en-US" sz="1200" i="1" dirty="0" err="1"/>
              <a:t>který</a:t>
            </a:r>
            <a:r>
              <a:rPr lang="en-US" sz="1200" i="1" dirty="0"/>
              <a:t> se </a:t>
            </a:r>
            <a:r>
              <a:rPr lang="en-US" sz="1200" i="1" dirty="0" err="1"/>
              <a:t>uskuteční</a:t>
            </a:r>
            <a:r>
              <a:rPr lang="en-US" sz="1200" i="1" dirty="0"/>
              <a:t>  </a:t>
            </a:r>
            <a:r>
              <a:rPr lang="en-US" sz="1200" i="1" dirty="0" err="1" smtClean="0"/>
              <a:t>na</a:t>
            </a:r>
            <a:r>
              <a:rPr lang="en-US" sz="1200" i="1" dirty="0" smtClean="0"/>
              <a:t> 8. </a:t>
            </a:r>
            <a:r>
              <a:rPr lang="en-US" sz="1200" i="1" dirty="0" err="1" smtClean="0"/>
              <a:t>hodin</a:t>
            </a:r>
            <a:r>
              <a:rPr lang="cs-CZ" sz="1200" i="1" dirty="0" smtClean="0"/>
              <a:t>ě a</a:t>
            </a:r>
            <a:r>
              <a:rPr lang="en-US" sz="1200" i="1" dirty="0" smtClean="0"/>
              <a:t> </a:t>
            </a:r>
            <a:r>
              <a:rPr lang="en-US" sz="1200" i="1" dirty="0"/>
              <a:t>13. </a:t>
            </a:r>
            <a:r>
              <a:rPr lang="en-US" sz="1200" i="1" dirty="0" err="1" smtClean="0"/>
              <a:t>hodin</a:t>
            </a:r>
            <a:r>
              <a:rPr lang="cs-CZ" sz="1200" i="1" dirty="0" smtClean="0"/>
              <a:t>ě</a:t>
            </a:r>
            <a:r>
              <a:rPr lang="en-US" sz="1200" i="1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73019"/>
            <a:ext cx="8077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200" b="1" i="1" dirty="0"/>
              <a:t>[</a:t>
            </a:r>
            <a:r>
              <a:rPr lang="cs-CZ" sz="1200" b="1" i="1" dirty="0"/>
              <a:t>Co jsou Informační systémy ve zdravotnictví]</a:t>
            </a:r>
          </a:p>
          <a:p>
            <a:r>
              <a:rPr lang="cs-CZ" sz="1200" i="1" dirty="0"/>
              <a:t>Systémy pro sběr, </a:t>
            </a:r>
            <a:r>
              <a:rPr lang="cs-CZ" sz="1200" i="1" dirty="0" smtClean="0"/>
              <a:t>ukládání </a:t>
            </a:r>
            <a:r>
              <a:rPr lang="cs-CZ" sz="1200" i="1" dirty="0"/>
              <a:t>a uchování, zpracování, přenos, vyhledávání </a:t>
            </a:r>
            <a:r>
              <a:rPr lang="pl-PL" sz="1200" i="1" dirty="0"/>
              <a:t>a poskytování dat, informací a znalostí </a:t>
            </a:r>
            <a:r>
              <a:rPr lang="cs-CZ" sz="1200" i="1" dirty="0"/>
              <a:t>pro zdravotnická </a:t>
            </a:r>
            <a:r>
              <a:rPr lang="cs-CZ" sz="1200" i="1" dirty="0" smtClean="0"/>
              <a:t>zařízení (klinické, administrativní a provozní části). </a:t>
            </a:r>
            <a:endParaRPr lang="cs-CZ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609600" y="2701066"/>
            <a:ext cx="80772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smtClean="0"/>
              <a:t>Co je MEDICUS a co v něm umíme dělat?</a:t>
            </a:r>
            <a:r>
              <a:rPr lang="en-US" sz="1200" b="1" i="1" dirty="0" smtClean="0"/>
              <a:t>]</a:t>
            </a:r>
          </a:p>
          <a:p>
            <a:r>
              <a:rPr lang="cs-CZ" sz="1200" i="1" dirty="0" err="1" smtClean="0"/>
              <a:t>Medicus</a:t>
            </a:r>
            <a:r>
              <a:rPr lang="cs-CZ" sz="1200" i="1" dirty="0" smtClean="0"/>
              <a:t> nabízí programy řady včetně Ambulantních, Nemocničních, Laboratorních a Lázeňských informačních systémů</a:t>
            </a:r>
            <a:r>
              <a:rPr lang="en-US" sz="1200" i="1" dirty="0" smtClean="0"/>
              <a:t>.</a:t>
            </a:r>
            <a:endParaRPr lang="cs-CZ" sz="1200" i="1" dirty="0" smtClean="0"/>
          </a:p>
          <a:p>
            <a:r>
              <a:rPr lang="cs-CZ" sz="1200" i="1" dirty="0" smtClean="0"/>
              <a:t>Používali jsme </a:t>
            </a:r>
            <a:r>
              <a:rPr lang="cs-CZ" sz="1200" i="1" dirty="0" err="1" smtClean="0"/>
              <a:t>Medicus</a:t>
            </a:r>
            <a:r>
              <a:rPr lang="cs-CZ" sz="1200" i="1" dirty="0" smtClean="0"/>
              <a:t> SPA.</a:t>
            </a:r>
          </a:p>
          <a:p>
            <a:r>
              <a:rPr lang="cs-CZ" sz="1200" i="1" dirty="0" smtClean="0"/>
              <a:t>Umíme zobrazit kartotéku, vyhledávat a </a:t>
            </a:r>
            <a:r>
              <a:rPr lang="cs-CZ" sz="1200" i="1" dirty="0"/>
              <a:t>filtrovat </a:t>
            </a:r>
            <a:r>
              <a:rPr lang="cs-CZ" sz="1200" i="1" dirty="0" smtClean="0"/>
              <a:t>pacienty, vyplnit nebo měnit </a:t>
            </a:r>
            <a:r>
              <a:rPr lang="cs-CZ" sz="1200" i="1" dirty="0"/>
              <a:t>osobní údaje </a:t>
            </a:r>
            <a:r>
              <a:rPr lang="cs-CZ" sz="1200" i="1" dirty="0" smtClean="0"/>
              <a:t>pacienta, zapsat </a:t>
            </a:r>
            <a:r>
              <a:rPr lang="cs-CZ" sz="1200" i="1" dirty="0" err="1" smtClean="0"/>
              <a:t>dekursy</a:t>
            </a:r>
            <a:r>
              <a:rPr lang="cs-CZ" sz="1200" i="1" dirty="0" smtClean="0"/>
              <a:t>?? a  předepsat lék pacientovi, vytvořit lékařské zprávy, zapsat </a:t>
            </a:r>
            <a:r>
              <a:rPr lang="cs-CZ" sz="1200" i="1" dirty="0"/>
              <a:t>anamnézy</a:t>
            </a:r>
            <a:r>
              <a:rPr lang="cs-CZ" sz="1200" i="1" dirty="0" smtClean="0"/>
              <a:t>.</a:t>
            </a:r>
          </a:p>
          <a:p>
            <a:r>
              <a:rPr lang="cs-CZ" sz="1200" i="1" dirty="0"/>
              <a:t>zadávat nová očkování, přidávat novou prohlídku, tisknout žádanky, tvořit dávky, vykazovat výkon (ambulantní, poukaz na vyšetření/ošetření, nepravidelná péče, vyúčtování cest lékaře) a zobrazovat sestavy.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324350"/>
            <a:ext cx="8077200" cy="646331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smtClean="0"/>
              <a:t>Co bude dál?</a:t>
            </a:r>
            <a:r>
              <a:rPr lang="en-US" sz="1200" b="1" i="1" dirty="0" smtClean="0"/>
              <a:t>]</a:t>
            </a:r>
          </a:p>
          <a:p>
            <a:r>
              <a:rPr lang="cs-CZ" sz="1200" i="1" dirty="0"/>
              <a:t>Příští týden budeme pokračovat v </a:t>
            </a:r>
            <a:r>
              <a:rPr lang="cs-CZ" sz="1200" i="1" dirty="0" err="1"/>
              <a:t>Medicus</a:t>
            </a:r>
            <a:r>
              <a:rPr lang="cs-CZ" sz="1200" i="1" dirty="0"/>
              <a:t>: nadstavit organizační struktury (zdravotnické zařízení, pracoviště, uživatelé), přístupové pravý, smluvních pracovišť, upravit Vzhled, nastavit kartu pacienta, nadstavit </a:t>
            </a:r>
            <a:r>
              <a:rPr lang="de-DE" sz="1200" i="1" dirty="0"/>
              <a:t>d</a:t>
            </a:r>
            <a:r>
              <a:rPr lang="cs-CZ" sz="1200" i="1" dirty="0" err="1"/>
              <a:t>ekursy</a:t>
            </a:r>
            <a:r>
              <a:rPr lang="cs-CZ" sz="1200" i="1" dirty="0"/>
              <a:t>, definovat šablonou prací; recepty, dávky</a:t>
            </a:r>
            <a:r>
              <a:rPr lang="cs-CZ" sz="1200" i="1" dirty="0" smtClean="0"/>
              <a:t>.</a:t>
            </a:r>
            <a:endParaRPr lang="cs-CZ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cs-CZ" dirty="0" smtClean="0"/>
              <a:t>Jak jsou cvičení organizované?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50146"/>
            <a:ext cx="2819400" cy="573904"/>
          </a:xfrm>
        </p:spPr>
        <p:txBody>
          <a:bodyPr>
            <a:noAutofit/>
          </a:bodyPr>
          <a:lstStyle/>
          <a:p>
            <a:r>
              <a:rPr lang="de-DE" sz="1000" b="1" dirty="0"/>
              <a:t>1 skupina</a:t>
            </a:r>
          </a:p>
          <a:p>
            <a:r>
              <a:rPr lang="de-DE" sz="1000" b="1" dirty="0" smtClean="0"/>
              <a:t>15 studentu</a:t>
            </a:r>
          </a:p>
          <a:p>
            <a:r>
              <a:rPr lang="de-DE" sz="1000" b="1" dirty="0"/>
              <a:t>13 </a:t>
            </a:r>
            <a:r>
              <a:rPr lang="en-US" sz="1000" b="1" dirty="0" err="1"/>
              <a:t>cvičení</a:t>
            </a:r>
            <a:r>
              <a:rPr lang="en-US" sz="1000" b="1" dirty="0"/>
              <a:t> x 2 </a:t>
            </a:r>
            <a:r>
              <a:rPr lang="en-US" sz="1000" b="1" dirty="0" err="1"/>
              <a:t>hodiny</a:t>
            </a:r>
            <a:endParaRPr lang="en-US" sz="1000" b="1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01967" y="742950"/>
            <a:ext cx="2819400" cy="53035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err="1"/>
              <a:t>Biomedicínská</a:t>
            </a:r>
            <a:r>
              <a:rPr lang="en-US" b="0" dirty="0"/>
              <a:t> </a:t>
            </a:r>
            <a:r>
              <a:rPr lang="en-US" b="0" dirty="0" err="1"/>
              <a:t>informatika</a:t>
            </a:r>
            <a:r>
              <a:rPr lang="en-US" b="0" dirty="0"/>
              <a:t> BMI </a:t>
            </a:r>
            <a:r>
              <a:rPr lang="en-US" b="0" dirty="0" smtClean="0"/>
              <a:t>(</a:t>
            </a:r>
            <a:r>
              <a:rPr lang="en-US" dirty="0" smtClean="0"/>
              <a:t>17PBINIS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" y="2495550"/>
            <a:ext cx="87455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už byste </a:t>
            </a:r>
            <a:r>
              <a:rPr lang="cs-CZ" dirty="0"/>
              <a:t>měli umět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09800" y="1681481"/>
            <a:ext cx="4114800" cy="26289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Algoritmizace</a:t>
            </a:r>
            <a:r>
              <a:rPr lang="en-US" b="1" dirty="0"/>
              <a:t> a </a:t>
            </a:r>
            <a:r>
              <a:rPr lang="en-US" b="1" dirty="0" err="1" smtClean="0"/>
              <a:t>programování</a:t>
            </a:r>
            <a:endParaRPr lang="en-US" b="1" dirty="0" smtClean="0"/>
          </a:p>
          <a:p>
            <a:r>
              <a:rPr lang="en-US" b="1" dirty="0" err="1"/>
              <a:t>Informační</a:t>
            </a:r>
            <a:r>
              <a:rPr lang="en-US" b="1" dirty="0"/>
              <a:t> </a:t>
            </a:r>
            <a:r>
              <a:rPr lang="en-US" b="1" dirty="0" err="1"/>
              <a:t>technologie</a:t>
            </a:r>
            <a:r>
              <a:rPr lang="en-US" b="1" dirty="0"/>
              <a:t> a </a:t>
            </a:r>
            <a:r>
              <a:rPr lang="en-US" b="1" dirty="0" err="1" smtClean="0"/>
              <a:t>telemedicína</a:t>
            </a:r>
            <a:endParaRPr lang="en-US" b="1" dirty="0" smtClean="0"/>
          </a:p>
          <a:p>
            <a:r>
              <a:rPr lang="en-US" b="1" dirty="0" err="1" smtClean="0"/>
              <a:t>Logika</a:t>
            </a:r>
            <a:endParaRPr lang="en-US" b="1" dirty="0" smtClean="0"/>
          </a:p>
          <a:p>
            <a:r>
              <a:rPr lang="en-US" b="1" dirty="0"/>
              <a:t>Desk top </a:t>
            </a:r>
            <a:r>
              <a:rPr lang="en-US" b="1" dirty="0" err="1"/>
              <a:t>aplikace</a:t>
            </a:r>
            <a:r>
              <a:rPr lang="en-US" b="1" dirty="0"/>
              <a:t> MS </a:t>
            </a:r>
            <a:r>
              <a:rPr lang="en-US" b="1" dirty="0" smtClean="0"/>
              <a:t>Office</a:t>
            </a:r>
          </a:p>
          <a:p>
            <a:r>
              <a:rPr lang="en-US" b="1" dirty="0" err="1"/>
              <a:t>Práce</a:t>
            </a:r>
            <a:r>
              <a:rPr lang="en-US" b="1" dirty="0"/>
              <a:t> s </a:t>
            </a:r>
            <a:r>
              <a:rPr lang="en-US" b="1" dirty="0" err="1"/>
              <a:t>programovými</a:t>
            </a:r>
            <a:r>
              <a:rPr lang="en-US" b="1" dirty="0"/>
              <a:t> </a:t>
            </a:r>
            <a:r>
              <a:rPr lang="en-US" b="1" dirty="0" err="1" smtClean="0"/>
              <a:t>prostředky</a:t>
            </a:r>
            <a:endParaRPr lang="en-US" b="1" dirty="0" smtClean="0"/>
          </a:p>
          <a:p>
            <a:r>
              <a:rPr lang="en-US" b="1" dirty="0" err="1"/>
              <a:t>Zdravotnické</a:t>
            </a:r>
            <a:r>
              <a:rPr lang="en-US" b="1" dirty="0"/>
              <a:t> </a:t>
            </a:r>
            <a:r>
              <a:rPr lang="en-US" b="1" dirty="0" err="1"/>
              <a:t>informační</a:t>
            </a:r>
            <a:r>
              <a:rPr lang="en-US" b="1" dirty="0"/>
              <a:t> </a:t>
            </a:r>
            <a:r>
              <a:rPr lang="en-US" b="1" dirty="0" err="1" smtClean="0"/>
              <a:t>zdroje</a:t>
            </a:r>
            <a:endParaRPr lang="en-US" b="1" dirty="0" smtClean="0"/>
          </a:p>
          <a:p>
            <a:r>
              <a:rPr lang="en-US" b="1" dirty="0"/>
              <a:t>Data a </a:t>
            </a:r>
            <a:r>
              <a:rPr lang="en-US" b="1" dirty="0" err="1"/>
              <a:t>datové</a:t>
            </a:r>
            <a:r>
              <a:rPr lang="en-US" b="1" dirty="0"/>
              <a:t> </a:t>
            </a:r>
            <a:r>
              <a:rPr lang="en-US" b="1" dirty="0" err="1" smtClean="0"/>
              <a:t>struktury</a:t>
            </a:r>
            <a:endParaRPr lang="en-US" b="1" dirty="0" smtClean="0"/>
          </a:p>
          <a:p>
            <a:r>
              <a:rPr lang="en-US" b="1" dirty="0" err="1" smtClean="0"/>
              <a:t>Matlab</a:t>
            </a:r>
            <a:endParaRPr lang="en-US" b="1" dirty="0" smtClean="0"/>
          </a:p>
          <a:p>
            <a:r>
              <a:rPr lang="en-US" b="1" dirty="0" err="1"/>
              <a:t>Operační</a:t>
            </a:r>
            <a:r>
              <a:rPr lang="en-US" b="1" dirty="0"/>
              <a:t> </a:t>
            </a:r>
            <a:r>
              <a:rPr lang="en-US" b="1" dirty="0" err="1"/>
              <a:t>systémy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09800" y="1123950"/>
            <a:ext cx="3962400" cy="530352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err="1"/>
              <a:t>Biomedicínská</a:t>
            </a:r>
            <a:r>
              <a:rPr lang="en-US" b="0" dirty="0"/>
              <a:t> </a:t>
            </a:r>
            <a:r>
              <a:rPr lang="en-US" b="0" dirty="0" err="1"/>
              <a:t>informatika</a:t>
            </a:r>
            <a:r>
              <a:rPr lang="en-US" b="0" dirty="0"/>
              <a:t> BMI (</a:t>
            </a:r>
            <a:r>
              <a:rPr lang="en-US" dirty="0" smtClean="0"/>
              <a:t>17PBINIS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cs-CZ" dirty="0"/>
              <a:t>Co budete cvičit po celém semestru?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17PBINIS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7" y="173355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 smtClean="0"/>
              <a:t>1. </a:t>
            </a:r>
            <a:r>
              <a:rPr lang="cs-CZ" sz="1400" dirty="0" smtClean="0"/>
              <a:t>hodina</a:t>
            </a:r>
          </a:p>
          <a:p>
            <a:r>
              <a:rPr lang="cs-CZ" sz="1300" b="1" dirty="0" smtClean="0"/>
              <a:t>Ovládání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 smtClean="0"/>
              <a:t>2. hodina</a:t>
            </a:r>
            <a:endParaRPr lang="en-US" sz="1400" dirty="0" smtClean="0"/>
          </a:p>
          <a:p>
            <a:r>
              <a:rPr lang="de-DE" sz="1300" b="1" dirty="0" err="1" smtClean="0"/>
              <a:t>Konfigurace</a:t>
            </a:r>
            <a:endParaRPr lang="en-US" sz="13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90" y="1700063"/>
            <a:ext cx="304798" cy="219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1" y="1965691"/>
            <a:ext cx="993577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3226" y="17335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600" dirty="0" smtClean="0"/>
              <a:t>5. </a:t>
            </a:r>
            <a:r>
              <a:rPr lang="en-US" sz="1600" dirty="0" err="1"/>
              <a:t>hodina</a:t>
            </a:r>
            <a:endParaRPr lang="en-US" sz="16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9226" y="1733550"/>
            <a:ext cx="15453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 smtClean="0"/>
              <a:t>7</a:t>
            </a:r>
            <a:r>
              <a:rPr lang="en-US" sz="1400" dirty="0" smtClean="0"/>
              <a:t>. </a:t>
            </a:r>
            <a:r>
              <a:rPr lang="en-US" sz="1400" dirty="0" err="1" smtClean="0"/>
              <a:t>hodina</a:t>
            </a:r>
            <a:endParaRPr lang="en-US" sz="1400" dirty="0" smtClean="0"/>
          </a:p>
          <a:p>
            <a:pPr algn="ctr"/>
            <a:r>
              <a:rPr lang="cs-CZ" sz="1300" b="1" dirty="0"/>
              <a:t>Ovládání</a:t>
            </a:r>
            <a:endParaRPr lang="en-US" sz="13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084343" y="2346126"/>
            <a:ext cx="15450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 smtClean="0"/>
              <a:t>8</a:t>
            </a:r>
            <a:r>
              <a:rPr lang="en-US" sz="1400" dirty="0" smtClean="0"/>
              <a:t>. </a:t>
            </a:r>
            <a:r>
              <a:rPr lang="en-US" sz="1400" dirty="0" err="1" smtClean="0"/>
              <a:t>hodina</a:t>
            </a:r>
          </a:p>
          <a:p>
            <a:pPr algn="ctr"/>
            <a:r>
              <a:rPr lang="de-DE" sz="1300" b="1" dirty="0"/>
              <a:t>Laborator</a:t>
            </a:r>
            <a:endParaRPr lang="en-US" sz="13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4787515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4484527" y="1973422"/>
            <a:ext cx="992088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5"/>
          <p:cNvCxnSpPr>
            <a:endCxn id="47" idx="1"/>
          </p:cNvCxnSpPr>
          <p:nvPr/>
        </p:nvCxnSpPr>
        <p:spPr>
          <a:xfrm rot="16200000" flipH="1">
            <a:off x="2539613" y="1708537"/>
            <a:ext cx="304800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65226" y="1730573"/>
            <a:ext cx="1545336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 smtClean="0"/>
              <a:t>4</a:t>
            </a:r>
            <a:r>
              <a:rPr lang="en-US" sz="1400" dirty="0" smtClean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 smtClean="0"/>
              <a:t>Databaze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370343" y="2343149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 smtClean="0"/>
              <a:t>9</a:t>
            </a:r>
            <a:r>
              <a:rPr lang="en-US" sz="1400" dirty="0" smtClean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 smtClean="0"/>
              <a:t>Analyza</a:t>
            </a:r>
            <a:r>
              <a:rPr lang="de-DE" sz="1300" b="1" dirty="0" smtClean="0"/>
              <a:t> &amp; </a:t>
            </a:r>
            <a:r>
              <a:rPr lang="cs-CZ" sz="1300" b="1" dirty="0" smtClean="0"/>
              <a:t>Návrh </a:t>
            </a:r>
            <a:r>
              <a:rPr lang="en-US" sz="1300" b="1" dirty="0" smtClean="0"/>
              <a:t>IS</a:t>
            </a:r>
            <a:endParaRPr lang="en-US" sz="1300" b="1" dirty="0"/>
          </a:p>
        </p:txBody>
      </p:sp>
      <p:cxnSp>
        <p:nvCxnSpPr>
          <p:cNvPr id="107" name="Elbow Connector 72"/>
          <p:cNvCxnSpPr>
            <a:endCxn id="105" idx="1"/>
          </p:cNvCxnSpPr>
          <p:nvPr/>
        </p:nvCxnSpPr>
        <p:spPr>
          <a:xfrm rot="16200000" flipH="1">
            <a:off x="7075004" y="1668950"/>
            <a:ext cx="378021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772016" y="1971933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974947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smtClean="0">
                <a:solidFill>
                  <a:schemeClr val="dk1"/>
                </a:solidFill>
              </a:rPr>
              <a:t>MEDICUS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7344" y="1352550"/>
            <a:ext cx="117621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de-DE" sz="1600" b="1" dirty="0" smtClean="0">
                <a:solidFill>
                  <a:schemeClr val="tx1"/>
                </a:solidFill>
              </a:rPr>
              <a:t>Care Center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3344" y="1352550"/>
            <a:ext cx="880306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smtClean="0"/>
              <a:t>STAPRO</a:t>
            </a:r>
            <a:endParaRPr 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989344" y="1352550"/>
            <a:ext cx="1502078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Tymový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Projekt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16200000" flipH="1">
            <a:off x="4615248" y="824300"/>
            <a:ext cx="332601" cy="723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913691" y="-474143"/>
            <a:ext cx="332601" cy="3320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" idx="2"/>
            <a:endCxn id="46" idx="0"/>
          </p:cNvCxnSpPr>
          <p:nvPr/>
        </p:nvCxnSpPr>
        <p:spPr>
          <a:xfrm rot="5400000">
            <a:off x="3546227" y="479176"/>
            <a:ext cx="332601" cy="141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399485" y="-667566"/>
            <a:ext cx="332601" cy="37076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0343" y="2955727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400" dirty="0" smtClean="0"/>
              <a:t>1</a:t>
            </a:r>
            <a:r>
              <a:rPr lang="de-DE" sz="1400" dirty="0" smtClean="0"/>
              <a:t>0</a:t>
            </a:r>
            <a:r>
              <a:rPr lang="en-US" sz="1400" dirty="0" smtClean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smtClean="0"/>
              <a:t>PHP &amp; MySQL</a:t>
            </a:r>
            <a:endParaRPr lang="en-US" sz="1300" b="1" dirty="0"/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6772016" y="2584511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226" y="23431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 smtClean="0"/>
              <a:t>6</a:t>
            </a:r>
            <a:r>
              <a:rPr lang="en-US" sz="1400" dirty="0" smtClean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smtClean="0"/>
              <a:t>Radiologie</a:t>
            </a:r>
            <a:endParaRPr lang="en-US" sz="1300" b="1" dirty="0"/>
          </a:p>
        </p:txBody>
      </p:sp>
      <p:cxnSp>
        <p:nvCxnSpPr>
          <p:cNvPr id="43" name="Elbow Connector 45"/>
          <p:cNvCxnSpPr>
            <a:endCxn id="42" idx="1"/>
          </p:cNvCxnSpPr>
          <p:nvPr/>
        </p:nvCxnSpPr>
        <p:spPr>
          <a:xfrm rot="16200000" flipH="1">
            <a:off x="2385725" y="2164248"/>
            <a:ext cx="612577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3045" y="381670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 smtClean="0"/>
              <a:t>Získání zápočtu ze cvičení</a:t>
            </a:r>
          </a:p>
          <a:p>
            <a:r>
              <a:rPr lang="cs-CZ" sz="1200" i="1" dirty="0" smtClean="0"/>
              <a:t>Ze cvičení lze získat maximálně 30 bodů. Pro získání zápočtu je potřeba </a:t>
            </a:r>
            <a:r>
              <a:rPr lang="cs-CZ" sz="1200" b="1" i="1" dirty="0" smtClean="0"/>
              <a:t>20 bodů</a:t>
            </a:r>
            <a:r>
              <a:rPr lang="cs-CZ" sz="1200" i="1" dirty="0" smtClean="0"/>
              <a:t>. </a:t>
            </a:r>
          </a:p>
          <a:p>
            <a:r>
              <a:rPr lang="cs-CZ" sz="1200" i="1" dirty="0" smtClean="0"/>
              <a:t>Až </a:t>
            </a:r>
            <a:r>
              <a:rPr lang="de-DE" sz="1200" b="1" i="1" dirty="0" smtClean="0">
                <a:solidFill>
                  <a:srgbClr val="FF0000"/>
                </a:solidFill>
              </a:rPr>
              <a:t>6</a:t>
            </a:r>
            <a:r>
              <a:rPr lang="de-DE" sz="1200" i="1" dirty="0" smtClean="0"/>
              <a:t> </a:t>
            </a:r>
            <a:r>
              <a:rPr lang="cs-CZ" sz="1200" i="1" dirty="0" smtClean="0"/>
              <a:t>bodů lze získat za aktivní účast na cvičení (</a:t>
            </a:r>
            <a:r>
              <a:rPr lang="de-DE" sz="1200" b="1" i="1" dirty="0" smtClean="0">
                <a:solidFill>
                  <a:srgbClr val="FF0000"/>
                </a:solidFill>
              </a:rPr>
              <a:t>1/2</a:t>
            </a:r>
            <a:r>
              <a:rPr lang="cs-CZ" sz="1200" i="1" dirty="0" smtClean="0"/>
              <a:t> bod za hodinu).</a:t>
            </a:r>
          </a:p>
          <a:p>
            <a:r>
              <a:rPr lang="cs-CZ" sz="1200" i="1" dirty="0" smtClean="0"/>
              <a:t>Až </a:t>
            </a:r>
            <a:r>
              <a:rPr lang="de-DE" sz="1200" b="1" i="1" dirty="0" smtClean="0">
                <a:solidFill>
                  <a:srgbClr val="FF0000"/>
                </a:solidFill>
              </a:rPr>
              <a:t>10</a:t>
            </a:r>
            <a:r>
              <a:rPr lang="cs-CZ" sz="1200" i="1" dirty="0" smtClean="0"/>
              <a:t> bodů lze získat za zápočtový test, který se uskuteční v 8. hodině. </a:t>
            </a:r>
          </a:p>
          <a:p>
            <a:r>
              <a:rPr lang="cs-CZ" sz="1200" i="1" dirty="0" smtClean="0"/>
              <a:t>Až </a:t>
            </a:r>
            <a:r>
              <a:rPr lang="de-DE" sz="1200" b="1" i="1" dirty="0" smtClean="0">
                <a:solidFill>
                  <a:srgbClr val="FF0000"/>
                </a:solidFill>
              </a:rPr>
              <a:t>14</a:t>
            </a:r>
            <a:r>
              <a:rPr lang="cs-CZ" sz="1200" i="1" dirty="0" smtClean="0"/>
              <a:t> bodů lze získat za </a:t>
            </a:r>
            <a:r>
              <a:rPr lang="en-US" sz="1200" i="1" dirty="0" err="1" smtClean="0"/>
              <a:t>finální</a:t>
            </a:r>
            <a:r>
              <a:rPr lang="en-US" sz="1200" i="1" dirty="0" smtClean="0"/>
              <a:t> </a:t>
            </a:r>
            <a:r>
              <a:rPr lang="en-US" sz="1200" i="1" dirty="0"/>
              <a:t>pre</a:t>
            </a:r>
            <a:r>
              <a:rPr lang="cs-CZ" sz="1200" i="1" dirty="0"/>
              <a:t>z</a:t>
            </a:r>
            <a:r>
              <a:rPr lang="en-US" sz="1200" i="1" dirty="0" err="1" smtClean="0"/>
              <a:t>entaci</a:t>
            </a:r>
            <a:r>
              <a:rPr lang="cs-CZ" sz="1200" i="1" dirty="0" smtClean="0"/>
              <a:t>, </a:t>
            </a:r>
            <a:r>
              <a:rPr lang="cs-CZ" sz="1200" i="1" dirty="0" err="1" smtClean="0"/>
              <a:t>kter</a:t>
            </a:r>
            <a:r>
              <a:rPr lang="de-DE" sz="1200" i="1" dirty="0" smtClean="0"/>
              <a:t>á</a:t>
            </a:r>
            <a:r>
              <a:rPr lang="cs-CZ" sz="1200" i="1" dirty="0" smtClean="0"/>
              <a:t> se uskuteční v 13. hodině. </a:t>
            </a:r>
            <a:endParaRPr lang="cs-CZ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70343" y="353304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 smtClean="0"/>
              <a:t>11.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 &amp; MySQL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6772016" y="3161826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494" y="291719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 smtClean="0"/>
              <a:t>3. hodina</a:t>
            </a:r>
            <a:endParaRPr lang="en-US" sz="1400" dirty="0" smtClean="0"/>
          </a:p>
          <a:p>
            <a:r>
              <a:rPr lang="de-DE" sz="1300" b="1" dirty="0" err="1" smtClean="0"/>
              <a:t>Konfigurace</a:t>
            </a:r>
            <a:endParaRPr lang="en-US" sz="1300" b="1" dirty="0"/>
          </a:p>
        </p:txBody>
      </p:sp>
      <p:cxnSp>
        <p:nvCxnSpPr>
          <p:cNvPr id="41" name="Elbow Connector 45"/>
          <p:cNvCxnSpPr>
            <a:endCxn id="40" idx="1"/>
          </p:cNvCxnSpPr>
          <p:nvPr/>
        </p:nvCxnSpPr>
        <p:spPr>
          <a:xfrm rot="16200000" flipH="1">
            <a:off x="-3542" y="253675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0343" y="4095750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 smtClean="0"/>
              <a:t>12.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 &amp; MySQL</a:t>
            </a:r>
          </a:p>
        </p:txBody>
      </p:sp>
      <p:cxnSp>
        <p:nvCxnSpPr>
          <p:cNvPr id="60" name="Elbow Connector 45"/>
          <p:cNvCxnSpPr>
            <a:endCxn id="59" idx="1"/>
          </p:cNvCxnSpPr>
          <p:nvPr/>
        </p:nvCxnSpPr>
        <p:spPr>
          <a:xfrm rot="16200000" flipH="1">
            <a:off x="6766826" y="3729250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70817" y="462915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 smtClean="0"/>
              <a:t>13.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err="1"/>
              <a:t>Finální</a:t>
            </a:r>
            <a:r>
              <a:rPr lang="en-US" sz="1300" b="1" dirty="0"/>
              <a:t> pre</a:t>
            </a:r>
            <a:r>
              <a:rPr lang="cs-CZ" sz="1300" b="1" dirty="0"/>
              <a:t>z</a:t>
            </a:r>
            <a:r>
              <a:rPr lang="en-US" sz="1300" b="1" dirty="0" err="1"/>
              <a:t>entace</a:t>
            </a:r>
            <a:endParaRPr lang="en-US" sz="1300" b="1" dirty="0"/>
          </a:p>
        </p:txBody>
      </p:sp>
      <p:cxnSp>
        <p:nvCxnSpPr>
          <p:cNvPr id="50" name="Elbow Connector 45"/>
          <p:cNvCxnSpPr>
            <a:endCxn id="48" idx="1"/>
          </p:cNvCxnSpPr>
          <p:nvPr/>
        </p:nvCxnSpPr>
        <p:spPr>
          <a:xfrm rot="16200000" flipH="1">
            <a:off x="6767300" y="4262652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3835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/>
              <a:t>Vstupný</a:t>
            </a:r>
            <a:r>
              <a:rPr lang="de-DE" sz="3200" dirty="0" smtClean="0"/>
              <a:t> test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99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Úvod do informační systémy</a:t>
            </a:r>
          </a:p>
        </p:txBody>
      </p:sp>
    </p:spTree>
    <p:extLst>
      <p:ext uri="{BB962C8B-B14F-4D97-AF65-F5344CB8AC3E}">
        <p14:creationId xmlns:p14="http://schemas.microsoft.com/office/powerpoint/2010/main" val="42924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472440"/>
          </a:xfrm>
        </p:spPr>
        <p:txBody>
          <a:bodyPr/>
          <a:lstStyle/>
          <a:p>
            <a:r>
              <a:rPr lang="cs-CZ" b="1" dirty="0" smtClean="0"/>
              <a:t>Co jsou informační systémy ve zdravotnictví?</a:t>
            </a:r>
            <a:endParaRPr lang="cs-CZ" dirty="0"/>
          </a:p>
        </p:txBody>
      </p:sp>
      <p:pic>
        <p:nvPicPr>
          <p:cNvPr id="1026" name="Picture 2" descr="C:\Users\kana\AppData\Local\Temp\SNAGHTML13150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5" y="971550"/>
            <a:ext cx="7705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2029</Words>
  <Application>Microsoft Office PowerPoint</Application>
  <PresentationFormat>On-screen Show (16:9)</PresentationFormat>
  <Paragraphs>379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uděláme ve dnešním cvičení? </vt:lpstr>
      <vt:lpstr>PowerPoint Presentation</vt:lpstr>
      <vt:lpstr>Jak jsou cvičení organizované?</vt:lpstr>
      <vt:lpstr>Co už byste měli umět?</vt:lpstr>
      <vt:lpstr>Co budete cvičit po celém semestru?</vt:lpstr>
      <vt:lpstr>PowerPoint Presentation</vt:lpstr>
      <vt:lpstr>PowerPoint Presentation</vt:lpstr>
      <vt:lpstr>Co jsou informační systémy ve zdravotnictví?</vt:lpstr>
      <vt:lpstr>Tři hlavní častý ve ISZ</vt:lpstr>
      <vt:lpstr>PowerPoint Presentation</vt:lpstr>
      <vt:lpstr>Programy řady MEDICUS 3</vt:lpstr>
      <vt:lpstr>Architektura MEDICUS 3 je klient-server</vt:lpstr>
      <vt:lpstr>Architektura MEDICUS 3 je klient-server</vt:lpstr>
      <vt:lpstr>PowerPoint Presentation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Ovládaní MEDICUS</vt:lpstr>
      <vt:lpstr>Přidávat novou vstupní prohlídku</vt:lpstr>
      <vt:lpstr>Tisknout žádanky</vt:lpstr>
      <vt:lpstr>Tisknout žádanky</vt:lpstr>
      <vt:lpstr>Organizacní struktura</vt:lpstr>
      <vt:lpstr>Smluvní pracoviště</vt:lpstr>
      <vt:lpstr>Vykazovat výkony</vt:lpstr>
      <vt:lpstr>Vykazovat výkony</vt:lpstr>
      <vt:lpstr>Zobrazovat sestavy</vt:lpstr>
      <vt:lpstr>Shrnutí dnešního cvičení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2014-09-30T07:49:24Z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