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 varScale="1">
        <p:scale>
          <a:sx n="83" d="100"/>
          <a:sy n="83" d="100"/>
        </p:scale>
        <p:origin x="1098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1/3/2019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1/3/2019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ze.fbmi.cvut.cz/v&#225;&#353;login" TargetMode="External"/><Relationship Id="rId2" Type="http://schemas.openxmlformats.org/officeDocument/2006/relationships/hyperlink" Target="ftp://databaze.fbmi.cvut.cz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/>
          <a:p>
            <a:pPr algn="ctr"/>
            <a:r>
              <a:rPr lang="cs-CZ" b="1" dirty="0"/>
              <a:t>cvičení</a:t>
            </a:r>
            <a:r>
              <a:rPr lang="en-US" dirty="0"/>
              <a:t> </a:t>
            </a:r>
            <a:r>
              <a:rPr lang="cs-CZ" b="1" dirty="0"/>
              <a:t>Informační</a:t>
            </a:r>
            <a:r>
              <a:rPr lang="en-US" b="1" dirty="0"/>
              <a:t> </a:t>
            </a:r>
            <a:r>
              <a:rPr lang="cs-CZ" b="1" dirty="0"/>
              <a:t>systémy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zdravotnictví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Cvičení</a:t>
            </a:r>
            <a:r>
              <a:rPr lang="en-US" dirty="0"/>
              <a:t> </a:t>
            </a:r>
            <a:r>
              <a:rPr lang="de-DE" dirty="0"/>
              <a:t>2</a:t>
            </a:r>
            <a:r>
              <a:rPr lang="en-US"/>
              <a:t> </a:t>
            </a:r>
            <a:r>
              <a:rPr lang="en-US" dirty="0"/>
              <a:t>- ZS 2014 - BMI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3193018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Michel Kana, </a:t>
            </a:r>
            <a:r>
              <a:rPr lang="de-DE" dirty="0" err="1"/>
              <a:t>Ph.D</a:t>
            </a:r>
            <a:r>
              <a:rPr lang="de-DE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666750"/>
            <a:ext cx="8458200" cy="44767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dirty="0" err="1"/>
              <a:t>Structured</a:t>
            </a:r>
            <a:r>
              <a:rPr lang="cs-CZ" dirty="0"/>
              <a:t> </a:t>
            </a:r>
            <a:r>
              <a:rPr lang="cs-CZ" dirty="0" err="1"/>
              <a:t>Query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je deklarativní programovací jazyk který nabízí nástroje pro:</a:t>
            </a:r>
          </a:p>
          <a:p>
            <a:r>
              <a:rPr lang="cs-CZ" dirty="0"/>
              <a:t>Definici a tvorbu databází a jejich objektů</a:t>
            </a:r>
          </a:p>
          <a:p>
            <a:pPr lvl="1"/>
            <a:r>
              <a:rPr lang="cs-CZ" b="1" dirty="0">
                <a:solidFill>
                  <a:srgbClr val="0070C0"/>
                </a:solidFill>
              </a:rPr>
              <a:t>CREATE </a:t>
            </a:r>
          </a:p>
          <a:p>
            <a:pPr lvl="1"/>
            <a:r>
              <a:rPr lang="cs-CZ" b="1" dirty="0">
                <a:solidFill>
                  <a:srgbClr val="0070C0"/>
                </a:solidFill>
              </a:rPr>
              <a:t>ALTER</a:t>
            </a:r>
          </a:p>
          <a:p>
            <a:pPr lvl="1"/>
            <a:r>
              <a:rPr lang="cs-CZ" b="1" dirty="0">
                <a:solidFill>
                  <a:srgbClr val="0070C0"/>
                </a:solidFill>
              </a:rPr>
              <a:t>DROP</a:t>
            </a:r>
          </a:p>
          <a:p>
            <a:r>
              <a:rPr lang="cs-CZ" dirty="0"/>
              <a:t>Manipulaci s daty</a:t>
            </a:r>
          </a:p>
          <a:p>
            <a:pPr lvl="1"/>
            <a:r>
              <a:rPr lang="cs-CZ" dirty="0"/>
              <a:t>Vkládání dat</a:t>
            </a:r>
          </a:p>
          <a:p>
            <a:pPr lvl="2"/>
            <a:r>
              <a:rPr lang="cs-CZ" b="1" dirty="0">
                <a:solidFill>
                  <a:srgbClr val="00B050"/>
                </a:solidFill>
              </a:rPr>
              <a:t>INSERT</a:t>
            </a:r>
          </a:p>
          <a:p>
            <a:pPr lvl="1"/>
            <a:r>
              <a:rPr lang="cs-CZ" dirty="0"/>
              <a:t>Aktualizace dat</a:t>
            </a:r>
          </a:p>
          <a:p>
            <a:pPr lvl="2"/>
            <a:r>
              <a:rPr lang="cs-CZ" b="1" dirty="0">
                <a:solidFill>
                  <a:srgbClr val="00B050"/>
                </a:solidFill>
              </a:rPr>
              <a:t>UPDATE</a:t>
            </a:r>
          </a:p>
          <a:p>
            <a:pPr lvl="1"/>
            <a:r>
              <a:rPr lang="cs-CZ" dirty="0"/>
              <a:t>Mazání dat</a:t>
            </a:r>
          </a:p>
          <a:p>
            <a:pPr lvl="2"/>
            <a:r>
              <a:rPr lang="cs-CZ" b="1" dirty="0">
                <a:solidFill>
                  <a:srgbClr val="00B050"/>
                </a:solidFill>
              </a:rPr>
              <a:t>DELETE</a:t>
            </a:r>
          </a:p>
          <a:p>
            <a:pPr lvl="1"/>
            <a:r>
              <a:rPr lang="cs-CZ" dirty="0"/>
              <a:t>Vyhledávání informací</a:t>
            </a:r>
          </a:p>
          <a:p>
            <a:pPr lvl="2"/>
            <a:r>
              <a:rPr lang="cs-CZ" b="1" dirty="0">
                <a:solidFill>
                  <a:srgbClr val="00B050"/>
                </a:solidFill>
              </a:rPr>
              <a:t>SELECT</a:t>
            </a:r>
          </a:p>
          <a:p>
            <a:r>
              <a:rPr lang="cs-CZ" dirty="0"/>
              <a:t>Administraci databází</a:t>
            </a:r>
          </a:p>
          <a:p>
            <a:pPr lvl="1"/>
            <a:r>
              <a:rPr lang="cs-CZ" dirty="0"/>
              <a:t>řízení přístupových práv</a:t>
            </a:r>
          </a:p>
          <a:p>
            <a:pPr lvl="2"/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GRANT</a:t>
            </a:r>
          </a:p>
          <a:p>
            <a:pPr lvl="1"/>
            <a:r>
              <a:rPr lang="cs-CZ" dirty="0"/>
              <a:t>pro řízení transakcí</a:t>
            </a:r>
          </a:p>
          <a:p>
            <a:pPr lvl="2"/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START TRANSACTION, COMMIT, ROLLBACK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 Jazyk</a:t>
            </a:r>
          </a:p>
        </p:txBody>
      </p:sp>
    </p:spTree>
    <p:extLst>
      <p:ext uri="{BB962C8B-B14F-4D97-AF65-F5344CB8AC3E}">
        <p14:creationId xmlns:p14="http://schemas.microsoft.com/office/powerpoint/2010/main" val="158527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 Jazyk – Tvorba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1962150"/>
            <a:ext cx="8458200" cy="3276600"/>
          </a:xfrm>
        </p:spPr>
        <p:txBody>
          <a:bodyPr>
            <a:normAutofit fontScale="40000" lnSpcReduction="20000"/>
          </a:bodyPr>
          <a:lstStyle/>
          <a:p>
            <a:r>
              <a:rPr lang="cs-CZ" dirty="0"/>
              <a:t>Tvorba databází </a:t>
            </a:r>
            <a:r>
              <a:rPr lang="cs-CZ" b="1" dirty="0"/>
              <a:t>BMT_DB</a:t>
            </a:r>
          </a:p>
          <a:p>
            <a:r>
              <a:rPr lang="cs-CZ" dirty="0"/>
              <a:t>Team A – Tvorba tabulek</a:t>
            </a:r>
          </a:p>
          <a:p>
            <a:pPr lvl="1"/>
            <a:r>
              <a:rPr lang="cs-CZ" b="1" dirty="0">
                <a:solidFill>
                  <a:srgbClr val="00B050"/>
                </a:solidFill>
              </a:rPr>
              <a:t>PATIENT</a:t>
            </a:r>
            <a:r>
              <a:rPr lang="cs-CZ" dirty="0">
                <a:solidFill>
                  <a:srgbClr val="00B050"/>
                </a:solidFill>
              </a:rPr>
              <a:t> (PATIENT_ID, PATIENT_NAME, PATIENT_AGE, PATIENT_GENDER)</a:t>
            </a:r>
          </a:p>
          <a:p>
            <a:pPr lvl="1"/>
            <a:r>
              <a:rPr lang="cs-CZ" b="1" dirty="0">
                <a:solidFill>
                  <a:srgbClr val="00B050"/>
                </a:solidFill>
              </a:rPr>
              <a:t>INSURANCE</a:t>
            </a:r>
            <a:r>
              <a:rPr lang="cs-CZ" dirty="0">
                <a:solidFill>
                  <a:srgbClr val="00B050"/>
                </a:solidFill>
              </a:rPr>
              <a:t> (INSURANCE_ID, INSURANCE_NAME)</a:t>
            </a:r>
          </a:p>
          <a:p>
            <a:pPr lvl="1"/>
            <a:r>
              <a:rPr lang="cs-CZ" b="1" dirty="0">
                <a:solidFill>
                  <a:srgbClr val="00B050"/>
                </a:solidFill>
              </a:rPr>
              <a:t>PATIENT_INSURANCE</a:t>
            </a:r>
            <a:r>
              <a:rPr lang="cs-CZ" dirty="0">
                <a:solidFill>
                  <a:srgbClr val="00B050"/>
                </a:solidFill>
              </a:rPr>
              <a:t> (PATIENT_ID, INSURANCE_ID)</a:t>
            </a:r>
          </a:p>
          <a:p>
            <a:r>
              <a:rPr lang="cs-CZ" sz="2800" dirty="0"/>
              <a:t>Team B – Tvorba tabulek</a:t>
            </a:r>
          </a:p>
          <a:p>
            <a:pPr lvl="1"/>
            <a:r>
              <a:rPr lang="cs-CZ" sz="2500" b="1" dirty="0">
                <a:solidFill>
                  <a:srgbClr val="00B050"/>
                </a:solidFill>
              </a:rPr>
              <a:t>RECORD_TYPE</a:t>
            </a:r>
            <a:r>
              <a:rPr lang="cs-CZ" sz="2500" dirty="0">
                <a:solidFill>
                  <a:srgbClr val="00B050"/>
                </a:solidFill>
              </a:rPr>
              <a:t> (RECORD_TYPE_ID, RECORD_TYPE_NAME)</a:t>
            </a:r>
          </a:p>
          <a:p>
            <a:pPr lvl="1"/>
            <a:r>
              <a:rPr lang="cs-CZ" b="1" dirty="0">
                <a:solidFill>
                  <a:srgbClr val="00B050"/>
                </a:solidFill>
              </a:rPr>
              <a:t>RECORD</a:t>
            </a:r>
            <a:r>
              <a:rPr lang="cs-CZ" dirty="0">
                <a:solidFill>
                  <a:srgbClr val="00B050"/>
                </a:solidFill>
              </a:rPr>
              <a:t> (RECORD _ID, PATIENT_ID, RECORD _TYPE_ID, RECORD _DATE)</a:t>
            </a:r>
          </a:p>
          <a:p>
            <a:r>
              <a:rPr lang="cs-CZ" dirty="0"/>
              <a:t>Team C – Tvorba tabulek</a:t>
            </a:r>
          </a:p>
          <a:p>
            <a:pPr lvl="1"/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FOLDER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(FOLDER_ID, FOLDER_NAME, PATIENT_ID)</a:t>
            </a:r>
          </a:p>
          <a:p>
            <a:pPr lvl="1"/>
            <a:r>
              <a:rPr lang="cs-CZ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FOLDER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_RECORD</a:t>
            </a:r>
            <a:r>
              <a:rPr lang="cs-CZ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(FOLDER _ID, RECORD _ID)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cs-CZ" dirty="0"/>
              <a:t>Team D – Tvorba tabulek</a:t>
            </a:r>
          </a:p>
          <a:p>
            <a:pPr lvl="1"/>
            <a:r>
              <a:rPr lang="cs-CZ" sz="2500" b="1" dirty="0">
                <a:solidFill>
                  <a:schemeClr val="bg2">
                    <a:lumMod val="50000"/>
                  </a:schemeClr>
                </a:solidFill>
              </a:rPr>
              <a:t>BORROWER_TYPE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 (BORROWER_TYPE_ID, BORROWER_TYPE_NAME)</a:t>
            </a:r>
          </a:p>
          <a:p>
            <a:pPr lvl="1"/>
            <a:r>
              <a:rPr lang="cs-CZ" b="1" dirty="0">
                <a:solidFill>
                  <a:schemeClr val="bg2">
                    <a:lumMod val="50000"/>
                  </a:schemeClr>
                </a:solidFill>
              </a:rPr>
              <a:t>BORROWER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 (BORROWER_ID, BORROWER _TYPE_ID, BORROWER _NAME)</a:t>
            </a:r>
          </a:p>
          <a:p>
            <a:pPr lvl="1"/>
            <a:r>
              <a:rPr lang="cs-CZ" b="1" dirty="0">
                <a:solidFill>
                  <a:schemeClr val="bg2">
                    <a:lumMod val="50000"/>
                  </a:schemeClr>
                </a:solidFill>
              </a:rPr>
              <a:t>HISTORY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 (HISTORY_ID, BORROWER_ID, FOLDER_ID, HISTORY_DATE)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666750"/>
            <a:ext cx="8458200" cy="1295400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dirty="0"/>
              <a:t>Tvorba databází</a:t>
            </a:r>
          </a:p>
          <a:p>
            <a:pPr lvl="1"/>
            <a:r>
              <a:rPr lang="cs-CZ" b="1" dirty="0">
                <a:solidFill>
                  <a:schemeClr val="accent4"/>
                </a:solidFill>
              </a:rPr>
              <a:t>CREATE DATABASE </a:t>
            </a:r>
            <a:r>
              <a:rPr lang="cs-CZ" b="1" dirty="0" err="1">
                <a:solidFill>
                  <a:schemeClr val="accent4"/>
                </a:solidFill>
              </a:rPr>
              <a:t>db_name</a:t>
            </a:r>
            <a:r>
              <a:rPr lang="cs-CZ" b="1" dirty="0">
                <a:solidFill>
                  <a:schemeClr val="accent4"/>
                </a:solidFill>
              </a:rPr>
              <a:t>;</a:t>
            </a:r>
          </a:p>
          <a:p>
            <a:r>
              <a:rPr lang="cs-CZ" dirty="0"/>
              <a:t>Tvorba tabulky</a:t>
            </a:r>
          </a:p>
          <a:p>
            <a:pPr lvl="1"/>
            <a:r>
              <a:rPr lang="cs-CZ" b="1" dirty="0">
                <a:solidFill>
                  <a:schemeClr val="accent4"/>
                </a:solidFill>
              </a:rPr>
              <a:t>CREATE TABLE </a:t>
            </a:r>
            <a:r>
              <a:rPr lang="cs-CZ" b="1" dirty="0" err="1">
                <a:solidFill>
                  <a:schemeClr val="accent4"/>
                </a:solidFill>
              </a:rPr>
              <a:t>table_name</a:t>
            </a:r>
            <a:r>
              <a:rPr lang="cs-CZ" b="1" dirty="0">
                <a:solidFill>
                  <a:schemeClr val="accent4"/>
                </a:solidFill>
              </a:rPr>
              <a:t> (column_name1 column_type1, column_name2 column_type2, …);</a:t>
            </a:r>
          </a:p>
          <a:p>
            <a:pPr lvl="1"/>
            <a:r>
              <a:rPr lang="cs-CZ" dirty="0"/>
              <a:t>Datové typy: </a:t>
            </a:r>
            <a:r>
              <a:rPr lang="cs-CZ" b="1" dirty="0"/>
              <a:t>INT, VARCHAR(</a:t>
            </a:r>
            <a:r>
              <a:rPr lang="cs-CZ" b="1" dirty="0" err="1"/>
              <a:t>length</a:t>
            </a:r>
            <a:r>
              <a:rPr lang="cs-CZ" b="1" dirty="0"/>
              <a:t>), DATE</a:t>
            </a:r>
          </a:p>
          <a:p>
            <a:pPr lvl="1"/>
            <a:r>
              <a:rPr lang="cs-CZ" dirty="0"/>
              <a:t>Primární klíč: </a:t>
            </a:r>
            <a:r>
              <a:rPr lang="cs-CZ" b="1" dirty="0"/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31180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 Jazyk – Tvorba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0" y="742950"/>
            <a:ext cx="9144000" cy="4267200"/>
          </a:xfrm>
        </p:spPr>
        <p:txBody>
          <a:bodyPr>
            <a:normAutofit fontScale="47500" lnSpcReduction="20000"/>
          </a:bodyPr>
          <a:lstStyle/>
          <a:p>
            <a:r>
              <a:rPr lang="cs-CZ" dirty="0"/>
              <a:t>Tvorba databází </a:t>
            </a:r>
            <a:r>
              <a:rPr lang="cs-CZ" b="1" dirty="0"/>
              <a:t>BMI_DB</a:t>
            </a:r>
          </a:p>
          <a:p>
            <a:pPr lvl="1"/>
            <a:r>
              <a:rPr lang="cs-CZ" b="1" dirty="0"/>
              <a:t>CREATE DATABASE BMI_DB;</a:t>
            </a:r>
          </a:p>
          <a:p>
            <a:r>
              <a:rPr lang="cs-CZ" dirty="0"/>
              <a:t>Team A </a:t>
            </a:r>
          </a:p>
          <a:p>
            <a:pPr lvl="1"/>
            <a:r>
              <a:rPr lang="cs-CZ" dirty="0">
                <a:solidFill>
                  <a:srgbClr val="00B050"/>
                </a:solidFill>
              </a:rPr>
              <a:t>CREATE TABLE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patient</a:t>
            </a:r>
            <a:r>
              <a:rPr lang="cs-CZ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rgbClr val="00B050"/>
                </a:solidFill>
              </a:rPr>
              <a:t>(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rgbClr val="00B050"/>
                </a:solidFill>
              </a:rPr>
              <a:t> </a:t>
            </a:r>
            <a:r>
              <a:rPr lang="cs-C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PRIMARY KEY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patient_name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VARCHAR(80)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patient_age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patient_gender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rgbClr val="00B050"/>
                </a:solidFill>
              </a:rPr>
              <a:t> );</a:t>
            </a:r>
          </a:p>
          <a:p>
            <a:pPr lvl="1"/>
            <a:r>
              <a:rPr lang="cs-CZ" dirty="0">
                <a:solidFill>
                  <a:srgbClr val="00B050"/>
                </a:solidFill>
              </a:rPr>
              <a:t>CREATE TABLE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insurance</a:t>
            </a:r>
            <a:r>
              <a:rPr lang="cs-CZ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rgbClr val="00B050"/>
                </a:solidFill>
              </a:rPr>
              <a:t>(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insurance_id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rgbClr val="00B050"/>
                </a:solidFill>
              </a:rPr>
              <a:t> </a:t>
            </a:r>
            <a:r>
              <a:rPr lang="cs-C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PRIMARY KEY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insurance_name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VARCHAR(160)</a:t>
            </a:r>
            <a:r>
              <a:rPr lang="cs-CZ" dirty="0">
                <a:solidFill>
                  <a:srgbClr val="00B050"/>
                </a:solidFill>
              </a:rPr>
              <a:t>);</a:t>
            </a:r>
          </a:p>
          <a:p>
            <a:pPr lvl="1"/>
            <a:r>
              <a:rPr lang="cs-CZ" dirty="0">
                <a:solidFill>
                  <a:srgbClr val="00B050"/>
                </a:solidFill>
              </a:rPr>
              <a:t>CREATE TABLE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patient_insurance</a:t>
            </a:r>
            <a:r>
              <a:rPr lang="cs-CZ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rgbClr val="00B050"/>
                </a:solidFill>
              </a:rPr>
              <a:t>(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insurance_id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rgbClr val="00B050"/>
                </a:solidFill>
              </a:rPr>
              <a:t>,  </a:t>
            </a:r>
            <a:r>
              <a:rPr lang="cs-C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PRIMARY KEY</a:t>
            </a:r>
            <a:r>
              <a:rPr lang="cs-CZ" dirty="0">
                <a:solidFill>
                  <a:srgbClr val="00B050"/>
                </a:solidFill>
              </a:rPr>
              <a:t> (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patient_id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insurance_id</a:t>
            </a:r>
            <a:r>
              <a:rPr lang="cs-CZ" dirty="0">
                <a:solidFill>
                  <a:srgbClr val="00B050"/>
                </a:solidFill>
              </a:rPr>
              <a:t>) );</a:t>
            </a:r>
          </a:p>
          <a:p>
            <a:r>
              <a:rPr lang="cs-CZ" dirty="0"/>
              <a:t>Team B</a:t>
            </a: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CREATE TABLE </a:t>
            </a:r>
            <a:r>
              <a:rPr lang="cs-CZ" sz="25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record_type</a:t>
            </a:r>
            <a:r>
              <a:rPr lang="cs-CZ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sz="2500" dirty="0">
                <a:solidFill>
                  <a:srgbClr val="00B050"/>
                </a:solidFill>
              </a:rPr>
              <a:t>(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record_type_id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sz="2500" dirty="0">
                <a:solidFill>
                  <a:srgbClr val="00B050"/>
                </a:solidFill>
              </a:rPr>
              <a:t> </a:t>
            </a:r>
            <a:r>
              <a:rPr lang="cs-CZ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PRIMARY KEY</a:t>
            </a:r>
            <a:r>
              <a:rPr lang="cs-CZ" sz="2500" dirty="0">
                <a:solidFill>
                  <a:srgbClr val="00B050"/>
                </a:solidFill>
              </a:rPr>
              <a:t>,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record_type_name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VARCHAR(30)</a:t>
            </a:r>
            <a:r>
              <a:rPr lang="cs-CZ" sz="2500" dirty="0">
                <a:solidFill>
                  <a:srgbClr val="00B050"/>
                </a:solidFill>
              </a:rPr>
              <a:t> );</a:t>
            </a:r>
          </a:p>
          <a:p>
            <a:pPr lvl="1"/>
            <a:r>
              <a:rPr lang="cs-CZ" dirty="0">
                <a:solidFill>
                  <a:srgbClr val="00B050"/>
                </a:solidFill>
              </a:rPr>
              <a:t>CREATE TABLE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record</a:t>
            </a:r>
            <a:r>
              <a:rPr lang="cs-CZ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rgbClr val="00B050"/>
                </a:solidFill>
              </a:rPr>
              <a:t>(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record_id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rgbClr val="00B050"/>
                </a:solidFill>
              </a:rPr>
              <a:t> </a:t>
            </a:r>
            <a:r>
              <a:rPr lang="cs-C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PRIMARY KEY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record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_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type_id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record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_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date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DATE</a:t>
            </a:r>
            <a:r>
              <a:rPr lang="cs-CZ" dirty="0">
                <a:solidFill>
                  <a:srgbClr val="00B050"/>
                </a:solidFill>
              </a:rPr>
              <a:t> );</a:t>
            </a:r>
          </a:p>
          <a:p>
            <a:r>
              <a:rPr lang="cs-CZ" dirty="0"/>
              <a:t>Team C</a:t>
            </a: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CREATE TABLE </a:t>
            </a:r>
            <a:r>
              <a:rPr lang="de-DE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folder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folder_id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PRIMARY KEY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folder_name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VARCHAR(80)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de-DE" sz="2500" dirty="0" err="1">
                <a:solidFill>
                  <a:schemeClr val="tx2">
                    <a:lumMod val="75000"/>
                  </a:schemeClr>
                </a:solidFill>
              </a:rPr>
              <a:t>patient_id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CREATE TABLE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folder</a:t>
            </a:r>
            <a:r>
              <a:rPr lang="de-DE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_</a:t>
            </a:r>
            <a:r>
              <a:rPr lang="de-DE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record</a:t>
            </a:r>
            <a:r>
              <a:rPr lang="cs-CZ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folder_id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reco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rd_id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INT,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PRIMARY KEY 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folder_id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record_id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);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cs-CZ" dirty="0"/>
              <a:t>Team D</a:t>
            </a: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CREATE TABLE </a:t>
            </a:r>
            <a:r>
              <a:rPr lang="cs-CZ" sz="25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borrower_type</a:t>
            </a:r>
            <a:r>
              <a:rPr lang="cs-CZ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(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borrower_type_id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INT </a:t>
            </a:r>
            <a:r>
              <a:rPr lang="cs-CZ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PRIMARY KEY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borrower_type_name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VARCHAR(80) );</a:t>
            </a: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CREATE TABLE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borrower</a:t>
            </a:r>
            <a:r>
              <a:rPr lang="cs-CZ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(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borrower_id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INT </a:t>
            </a:r>
            <a:r>
              <a:rPr lang="cs-CZ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PRIMARY KEY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borrower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_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type_id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borrower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_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VARCHAR(160) );</a:t>
            </a: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CREATE TABLE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history</a:t>
            </a:r>
            <a:r>
              <a:rPr lang="cs-CZ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(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history_id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 </a:t>
            </a:r>
            <a:r>
              <a:rPr lang="cs-C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PRIMARY KEY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borrower_id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folder_id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history_date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DATE );</a:t>
            </a:r>
          </a:p>
        </p:txBody>
      </p:sp>
    </p:spTree>
    <p:extLst>
      <p:ext uri="{BB962C8B-B14F-4D97-AF65-F5344CB8AC3E}">
        <p14:creationId xmlns:p14="http://schemas.microsoft.com/office/powerpoint/2010/main" val="253372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 Jazyk – Vkládání dat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1352550"/>
            <a:ext cx="8458200" cy="3886200"/>
          </a:xfrm>
        </p:spPr>
        <p:txBody>
          <a:bodyPr>
            <a:normAutofit fontScale="55000" lnSpcReduction="20000"/>
          </a:bodyPr>
          <a:lstStyle/>
          <a:p>
            <a:r>
              <a:rPr lang="cs-CZ" dirty="0"/>
              <a:t>Team A </a:t>
            </a:r>
            <a:r>
              <a:rPr lang="de-DE" dirty="0"/>
              <a:t>– </a:t>
            </a:r>
            <a:r>
              <a:rPr lang="cs-CZ" dirty="0"/>
              <a:t>vložit 1 pacienta s jednou pojišťovnou a 1 pacienta s dvěma pojišťovnami</a:t>
            </a:r>
          </a:p>
          <a:p>
            <a:pPr lvl="1"/>
            <a:r>
              <a:rPr lang="cs-CZ" b="1" dirty="0">
                <a:solidFill>
                  <a:srgbClr val="00B050"/>
                </a:solidFill>
              </a:rPr>
              <a:t>PATIENT</a:t>
            </a:r>
            <a:r>
              <a:rPr lang="cs-CZ" dirty="0">
                <a:solidFill>
                  <a:srgbClr val="00B050"/>
                </a:solidFill>
              </a:rPr>
              <a:t> (PATIENT_ID, PATIENT_NAME, PATIENT_AGE, PATIENT_GENDER)</a:t>
            </a:r>
          </a:p>
          <a:p>
            <a:pPr lvl="1"/>
            <a:r>
              <a:rPr lang="cs-CZ" b="1" dirty="0">
                <a:solidFill>
                  <a:srgbClr val="00B050"/>
                </a:solidFill>
              </a:rPr>
              <a:t>INSURANCE</a:t>
            </a:r>
            <a:r>
              <a:rPr lang="cs-CZ" dirty="0">
                <a:solidFill>
                  <a:srgbClr val="00B050"/>
                </a:solidFill>
              </a:rPr>
              <a:t> (INSURANCE_ID, INSURANCE_NAME)</a:t>
            </a:r>
          </a:p>
          <a:p>
            <a:pPr lvl="1"/>
            <a:r>
              <a:rPr lang="cs-CZ" b="1" dirty="0">
                <a:solidFill>
                  <a:srgbClr val="00B050"/>
                </a:solidFill>
              </a:rPr>
              <a:t>PATIENT_INSURANCE</a:t>
            </a:r>
            <a:r>
              <a:rPr lang="cs-CZ" dirty="0">
                <a:solidFill>
                  <a:srgbClr val="00B050"/>
                </a:solidFill>
              </a:rPr>
              <a:t> (PATIENT_ID, INSURANCE_ID)</a:t>
            </a:r>
          </a:p>
          <a:p>
            <a:r>
              <a:rPr lang="cs-CZ" sz="2800" dirty="0"/>
              <a:t>Team B – </a:t>
            </a:r>
            <a:r>
              <a:rPr lang="cs-CZ" sz="2700" dirty="0"/>
              <a:t>vložit 1 záznam oddělení a 1 ambulantní záznam pro 2 pacienty</a:t>
            </a:r>
          </a:p>
          <a:p>
            <a:pPr lvl="1"/>
            <a:r>
              <a:rPr lang="cs-CZ" sz="2500" b="1" dirty="0">
                <a:solidFill>
                  <a:srgbClr val="00B050"/>
                </a:solidFill>
              </a:rPr>
              <a:t>RECORD_TYPE</a:t>
            </a:r>
            <a:r>
              <a:rPr lang="cs-CZ" sz="2500" dirty="0">
                <a:solidFill>
                  <a:srgbClr val="00B050"/>
                </a:solidFill>
              </a:rPr>
              <a:t> (RECORD_TYPE_ID, RECORD_TYPE_NAME)</a:t>
            </a:r>
          </a:p>
          <a:p>
            <a:pPr lvl="1"/>
            <a:r>
              <a:rPr lang="cs-CZ" b="1" dirty="0">
                <a:solidFill>
                  <a:srgbClr val="00B050"/>
                </a:solidFill>
              </a:rPr>
              <a:t>RECORD</a:t>
            </a:r>
            <a:r>
              <a:rPr lang="cs-CZ" dirty="0">
                <a:solidFill>
                  <a:srgbClr val="00B050"/>
                </a:solidFill>
              </a:rPr>
              <a:t> (RECORD _ID, PATIENT_ID, RECORD _TYPE_ID, RECORD _DATE)</a:t>
            </a:r>
          </a:p>
          <a:p>
            <a:r>
              <a:rPr lang="cs-CZ" dirty="0"/>
              <a:t>Team C – vložit 2 složky pro každého pacienta</a:t>
            </a:r>
          </a:p>
          <a:p>
            <a:pPr lvl="1"/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FOLDER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(FOLDER_ID, FOLDER_NAME, PATIENT_ID)</a:t>
            </a:r>
          </a:p>
          <a:p>
            <a:pPr lvl="1"/>
            <a:r>
              <a:rPr lang="cs-CZ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FOLDER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_RECORD</a:t>
            </a:r>
            <a:r>
              <a:rPr lang="cs-CZ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(FOLDER _ID, RECORD _ID)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cs-CZ" dirty="0"/>
              <a:t>Team D – vložit 1 lékaře a 2 záznamy půjček složky pro každého pacienta </a:t>
            </a:r>
          </a:p>
          <a:p>
            <a:pPr lvl="1"/>
            <a:r>
              <a:rPr lang="cs-CZ" sz="2500" b="1" dirty="0">
                <a:solidFill>
                  <a:schemeClr val="bg2">
                    <a:lumMod val="50000"/>
                  </a:schemeClr>
                </a:solidFill>
              </a:rPr>
              <a:t>BORROWER_TYPE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 (BORROWER_TYPE_ID, BORROWER_TYPE_NAME)</a:t>
            </a:r>
          </a:p>
          <a:p>
            <a:pPr lvl="1"/>
            <a:r>
              <a:rPr lang="cs-CZ" b="1" dirty="0">
                <a:solidFill>
                  <a:schemeClr val="bg2">
                    <a:lumMod val="50000"/>
                  </a:schemeClr>
                </a:solidFill>
              </a:rPr>
              <a:t>BORROWER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 (BORROWER_ID, BORROWER _TYPE_ID, BORROWER _NAME)</a:t>
            </a:r>
          </a:p>
          <a:p>
            <a:pPr lvl="1"/>
            <a:r>
              <a:rPr lang="cs-CZ" b="1" dirty="0">
                <a:solidFill>
                  <a:schemeClr val="bg2">
                    <a:lumMod val="50000"/>
                  </a:schemeClr>
                </a:solidFill>
              </a:rPr>
              <a:t>HISTORY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 (HISTORY_ID, BORROWER_ID, FOLDER_ID, HISTORY_DATE)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666750"/>
            <a:ext cx="8458200" cy="685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dirty="0"/>
              <a:t>Vkládání dat do tabulky</a:t>
            </a:r>
          </a:p>
          <a:p>
            <a:pPr lvl="1"/>
            <a:r>
              <a:rPr lang="cs-CZ" b="1" dirty="0">
                <a:solidFill>
                  <a:schemeClr val="accent4"/>
                </a:solidFill>
              </a:rPr>
              <a:t>INSERT INTO </a:t>
            </a:r>
            <a:r>
              <a:rPr lang="cs-CZ" b="1" dirty="0" err="1">
                <a:solidFill>
                  <a:schemeClr val="accent4"/>
                </a:solidFill>
              </a:rPr>
              <a:t>table_name</a:t>
            </a:r>
            <a:r>
              <a:rPr lang="cs-CZ" b="1" dirty="0">
                <a:solidFill>
                  <a:schemeClr val="accent4"/>
                </a:solidFill>
              </a:rPr>
              <a:t> (column_name1, column_name2, …) </a:t>
            </a:r>
            <a:br>
              <a:rPr lang="cs-CZ" b="1" dirty="0">
                <a:solidFill>
                  <a:schemeClr val="accent4"/>
                </a:solidFill>
              </a:rPr>
            </a:br>
            <a:r>
              <a:rPr lang="cs-CZ" b="1" dirty="0">
                <a:solidFill>
                  <a:schemeClr val="accent4"/>
                </a:solidFill>
              </a:rPr>
              <a:t>VALUES (value_column1, value_column2, …);</a:t>
            </a:r>
          </a:p>
        </p:txBody>
      </p:sp>
    </p:spTree>
    <p:extLst>
      <p:ext uri="{BB962C8B-B14F-4D97-AF65-F5344CB8AC3E}">
        <p14:creationId xmlns:p14="http://schemas.microsoft.com/office/powerpoint/2010/main" val="133063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 Jazyk – Vkládání dat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0" y="742950"/>
            <a:ext cx="9144000" cy="4400550"/>
          </a:xfrm>
        </p:spPr>
        <p:txBody>
          <a:bodyPr>
            <a:normAutofit fontScale="55000" lnSpcReduction="20000"/>
          </a:bodyPr>
          <a:lstStyle/>
          <a:p>
            <a:r>
              <a:rPr lang="cs-CZ" dirty="0"/>
              <a:t>Team A </a:t>
            </a:r>
          </a:p>
          <a:p>
            <a:pPr lvl="1"/>
            <a:r>
              <a:rPr lang="cs-CZ" dirty="0">
                <a:solidFill>
                  <a:srgbClr val="00B050"/>
                </a:solidFill>
              </a:rPr>
              <a:t>INSERT INTO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patient</a:t>
            </a:r>
            <a:r>
              <a:rPr lang="cs-CZ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rgbClr val="00B050"/>
                </a:solidFill>
              </a:rPr>
              <a:t>(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patient_id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patient_name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patient_age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patient_gender</a:t>
            </a:r>
            <a:r>
              <a:rPr lang="cs-CZ" dirty="0">
                <a:solidFill>
                  <a:srgbClr val="00B050"/>
                </a:solidFill>
              </a:rPr>
              <a:t>) VALUES (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1, 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Jakub Janda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, 25, 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male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dirty="0">
                <a:solidFill>
                  <a:srgbClr val="00B050"/>
                </a:solidFill>
              </a:rPr>
              <a:t>);</a:t>
            </a:r>
          </a:p>
          <a:p>
            <a:pPr lvl="1"/>
            <a:r>
              <a:rPr lang="cs-CZ" dirty="0">
                <a:solidFill>
                  <a:srgbClr val="00B050"/>
                </a:solidFill>
              </a:rPr>
              <a:t>INSERT INTO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insurance</a:t>
            </a:r>
            <a:r>
              <a:rPr lang="cs-CZ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rgbClr val="00B050"/>
                </a:solidFill>
              </a:rPr>
              <a:t>(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insurance_id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insurance_name</a:t>
            </a:r>
            <a:r>
              <a:rPr lang="cs-CZ" dirty="0">
                <a:solidFill>
                  <a:srgbClr val="00B050"/>
                </a:solidFill>
              </a:rPr>
              <a:t>) VALUES (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1, 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Všeobecná zdravotní pojišťovna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dirty="0">
                <a:solidFill>
                  <a:srgbClr val="00B050"/>
                </a:solidFill>
              </a:rPr>
              <a:t>);</a:t>
            </a:r>
          </a:p>
          <a:p>
            <a:pPr lvl="1"/>
            <a:r>
              <a:rPr lang="cs-CZ" dirty="0">
                <a:solidFill>
                  <a:srgbClr val="00B050"/>
                </a:solidFill>
              </a:rPr>
              <a:t>INSERT INTO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patient_insurance</a:t>
            </a:r>
            <a:r>
              <a:rPr lang="cs-CZ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rgbClr val="00B050"/>
                </a:solidFill>
              </a:rPr>
              <a:t>(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patient_id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insurance_id</a:t>
            </a:r>
            <a:r>
              <a:rPr lang="cs-CZ" dirty="0">
                <a:solidFill>
                  <a:srgbClr val="00B050"/>
                </a:solidFill>
              </a:rPr>
              <a:t>) VALUES (</a:t>
            </a:r>
            <a:r>
              <a:rPr lang="cs-CZ" sz="2800" dirty="0">
                <a:solidFill>
                  <a:schemeClr val="tx2">
                    <a:lumMod val="75000"/>
                  </a:schemeClr>
                </a:solidFill>
              </a:rPr>
              <a:t>1, 1</a:t>
            </a:r>
            <a:r>
              <a:rPr lang="cs-CZ" dirty="0">
                <a:solidFill>
                  <a:srgbClr val="00B050"/>
                </a:solidFill>
              </a:rPr>
              <a:t>);</a:t>
            </a:r>
          </a:p>
          <a:p>
            <a:r>
              <a:rPr lang="cs-CZ" dirty="0"/>
              <a:t>Team B</a:t>
            </a: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INSERT INTO </a:t>
            </a:r>
            <a:r>
              <a:rPr lang="cs-CZ" sz="25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record_type</a:t>
            </a:r>
            <a:r>
              <a:rPr lang="cs-CZ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sz="2500" dirty="0">
                <a:solidFill>
                  <a:srgbClr val="00B050"/>
                </a:solidFill>
              </a:rPr>
              <a:t>(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record_type_id</a:t>
            </a:r>
            <a:r>
              <a:rPr lang="cs-CZ" sz="2500" dirty="0">
                <a:solidFill>
                  <a:srgbClr val="00B050"/>
                </a:solidFill>
              </a:rPr>
              <a:t>,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record_type_name</a:t>
            </a:r>
            <a:r>
              <a:rPr lang="cs-CZ" sz="2500" dirty="0">
                <a:solidFill>
                  <a:srgbClr val="00B050"/>
                </a:solidFill>
              </a:rPr>
              <a:t>) VALUES (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1, 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/>
              <a:t>oddělení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>
                <a:solidFill>
                  <a:srgbClr val="00B050"/>
                </a:solidFill>
              </a:rPr>
              <a:t>), (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2, 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/>
              <a:t>ambulantní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>
                <a:solidFill>
                  <a:srgbClr val="00B050"/>
                </a:solidFill>
              </a:rPr>
              <a:t>);</a:t>
            </a:r>
          </a:p>
          <a:p>
            <a:pPr lvl="1"/>
            <a:r>
              <a:rPr lang="cs-CZ" dirty="0">
                <a:solidFill>
                  <a:srgbClr val="00B050"/>
                </a:solidFill>
              </a:rPr>
              <a:t>INSERT INTO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record</a:t>
            </a:r>
            <a:r>
              <a:rPr lang="cs-CZ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rgbClr val="00B050"/>
                </a:solidFill>
              </a:rPr>
              <a:t>(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record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_id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patient_id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record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_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type_id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record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_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date</a:t>
            </a:r>
            <a:r>
              <a:rPr lang="cs-CZ" dirty="0">
                <a:solidFill>
                  <a:srgbClr val="00B050"/>
                </a:solidFill>
              </a:rPr>
              <a:t>) </a:t>
            </a:r>
            <a:r>
              <a:rPr lang="cs-CZ" sz="2800" dirty="0">
                <a:solidFill>
                  <a:srgbClr val="00B050"/>
                </a:solidFill>
              </a:rPr>
              <a:t>VALUES (</a:t>
            </a:r>
            <a:r>
              <a:rPr lang="cs-CZ" sz="2800" dirty="0">
                <a:solidFill>
                  <a:schemeClr val="tx2">
                    <a:lumMod val="75000"/>
                  </a:schemeClr>
                </a:solidFill>
              </a:rPr>
              <a:t>1, 1, 1, </a:t>
            </a:r>
            <a:r>
              <a:rPr lang="cs-CZ" sz="2800" dirty="0" err="1">
                <a:solidFill>
                  <a:schemeClr val="tx2">
                    <a:lumMod val="75000"/>
                  </a:schemeClr>
                </a:solidFill>
              </a:rPr>
              <a:t>now</a:t>
            </a:r>
            <a:r>
              <a:rPr lang="cs-CZ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cs-CZ" sz="2800" dirty="0">
                <a:solidFill>
                  <a:srgbClr val="00B050"/>
                </a:solidFill>
              </a:rPr>
              <a:t>);</a:t>
            </a:r>
          </a:p>
          <a:p>
            <a:r>
              <a:rPr lang="cs-CZ" dirty="0"/>
              <a:t>Team C</a:t>
            </a: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INSERT INTO </a:t>
            </a:r>
            <a:r>
              <a:rPr lang="de-DE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folder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folder_id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folder_name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de-DE" sz="2500" dirty="0" err="1">
                <a:solidFill>
                  <a:schemeClr val="tx2">
                    <a:lumMod val="75000"/>
                  </a:schemeClr>
                </a:solidFill>
              </a:rPr>
              <a:t>patient_id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cs-CZ" sz="2800" dirty="0">
                <a:solidFill>
                  <a:srgbClr val="00B050"/>
                </a:solidFill>
              </a:rPr>
              <a:t>VALUES (</a:t>
            </a:r>
            <a:r>
              <a:rPr lang="cs-CZ" sz="2800" dirty="0">
                <a:solidFill>
                  <a:schemeClr val="tx2">
                    <a:lumMod val="75000"/>
                  </a:schemeClr>
                </a:solidFill>
              </a:rPr>
              <a:t>1, </a:t>
            </a:r>
            <a:r>
              <a:rPr lang="de-DE" sz="28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800" dirty="0"/>
              <a:t>Složka záznamů pro Jakuba Jandu</a:t>
            </a:r>
            <a:r>
              <a:rPr lang="de-DE" sz="28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800" dirty="0">
                <a:solidFill>
                  <a:schemeClr val="tx2">
                    <a:lumMod val="75000"/>
                  </a:schemeClr>
                </a:solidFill>
              </a:rPr>
              <a:t>, 1</a:t>
            </a:r>
            <a:r>
              <a:rPr lang="cs-CZ" sz="2800" dirty="0">
                <a:solidFill>
                  <a:srgbClr val="00B050"/>
                </a:solidFill>
              </a:rPr>
              <a:t>);</a:t>
            </a:r>
            <a:endParaRPr lang="de-DE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INSERT INTO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folder</a:t>
            </a:r>
            <a:r>
              <a:rPr lang="de-DE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_</a:t>
            </a:r>
            <a:r>
              <a:rPr lang="de-DE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record</a:t>
            </a:r>
            <a:r>
              <a:rPr lang="cs-CZ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folder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_id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record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_id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</a:t>
            </a:r>
            <a:r>
              <a:rPr lang="cs-CZ" dirty="0">
                <a:solidFill>
                  <a:srgbClr val="00B050"/>
                </a:solidFill>
              </a:rPr>
              <a:t>VALUES (</a:t>
            </a:r>
            <a:r>
              <a:rPr lang="cs-CZ" sz="2800" dirty="0">
                <a:solidFill>
                  <a:schemeClr val="tx2">
                    <a:lumMod val="75000"/>
                  </a:schemeClr>
                </a:solidFill>
              </a:rPr>
              <a:t>1, 1</a:t>
            </a:r>
            <a:r>
              <a:rPr lang="cs-CZ" dirty="0">
                <a:solidFill>
                  <a:srgbClr val="00B050"/>
                </a:solidFill>
              </a:rPr>
              <a:t>);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cs-CZ" dirty="0"/>
              <a:t>Team D</a:t>
            </a: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INSERT INTO </a:t>
            </a:r>
            <a:r>
              <a:rPr lang="cs-CZ" sz="25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borrower_type</a:t>
            </a:r>
            <a:r>
              <a:rPr lang="cs-CZ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borrower_type_id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borrower_type_name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)  </a:t>
            </a:r>
            <a:br>
              <a:rPr lang="cs-CZ" sz="25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cs-CZ" sz="2500" dirty="0">
                <a:solidFill>
                  <a:srgbClr val="00B050"/>
                </a:solidFill>
              </a:rPr>
              <a:t>VALUES (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1, 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/>
              <a:t>oddělení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>
                <a:solidFill>
                  <a:srgbClr val="00B050"/>
                </a:solidFill>
              </a:rPr>
              <a:t>), (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2, 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/>
              <a:t>lékař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>
                <a:solidFill>
                  <a:srgbClr val="00B050"/>
                </a:solidFill>
              </a:rPr>
              <a:t>), (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3, 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/>
              <a:t>nemocnice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>
                <a:solidFill>
                  <a:srgbClr val="00B050"/>
                </a:solidFill>
              </a:rPr>
              <a:t>);</a:t>
            </a:r>
            <a:endParaRPr lang="cs-CZ" sz="25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INSERT INTO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borrower</a:t>
            </a:r>
            <a:r>
              <a:rPr lang="cs-CZ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borrower_id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borrower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_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type_id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borrower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_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 ) </a:t>
            </a:r>
            <a:r>
              <a:rPr lang="cs-CZ" dirty="0">
                <a:solidFill>
                  <a:srgbClr val="00B050"/>
                </a:solidFill>
              </a:rPr>
              <a:t>VALUES (</a:t>
            </a:r>
            <a:r>
              <a:rPr lang="cs-CZ" sz="2800" dirty="0">
                <a:solidFill>
                  <a:schemeClr val="tx2">
                    <a:lumMod val="75000"/>
                  </a:schemeClr>
                </a:solidFill>
              </a:rPr>
              <a:t>1, 2, </a:t>
            </a:r>
            <a:r>
              <a:rPr lang="de-DE" sz="28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800" dirty="0">
                <a:solidFill>
                  <a:schemeClr val="tx2">
                    <a:lumMod val="75000"/>
                  </a:schemeClr>
                </a:solidFill>
              </a:rPr>
              <a:t>MUDr. Jan Malík</a:t>
            </a:r>
            <a:r>
              <a:rPr lang="de-DE" sz="28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dirty="0">
                <a:solidFill>
                  <a:srgbClr val="00B050"/>
                </a:solidFill>
              </a:rPr>
              <a:t>);</a:t>
            </a:r>
            <a:endParaRPr lang="cs-CZ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INSERT INTO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history</a:t>
            </a:r>
            <a:r>
              <a:rPr lang="cs-CZ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history_id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borrower_id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folder_id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history_date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cs-CZ" sz="2400" dirty="0">
                <a:solidFill>
                  <a:srgbClr val="00B050"/>
                </a:solidFill>
              </a:rPr>
              <a:t>VALUES (</a:t>
            </a:r>
            <a:r>
              <a:rPr lang="cs-CZ" sz="2400" dirty="0">
                <a:solidFill>
                  <a:schemeClr val="tx2">
                    <a:lumMod val="75000"/>
                  </a:schemeClr>
                </a:solidFill>
              </a:rPr>
              <a:t>1, 1, 1, </a:t>
            </a:r>
            <a:r>
              <a:rPr lang="cs-CZ" sz="2400" dirty="0" err="1">
                <a:solidFill>
                  <a:schemeClr val="tx2">
                    <a:lumMod val="75000"/>
                  </a:schemeClr>
                </a:solidFill>
              </a:rPr>
              <a:t>now</a:t>
            </a:r>
            <a:r>
              <a:rPr lang="cs-CZ" sz="24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cs-CZ" sz="2400" dirty="0">
                <a:solidFill>
                  <a:srgbClr val="00B05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87449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 Jazyk – Vyhledávání informací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2190750"/>
            <a:ext cx="4495800" cy="281940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100" b="1" dirty="0"/>
              <a:t>PATIENT</a:t>
            </a:r>
            <a:r>
              <a:rPr lang="cs-CZ" sz="1100" dirty="0"/>
              <a:t> (PATIENT_ID, PATIENT_NAME, PATIENT_AGE, PATIENT_GENDER)</a:t>
            </a:r>
          </a:p>
          <a:p>
            <a:pPr marL="0" indent="0">
              <a:buNone/>
            </a:pPr>
            <a:r>
              <a:rPr lang="cs-CZ" sz="1100" b="1" dirty="0"/>
              <a:t>INSURANCE</a:t>
            </a:r>
            <a:r>
              <a:rPr lang="cs-CZ" sz="1100" dirty="0"/>
              <a:t> (INSURANCE_ID, INSURANCE_NAME)</a:t>
            </a:r>
          </a:p>
          <a:p>
            <a:pPr marL="0" indent="0">
              <a:buNone/>
            </a:pPr>
            <a:r>
              <a:rPr lang="cs-CZ" sz="1100" b="1" dirty="0"/>
              <a:t>PATIENT_INSURANCE</a:t>
            </a:r>
            <a:r>
              <a:rPr lang="cs-CZ" sz="1100" dirty="0"/>
              <a:t> (PATIENT_ID, INSURANCE_ID)</a:t>
            </a:r>
          </a:p>
          <a:p>
            <a:pPr marL="0" indent="0">
              <a:buNone/>
            </a:pPr>
            <a:r>
              <a:rPr lang="cs-CZ" sz="1100" b="1" dirty="0"/>
              <a:t>RECORD_TYPE</a:t>
            </a:r>
            <a:r>
              <a:rPr lang="cs-CZ" sz="1100" dirty="0"/>
              <a:t> (RECORD_TYPE_ID, RECORD_TYPE_NAME)</a:t>
            </a:r>
          </a:p>
          <a:p>
            <a:pPr marL="0" indent="0">
              <a:buNone/>
            </a:pPr>
            <a:r>
              <a:rPr lang="cs-CZ" sz="1100" b="1" dirty="0"/>
              <a:t>RECORD</a:t>
            </a:r>
            <a:r>
              <a:rPr lang="cs-CZ" sz="1100" dirty="0"/>
              <a:t> (RECORD _ID, PATIENT_ID, RECORD _TYPE_ID, RECORD _DATE)</a:t>
            </a:r>
          </a:p>
          <a:p>
            <a:pPr marL="0" indent="0">
              <a:buNone/>
            </a:pPr>
            <a:r>
              <a:rPr lang="de-DE" sz="1100" b="1" dirty="0"/>
              <a:t>FOLDER</a:t>
            </a:r>
            <a:r>
              <a:rPr lang="de-DE" sz="1100" dirty="0"/>
              <a:t> (FOLDER_ID, FOLDER_NAME, PATIENT_ID)</a:t>
            </a:r>
          </a:p>
          <a:p>
            <a:pPr marL="0" indent="0">
              <a:buNone/>
            </a:pPr>
            <a:r>
              <a:rPr lang="cs-CZ" sz="1100" b="1" dirty="0"/>
              <a:t>FOLDER</a:t>
            </a:r>
            <a:r>
              <a:rPr lang="de-DE" sz="1100" b="1" dirty="0"/>
              <a:t>_RECORD</a:t>
            </a:r>
            <a:r>
              <a:rPr lang="cs-CZ" sz="1100" b="1" dirty="0"/>
              <a:t> </a:t>
            </a:r>
            <a:r>
              <a:rPr lang="cs-CZ" sz="1100" dirty="0"/>
              <a:t>(FOLDER _ID, RECORD _ID)</a:t>
            </a:r>
            <a:endParaRPr lang="de-DE" sz="1100" dirty="0"/>
          </a:p>
          <a:p>
            <a:pPr marL="0" indent="0">
              <a:buNone/>
            </a:pPr>
            <a:r>
              <a:rPr lang="cs-CZ" sz="1100" b="1" dirty="0"/>
              <a:t>BORROWER_TYPE</a:t>
            </a:r>
            <a:r>
              <a:rPr lang="cs-CZ" sz="1100" dirty="0"/>
              <a:t> (BORROWER_TYPE_ID, BORROWER_TYPE_NAME)</a:t>
            </a:r>
          </a:p>
          <a:p>
            <a:pPr marL="0" indent="0">
              <a:buNone/>
            </a:pPr>
            <a:r>
              <a:rPr lang="cs-CZ" sz="1100" b="1" dirty="0"/>
              <a:t>BORROWER</a:t>
            </a:r>
            <a:r>
              <a:rPr lang="cs-CZ" sz="1100" dirty="0"/>
              <a:t> (BORROWER_ID, BORROWER _TYPE_ID, BORROWER _NAME)</a:t>
            </a:r>
          </a:p>
          <a:p>
            <a:pPr marL="0" indent="0">
              <a:buNone/>
            </a:pPr>
            <a:r>
              <a:rPr lang="cs-CZ" sz="1100" b="1" dirty="0"/>
              <a:t>HISTORY</a:t>
            </a:r>
            <a:r>
              <a:rPr lang="cs-CZ" sz="1100" dirty="0"/>
              <a:t> (HISTORY_ID, BORROWER_ID, FOLDER_ID, HISTORY_DATE)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666750"/>
            <a:ext cx="8458200" cy="1447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dirty="0"/>
              <a:t>Vyhledávání informací</a:t>
            </a:r>
          </a:p>
          <a:p>
            <a:pPr lvl="1"/>
            <a:r>
              <a:rPr lang="cs-CZ" b="1" dirty="0">
                <a:solidFill>
                  <a:schemeClr val="accent4"/>
                </a:solidFill>
              </a:rPr>
              <a:t>SELECT </a:t>
            </a:r>
            <a:r>
              <a:rPr lang="cs-CZ" dirty="0">
                <a:solidFill>
                  <a:schemeClr val="accent4"/>
                </a:solidFill>
              </a:rPr>
              <a:t>column_name1, column_name2, …</a:t>
            </a:r>
            <a:br>
              <a:rPr lang="cs-CZ" dirty="0">
                <a:solidFill>
                  <a:schemeClr val="accent4"/>
                </a:solidFill>
              </a:rPr>
            </a:br>
            <a:r>
              <a:rPr lang="cs-CZ" b="1" dirty="0">
                <a:solidFill>
                  <a:schemeClr val="accent4"/>
                </a:solidFill>
              </a:rPr>
              <a:t>FROM </a:t>
            </a:r>
            <a:r>
              <a:rPr lang="cs-CZ" dirty="0" err="1">
                <a:solidFill>
                  <a:schemeClr val="accent4"/>
                </a:solidFill>
              </a:rPr>
              <a:t>table_name</a:t>
            </a:r>
            <a:r>
              <a:rPr lang="cs-CZ" dirty="0">
                <a:solidFill>
                  <a:schemeClr val="accent4"/>
                </a:solidFill>
              </a:rPr>
              <a:t> </a:t>
            </a:r>
            <a:br>
              <a:rPr lang="cs-CZ" b="1" dirty="0">
                <a:solidFill>
                  <a:schemeClr val="accent4"/>
                </a:solidFill>
              </a:rPr>
            </a:br>
            <a:r>
              <a:rPr lang="de-DE" b="1" dirty="0">
                <a:solidFill>
                  <a:schemeClr val="accent4"/>
                </a:solidFill>
              </a:rPr>
              <a:t>[</a:t>
            </a:r>
            <a:r>
              <a:rPr lang="cs-CZ" sz="2500" b="1" dirty="0">
                <a:solidFill>
                  <a:schemeClr val="accent4"/>
                </a:solidFill>
              </a:rPr>
              <a:t>WHERE </a:t>
            </a:r>
            <a:r>
              <a:rPr lang="cs-CZ" sz="2500" dirty="0" err="1">
                <a:solidFill>
                  <a:schemeClr val="accent4"/>
                </a:solidFill>
              </a:rPr>
              <a:t>conditions</a:t>
            </a:r>
            <a:r>
              <a:rPr lang="de-DE" sz="2500" dirty="0">
                <a:solidFill>
                  <a:schemeClr val="accent4"/>
                </a:solidFill>
              </a:rPr>
              <a:t>]</a:t>
            </a:r>
            <a:br>
              <a:rPr lang="cs-CZ" sz="2500" b="1" dirty="0">
                <a:solidFill>
                  <a:schemeClr val="accent4"/>
                </a:solidFill>
              </a:rPr>
            </a:br>
            <a:r>
              <a:rPr lang="de-DE" sz="2500" b="1" dirty="0">
                <a:solidFill>
                  <a:schemeClr val="accent4"/>
                </a:solidFill>
              </a:rPr>
              <a:t>[</a:t>
            </a:r>
            <a:r>
              <a:rPr lang="cs-CZ" sz="2500" b="1" dirty="0">
                <a:solidFill>
                  <a:schemeClr val="accent4"/>
                </a:solidFill>
              </a:rPr>
              <a:t>GROUP BY </a:t>
            </a:r>
            <a:r>
              <a:rPr lang="cs-CZ" sz="2500" dirty="0">
                <a:solidFill>
                  <a:schemeClr val="accent4"/>
                </a:solidFill>
              </a:rPr>
              <a:t>column_name1, column_name2, …</a:t>
            </a:r>
            <a:r>
              <a:rPr lang="de-DE" sz="2500" dirty="0">
                <a:solidFill>
                  <a:schemeClr val="accent4"/>
                </a:solidFill>
              </a:rPr>
              <a:t>]</a:t>
            </a:r>
            <a:br>
              <a:rPr lang="cs-CZ" sz="2500" dirty="0">
                <a:solidFill>
                  <a:schemeClr val="accent4"/>
                </a:solidFill>
              </a:rPr>
            </a:br>
            <a:r>
              <a:rPr lang="de-DE" sz="2500" dirty="0">
                <a:solidFill>
                  <a:schemeClr val="accent4"/>
                </a:solidFill>
              </a:rPr>
              <a:t>[</a:t>
            </a:r>
            <a:r>
              <a:rPr lang="cs-CZ" sz="2500" b="1" dirty="0">
                <a:solidFill>
                  <a:schemeClr val="accent4"/>
                </a:solidFill>
              </a:rPr>
              <a:t>HAVING </a:t>
            </a:r>
            <a:r>
              <a:rPr lang="cs-CZ" sz="2500" dirty="0" err="1">
                <a:solidFill>
                  <a:schemeClr val="accent4"/>
                </a:solidFill>
              </a:rPr>
              <a:t>conditions</a:t>
            </a:r>
            <a:r>
              <a:rPr lang="de-DE" sz="2500" dirty="0">
                <a:solidFill>
                  <a:schemeClr val="accent4"/>
                </a:solidFill>
              </a:rPr>
              <a:t>]</a:t>
            </a:r>
            <a:br>
              <a:rPr lang="cs-CZ" sz="2500" b="1" dirty="0">
                <a:solidFill>
                  <a:schemeClr val="accent4"/>
                </a:solidFill>
              </a:rPr>
            </a:br>
            <a:r>
              <a:rPr lang="de-DE" sz="2500" b="1" dirty="0">
                <a:solidFill>
                  <a:schemeClr val="accent4"/>
                </a:solidFill>
              </a:rPr>
              <a:t>[</a:t>
            </a:r>
            <a:r>
              <a:rPr lang="cs-CZ" sz="2500" b="1" dirty="0">
                <a:solidFill>
                  <a:schemeClr val="accent4"/>
                </a:solidFill>
              </a:rPr>
              <a:t>ORDER BY </a:t>
            </a:r>
            <a:r>
              <a:rPr lang="cs-CZ" sz="2500" dirty="0">
                <a:solidFill>
                  <a:schemeClr val="accent4"/>
                </a:solidFill>
              </a:rPr>
              <a:t>column_name1, column_name2, …</a:t>
            </a:r>
            <a:r>
              <a:rPr lang="de-DE" sz="2500" dirty="0">
                <a:solidFill>
                  <a:schemeClr val="accent4"/>
                </a:solidFill>
              </a:rPr>
              <a:t>]</a:t>
            </a:r>
            <a:br>
              <a:rPr lang="cs-CZ" sz="2500" dirty="0">
                <a:solidFill>
                  <a:schemeClr val="accent4"/>
                </a:solidFill>
              </a:rPr>
            </a:br>
            <a:r>
              <a:rPr lang="de-DE" sz="2500" dirty="0">
                <a:solidFill>
                  <a:schemeClr val="accent4"/>
                </a:solidFill>
              </a:rPr>
              <a:t>[</a:t>
            </a:r>
            <a:r>
              <a:rPr lang="cs-CZ" sz="2500" b="1" dirty="0">
                <a:solidFill>
                  <a:schemeClr val="accent4"/>
                </a:solidFill>
              </a:rPr>
              <a:t>LIMIT </a:t>
            </a:r>
            <a:r>
              <a:rPr lang="cs-CZ" sz="2500" dirty="0" err="1">
                <a:solidFill>
                  <a:schemeClr val="accent4"/>
                </a:solidFill>
              </a:rPr>
              <a:t>row_count</a:t>
            </a:r>
            <a:r>
              <a:rPr lang="de-DE" sz="2500" dirty="0">
                <a:solidFill>
                  <a:schemeClr val="accent4"/>
                </a:solidFill>
              </a:rPr>
              <a:t>]</a:t>
            </a:r>
            <a:r>
              <a:rPr lang="cs-CZ" sz="2500" dirty="0">
                <a:solidFill>
                  <a:schemeClr val="accent4"/>
                </a:solidFill>
              </a:rPr>
              <a:t>;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953000" y="742950"/>
            <a:ext cx="4114799" cy="426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ts val="0"/>
              </a:spcBef>
            </a:pPr>
            <a:r>
              <a:rPr lang="cs-CZ" sz="1400" b="1" dirty="0"/>
              <a:t>Team A</a:t>
            </a:r>
          </a:p>
          <a:p>
            <a:pPr lvl="1">
              <a:spcBef>
                <a:spcPts val="0"/>
              </a:spcBef>
            </a:pPr>
            <a:r>
              <a:rPr lang="cs-CZ" sz="1400" dirty="0"/>
              <a:t>Počet všech pacientů</a:t>
            </a:r>
            <a:endParaRPr lang="de-DE" sz="1400" dirty="0"/>
          </a:p>
          <a:p>
            <a:pPr lvl="1">
              <a:spcBef>
                <a:spcPts val="0"/>
              </a:spcBef>
            </a:pPr>
            <a:r>
              <a:rPr lang="cs-CZ" sz="1400" dirty="0"/>
              <a:t>Pojišťovna pacienta Jakuba Jandy </a:t>
            </a:r>
          </a:p>
          <a:p>
            <a:pPr lvl="1">
              <a:spcBef>
                <a:spcPts val="0"/>
              </a:spcBef>
            </a:pPr>
            <a:r>
              <a:rPr lang="cs-CZ" sz="1400" dirty="0"/>
              <a:t>Složky, které si půjčil MUDr. Malík</a:t>
            </a:r>
          </a:p>
          <a:p>
            <a:pPr>
              <a:spcBef>
                <a:spcPts val="0"/>
              </a:spcBef>
            </a:pPr>
            <a:r>
              <a:rPr lang="cs-CZ" sz="1400" b="1" dirty="0"/>
              <a:t>Team B</a:t>
            </a:r>
          </a:p>
          <a:p>
            <a:pPr lvl="1">
              <a:spcBef>
                <a:spcPts val="0"/>
              </a:spcBef>
            </a:pPr>
            <a:r>
              <a:rPr lang="cs-CZ" sz="1400" dirty="0"/>
              <a:t>Počet mužských pacientů</a:t>
            </a:r>
          </a:p>
          <a:p>
            <a:pPr lvl="1">
              <a:spcBef>
                <a:spcPts val="0"/>
              </a:spcBef>
            </a:pPr>
            <a:r>
              <a:rPr lang="cs-CZ" sz="1400" dirty="0"/>
              <a:t>Ambulantní záznam pacienta Jakuba Jandy</a:t>
            </a:r>
          </a:p>
          <a:p>
            <a:pPr lvl="1">
              <a:spcBef>
                <a:spcPts val="0"/>
              </a:spcBef>
            </a:pPr>
            <a:r>
              <a:rPr lang="cs-CZ" sz="1400" dirty="0"/>
              <a:t>Pacienty bez složek</a:t>
            </a:r>
          </a:p>
          <a:p>
            <a:pPr>
              <a:spcBef>
                <a:spcPts val="0"/>
              </a:spcBef>
            </a:pPr>
            <a:r>
              <a:rPr lang="cs-CZ" sz="1400" b="1" dirty="0"/>
              <a:t>Team C</a:t>
            </a:r>
          </a:p>
          <a:p>
            <a:pPr lvl="1">
              <a:spcBef>
                <a:spcPts val="0"/>
              </a:spcBef>
            </a:pPr>
            <a:r>
              <a:rPr lang="cs-CZ" sz="1400" dirty="0"/>
              <a:t>Složky, které si půjčila nějaká nemocnice</a:t>
            </a:r>
          </a:p>
          <a:p>
            <a:pPr lvl="1">
              <a:spcBef>
                <a:spcPts val="0"/>
              </a:spcBef>
            </a:pPr>
            <a:r>
              <a:rPr lang="cs-CZ" sz="1400" dirty="0"/>
              <a:t>Nejstarší pacient</a:t>
            </a:r>
          </a:p>
          <a:p>
            <a:pPr lvl="1">
              <a:spcBef>
                <a:spcPts val="0"/>
              </a:spcBef>
            </a:pPr>
            <a:r>
              <a:rPr lang="cs-CZ" sz="1400" dirty="0"/>
              <a:t>Poslední datum, kdy byly složky půjčeny od pacientky Kláry Bílé</a:t>
            </a:r>
          </a:p>
          <a:p>
            <a:pPr>
              <a:spcBef>
                <a:spcPts val="0"/>
              </a:spcBef>
            </a:pPr>
            <a:r>
              <a:rPr lang="cs-CZ" sz="1400" b="1" dirty="0"/>
              <a:t>Team D</a:t>
            </a:r>
          </a:p>
          <a:p>
            <a:pPr lvl="1">
              <a:spcBef>
                <a:spcPts val="0"/>
              </a:spcBef>
            </a:pPr>
            <a:r>
              <a:rPr lang="cs-CZ" sz="1400" dirty="0"/>
              <a:t>Počet pojišťoven pacientky Ludmily Černé</a:t>
            </a:r>
          </a:p>
          <a:p>
            <a:pPr lvl="1">
              <a:spcBef>
                <a:spcPts val="0"/>
              </a:spcBef>
            </a:pPr>
            <a:r>
              <a:rPr lang="cs-CZ" sz="1400" dirty="0"/>
              <a:t>Všechny lékařské záznamy pro Janu Hezkou</a:t>
            </a:r>
          </a:p>
          <a:p>
            <a:pPr lvl="1">
              <a:spcBef>
                <a:spcPts val="0"/>
              </a:spcBef>
            </a:pPr>
            <a:r>
              <a:rPr lang="cs-CZ" sz="1400" dirty="0"/>
              <a:t>Záznamy půjček složek pana Švejka od lékaře a nemocnice </a:t>
            </a:r>
          </a:p>
        </p:txBody>
      </p:sp>
    </p:spTree>
    <p:extLst>
      <p:ext uri="{BB962C8B-B14F-4D97-AF65-F5344CB8AC3E}">
        <p14:creationId xmlns:p14="http://schemas.microsoft.com/office/powerpoint/2010/main" val="289379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 Jazyk – Vyhledávání informací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704850"/>
            <a:ext cx="4419600" cy="148590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100" b="1" dirty="0"/>
              <a:t>PATIENT</a:t>
            </a:r>
            <a:r>
              <a:rPr lang="cs-CZ" sz="1100" dirty="0"/>
              <a:t> (PATIENT_ID, PATIENT_NAME, PATIENT_AGE, PATIENT_GENDER)</a:t>
            </a:r>
          </a:p>
          <a:p>
            <a:pPr marL="0" indent="0">
              <a:buNone/>
            </a:pPr>
            <a:r>
              <a:rPr lang="cs-CZ" sz="1100" b="1" dirty="0"/>
              <a:t>INSURANCE</a:t>
            </a:r>
            <a:r>
              <a:rPr lang="cs-CZ" sz="1100" dirty="0"/>
              <a:t> (INSURANCE_ID, INSURANCE_NAME)</a:t>
            </a:r>
          </a:p>
          <a:p>
            <a:pPr marL="0" indent="0">
              <a:buNone/>
            </a:pPr>
            <a:r>
              <a:rPr lang="cs-CZ" sz="1100" b="1" dirty="0"/>
              <a:t>PATIENT_INSURANCE</a:t>
            </a:r>
            <a:r>
              <a:rPr lang="cs-CZ" sz="1100" dirty="0"/>
              <a:t> (PATIENT_ID, INSURANCE_ID)</a:t>
            </a:r>
          </a:p>
          <a:p>
            <a:pPr marL="0" indent="0">
              <a:buNone/>
            </a:pPr>
            <a:r>
              <a:rPr lang="cs-CZ" sz="1100" b="1" dirty="0"/>
              <a:t>RECORD_TYPE</a:t>
            </a:r>
            <a:r>
              <a:rPr lang="cs-CZ" sz="1100" dirty="0"/>
              <a:t> (RECORD_TYPE_ID, RECORD_TYPE_NAME)</a:t>
            </a:r>
          </a:p>
          <a:p>
            <a:pPr marL="0" indent="0">
              <a:buNone/>
            </a:pPr>
            <a:r>
              <a:rPr lang="cs-CZ" sz="1100" b="1" dirty="0"/>
              <a:t>RECORD</a:t>
            </a:r>
            <a:r>
              <a:rPr lang="cs-CZ" sz="1100" dirty="0"/>
              <a:t> (RECORD _ID, PATIENT_ID, RECORD _TYPE_ID, RECORD _DATE)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3400" y="2313214"/>
            <a:ext cx="8077200" cy="269693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ts val="0"/>
              </a:spcBef>
            </a:pPr>
            <a:r>
              <a:rPr lang="cs-CZ" sz="1400" b="1" dirty="0"/>
              <a:t>Team A</a:t>
            </a:r>
          </a:p>
          <a:p>
            <a:pPr lvl="1">
              <a:spcBef>
                <a:spcPts val="0"/>
              </a:spcBef>
            </a:pPr>
            <a:r>
              <a:rPr lang="cs-CZ" sz="1400" dirty="0"/>
              <a:t>Počet všech pacientů</a:t>
            </a:r>
            <a:br>
              <a:rPr lang="cs-CZ" sz="1400" dirty="0"/>
            </a:br>
            <a:r>
              <a:rPr lang="cs-CZ" sz="1400" dirty="0" err="1">
                <a:solidFill>
                  <a:srgbClr val="00B050"/>
                </a:solidFill>
              </a:rPr>
              <a:t>select</a:t>
            </a:r>
            <a:r>
              <a:rPr lang="cs-CZ" sz="1400" dirty="0">
                <a:solidFill>
                  <a:srgbClr val="00B050"/>
                </a:solidFill>
              </a:rPr>
              <a:t> </a:t>
            </a:r>
            <a:r>
              <a:rPr lang="cs-CZ" sz="1400" dirty="0" err="1">
                <a:solidFill>
                  <a:srgbClr val="00B050"/>
                </a:solidFill>
              </a:rPr>
              <a:t>count</a:t>
            </a:r>
            <a:r>
              <a:rPr lang="de-DE" sz="1400" dirty="0">
                <a:solidFill>
                  <a:srgbClr val="00B050"/>
                </a:solidFill>
              </a:rPr>
              <a:t>(*) </a:t>
            </a:r>
            <a:r>
              <a:rPr lang="de-DE" sz="1400" dirty="0" err="1">
                <a:solidFill>
                  <a:srgbClr val="00B050"/>
                </a:solidFill>
              </a:rPr>
              <a:t>from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patient</a:t>
            </a:r>
            <a:endParaRPr lang="de-DE" sz="1400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cs-CZ" sz="1400" dirty="0"/>
              <a:t>Pojišťovna pacienta Jakuba Jandy</a:t>
            </a:r>
            <a:br>
              <a:rPr lang="de-DE" sz="1400" dirty="0"/>
            </a:br>
            <a:r>
              <a:rPr lang="de-DE" sz="1400" dirty="0" err="1">
                <a:solidFill>
                  <a:srgbClr val="00B050"/>
                </a:solidFill>
              </a:rPr>
              <a:t>select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cs-CZ" sz="1400" dirty="0" err="1">
                <a:solidFill>
                  <a:srgbClr val="00B050"/>
                </a:solidFill>
              </a:rPr>
              <a:t>insurane.insurance_name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from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insurance</a:t>
            </a:r>
            <a:r>
              <a:rPr lang="de-DE" sz="1400" dirty="0">
                <a:solidFill>
                  <a:srgbClr val="00B050"/>
                </a:solidFill>
              </a:rPr>
              <a:t>, </a:t>
            </a:r>
            <a:r>
              <a:rPr lang="de-DE" sz="1400" dirty="0" err="1">
                <a:solidFill>
                  <a:srgbClr val="00B050"/>
                </a:solidFill>
              </a:rPr>
              <a:t>patient</a:t>
            </a:r>
            <a:r>
              <a:rPr lang="cs-CZ" sz="1400" dirty="0">
                <a:solidFill>
                  <a:srgbClr val="00B050"/>
                </a:solidFill>
              </a:rPr>
              <a:t>, </a:t>
            </a:r>
            <a:r>
              <a:rPr lang="cs-CZ" sz="1400" dirty="0" err="1">
                <a:solidFill>
                  <a:srgbClr val="00B050"/>
                </a:solidFill>
              </a:rPr>
              <a:t>patient_insusurance</a:t>
            </a:r>
            <a:br>
              <a:rPr lang="de-DE" sz="1400" dirty="0">
                <a:solidFill>
                  <a:srgbClr val="00B050"/>
                </a:solidFill>
              </a:rPr>
            </a:br>
            <a:r>
              <a:rPr lang="de-DE" sz="1400" dirty="0" err="1">
                <a:solidFill>
                  <a:srgbClr val="00B050"/>
                </a:solidFill>
              </a:rPr>
              <a:t>where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insurance.insurance_id</a:t>
            </a:r>
            <a:r>
              <a:rPr lang="de-DE" sz="1400" dirty="0">
                <a:solidFill>
                  <a:srgbClr val="00B050"/>
                </a:solidFill>
              </a:rPr>
              <a:t> = </a:t>
            </a:r>
            <a:r>
              <a:rPr lang="de-DE" sz="1400" dirty="0" err="1">
                <a:solidFill>
                  <a:srgbClr val="00B050"/>
                </a:solidFill>
              </a:rPr>
              <a:t>patient</a:t>
            </a:r>
            <a:r>
              <a:rPr lang="cs-CZ" sz="1400" dirty="0">
                <a:solidFill>
                  <a:srgbClr val="00B050"/>
                </a:solidFill>
              </a:rPr>
              <a:t>_</a:t>
            </a:r>
            <a:r>
              <a:rPr lang="cs-CZ" sz="1400" dirty="0" err="1">
                <a:solidFill>
                  <a:srgbClr val="00B050"/>
                </a:solidFill>
              </a:rPr>
              <a:t>insurance</a:t>
            </a:r>
            <a:r>
              <a:rPr lang="de-DE" sz="1400" dirty="0">
                <a:solidFill>
                  <a:srgbClr val="00B050"/>
                </a:solidFill>
              </a:rPr>
              <a:t>.</a:t>
            </a:r>
            <a:r>
              <a:rPr lang="de-DE" sz="1400" dirty="0" err="1">
                <a:solidFill>
                  <a:srgbClr val="00B050"/>
                </a:solidFill>
              </a:rPr>
              <a:t>insurance_id</a:t>
            </a:r>
            <a:r>
              <a:rPr lang="cs-CZ" sz="1400" dirty="0">
                <a:solidFill>
                  <a:srgbClr val="00B050"/>
                </a:solidFill>
              </a:rPr>
              <a:t> and    </a:t>
            </a:r>
            <a:r>
              <a:rPr lang="cs-CZ" sz="1400" dirty="0" err="1">
                <a:solidFill>
                  <a:srgbClr val="00B050"/>
                </a:solidFill>
              </a:rPr>
              <a:t>patient_insurance.patient_id</a:t>
            </a:r>
            <a:r>
              <a:rPr lang="cs-CZ" sz="1400" dirty="0">
                <a:solidFill>
                  <a:srgbClr val="00B050"/>
                </a:solidFill>
              </a:rPr>
              <a:t> = </a:t>
            </a:r>
            <a:r>
              <a:rPr lang="cs-CZ" sz="1400" dirty="0" err="1">
                <a:solidFill>
                  <a:srgbClr val="00B050"/>
                </a:solidFill>
              </a:rPr>
              <a:t>patient.patient_id</a:t>
            </a:r>
            <a:r>
              <a:rPr lang="cs-CZ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and</a:t>
            </a:r>
            <a:r>
              <a:rPr lang="de-DE" sz="1400" dirty="0">
                <a:solidFill>
                  <a:srgbClr val="00B050"/>
                </a:solidFill>
              </a:rPr>
              <a:t>    </a:t>
            </a:r>
            <a:r>
              <a:rPr lang="de-DE" sz="1400" dirty="0" err="1">
                <a:solidFill>
                  <a:srgbClr val="00B050"/>
                </a:solidFill>
              </a:rPr>
              <a:t>patient.patient_name</a:t>
            </a:r>
            <a:r>
              <a:rPr lang="de-DE" sz="1400" dirty="0">
                <a:solidFill>
                  <a:srgbClr val="00B050"/>
                </a:solidFill>
              </a:rPr>
              <a:t> = 'Jakub Janda‘</a:t>
            </a:r>
            <a:r>
              <a:rPr lang="cs-CZ" sz="1400" dirty="0">
                <a:solidFill>
                  <a:srgbClr val="00B050"/>
                </a:solidFill>
              </a:rPr>
              <a:t> </a:t>
            </a:r>
          </a:p>
          <a:p>
            <a:pPr lvl="1">
              <a:spcBef>
                <a:spcPts val="0"/>
              </a:spcBef>
            </a:pPr>
            <a:r>
              <a:rPr lang="cs-CZ" sz="1400" dirty="0"/>
              <a:t>Složky, které si půjčil MUDr. Malík</a:t>
            </a:r>
            <a:br>
              <a:rPr lang="de-DE" sz="1400" dirty="0"/>
            </a:br>
            <a:r>
              <a:rPr lang="de-DE" sz="1400" dirty="0" err="1">
                <a:solidFill>
                  <a:srgbClr val="00B050"/>
                </a:solidFill>
              </a:rPr>
              <a:t>select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cs-CZ" sz="1400" dirty="0" err="1">
                <a:solidFill>
                  <a:srgbClr val="00B050"/>
                </a:solidFill>
              </a:rPr>
              <a:t>folder.folder_name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from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folder</a:t>
            </a:r>
            <a:r>
              <a:rPr lang="de-DE" sz="1400" dirty="0">
                <a:solidFill>
                  <a:srgbClr val="00B050"/>
                </a:solidFill>
              </a:rPr>
              <a:t>, </a:t>
            </a:r>
            <a:r>
              <a:rPr lang="de-DE" sz="1400" dirty="0" err="1">
                <a:solidFill>
                  <a:srgbClr val="00B050"/>
                </a:solidFill>
              </a:rPr>
              <a:t>borrower</a:t>
            </a:r>
            <a:r>
              <a:rPr lang="de-DE" sz="1400" dirty="0">
                <a:solidFill>
                  <a:srgbClr val="00B050"/>
                </a:solidFill>
              </a:rPr>
              <a:t>, </a:t>
            </a:r>
            <a:r>
              <a:rPr lang="de-DE" sz="1400" dirty="0" err="1">
                <a:solidFill>
                  <a:srgbClr val="00B050"/>
                </a:solidFill>
              </a:rPr>
              <a:t>history</a:t>
            </a:r>
            <a:br>
              <a:rPr lang="de-DE" sz="1400" dirty="0">
                <a:solidFill>
                  <a:srgbClr val="00B050"/>
                </a:solidFill>
              </a:rPr>
            </a:br>
            <a:r>
              <a:rPr lang="de-DE" sz="1400" dirty="0" err="1">
                <a:solidFill>
                  <a:srgbClr val="00B050"/>
                </a:solidFill>
              </a:rPr>
              <a:t>where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fol</a:t>
            </a:r>
            <a:r>
              <a:rPr lang="cs-CZ" sz="1400" dirty="0">
                <a:solidFill>
                  <a:srgbClr val="00B050"/>
                </a:solidFill>
              </a:rPr>
              <a:t>d</a:t>
            </a:r>
            <a:r>
              <a:rPr lang="de-DE" sz="1400" dirty="0" err="1">
                <a:solidFill>
                  <a:srgbClr val="00B050"/>
                </a:solidFill>
              </a:rPr>
              <a:t>er.folder_id</a:t>
            </a:r>
            <a:r>
              <a:rPr lang="de-DE" sz="1400" dirty="0">
                <a:solidFill>
                  <a:srgbClr val="00B050"/>
                </a:solidFill>
              </a:rPr>
              <a:t> = </a:t>
            </a:r>
            <a:r>
              <a:rPr lang="de-DE" sz="1400" dirty="0" err="1">
                <a:solidFill>
                  <a:srgbClr val="00B050"/>
                </a:solidFill>
              </a:rPr>
              <a:t>history.fol</a:t>
            </a:r>
            <a:r>
              <a:rPr lang="cs-CZ" sz="1400" dirty="0">
                <a:solidFill>
                  <a:srgbClr val="00B050"/>
                </a:solidFill>
              </a:rPr>
              <a:t>d</a:t>
            </a:r>
            <a:r>
              <a:rPr lang="de-DE" sz="1400" dirty="0" err="1">
                <a:solidFill>
                  <a:srgbClr val="00B050"/>
                </a:solidFill>
              </a:rPr>
              <a:t>er_id</a:t>
            </a:r>
            <a:br>
              <a:rPr lang="de-DE" sz="1400" dirty="0">
                <a:solidFill>
                  <a:srgbClr val="00B050"/>
                </a:solidFill>
              </a:rPr>
            </a:br>
            <a:r>
              <a:rPr lang="de-DE" sz="1400" dirty="0" err="1">
                <a:solidFill>
                  <a:srgbClr val="00B050"/>
                </a:solidFill>
              </a:rPr>
              <a:t>and</a:t>
            </a:r>
            <a:r>
              <a:rPr lang="de-DE" sz="1400" dirty="0">
                <a:solidFill>
                  <a:srgbClr val="00B050"/>
                </a:solidFill>
              </a:rPr>
              <a:t>    </a:t>
            </a:r>
            <a:r>
              <a:rPr lang="de-DE" sz="1400" dirty="0" err="1">
                <a:solidFill>
                  <a:srgbClr val="00B050"/>
                </a:solidFill>
              </a:rPr>
              <a:t>history.borrower_id</a:t>
            </a:r>
            <a:r>
              <a:rPr lang="de-DE" sz="1400" dirty="0">
                <a:solidFill>
                  <a:srgbClr val="00B050"/>
                </a:solidFill>
              </a:rPr>
              <a:t> = </a:t>
            </a:r>
            <a:r>
              <a:rPr lang="de-DE" sz="1400" dirty="0" err="1">
                <a:solidFill>
                  <a:srgbClr val="00B050"/>
                </a:solidFill>
              </a:rPr>
              <a:t>borrower.borrower_id</a:t>
            </a:r>
            <a:br>
              <a:rPr lang="de-DE" sz="1400" dirty="0">
                <a:solidFill>
                  <a:srgbClr val="00B050"/>
                </a:solidFill>
              </a:rPr>
            </a:br>
            <a:r>
              <a:rPr lang="de-DE" sz="1400" dirty="0" err="1">
                <a:solidFill>
                  <a:srgbClr val="00B050"/>
                </a:solidFill>
              </a:rPr>
              <a:t>and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borrower.borrow_name</a:t>
            </a:r>
            <a:r>
              <a:rPr lang="de-DE" sz="1400" dirty="0">
                <a:solidFill>
                  <a:srgbClr val="00B050"/>
                </a:solidFill>
              </a:rPr>
              <a:t> = '</a:t>
            </a:r>
            <a:r>
              <a:rPr lang="de-DE" sz="1400" dirty="0" err="1">
                <a:solidFill>
                  <a:srgbClr val="00B050"/>
                </a:solidFill>
              </a:rPr>
              <a:t>MUDr</a:t>
            </a:r>
            <a:r>
              <a:rPr lang="de-DE" sz="1400" dirty="0">
                <a:solidFill>
                  <a:srgbClr val="00B050"/>
                </a:solidFill>
              </a:rPr>
              <a:t>. Malik‘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0" y="742950"/>
            <a:ext cx="4488024" cy="14478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de-DE" sz="1100" b="1" dirty="0"/>
              <a:t>FOLDER</a:t>
            </a:r>
            <a:r>
              <a:rPr lang="de-DE" sz="1100" dirty="0"/>
              <a:t> (FOLDER_ID, FOLDER_NAME, PATIENT_ID)</a:t>
            </a:r>
          </a:p>
          <a:p>
            <a:pPr marL="0" indent="0">
              <a:buNone/>
            </a:pPr>
            <a:r>
              <a:rPr lang="cs-CZ" sz="1100" b="1" dirty="0"/>
              <a:t>FOLDER</a:t>
            </a:r>
            <a:r>
              <a:rPr lang="de-DE" sz="1100" b="1" dirty="0"/>
              <a:t>_RECORD</a:t>
            </a:r>
            <a:r>
              <a:rPr lang="cs-CZ" sz="1100" b="1" dirty="0"/>
              <a:t> </a:t>
            </a:r>
            <a:r>
              <a:rPr lang="cs-CZ" sz="1100" dirty="0"/>
              <a:t>(FOLDER _ID, RECORD _ID)</a:t>
            </a:r>
            <a:endParaRPr lang="de-DE" sz="1100" dirty="0"/>
          </a:p>
          <a:p>
            <a:pPr marL="0" indent="0">
              <a:buNone/>
            </a:pPr>
            <a:r>
              <a:rPr lang="cs-CZ" sz="1100" b="1" dirty="0"/>
              <a:t>BORROWER_TYPE</a:t>
            </a:r>
            <a:r>
              <a:rPr lang="cs-CZ" sz="1100" dirty="0"/>
              <a:t> (BORROWER_TYPE_ID, BORROWER_TYPE_NAME)</a:t>
            </a:r>
          </a:p>
          <a:p>
            <a:pPr marL="0" indent="0">
              <a:buNone/>
            </a:pPr>
            <a:r>
              <a:rPr lang="cs-CZ" sz="1100" b="1" dirty="0"/>
              <a:t>BORROWER</a:t>
            </a:r>
            <a:r>
              <a:rPr lang="cs-CZ" sz="1100" dirty="0"/>
              <a:t> (BORROWER_ID, BORROWER _TYPE_ID, BORROWER _NAME)</a:t>
            </a:r>
          </a:p>
          <a:p>
            <a:pPr marL="0" indent="0">
              <a:buNone/>
            </a:pPr>
            <a:r>
              <a:rPr lang="cs-CZ" sz="1100" b="1" dirty="0"/>
              <a:t>HISTORY</a:t>
            </a:r>
            <a:r>
              <a:rPr lang="cs-CZ" sz="1100" dirty="0"/>
              <a:t> (HISTORY_ID, BORROWER_ID, FOLDER_ID, HISTORY_DATE)</a:t>
            </a:r>
          </a:p>
        </p:txBody>
      </p:sp>
    </p:spTree>
    <p:extLst>
      <p:ext uri="{BB962C8B-B14F-4D97-AF65-F5344CB8AC3E}">
        <p14:creationId xmlns:p14="http://schemas.microsoft.com/office/powerpoint/2010/main" val="4064747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 Jazyk – Vyhledávání informací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704850"/>
            <a:ext cx="4419600" cy="148590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100" b="1" dirty="0"/>
              <a:t>PATIENT</a:t>
            </a:r>
            <a:r>
              <a:rPr lang="cs-CZ" sz="1100" dirty="0"/>
              <a:t> (PATIENT_ID, PATIENT_NAME, PATIENT_AGE, PATIENT_GENDER)</a:t>
            </a:r>
          </a:p>
          <a:p>
            <a:pPr marL="0" indent="0">
              <a:buNone/>
            </a:pPr>
            <a:r>
              <a:rPr lang="cs-CZ" sz="1100" b="1" dirty="0"/>
              <a:t>INSURANCE</a:t>
            </a:r>
            <a:r>
              <a:rPr lang="cs-CZ" sz="1100" dirty="0"/>
              <a:t> (INSURANCE_ID, INSURANCE_NAME)</a:t>
            </a:r>
          </a:p>
          <a:p>
            <a:pPr marL="0" indent="0">
              <a:buNone/>
            </a:pPr>
            <a:r>
              <a:rPr lang="cs-CZ" sz="1100" b="1" dirty="0"/>
              <a:t>PATIENT_INSURANCE</a:t>
            </a:r>
            <a:r>
              <a:rPr lang="cs-CZ" sz="1100" dirty="0"/>
              <a:t> (PATIENT_ID, INSURANCE_ID)</a:t>
            </a:r>
          </a:p>
          <a:p>
            <a:pPr marL="0" indent="0">
              <a:buNone/>
            </a:pPr>
            <a:r>
              <a:rPr lang="cs-CZ" sz="1100" b="1" dirty="0"/>
              <a:t>RECORD_TYPE</a:t>
            </a:r>
            <a:r>
              <a:rPr lang="cs-CZ" sz="1100" dirty="0"/>
              <a:t> (RECORD_TYPE_ID, RECORD_TYPE_NAME)</a:t>
            </a:r>
          </a:p>
          <a:p>
            <a:pPr marL="0" indent="0">
              <a:buNone/>
            </a:pPr>
            <a:r>
              <a:rPr lang="cs-CZ" sz="1100" b="1" dirty="0"/>
              <a:t>RECORD</a:t>
            </a:r>
            <a:r>
              <a:rPr lang="cs-CZ" sz="1100" dirty="0"/>
              <a:t> (RECORD _ID, PATIENT_ID, RECORD _TYPE_ID, RECORD _DATE)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3400" y="2266950"/>
            <a:ext cx="8077200" cy="28302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ts val="0"/>
              </a:spcBef>
            </a:pPr>
            <a:r>
              <a:rPr lang="cs-CZ" sz="1300" b="1" dirty="0"/>
              <a:t>Team B</a:t>
            </a:r>
          </a:p>
          <a:p>
            <a:pPr lvl="1">
              <a:spcBef>
                <a:spcPts val="0"/>
              </a:spcBef>
            </a:pPr>
            <a:r>
              <a:rPr lang="cs-CZ" sz="1300" dirty="0"/>
              <a:t>Počet mužských pacientů</a:t>
            </a:r>
            <a:br>
              <a:rPr lang="de-DE" sz="1300" dirty="0"/>
            </a:br>
            <a:r>
              <a:rPr lang="de-DE" sz="1300" dirty="0" err="1">
                <a:solidFill>
                  <a:srgbClr val="00B050"/>
                </a:solidFill>
              </a:rPr>
              <a:t>select</a:t>
            </a:r>
            <a:r>
              <a:rPr lang="de-DE" sz="1300" dirty="0">
                <a:solidFill>
                  <a:srgbClr val="00B050"/>
                </a:solidFill>
              </a:rPr>
              <a:t> * </a:t>
            </a:r>
            <a:r>
              <a:rPr lang="de-DE" sz="1300" dirty="0" err="1">
                <a:solidFill>
                  <a:srgbClr val="00B050"/>
                </a:solidFill>
              </a:rPr>
              <a:t>from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patient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where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gender</a:t>
            </a:r>
            <a:r>
              <a:rPr lang="de-DE" sz="1300" dirty="0">
                <a:solidFill>
                  <a:srgbClr val="00B050"/>
                </a:solidFill>
              </a:rPr>
              <a:t>=</a:t>
            </a:r>
            <a:r>
              <a:rPr lang="cs-CZ" sz="1300" dirty="0">
                <a:solidFill>
                  <a:srgbClr val="00B050"/>
                </a:solidFill>
              </a:rPr>
              <a:t>0</a:t>
            </a:r>
            <a:endParaRPr lang="de-DE" sz="1300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cs-CZ" sz="1300" dirty="0"/>
              <a:t>Ambulantní záznam pacienta Jakuba Jandy</a:t>
            </a:r>
            <a:br>
              <a:rPr lang="de-DE" sz="1300" dirty="0"/>
            </a:br>
            <a:r>
              <a:rPr lang="de-DE" sz="1300" dirty="0" err="1">
                <a:solidFill>
                  <a:srgbClr val="00B050"/>
                </a:solidFill>
              </a:rPr>
              <a:t>select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cs-CZ" sz="1300" dirty="0" err="1">
                <a:solidFill>
                  <a:srgbClr val="00B050"/>
                </a:solidFill>
              </a:rPr>
              <a:t>record</a:t>
            </a:r>
            <a:r>
              <a:rPr lang="cs-CZ" sz="1300" dirty="0">
                <a:solidFill>
                  <a:srgbClr val="00B050"/>
                </a:solidFill>
              </a:rPr>
              <a:t>.</a:t>
            </a:r>
            <a:r>
              <a:rPr lang="de-DE" sz="1300" dirty="0">
                <a:solidFill>
                  <a:srgbClr val="00B050"/>
                </a:solidFill>
              </a:rPr>
              <a:t>* </a:t>
            </a:r>
            <a:r>
              <a:rPr lang="de-DE" sz="1300" dirty="0" err="1">
                <a:solidFill>
                  <a:srgbClr val="00B050"/>
                </a:solidFill>
              </a:rPr>
              <a:t>from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record</a:t>
            </a:r>
            <a:r>
              <a:rPr lang="de-DE" sz="1300" dirty="0">
                <a:solidFill>
                  <a:srgbClr val="00B050"/>
                </a:solidFill>
              </a:rPr>
              <a:t>, </a:t>
            </a:r>
            <a:r>
              <a:rPr lang="de-DE" sz="1300" dirty="0" err="1">
                <a:solidFill>
                  <a:srgbClr val="00B050"/>
                </a:solidFill>
              </a:rPr>
              <a:t>record_type</a:t>
            </a:r>
            <a:r>
              <a:rPr lang="de-DE" sz="1300" dirty="0">
                <a:solidFill>
                  <a:srgbClr val="00B050"/>
                </a:solidFill>
              </a:rPr>
              <a:t>, </a:t>
            </a:r>
            <a:r>
              <a:rPr lang="de-DE" sz="1300" dirty="0" err="1">
                <a:solidFill>
                  <a:srgbClr val="00B050"/>
                </a:solidFill>
              </a:rPr>
              <a:t>patient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where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record.record_type_id</a:t>
            </a:r>
            <a:r>
              <a:rPr lang="de-DE" sz="1300" dirty="0">
                <a:solidFill>
                  <a:srgbClr val="00B050"/>
                </a:solidFill>
              </a:rPr>
              <a:t> = </a:t>
            </a:r>
            <a:r>
              <a:rPr lang="de-DE" sz="1300" dirty="0" err="1">
                <a:solidFill>
                  <a:srgbClr val="00B050"/>
                </a:solidFill>
              </a:rPr>
              <a:t>record_type.record_type_id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and</a:t>
            </a:r>
            <a:r>
              <a:rPr lang="de-DE" sz="1300" dirty="0">
                <a:solidFill>
                  <a:srgbClr val="00B050"/>
                </a:solidFill>
              </a:rPr>
              <a:t>    </a:t>
            </a:r>
            <a:r>
              <a:rPr lang="de-DE" sz="1300" dirty="0" err="1">
                <a:solidFill>
                  <a:srgbClr val="00B050"/>
                </a:solidFill>
              </a:rPr>
              <a:t>record.patient_id</a:t>
            </a:r>
            <a:r>
              <a:rPr lang="de-DE" sz="1300" dirty="0">
                <a:solidFill>
                  <a:srgbClr val="00B050"/>
                </a:solidFill>
              </a:rPr>
              <a:t> = </a:t>
            </a:r>
            <a:r>
              <a:rPr lang="de-DE" sz="1300" dirty="0" err="1">
                <a:solidFill>
                  <a:srgbClr val="00B050"/>
                </a:solidFill>
              </a:rPr>
              <a:t>patient.patient_id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and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record_type.record_type_name</a:t>
            </a:r>
            <a:r>
              <a:rPr lang="de-DE" sz="1300" dirty="0">
                <a:solidFill>
                  <a:srgbClr val="00B050"/>
                </a:solidFill>
              </a:rPr>
              <a:t> = 'a</a:t>
            </a:r>
            <a:r>
              <a:rPr lang="cs-CZ" sz="1300" dirty="0" err="1">
                <a:solidFill>
                  <a:srgbClr val="00B050"/>
                </a:solidFill>
              </a:rPr>
              <a:t>mbulantní</a:t>
            </a:r>
            <a:r>
              <a:rPr lang="de-DE" sz="1300" dirty="0">
                <a:solidFill>
                  <a:srgbClr val="00B050"/>
                </a:solidFill>
              </a:rPr>
              <a:t>‘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and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patient.patient_name</a:t>
            </a:r>
            <a:r>
              <a:rPr lang="de-DE" sz="1300" dirty="0">
                <a:solidFill>
                  <a:srgbClr val="00B050"/>
                </a:solidFill>
              </a:rPr>
              <a:t> = 'Jakub Janda‘</a:t>
            </a:r>
            <a:endParaRPr lang="cs-CZ" sz="1300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cs-CZ" sz="1300" dirty="0"/>
              <a:t>Pacienty bez složek</a:t>
            </a:r>
            <a:br>
              <a:rPr lang="de-DE" sz="1300" dirty="0"/>
            </a:br>
            <a:r>
              <a:rPr lang="de-DE" sz="1300" dirty="0" err="1">
                <a:solidFill>
                  <a:srgbClr val="00B050"/>
                </a:solidFill>
              </a:rPr>
              <a:t>select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patient.patient_name</a:t>
            </a:r>
            <a:r>
              <a:rPr lang="de-DE" sz="1300" dirty="0">
                <a:solidFill>
                  <a:srgbClr val="00B050"/>
                </a:solidFill>
              </a:rPr>
              <a:t>, </a:t>
            </a:r>
            <a:r>
              <a:rPr lang="de-DE" sz="1300" dirty="0" err="1">
                <a:solidFill>
                  <a:srgbClr val="00B050"/>
                </a:solidFill>
              </a:rPr>
              <a:t>count</a:t>
            </a:r>
            <a:r>
              <a:rPr lang="de-DE" sz="1300" dirty="0">
                <a:solidFill>
                  <a:srgbClr val="00B050"/>
                </a:solidFill>
              </a:rPr>
              <a:t>(*) </a:t>
            </a:r>
            <a:r>
              <a:rPr lang="de-DE" sz="1300" dirty="0" err="1">
                <a:solidFill>
                  <a:srgbClr val="00B050"/>
                </a:solidFill>
              </a:rPr>
              <a:t>from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folder</a:t>
            </a:r>
            <a:r>
              <a:rPr lang="de-DE" sz="1300" dirty="0">
                <a:solidFill>
                  <a:srgbClr val="00B050"/>
                </a:solidFill>
              </a:rPr>
              <a:t>, </a:t>
            </a:r>
            <a:r>
              <a:rPr lang="de-DE" sz="1300" dirty="0" err="1">
                <a:solidFill>
                  <a:srgbClr val="00B050"/>
                </a:solidFill>
              </a:rPr>
              <a:t>patient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where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folder.patient_id</a:t>
            </a:r>
            <a:r>
              <a:rPr lang="de-DE" sz="1300" dirty="0">
                <a:solidFill>
                  <a:srgbClr val="00B050"/>
                </a:solidFill>
              </a:rPr>
              <a:t> = </a:t>
            </a:r>
            <a:r>
              <a:rPr lang="de-DE" sz="1300" dirty="0" err="1">
                <a:solidFill>
                  <a:srgbClr val="00B050"/>
                </a:solidFill>
              </a:rPr>
              <a:t>patient.patient_id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group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by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patient.patient_name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having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count</a:t>
            </a:r>
            <a:r>
              <a:rPr lang="de-DE" sz="1300" dirty="0">
                <a:solidFill>
                  <a:srgbClr val="00B050"/>
                </a:solidFill>
              </a:rPr>
              <a:t>(*)=0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0" y="742950"/>
            <a:ext cx="4488024" cy="14478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de-DE" sz="1100" b="1" dirty="0"/>
              <a:t>FOLDER</a:t>
            </a:r>
            <a:r>
              <a:rPr lang="de-DE" sz="1100" dirty="0"/>
              <a:t> (FOLDER_ID, FOLDER_NAME, PATIENT_ID)</a:t>
            </a:r>
          </a:p>
          <a:p>
            <a:pPr marL="0" indent="0">
              <a:buNone/>
            </a:pPr>
            <a:r>
              <a:rPr lang="cs-CZ" sz="1100" b="1" dirty="0"/>
              <a:t>FOLDER</a:t>
            </a:r>
            <a:r>
              <a:rPr lang="de-DE" sz="1100" b="1" dirty="0"/>
              <a:t>_RECORD</a:t>
            </a:r>
            <a:r>
              <a:rPr lang="cs-CZ" sz="1100" b="1" dirty="0"/>
              <a:t> </a:t>
            </a:r>
            <a:r>
              <a:rPr lang="cs-CZ" sz="1100" dirty="0"/>
              <a:t>(FOLDER _ID, RECORD _ID)</a:t>
            </a:r>
            <a:endParaRPr lang="de-DE" sz="1100" dirty="0"/>
          </a:p>
          <a:p>
            <a:pPr marL="0" indent="0">
              <a:buNone/>
            </a:pPr>
            <a:r>
              <a:rPr lang="cs-CZ" sz="1100" b="1" dirty="0"/>
              <a:t>BORROWER_TYPE</a:t>
            </a:r>
            <a:r>
              <a:rPr lang="cs-CZ" sz="1100" dirty="0"/>
              <a:t> (BORROWER_TYPE_ID, BORROWER_TYPE_NAME)</a:t>
            </a:r>
          </a:p>
          <a:p>
            <a:pPr marL="0" indent="0">
              <a:buNone/>
            </a:pPr>
            <a:r>
              <a:rPr lang="cs-CZ" sz="1100" b="1" dirty="0"/>
              <a:t>BORROWER</a:t>
            </a:r>
            <a:r>
              <a:rPr lang="cs-CZ" sz="1100" dirty="0"/>
              <a:t> (BORROWER_ID, BORROWER _TYPE_ID, BORROWER _NAME)</a:t>
            </a:r>
          </a:p>
          <a:p>
            <a:pPr marL="0" indent="0">
              <a:buNone/>
            </a:pPr>
            <a:r>
              <a:rPr lang="cs-CZ" sz="1100" b="1" dirty="0"/>
              <a:t>HISTORY</a:t>
            </a:r>
            <a:r>
              <a:rPr lang="cs-CZ" sz="1100" dirty="0"/>
              <a:t> (HISTORY_ID, BORROWER_ID, FOLDER_ID, HISTORY_DATE)</a:t>
            </a:r>
          </a:p>
        </p:txBody>
      </p:sp>
    </p:spTree>
    <p:extLst>
      <p:ext uri="{BB962C8B-B14F-4D97-AF65-F5344CB8AC3E}">
        <p14:creationId xmlns:p14="http://schemas.microsoft.com/office/powerpoint/2010/main" val="218630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 Jazyk – Vyhledávání informací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704850"/>
            <a:ext cx="4419600" cy="140970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100" b="1" dirty="0"/>
              <a:t>PATIENT</a:t>
            </a:r>
            <a:r>
              <a:rPr lang="cs-CZ" sz="1100" dirty="0"/>
              <a:t> (PATIENT_ID, PATIENT_NAME, PATIENT_AGE, PATIENT_GENDER)</a:t>
            </a:r>
          </a:p>
          <a:p>
            <a:pPr marL="0" indent="0">
              <a:buNone/>
            </a:pPr>
            <a:r>
              <a:rPr lang="cs-CZ" sz="1100" b="1" dirty="0"/>
              <a:t>INSURANCE</a:t>
            </a:r>
            <a:r>
              <a:rPr lang="cs-CZ" sz="1100" dirty="0"/>
              <a:t> (INSURANCE_ID, INSURANCE_NAME)</a:t>
            </a:r>
          </a:p>
          <a:p>
            <a:pPr marL="0" indent="0">
              <a:buNone/>
            </a:pPr>
            <a:r>
              <a:rPr lang="cs-CZ" sz="1100" b="1" dirty="0"/>
              <a:t>PATIENT_INSURANCE</a:t>
            </a:r>
            <a:r>
              <a:rPr lang="cs-CZ" sz="1100" dirty="0"/>
              <a:t> (PATIENT_ID, INSURANCE_ID)</a:t>
            </a:r>
          </a:p>
          <a:p>
            <a:pPr marL="0" indent="0">
              <a:buNone/>
            </a:pPr>
            <a:r>
              <a:rPr lang="cs-CZ" sz="1100" b="1" dirty="0"/>
              <a:t>RECORD_TYPE</a:t>
            </a:r>
            <a:r>
              <a:rPr lang="cs-CZ" sz="1100" dirty="0"/>
              <a:t> (RECORD_TYPE_ID, RECORD_TYPE_NAME)</a:t>
            </a:r>
          </a:p>
          <a:p>
            <a:pPr marL="0" indent="0">
              <a:buNone/>
            </a:pPr>
            <a:r>
              <a:rPr lang="cs-CZ" sz="1100" b="1" dirty="0"/>
              <a:t>RECORD</a:t>
            </a:r>
            <a:r>
              <a:rPr lang="cs-CZ" sz="1100" dirty="0"/>
              <a:t> (RECORD _ID, PATIENT_ID, RECORD _TYPE_ID, RECORD _DATE)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3400" y="2190750"/>
            <a:ext cx="8077200" cy="2895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ts val="0"/>
              </a:spcBef>
            </a:pPr>
            <a:r>
              <a:rPr lang="cs-CZ" sz="1300" b="1" dirty="0"/>
              <a:t>Team C</a:t>
            </a:r>
          </a:p>
          <a:p>
            <a:pPr lvl="1">
              <a:spcBef>
                <a:spcPts val="0"/>
              </a:spcBef>
            </a:pPr>
            <a:r>
              <a:rPr lang="cs-CZ" sz="1300" dirty="0"/>
              <a:t>Složky, které si půjčila nějaká nemocnice</a:t>
            </a:r>
            <a:br>
              <a:rPr lang="de-DE" sz="1300" dirty="0"/>
            </a:br>
            <a:r>
              <a:rPr lang="de-DE" sz="1300" dirty="0" err="1">
                <a:solidFill>
                  <a:srgbClr val="00B050"/>
                </a:solidFill>
              </a:rPr>
              <a:t>select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cs-CZ" sz="1300" dirty="0" err="1">
                <a:solidFill>
                  <a:srgbClr val="00B050"/>
                </a:solidFill>
              </a:rPr>
              <a:t>folder</a:t>
            </a:r>
            <a:r>
              <a:rPr lang="cs-CZ" sz="1300" dirty="0">
                <a:solidFill>
                  <a:srgbClr val="00B050"/>
                </a:solidFill>
              </a:rPr>
              <a:t>.</a:t>
            </a:r>
            <a:r>
              <a:rPr lang="de-DE" sz="1300" dirty="0">
                <a:solidFill>
                  <a:srgbClr val="00B050"/>
                </a:solidFill>
              </a:rPr>
              <a:t>* </a:t>
            </a:r>
            <a:r>
              <a:rPr lang="de-DE" sz="1300" dirty="0" err="1">
                <a:solidFill>
                  <a:srgbClr val="00B050"/>
                </a:solidFill>
              </a:rPr>
              <a:t>from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folder</a:t>
            </a:r>
            <a:r>
              <a:rPr lang="de-DE" sz="1300" dirty="0">
                <a:solidFill>
                  <a:srgbClr val="00B050"/>
                </a:solidFill>
              </a:rPr>
              <a:t>, </a:t>
            </a:r>
            <a:r>
              <a:rPr lang="de-DE" sz="1300" dirty="0" err="1">
                <a:solidFill>
                  <a:srgbClr val="00B050"/>
                </a:solidFill>
              </a:rPr>
              <a:t>borrower</a:t>
            </a:r>
            <a:r>
              <a:rPr lang="de-DE" sz="1300" dirty="0">
                <a:solidFill>
                  <a:srgbClr val="00B050"/>
                </a:solidFill>
              </a:rPr>
              <a:t>, </a:t>
            </a:r>
            <a:r>
              <a:rPr lang="de-DE" sz="1300" dirty="0" err="1">
                <a:solidFill>
                  <a:srgbClr val="00B050"/>
                </a:solidFill>
              </a:rPr>
              <a:t>borrower_type</a:t>
            </a:r>
            <a:r>
              <a:rPr lang="cs-CZ" sz="1300" dirty="0">
                <a:solidFill>
                  <a:srgbClr val="00B050"/>
                </a:solidFill>
              </a:rPr>
              <a:t>, </a:t>
            </a:r>
            <a:r>
              <a:rPr lang="cs-CZ" sz="1300" dirty="0" err="1">
                <a:solidFill>
                  <a:srgbClr val="00B050"/>
                </a:solidFill>
              </a:rPr>
              <a:t>history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where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folder</a:t>
            </a:r>
            <a:r>
              <a:rPr lang="de-DE" sz="1300" dirty="0">
                <a:solidFill>
                  <a:srgbClr val="00B050"/>
                </a:solidFill>
              </a:rPr>
              <a:t>.</a:t>
            </a:r>
            <a:r>
              <a:rPr lang="cs-CZ" sz="1300" dirty="0" err="1">
                <a:solidFill>
                  <a:srgbClr val="00B050"/>
                </a:solidFill>
              </a:rPr>
              <a:t>folder</a:t>
            </a:r>
            <a:r>
              <a:rPr lang="de-DE" sz="1300" dirty="0">
                <a:solidFill>
                  <a:srgbClr val="00B050"/>
                </a:solidFill>
              </a:rPr>
              <a:t>_</a:t>
            </a:r>
            <a:r>
              <a:rPr lang="de-DE" sz="1300" dirty="0" err="1">
                <a:solidFill>
                  <a:srgbClr val="00B050"/>
                </a:solidFill>
              </a:rPr>
              <a:t>id</a:t>
            </a:r>
            <a:r>
              <a:rPr lang="de-DE" sz="1300" dirty="0">
                <a:solidFill>
                  <a:srgbClr val="00B050"/>
                </a:solidFill>
              </a:rPr>
              <a:t> = </a:t>
            </a:r>
            <a:r>
              <a:rPr lang="cs-CZ" sz="1300" dirty="0" err="1">
                <a:solidFill>
                  <a:srgbClr val="00B050"/>
                </a:solidFill>
              </a:rPr>
              <a:t>history.folder_id</a:t>
            </a:r>
            <a:br>
              <a:rPr lang="cs-CZ" sz="1300" dirty="0">
                <a:solidFill>
                  <a:srgbClr val="00B050"/>
                </a:solidFill>
              </a:rPr>
            </a:br>
            <a:r>
              <a:rPr lang="cs-CZ" sz="1300" dirty="0">
                <a:solidFill>
                  <a:srgbClr val="00B050"/>
                </a:solidFill>
              </a:rPr>
              <a:t>and    </a:t>
            </a:r>
            <a:r>
              <a:rPr lang="cs-CZ" sz="1300" dirty="0" err="1">
                <a:solidFill>
                  <a:srgbClr val="00B050"/>
                </a:solidFill>
              </a:rPr>
              <a:t>history.borrower_id</a:t>
            </a:r>
            <a:r>
              <a:rPr lang="cs-CZ" sz="1300" dirty="0">
                <a:solidFill>
                  <a:srgbClr val="00B050"/>
                </a:solidFill>
              </a:rPr>
              <a:t> = </a:t>
            </a:r>
            <a:r>
              <a:rPr lang="cs-CZ" sz="1300" dirty="0" err="1">
                <a:solidFill>
                  <a:srgbClr val="00B050"/>
                </a:solidFill>
              </a:rPr>
              <a:t>borrower.borrower_id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and</a:t>
            </a:r>
            <a:r>
              <a:rPr lang="de-DE" sz="1300" dirty="0">
                <a:solidFill>
                  <a:srgbClr val="00B050"/>
                </a:solidFill>
              </a:rPr>
              <a:t>    </a:t>
            </a:r>
            <a:r>
              <a:rPr lang="de-DE" sz="1300" dirty="0" err="1">
                <a:solidFill>
                  <a:srgbClr val="00B050"/>
                </a:solidFill>
              </a:rPr>
              <a:t>borrower</a:t>
            </a:r>
            <a:r>
              <a:rPr lang="de-DE" sz="1300" dirty="0">
                <a:solidFill>
                  <a:srgbClr val="00B050"/>
                </a:solidFill>
              </a:rPr>
              <a:t>. </a:t>
            </a:r>
            <a:r>
              <a:rPr lang="de-DE" sz="1300" dirty="0" err="1">
                <a:solidFill>
                  <a:srgbClr val="00B050"/>
                </a:solidFill>
              </a:rPr>
              <a:t>borrower_type_id</a:t>
            </a:r>
            <a:r>
              <a:rPr lang="de-DE" sz="1300" dirty="0">
                <a:solidFill>
                  <a:srgbClr val="00B050"/>
                </a:solidFill>
              </a:rPr>
              <a:t> = </a:t>
            </a:r>
            <a:r>
              <a:rPr lang="de-DE" sz="1300" dirty="0" err="1">
                <a:solidFill>
                  <a:srgbClr val="00B050"/>
                </a:solidFill>
              </a:rPr>
              <a:t>borrower_type</a:t>
            </a:r>
            <a:r>
              <a:rPr lang="de-DE" sz="1300" dirty="0">
                <a:solidFill>
                  <a:srgbClr val="00B050"/>
                </a:solidFill>
              </a:rPr>
              <a:t>. </a:t>
            </a:r>
            <a:r>
              <a:rPr lang="de-DE" sz="1300" dirty="0" err="1">
                <a:solidFill>
                  <a:srgbClr val="00B050"/>
                </a:solidFill>
              </a:rPr>
              <a:t>borrower_type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and</a:t>
            </a:r>
            <a:r>
              <a:rPr lang="de-DE" sz="1300" dirty="0">
                <a:solidFill>
                  <a:srgbClr val="00B050"/>
                </a:solidFill>
              </a:rPr>
              <a:t>    </a:t>
            </a:r>
            <a:r>
              <a:rPr lang="de-DE" sz="1300" dirty="0" err="1">
                <a:solidFill>
                  <a:srgbClr val="00B050"/>
                </a:solidFill>
              </a:rPr>
              <a:t>borrower_type</a:t>
            </a:r>
            <a:r>
              <a:rPr lang="de-DE" sz="1300" dirty="0">
                <a:solidFill>
                  <a:srgbClr val="00B050"/>
                </a:solidFill>
              </a:rPr>
              <a:t>. </a:t>
            </a:r>
            <a:r>
              <a:rPr lang="de-DE" sz="1300" dirty="0" err="1">
                <a:solidFill>
                  <a:srgbClr val="00B050"/>
                </a:solidFill>
              </a:rPr>
              <a:t>borrower_type_name</a:t>
            </a:r>
            <a:r>
              <a:rPr lang="de-DE" sz="1300" dirty="0">
                <a:solidFill>
                  <a:srgbClr val="00B050"/>
                </a:solidFill>
              </a:rPr>
              <a:t> = '</a:t>
            </a:r>
            <a:r>
              <a:rPr lang="de-DE" sz="1300" dirty="0" err="1">
                <a:solidFill>
                  <a:srgbClr val="00B050"/>
                </a:solidFill>
              </a:rPr>
              <a:t>nemocnice</a:t>
            </a:r>
            <a:r>
              <a:rPr lang="de-DE" sz="1300" dirty="0">
                <a:solidFill>
                  <a:srgbClr val="00B050"/>
                </a:solidFill>
              </a:rPr>
              <a:t>‘</a:t>
            </a:r>
            <a:endParaRPr lang="cs-CZ" sz="1300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cs-CZ" sz="1300" dirty="0"/>
              <a:t>Nejstarší pacient</a:t>
            </a:r>
            <a:br>
              <a:rPr lang="de-DE" sz="1300" dirty="0"/>
            </a:br>
            <a:r>
              <a:rPr lang="de-DE" sz="1300" dirty="0" err="1">
                <a:solidFill>
                  <a:srgbClr val="00B050"/>
                </a:solidFill>
              </a:rPr>
              <a:t>select</a:t>
            </a:r>
            <a:r>
              <a:rPr lang="de-DE" sz="1300" dirty="0">
                <a:solidFill>
                  <a:srgbClr val="00B050"/>
                </a:solidFill>
              </a:rPr>
              <a:t> * </a:t>
            </a:r>
            <a:r>
              <a:rPr lang="de-DE" sz="1300" dirty="0" err="1">
                <a:solidFill>
                  <a:srgbClr val="00B050"/>
                </a:solidFill>
              </a:rPr>
              <a:t>from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patient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order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by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cs-CZ" sz="1300" dirty="0" err="1">
                <a:solidFill>
                  <a:srgbClr val="00B050"/>
                </a:solidFill>
              </a:rPr>
              <a:t>patient</a:t>
            </a:r>
            <a:r>
              <a:rPr lang="cs-CZ" sz="1300" dirty="0">
                <a:solidFill>
                  <a:srgbClr val="00B050"/>
                </a:solidFill>
              </a:rPr>
              <a:t>_</a:t>
            </a:r>
            <a:r>
              <a:rPr lang="de-DE" sz="1300" dirty="0" err="1">
                <a:solidFill>
                  <a:srgbClr val="00B050"/>
                </a:solidFill>
              </a:rPr>
              <a:t>age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desc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limit</a:t>
            </a:r>
            <a:r>
              <a:rPr lang="de-DE" sz="1300" dirty="0">
                <a:solidFill>
                  <a:srgbClr val="00B050"/>
                </a:solidFill>
              </a:rPr>
              <a:t> 1</a:t>
            </a:r>
            <a:endParaRPr lang="cs-CZ" sz="1300" dirty="0"/>
          </a:p>
          <a:p>
            <a:pPr lvl="1">
              <a:spcBef>
                <a:spcPts val="0"/>
              </a:spcBef>
            </a:pPr>
            <a:r>
              <a:rPr lang="cs-CZ" sz="1300" dirty="0"/>
              <a:t>Poslední datum, kdy byly půjčeny složky od pacientky Kláry Bílé </a:t>
            </a:r>
            <a:br>
              <a:rPr lang="de-DE" sz="1300" dirty="0"/>
            </a:br>
            <a:r>
              <a:rPr lang="de-DE" sz="1300" dirty="0" err="1">
                <a:solidFill>
                  <a:srgbClr val="00B050"/>
                </a:solidFill>
              </a:rPr>
              <a:t>select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max</a:t>
            </a:r>
            <a:r>
              <a:rPr lang="de-DE" sz="1300" dirty="0">
                <a:solidFill>
                  <a:srgbClr val="00B050"/>
                </a:solidFill>
              </a:rPr>
              <a:t>(</a:t>
            </a:r>
            <a:r>
              <a:rPr lang="de-DE" sz="1300" dirty="0" err="1">
                <a:solidFill>
                  <a:srgbClr val="00B050"/>
                </a:solidFill>
              </a:rPr>
              <a:t>history.date</a:t>
            </a:r>
            <a:r>
              <a:rPr lang="de-DE" sz="1300" dirty="0">
                <a:solidFill>
                  <a:srgbClr val="00B050"/>
                </a:solidFill>
              </a:rPr>
              <a:t>) </a:t>
            </a:r>
            <a:r>
              <a:rPr lang="de-DE" sz="1300" dirty="0" err="1">
                <a:solidFill>
                  <a:srgbClr val="00B050"/>
                </a:solidFill>
              </a:rPr>
              <a:t>from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history</a:t>
            </a:r>
            <a:r>
              <a:rPr lang="de-DE" sz="1300" dirty="0">
                <a:solidFill>
                  <a:srgbClr val="00B050"/>
                </a:solidFill>
              </a:rPr>
              <a:t>, </a:t>
            </a:r>
            <a:r>
              <a:rPr lang="de-DE" sz="1300" dirty="0" err="1">
                <a:solidFill>
                  <a:srgbClr val="00B050"/>
                </a:solidFill>
              </a:rPr>
              <a:t>folder</a:t>
            </a:r>
            <a:r>
              <a:rPr lang="de-DE" sz="1300" dirty="0">
                <a:solidFill>
                  <a:srgbClr val="00B050"/>
                </a:solidFill>
              </a:rPr>
              <a:t>, </a:t>
            </a:r>
            <a:r>
              <a:rPr lang="de-DE" sz="1300" dirty="0" err="1">
                <a:solidFill>
                  <a:srgbClr val="00B050"/>
                </a:solidFill>
              </a:rPr>
              <a:t>patient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where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history.folder_id</a:t>
            </a:r>
            <a:r>
              <a:rPr lang="de-DE" sz="1300" dirty="0">
                <a:solidFill>
                  <a:srgbClr val="00B050"/>
                </a:solidFill>
              </a:rPr>
              <a:t> = </a:t>
            </a:r>
            <a:r>
              <a:rPr lang="de-DE" sz="1300" dirty="0" err="1">
                <a:solidFill>
                  <a:srgbClr val="00B050"/>
                </a:solidFill>
              </a:rPr>
              <a:t>folder.fodler_id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and</a:t>
            </a:r>
            <a:r>
              <a:rPr lang="de-DE" sz="1300" dirty="0">
                <a:solidFill>
                  <a:srgbClr val="00B050"/>
                </a:solidFill>
              </a:rPr>
              <a:t>    </a:t>
            </a:r>
            <a:r>
              <a:rPr lang="de-DE" sz="1300" dirty="0" err="1">
                <a:solidFill>
                  <a:srgbClr val="00B050"/>
                </a:solidFill>
              </a:rPr>
              <a:t>folder.patient_id</a:t>
            </a:r>
            <a:r>
              <a:rPr lang="de-DE" sz="1300" dirty="0">
                <a:solidFill>
                  <a:srgbClr val="00B050"/>
                </a:solidFill>
              </a:rPr>
              <a:t> = </a:t>
            </a:r>
            <a:r>
              <a:rPr lang="de-DE" sz="1300" dirty="0" err="1">
                <a:solidFill>
                  <a:srgbClr val="00B050"/>
                </a:solidFill>
              </a:rPr>
              <a:t>patient.patient_id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and</a:t>
            </a:r>
            <a:r>
              <a:rPr lang="de-DE" sz="1300" dirty="0">
                <a:solidFill>
                  <a:srgbClr val="00B050"/>
                </a:solidFill>
              </a:rPr>
              <a:t>    </a:t>
            </a:r>
            <a:r>
              <a:rPr lang="de-DE" sz="1300" dirty="0" err="1">
                <a:solidFill>
                  <a:srgbClr val="00B050"/>
                </a:solidFill>
              </a:rPr>
              <a:t>patient.patient_name</a:t>
            </a:r>
            <a:r>
              <a:rPr lang="de-DE" sz="1300" dirty="0">
                <a:solidFill>
                  <a:srgbClr val="00B050"/>
                </a:solidFill>
              </a:rPr>
              <a:t> = 'Klara Bila‘ </a:t>
            </a:r>
            <a:endParaRPr lang="cs-CZ" sz="1300" dirty="0">
              <a:solidFill>
                <a:srgbClr val="00B050"/>
              </a:solidFill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0" y="742950"/>
            <a:ext cx="4488024" cy="13716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de-DE" sz="1100" b="1" dirty="0"/>
              <a:t>FOLDER</a:t>
            </a:r>
            <a:r>
              <a:rPr lang="de-DE" sz="1100" dirty="0"/>
              <a:t> (FOLDER_ID, FOLDER_NAME, PATIENT_ID)</a:t>
            </a:r>
          </a:p>
          <a:p>
            <a:pPr marL="0" indent="0">
              <a:buNone/>
            </a:pPr>
            <a:r>
              <a:rPr lang="cs-CZ" sz="1100" b="1" dirty="0"/>
              <a:t>FOLDER</a:t>
            </a:r>
            <a:r>
              <a:rPr lang="de-DE" sz="1100" b="1" dirty="0"/>
              <a:t>_RECORD</a:t>
            </a:r>
            <a:r>
              <a:rPr lang="cs-CZ" sz="1100" b="1" dirty="0"/>
              <a:t> </a:t>
            </a:r>
            <a:r>
              <a:rPr lang="cs-CZ" sz="1100" dirty="0"/>
              <a:t>(FOLDER _ID, RECORD _ID)</a:t>
            </a:r>
            <a:endParaRPr lang="de-DE" sz="1100" dirty="0"/>
          </a:p>
          <a:p>
            <a:pPr marL="0" indent="0">
              <a:buNone/>
            </a:pPr>
            <a:r>
              <a:rPr lang="cs-CZ" sz="1100" b="1" dirty="0"/>
              <a:t>BORROWER_TYPE</a:t>
            </a:r>
            <a:r>
              <a:rPr lang="cs-CZ" sz="1100" dirty="0"/>
              <a:t> (BORROWER_TYPE_ID, BORROWER_TYPE_NAME)</a:t>
            </a:r>
          </a:p>
          <a:p>
            <a:pPr marL="0" indent="0">
              <a:buNone/>
            </a:pPr>
            <a:r>
              <a:rPr lang="cs-CZ" sz="1100" b="1" dirty="0"/>
              <a:t>BORROWER</a:t>
            </a:r>
            <a:r>
              <a:rPr lang="cs-CZ" sz="1100" dirty="0"/>
              <a:t> (BORROWER_ID, BORROWER _TYPE_ID, BORROWER _NAME)</a:t>
            </a:r>
          </a:p>
          <a:p>
            <a:pPr marL="0" indent="0">
              <a:buNone/>
            </a:pPr>
            <a:r>
              <a:rPr lang="cs-CZ" sz="1100" b="1" dirty="0"/>
              <a:t>HISTORY</a:t>
            </a:r>
            <a:r>
              <a:rPr lang="cs-CZ" sz="1100" dirty="0"/>
              <a:t> (HISTORY_ID, BORROWER_ID, FOLDER_ID, HISTORY_DATE)</a:t>
            </a:r>
          </a:p>
        </p:txBody>
      </p:sp>
    </p:spTree>
    <p:extLst>
      <p:ext uri="{BB962C8B-B14F-4D97-AF65-F5344CB8AC3E}">
        <p14:creationId xmlns:p14="http://schemas.microsoft.com/office/powerpoint/2010/main" val="2953530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 Jazyk – Vyhledávání informací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704850"/>
            <a:ext cx="4419600" cy="125730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000" b="1" dirty="0"/>
              <a:t>PATIENT</a:t>
            </a:r>
            <a:r>
              <a:rPr lang="cs-CZ" sz="1000" dirty="0"/>
              <a:t> (PATIENT_ID, PATIENT_NAME, PATIENT_AGE, PATIENT_GENDER)</a:t>
            </a:r>
          </a:p>
          <a:p>
            <a:pPr marL="0" indent="0">
              <a:buNone/>
            </a:pPr>
            <a:r>
              <a:rPr lang="cs-CZ" sz="1000" b="1" dirty="0"/>
              <a:t>INSURANCE</a:t>
            </a:r>
            <a:r>
              <a:rPr lang="cs-CZ" sz="1000" dirty="0"/>
              <a:t> (INSURANCE_ID, INSURANCE_NAME)</a:t>
            </a:r>
          </a:p>
          <a:p>
            <a:pPr marL="0" indent="0">
              <a:buNone/>
            </a:pPr>
            <a:r>
              <a:rPr lang="cs-CZ" sz="1000" b="1" dirty="0"/>
              <a:t>PATIENT_INSURANCE</a:t>
            </a:r>
            <a:r>
              <a:rPr lang="cs-CZ" sz="1000" dirty="0"/>
              <a:t> (PATIENT_ID, INSURANCE_ID)</a:t>
            </a:r>
          </a:p>
          <a:p>
            <a:pPr marL="0" indent="0">
              <a:buNone/>
            </a:pPr>
            <a:r>
              <a:rPr lang="cs-CZ" sz="1000" b="1" dirty="0"/>
              <a:t>RECORD_TYPE</a:t>
            </a:r>
            <a:r>
              <a:rPr lang="cs-CZ" sz="1000" dirty="0"/>
              <a:t> (RECORD_TYPE_ID, RECORD_TYPE_NAME)</a:t>
            </a:r>
          </a:p>
          <a:p>
            <a:pPr marL="0" indent="0">
              <a:buNone/>
            </a:pPr>
            <a:r>
              <a:rPr lang="cs-CZ" sz="1000" b="1" dirty="0"/>
              <a:t>RECORD</a:t>
            </a:r>
            <a:r>
              <a:rPr lang="cs-CZ" sz="1000" dirty="0"/>
              <a:t> (RECORD _ID, PATIENT_ID, RECORD _TYPE_ID, RECORD _DATE)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3400" y="1962150"/>
            <a:ext cx="8077200" cy="32004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ts val="0"/>
              </a:spcBef>
            </a:pPr>
            <a:r>
              <a:rPr lang="cs-CZ" sz="1200" b="1" dirty="0"/>
              <a:t>Team </a:t>
            </a:r>
            <a:r>
              <a:rPr lang="de-DE" sz="1200" b="1" dirty="0"/>
              <a:t>D</a:t>
            </a:r>
            <a:endParaRPr lang="cs-CZ" sz="1200" b="1" dirty="0"/>
          </a:p>
          <a:p>
            <a:pPr lvl="1">
              <a:spcBef>
                <a:spcPts val="0"/>
              </a:spcBef>
            </a:pPr>
            <a:r>
              <a:rPr lang="cs-CZ" sz="1200" dirty="0"/>
              <a:t>Počet pojišťoven pacientky Ludmily Černé</a:t>
            </a:r>
            <a:br>
              <a:rPr lang="de-DE" sz="1200" dirty="0"/>
            </a:br>
            <a:r>
              <a:rPr lang="de-DE" sz="1200" dirty="0" err="1">
                <a:solidFill>
                  <a:srgbClr val="00B050"/>
                </a:solidFill>
              </a:rPr>
              <a:t>select</a:t>
            </a:r>
            <a:r>
              <a:rPr lang="de-DE" sz="1200" dirty="0">
                <a:solidFill>
                  <a:srgbClr val="00B050"/>
                </a:solidFill>
              </a:rPr>
              <a:t> </a:t>
            </a:r>
            <a:r>
              <a:rPr lang="de-DE" sz="1200" dirty="0" err="1">
                <a:solidFill>
                  <a:srgbClr val="00B050"/>
                </a:solidFill>
              </a:rPr>
              <a:t>count</a:t>
            </a:r>
            <a:r>
              <a:rPr lang="de-DE" sz="1200" dirty="0">
                <a:solidFill>
                  <a:srgbClr val="00B050"/>
                </a:solidFill>
              </a:rPr>
              <a:t>(*) </a:t>
            </a:r>
            <a:r>
              <a:rPr lang="de-DE" sz="1200" dirty="0" err="1">
                <a:solidFill>
                  <a:srgbClr val="00B050"/>
                </a:solidFill>
              </a:rPr>
              <a:t>from</a:t>
            </a:r>
            <a:r>
              <a:rPr lang="de-DE" sz="1200" dirty="0">
                <a:solidFill>
                  <a:srgbClr val="00B050"/>
                </a:solidFill>
              </a:rPr>
              <a:t> </a:t>
            </a:r>
            <a:r>
              <a:rPr lang="de-DE" sz="1200" dirty="0" err="1">
                <a:solidFill>
                  <a:srgbClr val="00B050"/>
                </a:solidFill>
              </a:rPr>
              <a:t>insurance</a:t>
            </a:r>
            <a:r>
              <a:rPr lang="de-DE" sz="1200" dirty="0">
                <a:solidFill>
                  <a:srgbClr val="00B050"/>
                </a:solidFill>
              </a:rPr>
              <a:t>, </a:t>
            </a:r>
            <a:r>
              <a:rPr lang="de-DE" sz="1200" dirty="0" err="1">
                <a:solidFill>
                  <a:srgbClr val="00B050"/>
                </a:solidFill>
              </a:rPr>
              <a:t>patient</a:t>
            </a:r>
            <a:br>
              <a:rPr lang="de-DE" sz="1200" dirty="0">
                <a:solidFill>
                  <a:srgbClr val="00B050"/>
                </a:solidFill>
              </a:rPr>
            </a:br>
            <a:r>
              <a:rPr lang="de-DE" sz="1200" dirty="0" err="1">
                <a:solidFill>
                  <a:srgbClr val="00B050"/>
                </a:solidFill>
              </a:rPr>
              <a:t>where</a:t>
            </a:r>
            <a:r>
              <a:rPr lang="de-DE" sz="1200" dirty="0">
                <a:solidFill>
                  <a:srgbClr val="00B050"/>
                </a:solidFill>
              </a:rPr>
              <a:t> </a:t>
            </a:r>
            <a:r>
              <a:rPr lang="de-DE" sz="1200" dirty="0" err="1">
                <a:solidFill>
                  <a:srgbClr val="00B050"/>
                </a:solidFill>
              </a:rPr>
              <a:t>insurance.insurance_id</a:t>
            </a:r>
            <a:r>
              <a:rPr lang="de-DE" sz="1200" dirty="0">
                <a:solidFill>
                  <a:srgbClr val="00B050"/>
                </a:solidFill>
              </a:rPr>
              <a:t> = </a:t>
            </a:r>
            <a:r>
              <a:rPr lang="de-DE" sz="1200" dirty="0" err="1">
                <a:solidFill>
                  <a:srgbClr val="00B050"/>
                </a:solidFill>
              </a:rPr>
              <a:t>patient.insurance_id</a:t>
            </a:r>
            <a:br>
              <a:rPr lang="de-DE" sz="1200" dirty="0">
                <a:solidFill>
                  <a:srgbClr val="00B050"/>
                </a:solidFill>
              </a:rPr>
            </a:br>
            <a:r>
              <a:rPr lang="de-DE" sz="1200" dirty="0" err="1">
                <a:solidFill>
                  <a:srgbClr val="00B050"/>
                </a:solidFill>
              </a:rPr>
              <a:t>and</a:t>
            </a:r>
            <a:r>
              <a:rPr lang="de-DE" sz="1200" dirty="0">
                <a:solidFill>
                  <a:srgbClr val="00B050"/>
                </a:solidFill>
              </a:rPr>
              <a:t> </a:t>
            </a:r>
            <a:r>
              <a:rPr lang="de-DE" sz="1200" dirty="0" err="1">
                <a:solidFill>
                  <a:srgbClr val="00B050"/>
                </a:solidFill>
              </a:rPr>
              <a:t>patient.patient_name</a:t>
            </a:r>
            <a:r>
              <a:rPr lang="de-DE" sz="1200" dirty="0">
                <a:solidFill>
                  <a:srgbClr val="00B050"/>
                </a:solidFill>
              </a:rPr>
              <a:t> = 'Ludmila </a:t>
            </a:r>
            <a:r>
              <a:rPr lang="de-DE" sz="1200" dirty="0" err="1">
                <a:solidFill>
                  <a:srgbClr val="00B050"/>
                </a:solidFill>
              </a:rPr>
              <a:t>Cerna</a:t>
            </a:r>
            <a:r>
              <a:rPr lang="de-DE" sz="1200" dirty="0">
                <a:solidFill>
                  <a:srgbClr val="00B050"/>
                </a:solidFill>
              </a:rPr>
              <a:t>‘</a:t>
            </a:r>
            <a:endParaRPr lang="cs-CZ" sz="1200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cs-CZ" sz="1200" dirty="0"/>
              <a:t>Všechny lékařské záznamy pro Janu Hezkou</a:t>
            </a:r>
            <a:br>
              <a:rPr lang="de-DE" sz="1200" dirty="0"/>
            </a:br>
            <a:r>
              <a:rPr lang="de-DE" sz="1200" dirty="0" err="1">
                <a:solidFill>
                  <a:srgbClr val="00B050"/>
                </a:solidFill>
              </a:rPr>
              <a:t>select</a:t>
            </a:r>
            <a:r>
              <a:rPr lang="de-DE" sz="1200" dirty="0">
                <a:solidFill>
                  <a:srgbClr val="00B050"/>
                </a:solidFill>
              </a:rPr>
              <a:t> </a:t>
            </a:r>
            <a:r>
              <a:rPr lang="cs-CZ" sz="1200" dirty="0" err="1">
                <a:solidFill>
                  <a:srgbClr val="00B050"/>
                </a:solidFill>
              </a:rPr>
              <a:t>record</a:t>
            </a:r>
            <a:r>
              <a:rPr lang="cs-CZ" sz="1200" dirty="0">
                <a:solidFill>
                  <a:srgbClr val="00B050"/>
                </a:solidFill>
              </a:rPr>
              <a:t>.</a:t>
            </a:r>
            <a:r>
              <a:rPr lang="de-DE" sz="1200" dirty="0">
                <a:solidFill>
                  <a:srgbClr val="00B050"/>
                </a:solidFill>
              </a:rPr>
              <a:t>* </a:t>
            </a:r>
            <a:r>
              <a:rPr lang="de-DE" sz="1200" dirty="0" err="1">
                <a:solidFill>
                  <a:srgbClr val="00B050"/>
                </a:solidFill>
              </a:rPr>
              <a:t>from</a:t>
            </a:r>
            <a:r>
              <a:rPr lang="de-DE" sz="1200" dirty="0">
                <a:solidFill>
                  <a:srgbClr val="00B050"/>
                </a:solidFill>
              </a:rPr>
              <a:t> </a:t>
            </a:r>
            <a:r>
              <a:rPr lang="de-DE" sz="1200" dirty="0" err="1">
                <a:solidFill>
                  <a:srgbClr val="00B050"/>
                </a:solidFill>
              </a:rPr>
              <a:t>record</a:t>
            </a:r>
            <a:r>
              <a:rPr lang="de-DE" sz="1200" dirty="0">
                <a:solidFill>
                  <a:srgbClr val="00B050"/>
                </a:solidFill>
              </a:rPr>
              <a:t>, </a:t>
            </a:r>
            <a:r>
              <a:rPr lang="de-DE" sz="1200" dirty="0" err="1">
                <a:solidFill>
                  <a:srgbClr val="00B050"/>
                </a:solidFill>
              </a:rPr>
              <a:t>patient</a:t>
            </a:r>
            <a:br>
              <a:rPr lang="de-DE" sz="1200" dirty="0">
                <a:solidFill>
                  <a:srgbClr val="00B050"/>
                </a:solidFill>
              </a:rPr>
            </a:br>
            <a:r>
              <a:rPr lang="de-DE" sz="1200" dirty="0" err="1">
                <a:solidFill>
                  <a:srgbClr val="00B050"/>
                </a:solidFill>
              </a:rPr>
              <a:t>where</a:t>
            </a:r>
            <a:r>
              <a:rPr lang="de-DE" sz="1200" dirty="0">
                <a:solidFill>
                  <a:srgbClr val="00B050"/>
                </a:solidFill>
              </a:rPr>
              <a:t> </a:t>
            </a:r>
            <a:r>
              <a:rPr lang="de-DE" sz="1200" dirty="0" err="1">
                <a:solidFill>
                  <a:srgbClr val="00B050"/>
                </a:solidFill>
              </a:rPr>
              <a:t>record.patient_id</a:t>
            </a:r>
            <a:r>
              <a:rPr lang="de-DE" sz="1200" dirty="0">
                <a:solidFill>
                  <a:srgbClr val="00B050"/>
                </a:solidFill>
              </a:rPr>
              <a:t> = </a:t>
            </a:r>
            <a:r>
              <a:rPr lang="de-DE" sz="1200" dirty="0" err="1">
                <a:solidFill>
                  <a:srgbClr val="00B050"/>
                </a:solidFill>
              </a:rPr>
              <a:t>patient.patient_id</a:t>
            </a:r>
            <a:br>
              <a:rPr lang="de-DE" sz="1200" dirty="0">
                <a:solidFill>
                  <a:srgbClr val="00B050"/>
                </a:solidFill>
              </a:rPr>
            </a:br>
            <a:r>
              <a:rPr lang="de-DE" sz="1200" dirty="0" err="1">
                <a:solidFill>
                  <a:srgbClr val="00B050"/>
                </a:solidFill>
              </a:rPr>
              <a:t>and</a:t>
            </a:r>
            <a:r>
              <a:rPr lang="de-DE" sz="1200" dirty="0">
                <a:solidFill>
                  <a:srgbClr val="00B050"/>
                </a:solidFill>
              </a:rPr>
              <a:t>     patient.name = 'Jana </a:t>
            </a:r>
            <a:r>
              <a:rPr lang="de-DE" sz="1200" dirty="0" err="1">
                <a:solidFill>
                  <a:srgbClr val="00B050"/>
                </a:solidFill>
              </a:rPr>
              <a:t>Hezka</a:t>
            </a:r>
            <a:r>
              <a:rPr lang="de-DE" sz="1200" dirty="0">
                <a:solidFill>
                  <a:srgbClr val="00B050"/>
                </a:solidFill>
              </a:rPr>
              <a:t>'</a:t>
            </a:r>
            <a:endParaRPr lang="cs-CZ" sz="1200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cs-CZ" sz="1200" dirty="0"/>
              <a:t>Záznamy půjček složek pana Švejka od lékaře a nemocnice</a:t>
            </a:r>
            <a:br>
              <a:rPr lang="de-DE" sz="1200" dirty="0"/>
            </a:br>
            <a:r>
              <a:rPr lang="de-DE" sz="1200" dirty="0" err="1">
                <a:solidFill>
                  <a:srgbClr val="00B050"/>
                </a:solidFill>
              </a:rPr>
              <a:t>select</a:t>
            </a:r>
            <a:r>
              <a:rPr lang="de-DE" sz="1200" dirty="0">
                <a:solidFill>
                  <a:srgbClr val="00B050"/>
                </a:solidFill>
              </a:rPr>
              <a:t> * </a:t>
            </a:r>
            <a:r>
              <a:rPr lang="de-DE" sz="1200" dirty="0" err="1">
                <a:solidFill>
                  <a:srgbClr val="00B050"/>
                </a:solidFill>
              </a:rPr>
              <a:t>from</a:t>
            </a:r>
            <a:r>
              <a:rPr lang="de-DE" sz="1200" dirty="0">
                <a:solidFill>
                  <a:srgbClr val="00B050"/>
                </a:solidFill>
              </a:rPr>
              <a:t> </a:t>
            </a:r>
            <a:r>
              <a:rPr lang="de-DE" sz="1200" dirty="0" err="1">
                <a:solidFill>
                  <a:srgbClr val="00B050"/>
                </a:solidFill>
              </a:rPr>
              <a:t>history</a:t>
            </a:r>
            <a:r>
              <a:rPr lang="de-DE" sz="1200" dirty="0">
                <a:solidFill>
                  <a:srgbClr val="00B050"/>
                </a:solidFill>
              </a:rPr>
              <a:t>, </a:t>
            </a:r>
            <a:r>
              <a:rPr lang="de-DE" sz="1200" dirty="0" err="1">
                <a:solidFill>
                  <a:srgbClr val="00B050"/>
                </a:solidFill>
              </a:rPr>
              <a:t>borrower</a:t>
            </a:r>
            <a:r>
              <a:rPr lang="de-DE" sz="1200" dirty="0">
                <a:solidFill>
                  <a:srgbClr val="00B050"/>
                </a:solidFill>
              </a:rPr>
              <a:t>, </a:t>
            </a:r>
            <a:r>
              <a:rPr lang="de-DE" sz="1200" dirty="0" err="1">
                <a:solidFill>
                  <a:srgbClr val="00B050"/>
                </a:solidFill>
              </a:rPr>
              <a:t>borrower_type</a:t>
            </a:r>
            <a:r>
              <a:rPr lang="de-DE" sz="1200" dirty="0">
                <a:solidFill>
                  <a:srgbClr val="00B050"/>
                </a:solidFill>
              </a:rPr>
              <a:t>, </a:t>
            </a:r>
            <a:r>
              <a:rPr lang="de-DE" sz="1200" dirty="0" err="1">
                <a:solidFill>
                  <a:srgbClr val="00B050"/>
                </a:solidFill>
              </a:rPr>
              <a:t>patient</a:t>
            </a:r>
            <a:r>
              <a:rPr lang="de-DE" sz="1200" dirty="0">
                <a:solidFill>
                  <a:srgbClr val="00B050"/>
                </a:solidFill>
              </a:rPr>
              <a:t>, </a:t>
            </a:r>
            <a:r>
              <a:rPr lang="de-DE" sz="1200" dirty="0" err="1">
                <a:solidFill>
                  <a:srgbClr val="00B050"/>
                </a:solidFill>
              </a:rPr>
              <a:t>folder</a:t>
            </a:r>
            <a:br>
              <a:rPr lang="de-DE" sz="1200" dirty="0">
                <a:solidFill>
                  <a:srgbClr val="00B050"/>
                </a:solidFill>
              </a:rPr>
            </a:br>
            <a:r>
              <a:rPr lang="de-DE" sz="1200" dirty="0" err="1">
                <a:solidFill>
                  <a:srgbClr val="00B050"/>
                </a:solidFill>
              </a:rPr>
              <a:t>where</a:t>
            </a:r>
            <a:r>
              <a:rPr lang="de-DE" sz="1200" dirty="0">
                <a:solidFill>
                  <a:srgbClr val="00B050"/>
                </a:solidFill>
              </a:rPr>
              <a:t> </a:t>
            </a:r>
            <a:r>
              <a:rPr lang="de-DE" sz="1200" dirty="0" err="1">
                <a:solidFill>
                  <a:srgbClr val="00B050"/>
                </a:solidFill>
              </a:rPr>
              <a:t>history.borrower_id</a:t>
            </a:r>
            <a:r>
              <a:rPr lang="de-DE" sz="1200" dirty="0">
                <a:solidFill>
                  <a:srgbClr val="00B050"/>
                </a:solidFill>
              </a:rPr>
              <a:t> = </a:t>
            </a:r>
            <a:r>
              <a:rPr lang="de-DE" sz="1200" dirty="0" err="1">
                <a:solidFill>
                  <a:srgbClr val="00B050"/>
                </a:solidFill>
              </a:rPr>
              <a:t>borrower.borrower_id</a:t>
            </a:r>
            <a:br>
              <a:rPr lang="de-DE" sz="1200" dirty="0">
                <a:solidFill>
                  <a:srgbClr val="00B050"/>
                </a:solidFill>
              </a:rPr>
            </a:br>
            <a:r>
              <a:rPr lang="de-DE" sz="1200" dirty="0" err="1">
                <a:solidFill>
                  <a:srgbClr val="00B050"/>
                </a:solidFill>
              </a:rPr>
              <a:t>and</a:t>
            </a:r>
            <a:r>
              <a:rPr lang="de-DE" sz="1200" dirty="0">
                <a:solidFill>
                  <a:srgbClr val="00B050"/>
                </a:solidFill>
              </a:rPr>
              <a:t>    </a:t>
            </a:r>
            <a:r>
              <a:rPr lang="de-DE" sz="1200" dirty="0" err="1">
                <a:solidFill>
                  <a:srgbClr val="00B050"/>
                </a:solidFill>
              </a:rPr>
              <a:t>borrower.borrower_type_id</a:t>
            </a:r>
            <a:r>
              <a:rPr lang="de-DE" sz="1200" dirty="0">
                <a:solidFill>
                  <a:srgbClr val="00B050"/>
                </a:solidFill>
              </a:rPr>
              <a:t> = </a:t>
            </a:r>
            <a:r>
              <a:rPr lang="de-DE" sz="1200" dirty="0" err="1">
                <a:solidFill>
                  <a:srgbClr val="00B050"/>
                </a:solidFill>
              </a:rPr>
              <a:t>borrower_type.borrower_type_id</a:t>
            </a:r>
            <a:br>
              <a:rPr lang="de-DE" sz="1200" dirty="0">
                <a:solidFill>
                  <a:srgbClr val="00B050"/>
                </a:solidFill>
              </a:rPr>
            </a:br>
            <a:r>
              <a:rPr lang="de-DE" sz="1200" dirty="0" err="1">
                <a:solidFill>
                  <a:srgbClr val="00B050"/>
                </a:solidFill>
              </a:rPr>
              <a:t>and</a:t>
            </a:r>
            <a:r>
              <a:rPr lang="de-DE" sz="1200" dirty="0">
                <a:solidFill>
                  <a:srgbClr val="00B050"/>
                </a:solidFill>
              </a:rPr>
              <a:t>    </a:t>
            </a:r>
            <a:r>
              <a:rPr lang="de-DE" sz="1200" dirty="0" err="1">
                <a:solidFill>
                  <a:srgbClr val="00B050"/>
                </a:solidFill>
              </a:rPr>
              <a:t>history.folder_id</a:t>
            </a:r>
            <a:r>
              <a:rPr lang="de-DE" sz="1200" dirty="0">
                <a:solidFill>
                  <a:srgbClr val="00B050"/>
                </a:solidFill>
              </a:rPr>
              <a:t> = </a:t>
            </a:r>
            <a:r>
              <a:rPr lang="de-DE" sz="1200" dirty="0" err="1">
                <a:solidFill>
                  <a:srgbClr val="00B050"/>
                </a:solidFill>
              </a:rPr>
              <a:t>folder.folder_id</a:t>
            </a:r>
            <a:br>
              <a:rPr lang="de-DE" sz="1200" dirty="0">
                <a:solidFill>
                  <a:srgbClr val="00B050"/>
                </a:solidFill>
              </a:rPr>
            </a:br>
            <a:r>
              <a:rPr lang="de-DE" sz="1200" dirty="0" err="1">
                <a:solidFill>
                  <a:srgbClr val="00B050"/>
                </a:solidFill>
              </a:rPr>
              <a:t>and</a:t>
            </a:r>
            <a:r>
              <a:rPr lang="de-DE" sz="1200" dirty="0">
                <a:solidFill>
                  <a:srgbClr val="00B050"/>
                </a:solidFill>
              </a:rPr>
              <a:t>    </a:t>
            </a:r>
            <a:r>
              <a:rPr lang="de-DE" sz="1200" dirty="0" err="1">
                <a:solidFill>
                  <a:srgbClr val="00B050"/>
                </a:solidFill>
              </a:rPr>
              <a:t>folder.patient_id</a:t>
            </a:r>
            <a:r>
              <a:rPr lang="de-DE" sz="1200" dirty="0">
                <a:solidFill>
                  <a:srgbClr val="00B050"/>
                </a:solidFill>
              </a:rPr>
              <a:t> = </a:t>
            </a:r>
            <a:r>
              <a:rPr lang="de-DE" sz="1200" dirty="0" err="1">
                <a:solidFill>
                  <a:srgbClr val="00B050"/>
                </a:solidFill>
              </a:rPr>
              <a:t>patient.patient_id</a:t>
            </a:r>
            <a:br>
              <a:rPr lang="de-DE" sz="1200" dirty="0">
                <a:solidFill>
                  <a:srgbClr val="00B050"/>
                </a:solidFill>
              </a:rPr>
            </a:br>
            <a:r>
              <a:rPr lang="de-DE" sz="1200" dirty="0" err="1">
                <a:solidFill>
                  <a:srgbClr val="00B050"/>
                </a:solidFill>
              </a:rPr>
              <a:t>and</a:t>
            </a:r>
            <a:r>
              <a:rPr lang="de-DE" sz="1200" dirty="0">
                <a:solidFill>
                  <a:srgbClr val="00B050"/>
                </a:solidFill>
              </a:rPr>
              <a:t>    </a:t>
            </a:r>
            <a:r>
              <a:rPr lang="de-DE" sz="1200" dirty="0" err="1">
                <a:solidFill>
                  <a:srgbClr val="00B050"/>
                </a:solidFill>
              </a:rPr>
              <a:t>borrower_type.borrower_type_name</a:t>
            </a:r>
            <a:r>
              <a:rPr lang="de-DE" sz="1200" dirty="0">
                <a:solidFill>
                  <a:srgbClr val="00B050"/>
                </a:solidFill>
              </a:rPr>
              <a:t> in ('</a:t>
            </a:r>
            <a:r>
              <a:rPr lang="cs-CZ" sz="1200" dirty="0">
                <a:solidFill>
                  <a:srgbClr val="00B050"/>
                </a:solidFill>
              </a:rPr>
              <a:t>lékař</a:t>
            </a:r>
            <a:r>
              <a:rPr lang="de-DE" sz="1200" dirty="0">
                <a:solidFill>
                  <a:srgbClr val="00B050"/>
                </a:solidFill>
              </a:rPr>
              <a:t>‘, '</a:t>
            </a:r>
            <a:r>
              <a:rPr lang="de-DE" sz="1200" dirty="0" err="1">
                <a:solidFill>
                  <a:srgbClr val="00B050"/>
                </a:solidFill>
              </a:rPr>
              <a:t>nemocnice</a:t>
            </a:r>
            <a:r>
              <a:rPr lang="de-DE" sz="1200" dirty="0">
                <a:solidFill>
                  <a:srgbClr val="00B050"/>
                </a:solidFill>
              </a:rPr>
              <a:t>‘)</a:t>
            </a:r>
            <a:br>
              <a:rPr lang="de-DE" sz="1200" dirty="0">
                <a:solidFill>
                  <a:srgbClr val="00B050"/>
                </a:solidFill>
              </a:rPr>
            </a:br>
            <a:r>
              <a:rPr lang="de-DE" sz="1200" dirty="0" err="1">
                <a:solidFill>
                  <a:srgbClr val="00B050"/>
                </a:solidFill>
              </a:rPr>
              <a:t>and</a:t>
            </a:r>
            <a:r>
              <a:rPr lang="de-DE" sz="1200" dirty="0">
                <a:solidFill>
                  <a:srgbClr val="00B050"/>
                </a:solidFill>
              </a:rPr>
              <a:t>    </a:t>
            </a:r>
            <a:r>
              <a:rPr lang="de-DE" sz="1200" dirty="0" err="1">
                <a:solidFill>
                  <a:srgbClr val="00B050"/>
                </a:solidFill>
              </a:rPr>
              <a:t>patient.patient_name</a:t>
            </a:r>
            <a:r>
              <a:rPr lang="de-DE" sz="1200" dirty="0">
                <a:solidFill>
                  <a:srgbClr val="00B050"/>
                </a:solidFill>
              </a:rPr>
              <a:t> = '</a:t>
            </a:r>
            <a:r>
              <a:rPr lang="de-DE" sz="1200" dirty="0" err="1">
                <a:solidFill>
                  <a:srgbClr val="00B050"/>
                </a:solidFill>
              </a:rPr>
              <a:t>Svejk</a:t>
            </a:r>
            <a:r>
              <a:rPr lang="de-DE" sz="1200" dirty="0">
                <a:solidFill>
                  <a:srgbClr val="00B050"/>
                </a:solidFill>
              </a:rPr>
              <a:t>‘</a:t>
            </a:r>
            <a:br>
              <a:rPr lang="de-DE" sz="1200" dirty="0"/>
            </a:br>
            <a:r>
              <a:rPr lang="cs-CZ" sz="1200" dirty="0"/>
              <a:t> 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0" y="742950"/>
            <a:ext cx="4488024" cy="12192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de-DE" sz="1000" b="1" dirty="0"/>
              <a:t>FOLDER</a:t>
            </a:r>
            <a:r>
              <a:rPr lang="de-DE" sz="1000" dirty="0"/>
              <a:t> (FOLDER_ID, FOLDER_NAME, PATIENT_ID)</a:t>
            </a:r>
          </a:p>
          <a:p>
            <a:pPr marL="0" indent="0">
              <a:buNone/>
            </a:pPr>
            <a:r>
              <a:rPr lang="cs-CZ" sz="1000" b="1" dirty="0"/>
              <a:t>FOLDER</a:t>
            </a:r>
            <a:r>
              <a:rPr lang="de-DE" sz="1000" b="1" dirty="0"/>
              <a:t>_RECORD</a:t>
            </a:r>
            <a:r>
              <a:rPr lang="cs-CZ" sz="1000" b="1" dirty="0"/>
              <a:t> </a:t>
            </a:r>
            <a:r>
              <a:rPr lang="cs-CZ" sz="1000" dirty="0"/>
              <a:t>(FOLDER _ID, RECORD _ID)</a:t>
            </a:r>
            <a:endParaRPr lang="de-DE" sz="1000" dirty="0"/>
          </a:p>
          <a:p>
            <a:pPr marL="0" indent="0">
              <a:buNone/>
            </a:pPr>
            <a:r>
              <a:rPr lang="cs-CZ" sz="1000" b="1" dirty="0"/>
              <a:t>BORROWER_TYPE</a:t>
            </a:r>
            <a:r>
              <a:rPr lang="cs-CZ" sz="1000" dirty="0"/>
              <a:t> (BORROWER_TYPE_ID, BORROWER_TYPE_NAME)</a:t>
            </a:r>
          </a:p>
          <a:p>
            <a:pPr marL="0" indent="0">
              <a:buNone/>
            </a:pPr>
            <a:r>
              <a:rPr lang="cs-CZ" sz="1000" b="1" dirty="0"/>
              <a:t>BORROWER</a:t>
            </a:r>
            <a:r>
              <a:rPr lang="cs-CZ" sz="1000" dirty="0"/>
              <a:t> (BORROWER_ID, BORROWER _TYPE_ID, BORROWER _NAME)</a:t>
            </a:r>
          </a:p>
          <a:p>
            <a:pPr marL="0" indent="0">
              <a:buNone/>
            </a:pPr>
            <a:r>
              <a:rPr lang="cs-CZ" sz="1000" b="1" dirty="0"/>
              <a:t>HISTORY</a:t>
            </a:r>
            <a:r>
              <a:rPr lang="cs-CZ" sz="1000" dirty="0"/>
              <a:t> (HISTORY_ID, BORROWER_ID, FOLDER_ID, HISTORY_DATE)</a:t>
            </a:r>
          </a:p>
        </p:txBody>
      </p:sp>
    </p:spTree>
    <p:extLst>
      <p:ext uri="{BB962C8B-B14F-4D97-AF65-F5344CB8AC3E}">
        <p14:creationId xmlns:p14="http://schemas.microsoft.com/office/powerpoint/2010/main" val="210075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cs-CZ" dirty="0"/>
              <a:t>Co uděláme ve dnešním cvičení?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781800" cy="32686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/>
              <a:t>Teorie databáze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Relační databáze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Návrh databáze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SQL Jazyk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3942582"/>
          </a:xfrm>
        </p:spPr>
        <p:txBody>
          <a:bodyPr>
            <a:normAutofit fontScale="85000" lnSpcReduction="20000"/>
          </a:bodyPr>
          <a:lstStyle/>
          <a:p>
            <a:r>
              <a:rPr lang="cs-CZ" dirty="0"/>
              <a:t>Komerční databázové systémy</a:t>
            </a:r>
          </a:p>
          <a:p>
            <a:pPr lvl="1"/>
            <a:r>
              <a:rPr lang="cs-CZ" dirty="0" err="1"/>
              <a:t>Oracle</a:t>
            </a:r>
            <a:endParaRPr lang="cs-CZ" dirty="0"/>
          </a:p>
          <a:p>
            <a:pPr lvl="1"/>
            <a:r>
              <a:rPr lang="cs-CZ" dirty="0"/>
              <a:t>Informix </a:t>
            </a:r>
            <a:r>
              <a:rPr lang="cs-CZ" dirty="0" err="1"/>
              <a:t>Dynamic</a:t>
            </a:r>
            <a:r>
              <a:rPr lang="cs-CZ" dirty="0"/>
              <a:t> Server</a:t>
            </a:r>
          </a:p>
          <a:p>
            <a:pPr lvl="1"/>
            <a:r>
              <a:rPr lang="cs-CZ" dirty="0"/>
              <a:t>Microsoft SQL Server</a:t>
            </a:r>
          </a:p>
          <a:p>
            <a:pPr lvl="1"/>
            <a:r>
              <a:rPr lang="cs-CZ" dirty="0"/>
              <a:t>IBM DB2</a:t>
            </a:r>
          </a:p>
          <a:p>
            <a:pPr lvl="1"/>
            <a:r>
              <a:rPr lang="cs-CZ" dirty="0" err="1"/>
              <a:t>Sybase</a:t>
            </a:r>
            <a:r>
              <a:rPr lang="cs-CZ" dirty="0"/>
              <a:t>, </a:t>
            </a:r>
            <a:r>
              <a:rPr lang="cs-CZ" dirty="0" err="1"/>
              <a:t>Teradata</a:t>
            </a:r>
            <a:r>
              <a:rPr lang="cs-CZ" dirty="0"/>
              <a:t>, SQL </a:t>
            </a:r>
            <a:r>
              <a:rPr lang="cs-CZ" dirty="0" err="1"/>
              <a:t>Anywhere</a:t>
            </a:r>
            <a:endParaRPr lang="cs-CZ" dirty="0"/>
          </a:p>
          <a:p>
            <a:r>
              <a:rPr lang="cs-CZ" dirty="0"/>
              <a:t>Volně dostupné databázové systémy</a:t>
            </a:r>
          </a:p>
          <a:p>
            <a:pPr lvl="1"/>
            <a:r>
              <a:rPr lang="cs-CZ" dirty="0" err="1"/>
              <a:t>MySQL</a:t>
            </a:r>
            <a:endParaRPr lang="cs-CZ" dirty="0"/>
          </a:p>
          <a:p>
            <a:pPr lvl="1"/>
            <a:r>
              <a:rPr lang="cs-CZ" dirty="0" err="1"/>
              <a:t>PostgreSQL</a:t>
            </a:r>
            <a:endParaRPr lang="cs-CZ" dirty="0"/>
          </a:p>
          <a:p>
            <a:pPr lvl="1"/>
            <a:r>
              <a:rPr lang="cs-CZ" dirty="0" err="1"/>
              <a:t>Firebird</a:t>
            </a:r>
            <a:endParaRPr lang="cs-CZ" dirty="0"/>
          </a:p>
          <a:p>
            <a:pPr lvl="1"/>
            <a:r>
              <a:rPr lang="cs-CZ" dirty="0" err="1"/>
              <a:t>Ingres</a:t>
            </a: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cs-CZ" dirty="0" err="1"/>
              <a:t>atabázové</a:t>
            </a:r>
            <a:r>
              <a:rPr lang="cs-CZ" dirty="0"/>
              <a:t> systémy</a:t>
            </a:r>
          </a:p>
        </p:txBody>
      </p:sp>
    </p:spTree>
    <p:extLst>
      <p:ext uri="{BB962C8B-B14F-4D97-AF65-F5344CB8AC3E}">
        <p14:creationId xmlns:p14="http://schemas.microsoft.com/office/powerpoint/2010/main" val="3190143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Databázový systém </a:t>
            </a:r>
            <a:r>
              <a:rPr lang="cs-CZ" dirty="0" err="1"/>
              <a:t>MySQL</a:t>
            </a:r>
            <a:r>
              <a:rPr lang="cs-CZ" dirty="0"/>
              <a:t> </a:t>
            </a:r>
          </a:p>
        </p:txBody>
      </p:sp>
      <p:pic>
        <p:nvPicPr>
          <p:cNvPr id="1026" name="Picture 2" descr="http://www.cecak.cz/fel/dba/_media/zkouska/mysql.jpg?w=&amp;h=&amp;cache=cach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95349"/>
            <a:ext cx="550545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9000" y="4771063"/>
            <a:ext cx="1373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chemeClr val="bg1">
                    <a:lumMod val="65000"/>
                  </a:schemeClr>
                </a:solidFill>
              </a:rPr>
              <a:t>Zdroj. mysql.com</a:t>
            </a:r>
          </a:p>
        </p:txBody>
      </p:sp>
    </p:spTree>
    <p:extLst>
      <p:ext uri="{BB962C8B-B14F-4D97-AF65-F5344CB8AC3E}">
        <p14:creationId xmlns:p14="http://schemas.microsoft.com/office/powerpoint/2010/main" val="965245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Databázový systém </a:t>
            </a:r>
            <a:r>
              <a:rPr lang="cs-CZ" dirty="0" err="1"/>
              <a:t>MySQL</a:t>
            </a:r>
            <a:r>
              <a:rPr lang="cs-CZ" dirty="0"/>
              <a:t> - </a:t>
            </a:r>
            <a:r>
              <a:rPr lang="cs-CZ" dirty="0" err="1"/>
              <a:t>phpMyAdmin</a:t>
            </a:r>
            <a:r>
              <a:rPr lang="cs-CZ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9000" y="4771063"/>
            <a:ext cx="1373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chemeClr val="bg1">
                    <a:lumMod val="65000"/>
                  </a:schemeClr>
                </a:solidFill>
              </a:rPr>
              <a:t>Zdroj. mysql.com</a:t>
            </a:r>
          </a:p>
        </p:txBody>
      </p:sp>
      <p:pic>
        <p:nvPicPr>
          <p:cNvPr id="2050" name="Picture 2" descr="http://mattoid.com/data/jpegs/Computing/wda_phpmyadm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" t="10528"/>
          <a:stretch/>
        </p:blipFill>
        <p:spPr bwMode="auto">
          <a:xfrm>
            <a:off x="1268962" y="742950"/>
            <a:ext cx="6436761" cy="379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79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666750"/>
            <a:ext cx="8153400" cy="4476750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cs-CZ" dirty="0"/>
              <a:t>webstu.fbmi.cvut.cz – osobní server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cs-CZ" dirty="0"/>
              <a:t>databaze.fbmi.cvut.cz – server pro toto cvičení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cs-CZ" dirty="0"/>
              <a:t>Aktivace účtu: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cs-CZ" dirty="0"/>
              <a:t>Připojení k FTP</a:t>
            </a:r>
            <a:r>
              <a:rPr lang="en-US" dirty="0"/>
              <a:t> (</a:t>
            </a:r>
            <a:r>
              <a:rPr lang="en-US" dirty="0" err="1"/>
              <a:t>vytvo</a:t>
            </a:r>
            <a:r>
              <a:rPr lang="cs-CZ" dirty="0"/>
              <a:t>ří se vaše pracovní složka)</a:t>
            </a:r>
            <a:r>
              <a:rPr lang="en-US" dirty="0"/>
              <a:t>:</a:t>
            </a:r>
            <a:endParaRPr lang="cs-CZ" dirty="0"/>
          </a:p>
          <a:p>
            <a:pPr marL="1371600" lvl="2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cs-CZ" dirty="0"/>
              <a:t>Tento počítač </a:t>
            </a:r>
            <a:r>
              <a:rPr lang="en-US" dirty="0"/>
              <a:t>-&gt; </a:t>
            </a:r>
            <a:r>
              <a:rPr lang="en-US" dirty="0">
                <a:hlinkClick r:id="rId2"/>
              </a:rPr>
              <a:t>ftp://databaze.fbmi.cvut.cz</a:t>
            </a:r>
            <a:endParaRPr lang="cs-CZ" dirty="0"/>
          </a:p>
          <a:p>
            <a:pPr marL="1371600" lvl="2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cs-CZ" dirty="0"/>
              <a:t>Zadat vaše přihlašovací údaje a heslo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cs-CZ" dirty="0"/>
              <a:t>První otevření stránek v prohlížeči</a:t>
            </a:r>
          </a:p>
          <a:p>
            <a:pPr marL="1371600" lvl="2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cs-CZ" dirty="0">
                <a:hlinkClick r:id="rId3"/>
              </a:rPr>
              <a:t>http://databaze.fbmi.cvut.cz/</a:t>
            </a:r>
            <a:r>
              <a:rPr lang="cs-CZ" dirty="0" err="1">
                <a:hlinkClick r:id="rId3"/>
              </a:rPr>
              <a:t>vášlogin</a:t>
            </a:r>
            <a:endParaRPr lang="cs-CZ" dirty="0"/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cs-CZ" dirty="0"/>
              <a:t>Kliknout na stránkách Vytvořit databázi.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cs-CZ" dirty="0"/>
              <a:t>Na Vaši školní adresu by Vám měl přijít mail s přihlašovacími údaji – ten si uschovejte.</a:t>
            </a:r>
          </a:p>
          <a:p>
            <a:pPr marL="365760" lvl="1" indent="0">
              <a:buNone/>
            </a:pPr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Domácí úkol</a:t>
            </a:r>
          </a:p>
        </p:txBody>
      </p:sp>
    </p:spTree>
    <p:extLst>
      <p:ext uri="{BB962C8B-B14F-4D97-AF65-F5344CB8AC3E}">
        <p14:creationId xmlns:p14="http://schemas.microsoft.com/office/powerpoint/2010/main" val="883638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4572000"/>
          </a:xfrm>
        </p:spPr>
        <p:txBody>
          <a:bodyPr>
            <a:normAutofit fontScale="62500" lnSpcReduction="20000"/>
          </a:bodyPr>
          <a:lstStyle/>
          <a:p>
            <a:r>
              <a:rPr lang="cs-CZ" dirty="0"/>
              <a:t>Vytvořit následující tabulky a vložit příklady dat do vašich databází</a:t>
            </a:r>
          </a:p>
          <a:p>
            <a:pPr lvl="1"/>
            <a:r>
              <a:rPr lang="cs-CZ" sz="1400" b="1" dirty="0"/>
              <a:t>PATIENT</a:t>
            </a:r>
            <a:r>
              <a:rPr lang="cs-CZ" sz="1400" dirty="0"/>
              <a:t> (PATIENT_ID, PATIENT_NAME, PATIENT_AGE, PATIENT_GENDER)</a:t>
            </a:r>
          </a:p>
          <a:p>
            <a:pPr lvl="1"/>
            <a:r>
              <a:rPr lang="cs-CZ" sz="1400" b="1" dirty="0"/>
              <a:t>INSURANCE</a:t>
            </a:r>
            <a:r>
              <a:rPr lang="cs-CZ" sz="1400" dirty="0"/>
              <a:t> (INSURANCE_ID, INSURANCE_NAME)</a:t>
            </a:r>
          </a:p>
          <a:p>
            <a:pPr lvl="1"/>
            <a:r>
              <a:rPr lang="cs-CZ" sz="1400" b="1" dirty="0"/>
              <a:t>PATIENT_INSURANCE</a:t>
            </a:r>
            <a:r>
              <a:rPr lang="cs-CZ" sz="1400" dirty="0"/>
              <a:t> (PATIENT_ID, INSURANCE_ID)</a:t>
            </a:r>
          </a:p>
          <a:p>
            <a:pPr lvl="1"/>
            <a:r>
              <a:rPr lang="cs-CZ" sz="1400" b="1" dirty="0"/>
              <a:t>RECORD_TYPE</a:t>
            </a:r>
            <a:r>
              <a:rPr lang="cs-CZ" sz="1400" dirty="0"/>
              <a:t> (RECORD_TYPE_ID, RECORD_TYPE_NAME)</a:t>
            </a:r>
          </a:p>
          <a:p>
            <a:pPr lvl="1"/>
            <a:r>
              <a:rPr lang="cs-CZ" sz="1400" b="1" dirty="0"/>
              <a:t>RECORD</a:t>
            </a:r>
            <a:r>
              <a:rPr lang="cs-CZ" sz="1400" dirty="0"/>
              <a:t> (RECORD _ID, PATIENT_ID, RECORD _TYPE_ID, RECORD _DATE)</a:t>
            </a:r>
          </a:p>
          <a:p>
            <a:pPr lvl="1"/>
            <a:r>
              <a:rPr lang="de-DE" sz="1400" b="1" dirty="0"/>
              <a:t>FOLDER</a:t>
            </a:r>
            <a:r>
              <a:rPr lang="de-DE" sz="1400" dirty="0"/>
              <a:t> (FOLDER_ID, FOLDER_NAME, PATIENT_ID)</a:t>
            </a:r>
          </a:p>
          <a:p>
            <a:pPr lvl="1"/>
            <a:r>
              <a:rPr lang="cs-CZ" sz="1400" b="1" dirty="0"/>
              <a:t>FOLDER</a:t>
            </a:r>
            <a:r>
              <a:rPr lang="de-DE" sz="1400" b="1" dirty="0"/>
              <a:t>_RECORD</a:t>
            </a:r>
            <a:r>
              <a:rPr lang="cs-CZ" sz="1400" b="1" dirty="0"/>
              <a:t> </a:t>
            </a:r>
            <a:r>
              <a:rPr lang="cs-CZ" sz="1400" dirty="0"/>
              <a:t>(FOLDER _ID, RECORD _ID)</a:t>
            </a:r>
            <a:endParaRPr lang="de-DE" sz="1400" dirty="0"/>
          </a:p>
          <a:p>
            <a:pPr lvl="1"/>
            <a:r>
              <a:rPr lang="cs-CZ" sz="1400" b="1" dirty="0"/>
              <a:t>BORROWER_TYPE</a:t>
            </a:r>
            <a:r>
              <a:rPr lang="cs-CZ" sz="1400" dirty="0"/>
              <a:t> (BORROWER_TYPE_ID, BORROWER_TYPE_NAME)</a:t>
            </a:r>
          </a:p>
          <a:p>
            <a:pPr lvl="1"/>
            <a:r>
              <a:rPr lang="cs-CZ" sz="1400" b="1" dirty="0"/>
              <a:t>BORROWER</a:t>
            </a:r>
            <a:r>
              <a:rPr lang="cs-CZ" sz="1400" dirty="0"/>
              <a:t> (BORROWER_ID, BORROWER _TYPE_ID, BORROWER _NAME)</a:t>
            </a:r>
          </a:p>
          <a:p>
            <a:pPr lvl="1"/>
            <a:r>
              <a:rPr lang="cs-CZ" sz="1400" b="1" dirty="0"/>
              <a:t>HISTORY</a:t>
            </a:r>
            <a:r>
              <a:rPr lang="cs-CZ" sz="1400" dirty="0"/>
              <a:t> (HISTORY_ID, BORROWER_ID, FOLDER_ID, HISTORY_DATE)</a:t>
            </a:r>
          </a:p>
          <a:p>
            <a:r>
              <a:rPr lang="cs-CZ" dirty="0"/>
              <a:t>Vyhledávat informace pomoci SQL dotazů z dnešního cvičení</a:t>
            </a:r>
            <a:r>
              <a:rPr lang="en-US" dirty="0"/>
              <a:t> </a:t>
            </a:r>
            <a:r>
              <a:rPr lang="cs-CZ" dirty="0"/>
              <a:t>včetně následujících dotazů</a:t>
            </a:r>
            <a:r>
              <a:rPr lang="en-US" dirty="0"/>
              <a:t>:</a:t>
            </a:r>
          </a:p>
          <a:p>
            <a:pPr lvl="1"/>
            <a:r>
              <a:rPr lang="cs-CZ" dirty="0"/>
              <a:t>Složka s nejvyšším počtem ambulantních záznamů pro pacientku Kláru Novákovou</a:t>
            </a:r>
          </a:p>
          <a:p>
            <a:pPr lvl="1"/>
            <a:r>
              <a:rPr lang="cs-CZ" dirty="0"/>
              <a:t>Nemocnice, která nejvíc půjčuje složky od pacientů mladších 30 let</a:t>
            </a:r>
          </a:p>
          <a:p>
            <a:pPr lvl="1"/>
            <a:r>
              <a:rPr lang="cs-CZ" dirty="0"/>
              <a:t>Pojišťovny pacientů, pro které bylo 100 a více půjček složek od lékaře</a:t>
            </a:r>
          </a:p>
          <a:p>
            <a:pPr lvl="1"/>
            <a:r>
              <a:rPr lang="cs-CZ" dirty="0"/>
              <a:t>Seznam záznamů starších více než 10 dnů pro pacienty pojištěné u VZP,  a pro každý záznam celkový počet složek, ve kterých se tento záznam objevuje, celkový počet oddělení, která si půjčila složky, ve kterých se objevuje tento záznam, celkový počet půjček složek, v kterých se objevuje tento záznam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Domácí úkol</a:t>
            </a:r>
          </a:p>
        </p:txBody>
      </p:sp>
    </p:spTree>
    <p:extLst>
      <p:ext uri="{BB962C8B-B14F-4D97-AF65-F5344CB8AC3E}">
        <p14:creationId xmlns:p14="http://schemas.microsoft.com/office/powerpoint/2010/main" val="246182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19150"/>
            <a:ext cx="8001000" cy="533400"/>
          </a:xfrm>
        </p:spPr>
        <p:txBody>
          <a:bodyPr>
            <a:normAutofit fontScale="62500" lnSpcReduction="20000"/>
          </a:bodyPr>
          <a:lstStyle/>
          <a:p>
            <a:r>
              <a:rPr lang="cs-CZ" i="1" dirty="0"/>
              <a:t>Databáze</a:t>
            </a:r>
            <a:r>
              <a:rPr lang="cs-CZ" dirty="0"/>
              <a:t> je propracovaný systém pro ukládání dat a jejich následné zpracování.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Teorie databáze</a:t>
            </a:r>
          </a:p>
        </p:txBody>
      </p:sp>
      <p:pic>
        <p:nvPicPr>
          <p:cNvPr id="3074" name="Picture 2" descr="http://upload.wikimedia.org/wikipedia/commons/thumb/3/3b/Database_models.jpg/480px-Database_model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09687"/>
            <a:ext cx="45720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381000" y="2038350"/>
            <a:ext cx="3657600" cy="18288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/>
            <a:r>
              <a:rPr lang="cs-CZ" dirty="0"/>
              <a:t>Hierarchická databáze</a:t>
            </a:r>
          </a:p>
          <a:p>
            <a:pPr lvl="2"/>
            <a:r>
              <a:rPr lang="cs-CZ" dirty="0"/>
              <a:t>Síťová databáze</a:t>
            </a:r>
          </a:p>
          <a:p>
            <a:pPr lvl="2"/>
            <a:r>
              <a:rPr lang="cs-CZ" b="1" dirty="0"/>
              <a:t>Relační databáze</a:t>
            </a:r>
          </a:p>
          <a:p>
            <a:pPr lvl="2"/>
            <a:r>
              <a:rPr lang="cs-CZ" dirty="0"/>
              <a:t>Objektová databáze</a:t>
            </a:r>
          </a:p>
          <a:p>
            <a:endParaRPr lang="cs-CZ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83424" y="4774168"/>
            <a:ext cx="1703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chemeClr val="bg1">
                    <a:lumMod val="65000"/>
                  </a:schemeClr>
                </a:solidFill>
              </a:rPr>
              <a:t>Zdroj. Wikipedia.org</a:t>
            </a:r>
          </a:p>
        </p:txBody>
      </p:sp>
    </p:spTree>
    <p:extLst>
      <p:ext uri="{BB962C8B-B14F-4D97-AF65-F5344CB8AC3E}">
        <p14:creationId xmlns:p14="http://schemas.microsoft.com/office/powerpoint/2010/main" val="232169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Relační databáze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147102"/>
              </p:ext>
            </p:extLst>
          </p:nvPr>
        </p:nvGraphicFramePr>
        <p:xfrm>
          <a:off x="2057400" y="1200150"/>
          <a:ext cx="23622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389">
                <a:tc gridSpan="3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27">
                <a:tc>
                  <a:txBody>
                    <a:bodyPr/>
                    <a:lstStyle/>
                    <a:p>
                      <a:r>
                        <a:rPr lang="cs-CZ" sz="1200" dirty="0"/>
                        <a:t>USER</a:t>
                      </a:r>
                      <a:r>
                        <a:rPr lang="en-US" sz="1200" dirty="0"/>
                        <a:t>_</a:t>
                      </a:r>
                      <a:r>
                        <a:rPr lang="cs-CZ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Jana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18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Pavel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25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3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Jan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42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4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Aja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45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Radek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Radka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17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3086876" y="1504949"/>
            <a:ext cx="533400" cy="167640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Rectangle 19"/>
          <p:cNvSpPr/>
          <p:nvPr/>
        </p:nvSpPr>
        <p:spPr>
          <a:xfrm>
            <a:off x="2123133" y="2266950"/>
            <a:ext cx="2217157" cy="2286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Rectangle 20"/>
          <p:cNvSpPr/>
          <p:nvPr/>
        </p:nvSpPr>
        <p:spPr>
          <a:xfrm>
            <a:off x="2126243" y="1239824"/>
            <a:ext cx="2217157" cy="188926"/>
          </a:xfrm>
          <a:prstGeom prst="rect">
            <a:avLst/>
          </a:prstGeom>
          <a:noFill/>
          <a:ln w="38100">
            <a:solidFill>
              <a:srgbClr val="A38B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extBox 21"/>
          <p:cNvSpPr txBox="1"/>
          <p:nvPr/>
        </p:nvSpPr>
        <p:spPr>
          <a:xfrm>
            <a:off x="2923810" y="338507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sloupec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10404" y="219658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řádek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06557" y="1135617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jméno tabulky</a:t>
            </a:r>
          </a:p>
        </p:txBody>
      </p:sp>
    </p:spTree>
    <p:extLst>
      <p:ext uri="{BB962C8B-B14F-4D97-AF65-F5344CB8AC3E}">
        <p14:creationId xmlns:p14="http://schemas.microsoft.com/office/powerpoint/2010/main" val="302336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Relační databáze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975672"/>
              </p:ext>
            </p:extLst>
          </p:nvPr>
        </p:nvGraphicFramePr>
        <p:xfrm>
          <a:off x="2971800" y="1428750"/>
          <a:ext cx="181707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389"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27">
                <a:tc>
                  <a:txBody>
                    <a:bodyPr/>
                    <a:lstStyle/>
                    <a:p>
                      <a:pPr algn="l"/>
                      <a:r>
                        <a:rPr lang="cs-CZ" sz="1200" dirty="0"/>
                        <a:t>USER</a:t>
                      </a:r>
                      <a:r>
                        <a:rPr lang="en-US" sz="1200" dirty="0"/>
                        <a:t>_</a:t>
                      </a:r>
                      <a:r>
                        <a:rPr lang="cs-CZ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 err="1"/>
                        <a:t>Number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NAME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0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AGE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000" dirty="0" err="1"/>
                        <a:t>Number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36290" y="2952750"/>
            <a:ext cx="477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USER (USER_ID </a:t>
            </a:r>
            <a:r>
              <a:rPr lang="cs-CZ" dirty="0" err="1"/>
              <a:t>number</a:t>
            </a:r>
            <a:r>
              <a:rPr lang="cs-CZ" dirty="0"/>
              <a:t>, NAME text, AGE </a:t>
            </a:r>
            <a:r>
              <a:rPr lang="cs-CZ" dirty="0" err="1"/>
              <a:t>number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830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Relační databáze – primární klíč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44162"/>
              </p:ext>
            </p:extLst>
          </p:nvPr>
        </p:nvGraphicFramePr>
        <p:xfrm>
          <a:off x="1066800" y="2085461"/>
          <a:ext cx="23622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389">
                <a:tc gridSpan="3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27">
                <a:tc>
                  <a:txBody>
                    <a:bodyPr/>
                    <a:lstStyle/>
                    <a:p>
                      <a:r>
                        <a:rPr lang="cs-CZ" sz="1200" dirty="0"/>
                        <a:t>USER</a:t>
                      </a:r>
                      <a:r>
                        <a:rPr lang="en-US" sz="1200" dirty="0"/>
                        <a:t>_</a:t>
                      </a:r>
                      <a:r>
                        <a:rPr lang="cs-CZ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Jana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18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Pavel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25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3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Jan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42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4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Aja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45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Radek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Radka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17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88595"/>
              </p:ext>
            </p:extLst>
          </p:nvPr>
        </p:nvGraphicFramePr>
        <p:xfrm>
          <a:off x="5486400" y="2122241"/>
          <a:ext cx="2362200" cy="2249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387">
                <a:tc gridSpan="3">
                  <a:txBody>
                    <a:bodyPr/>
                    <a:lstStyle/>
                    <a:p>
                      <a:pPr algn="ctr"/>
                      <a:r>
                        <a:rPr lang="cs-CZ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INVOICE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79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INVOICE_</a:t>
                      </a:r>
                      <a:r>
                        <a:rPr lang="cs-C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_ID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135643" y="2390261"/>
            <a:ext cx="566777" cy="171318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Rectangle 17"/>
          <p:cNvSpPr/>
          <p:nvPr/>
        </p:nvSpPr>
        <p:spPr>
          <a:xfrm>
            <a:off x="5562600" y="2427042"/>
            <a:ext cx="838200" cy="197350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Rectangle 1"/>
          <p:cNvSpPr/>
          <p:nvPr/>
        </p:nvSpPr>
        <p:spPr>
          <a:xfrm>
            <a:off x="685800" y="81915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1" dirty="0"/>
              <a:t>Primární klíč</a:t>
            </a:r>
            <a:r>
              <a:rPr lang="cs-CZ" dirty="0"/>
              <a:t> je sloupec nebo kombinace sloupců, jednoznačně identifikující každou řádku v tabulce. Každá tabulka má mít definovaný právě jeden primární klíč.</a:t>
            </a:r>
          </a:p>
        </p:txBody>
      </p:sp>
    </p:spTree>
    <p:extLst>
      <p:ext uri="{BB962C8B-B14F-4D97-AF65-F5344CB8AC3E}">
        <p14:creationId xmlns:p14="http://schemas.microsoft.com/office/powerpoint/2010/main" val="349433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Relační databáze – cizí klíč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99639"/>
              </p:ext>
            </p:extLst>
          </p:nvPr>
        </p:nvGraphicFramePr>
        <p:xfrm>
          <a:off x="2057400" y="819150"/>
          <a:ext cx="23622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389">
                <a:tc gridSpan="3">
                  <a:txBody>
                    <a:bodyPr/>
                    <a:lstStyle/>
                    <a:p>
                      <a:r>
                        <a:rPr lang="cs-CZ" sz="1200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27">
                <a:tc>
                  <a:txBody>
                    <a:bodyPr/>
                    <a:lstStyle/>
                    <a:p>
                      <a:r>
                        <a:rPr lang="cs-CZ" sz="1200" dirty="0"/>
                        <a:t>USER</a:t>
                      </a:r>
                      <a:r>
                        <a:rPr lang="en-US" sz="1200" dirty="0"/>
                        <a:t>_</a:t>
                      </a:r>
                      <a:r>
                        <a:rPr lang="cs-CZ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Jana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18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Pavel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25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3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Jan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42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4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Aja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45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Radek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Radka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17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00026"/>
              </p:ext>
            </p:extLst>
          </p:nvPr>
        </p:nvGraphicFramePr>
        <p:xfrm>
          <a:off x="5410200" y="2266950"/>
          <a:ext cx="2362200" cy="2249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387">
                <a:tc gridSpan="3">
                  <a:txBody>
                    <a:bodyPr/>
                    <a:lstStyle/>
                    <a:p>
                      <a:r>
                        <a:rPr lang="cs-C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79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INVOICE_</a:t>
                      </a:r>
                      <a:r>
                        <a:rPr lang="cs-C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_ID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2552700" y="2837131"/>
            <a:ext cx="4152900" cy="1715819"/>
          </a:xfrm>
          <a:prstGeom prst="bentConnector4">
            <a:avLst>
              <a:gd name="adj1" fmla="val -393"/>
              <a:gd name="adj2" fmla="val 11332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126243" y="1123950"/>
            <a:ext cx="566777" cy="1713181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Rectangle 17"/>
          <p:cNvSpPr/>
          <p:nvPr/>
        </p:nvSpPr>
        <p:spPr>
          <a:xfrm>
            <a:off x="6477000" y="2571751"/>
            <a:ext cx="571500" cy="197350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Rectangle 7"/>
          <p:cNvSpPr/>
          <p:nvPr/>
        </p:nvSpPr>
        <p:spPr>
          <a:xfrm>
            <a:off x="5029200" y="819150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1" dirty="0"/>
              <a:t>Cizí klíč</a:t>
            </a:r>
            <a:r>
              <a:rPr lang="cs-CZ" dirty="0"/>
              <a:t>  vytvoří spojení jednoho nebo více sloupců se sloupcem nebo sloupci jiné („cizí“) tabulky.</a:t>
            </a:r>
          </a:p>
        </p:txBody>
      </p:sp>
    </p:spTree>
    <p:extLst>
      <p:ext uri="{BB962C8B-B14F-4D97-AF65-F5344CB8AC3E}">
        <p14:creationId xmlns:p14="http://schemas.microsoft.com/office/powerpoint/2010/main" val="209193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3942582"/>
          </a:xfrm>
        </p:spPr>
        <p:txBody>
          <a:bodyPr>
            <a:normAutofit fontScale="77500" lnSpcReduction="20000"/>
          </a:bodyPr>
          <a:lstStyle/>
          <a:p>
            <a:r>
              <a:rPr lang="cs-CZ" dirty="0"/>
              <a:t>Identifikujte tabulky, sloupce, primární klíče, cizí klíče.</a:t>
            </a:r>
          </a:p>
          <a:p>
            <a:r>
              <a:rPr lang="cs-CZ" dirty="0"/>
              <a:t>Údaje datových požadavků systému nemocniční databáze: </a:t>
            </a:r>
          </a:p>
          <a:p>
            <a:pPr lvl="1"/>
            <a:r>
              <a:rPr lang="cs-CZ" dirty="0"/>
              <a:t>Team A</a:t>
            </a:r>
          </a:p>
          <a:p>
            <a:pPr lvl="2"/>
            <a:r>
              <a:rPr lang="cs-CZ" dirty="0"/>
              <a:t>Jeden pacient může mít mnoho pojištění, na které se vztahuje</a:t>
            </a:r>
          </a:p>
          <a:p>
            <a:pPr lvl="1"/>
            <a:r>
              <a:rPr lang="cs-CZ" dirty="0"/>
              <a:t>Team B</a:t>
            </a:r>
          </a:p>
          <a:p>
            <a:pPr lvl="2"/>
            <a:r>
              <a:rPr lang="cs-CZ" dirty="0"/>
              <a:t>Lékařský záznam je buď záznam oddělení, nebo ambulantní záznam </a:t>
            </a:r>
          </a:p>
          <a:p>
            <a:pPr lvl="1"/>
            <a:r>
              <a:rPr lang="cs-CZ" dirty="0"/>
              <a:t>Team C</a:t>
            </a:r>
          </a:p>
          <a:p>
            <a:pPr lvl="2"/>
            <a:r>
              <a:rPr lang="cs-CZ" dirty="0"/>
              <a:t>Jedna složka záznamů obsahuje mnoho lékařských záznamů pro jednoho pacienta </a:t>
            </a:r>
          </a:p>
          <a:p>
            <a:pPr lvl="2"/>
            <a:r>
              <a:rPr lang="cs-CZ" dirty="0"/>
              <a:t>Jeden pacient může mít mnoho složek </a:t>
            </a:r>
          </a:p>
          <a:p>
            <a:pPr lvl="1"/>
            <a:r>
              <a:rPr lang="cs-CZ" dirty="0"/>
              <a:t>Team D</a:t>
            </a:r>
          </a:p>
          <a:p>
            <a:pPr lvl="2"/>
            <a:r>
              <a:rPr lang="cs-CZ" dirty="0"/>
              <a:t>oddělení, lékař nebo jiná nemocnice si můžou půjčit mnoho složek pacientů</a:t>
            </a:r>
          </a:p>
          <a:p>
            <a:pPr lvl="2"/>
            <a:r>
              <a:rPr lang="cs-CZ" dirty="0"/>
              <a:t>Každý záznam půjčky se zaznamenává do historie půjček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databáze</a:t>
            </a:r>
          </a:p>
        </p:txBody>
      </p:sp>
    </p:spTree>
    <p:extLst>
      <p:ext uri="{BB962C8B-B14F-4D97-AF65-F5344CB8AC3E}">
        <p14:creationId xmlns:p14="http://schemas.microsoft.com/office/powerpoint/2010/main" val="409170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666750"/>
            <a:ext cx="8458200" cy="4476750"/>
          </a:xfrm>
        </p:spPr>
        <p:txBody>
          <a:bodyPr>
            <a:normAutofit fontScale="47500" lnSpcReduction="20000"/>
          </a:bodyPr>
          <a:lstStyle/>
          <a:p>
            <a:r>
              <a:rPr lang="cs-CZ" dirty="0"/>
              <a:t>Team A</a:t>
            </a:r>
          </a:p>
          <a:p>
            <a:pPr lvl="1"/>
            <a:r>
              <a:rPr lang="cs-CZ" dirty="0"/>
              <a:t>Jeden </a:t>
            </a:r>
            <a:r>
              <a:rPr lang="cs-CZ" u="sng" dirty="0"/>
              <a:t>pacient</a:t>
            </a:r>
            <a:r>
              <a:rPr lang="cs-CZ" dirty="0"/>
              <a:t> může mít mnoho </a:t>
            </a:r>
            <a:r>
              <a:rPr lang="cs-CZ" u="sng" dirty="0"/>
              <a:t>pojištění,</a:t>
            </a:r>
            <a:r>
              <a:rPr lang="cs-CZ" dirty="0"/>
              <a:t> na které se vztahuje</a:t>
            </a:r>
          </a:p>
          <a:p>
            <a:pPr lvl="2"/>
            <a:r>
              <a:rPr lang="cs-CZ" dirty="0"/>
              <a:t>PATIENT (PATIENT_ID, PATIENT_NAME, PATIENT_AGE, PATIENT_GENDER)</a:t>
            </a:r>
          </a:p>
          <a:p>
            <a:pPr lvl="2"/>
            <a:r>
              <a:rPr lang="cs-CZ" dirty="0"/>
              <a:t>INSURANCE (INSURANCE_ID, INSURANCE_NAME)</a:t>
            </a:r>
          </a:p>
          <a:p>
            <a:pPr lvl="2"/>
            <a:r>
              <a:rPr lang="cs-CZ" dirty="0"/>
              <a:t>PATIENT_INSURANCE (PATIENT_ID, INSURANCE_ID)</a:t>
            </a:r>
          </a:p>
          <a:p>
            <a:r>
              <a:rPr lang="cs-CZ" dirty="0"/>
              <a:t>Team B</a:t>
            </a:r>
          </a:p>
          <a:p>
            <a:pPr lvl="1"/>
            <a:r>
              <a:rPr lang="cs-CZ" u="sng" dirty="0"/>
              <a:t>Lékařský </a:t>
            </a:r>
            <a:r>
              <a:rPr lang="cs-CZ" dirty="0"/>
              <a:t>záznam pro </a:t>
            </a:r>
            <a:r>
              <a:rPr lang="cs-CZ" u="sng" dirty="0"/>
              <a:t>pacienta</a:t>
            </a:r>
            <a:r>
              <a:rPr lang="cs-CZ" dirty="0"/>
              <a:t> je buď záznam oddělení, nebo ambulantní záznam </a:t>
            </a:r>
          </a:p>
          <a:p>
            <a:pPr lvl="2"/>
            <a:r>
              <a:rPr lang="cs-CZ" dirty="0"/>
              <a:t>RECORD_TYPE (RECORD_TYPE_ID, RECORD_TYPE_NAME)</a:t>
            </a:r>
          </a:p>
          <a:p>
            <a:pPr lvl="2"/>
            <a:r>
              <a:rPr lang="cs-CZ" dirty="0"/>
              <a:t>RECORD (RECORD _ID, PATIENT_ID, RECORD _TYPE_ID, RECORD _DATE)</a:t>
            </a:r>
          </a:p>
          <a:p>
            <a:r>
              <a:rPr lang="cs-CZ" dirty="0"/>
              <a:t>Team C</a:t>
            </a:r>
          </a:p>
          <a:p>
            <a:pPr lvl="1"/>
            <a:r>
              <a:rPr lang="cs-CZ" dirty="0"/>
              <a:t>Jedna </a:t>
            </a:r>
            <a:r>
              <a:rPr lang="cs-CZ" u="sng" dirty="0"/>
              <a:t>složka záznamů </a:t>
            </a:r>
            <a:r>
              <a:rPr lang="cs-CZ" dirty="0"/>
              <a:t>obsahuje mnoho </a:t>
            </a:r>
            <a:r>
              <a:rPr lang="cs-CZ" u="sng" dirty="0"/>
              <a:t>lékařských záznamů </a:t>
            </a:r>
            <a:r>
              <a:rPr lang="cs-CZ" dirty="0"/>
              <a:t>pro jednoho </a:t>
            </a:r>
            <a:r>
              <a:rPr lang="cs-CZ" u="sng" dirty="0"/>
              <a:t>pacienta </a:t>
            </a:r>
          </a:p>
          <a:p>
            <a:pPr lvl="2"/>
            <a:r>
              <a:rPr lang="de-DE" dirty="0"/>
              <a:t>FOLDER (FOLDER_ID, FOLDER_NAME, PATIENT_ID)</a:t>
            </a:r>
          </a:p>
          <a:p>
            <a:pPr lvl="2"/>
            <a:r>
              <a:rPr lang="cs-CZ" dirty="0"/>
              <a:t>FOLDER</a:t>
            </a:r>
            <a:r>
              <a:rPr lang="de-DE" dirty="0"/>
              <a:t>_RECORD</a:t>
            </a:r>
            <a:r>
              <a:rPr lang="cs-CZ" dirty="0"/>
              <a:t> (FOLDER _ID, RECORD _ID)</a:t>
            </a:r>
            <a:endParaRPr lang="de-DE" dirty="0"/>
          </a:p>
          <a:p>
            <a:pPr lvl="1"/>
            <a:r>
              <a:rPr lang="cs-CZ" dirty="0"/>
              <a:t>Jeden </a:t>
            </a:r>
            <a:r>
              <a:rPr lang="cs-CZ" u="sng" dirty="0"/>
              <a:t>pacient</a:t>
            </a:r>
            <a:r>
              <a:rPr lang="cs-CZ" dirty="0"/>
              <a:t> může mít mnoho </a:t>
            </a:r>
            <a:r>
              <a:rPr lang="cs-CZ" u="sng" dirty="0"/>
              <a:t>složek </a:t>
            </a:r>
          </a:p>
          <a:p>
            <a:r>
              <a:rPr lang="cs-CZ" dirty="0"/>
              <a:t>Team D</a:t>
            </a:r>
          </a:p>
          <a:p>
            <a:pPr lvl="1"/>
            <a:r>
              <a:rPr lang="cs-CZ" u="sng" dirty="0"/>
              <a:t>Každé oddělení</a:t>
            </a:r>
            <a:r>
              <a:rPr lang="cs-CZ" dirty="0"/>
              <a:t>, každý </a:t>
            </a:r>
            <a:r>
              <a:rPr lang="cs-CZ" u="sng" dirty="0"/>
              <a:t>lékař</a:t>
            </a:r>
            <a:r>
              <a:rPr lang="cs-CZ" dirty="0"/>
              <a:t> nebo jiná </a:t>
            </a:r>
            <a:r>
              <a:rPr lang="cs-CZ" u="sng" dirty="0"/>
              <a:t>nemocnice</a:t>
            </a:r>
            <a:r>
              <a:rPr lang="cs-CZ" dirty="0"/>
              <a:t> si můžou půjčit mnoho </a:t>
            </a:r>
            <a:r>
              <a:rPr lang="cs-CZ" u="sng" dirty="0"/>
              <a:t>složek pacientů</a:t>
            </a:r>
          </a:p>
          <a:p>
            <a:pPr lvl="2"/>
            <a:r>
              <a:rPr lang="cs-CZ" dirty="0"/>
              <a:t>BORROWER_TYPE (BORROWER_TYPE_ID, BORROWER_TYPE_NAME)</a:t>
            </a:r>
          </a:p>
          <a:p>
            <a:pPr lvl="2"/>
            <a:r>
              <a:rPr lang="cs-CZ" dirty="0"/>
              <a:t>BORROWER (BORROWER_ID, BORROWER _TYPE_ID, BORROWER _NAME)</a:t>
            </a:r>
          </a:p>
          <a:p>
            <a:pPr lvl="1"/>
            <a:r>
              <a:rPr lang="cs-CZ" dirty="0"/>
              <a:t>Každý záznam půjčky se zaznamenává do </a:t>
            </a:r>
            <a:r>
              <a:rPr lang="cs-CZ" u="sng" dirty="0"/>
              <a:t>historie půjček</a:t>
            </a:r>
            <a:endParaRPr lang="cs-CZ" dirty="0"/>
          </a:p>
          <a:p>
            <a:pPr lvl="2"/>
            <a:r>
              <a:rPr lang="cs-CZ" dirty="0"/>
              <a:t>HISTORY (HISTORY_ID, BORROWER_ID, FOLDER_ID, HISTORY_DATE)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databáze</a:t>
            </a:r>
          </a:p>
        </p:txBody>
      </p:sp>
    </p:spTree>
    <p:extLst>
      <p:ext uri="{BB962C8B-B14F-4D97-AF65-F5344CB8AC3E}">
        <p14:creationId xmlns:p14="http://schemas.microsoft.com/office/powerpoint/2010/main" val="3423159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2854</Words>
  <Application>Microsoft Office PowerPoint</Application>
  <PresentationFormat>On-screen Show (16:9)</PresentationFormat>
  <Paragraphs>402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Tw Cen MT</vt:lpstr>
      <vt:lpstr>Wingdings</vt:lpstr>
      <vt:lpstr>Wingdings 2</vt:lpstr>
      <vt:lpstr>WidescreenPresentation</vt:lpstr>
      <vt:lpstr>cvičení Informační systémy ve zdravotnictví</vt:lpstr>
      <vt:lpstr>Co uděláme ve dnešním cvičení? </vt:lpstr>
      <vt:lpstr>Teorie databáze</vt:lpstr>
      <vt:lpstr>Relační databáze</vt:lpstr>
      <vt:lpstr>Relační databáze</vt:lpstr>
      <vt:lpstr>Relační databáze – primární klíč</vt:lpstr>
      <vt:lpstr>Relační databáze – cizí klíč</vt:lpstr>
      <vt:lpstr>Návrh databáze</vt:lpstr>
      <vt:lpstr>Návrh databáze</vt:lpstr>
      <vt:lpstr>SQL Jazyk</vt:lpstr>
      <vt:lpstr>SQL Jazyk – Tvorba</vt:lpstr>
      <vt:lpstr>SQL Jazyk – Tvorba</vt:lpstr>
      <vt:lpstr>SQL Jazyk – Vkládání dat</vt:lpstr>
      <vt:lpstr>SQL Jazyk – Vkládání dat</vt:lpstr>
      <vt:lpstr>SQL Jazyk – Vyhledávání informací</vt:lpstr>
      <vt:lpstr>SQL Jazyk – Vyhledávání informací</vt:lpstr>
      <vt:lpstr>SQL Jazyk – Vyhledávání informací</vt:lpstr>
      <vt:lpstr>SQL Jazyk – Vyhledávání informací</vt:lpstr>
      <vt:lpstr>SQL Jazyk – Vyhledávání informací</vt:lpstr>
      <vt:lpstr>Databázové systémy</vt:lpstr>
      <vt:lpstr>Databázový systém MySQL </vt:lpstr>
      <vt:lpstr>Databázový systém MySQL - phpMyAdmin </vt:lpstr>
      <vt:lpstr>Domácí úkol</vt:lpstr>
      <vt:lpstr>Domácí úkol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2019-01-03T12:29:51Z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