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7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20" r:id="rId17"/>
    <p:sldId id="421" r:id="rId18"/>
    <p:sldId id="422" r:id="rId19"/>
    <p:sldId id="423" r:id="rId20"/>
    <p:sldId id="424" r:id="rId21"/>
    <p:sldId id="425" r:id="rId22"/>
    <p:sldId id="426" r:id="rId2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1/3/2019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ze.fbmi.cvut.cz/v&#225;&#353;login" TargetMode="External"/><Relationship Id="rId2" Type="http://schemas.openxmlformats.org/officeDocument/2006/relationships/hyperlink" Target="ftp://databaze.fbmi.cvut.c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cs-CZ" b="1" dirty="0"/>
              <a:t>cvičení</a:t>
            </a:r>
            <a:r>
              <a:rPr lang="en-US" dirty="0"/>
              <a:t> </a:t>
            </a:r>
            <a:r>
              <a:rPr lang="cs-CZ" b="1" dirty="0"/>
              <a:t>Informační</a:t>
            </a:r>
            <a:r>
              <a:rPr lang="en-US" b="1" dirty="0"/>
              <a:t> </a:t>
            </a:r>
            <a:r>
              <a:rPr lang="cs-CZ" b="1" dirty="0"/>
              <a:t>systémy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zdravotnictví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Cvičení</a:t>
            </a:r>
            <a:r>
              <a:rPr lang="en-US" dirty="0"/>
              <a:t> </a:t>
            </a:r>
            <a:r>
              <a:rPr lang="de-DE"/>
              <a:t>3</a:t>
            </a:r>
            <a:r>
              <a:rPr lang="en-US"/>
              <a:t> </a:t>
            </a:r>
            <a:r>
              <a:rPr lang="en-US" dirty="0"/>
              <a:t>- ZS 2014 - BMI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319301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Michel Kana, </a:t>
            </a:r>
            <a:r>
              <a:rPr lang="de-DE" dirty="0" err="1"/>
              <a:t>Ph.D</a:t>
            </a:r>
            <a:r>
              <a:rPr lang="de-DE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572000"/>
          </a:xfrm>
        </p:spPr>
        <p:txBody>
          <a:bodyPr>
            <a:normAutofit/>
          </a:bodyPr>
          <a:lstStyle/>
          <a:p>
            <a:r>
              <a:rPr lang="cs-CZ" dirty="0"/>
              <a:t>Pacienty bez složek</a:t>
            </a:r>
            <a:endParaRPr lang="de-DE" dirty="0"/>
          </a:p>
          <a:p>
            <a:pPr marL="640080" lvl="2" indent="0">
              <a:buNone/>
            </a:pP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select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patient.patient_name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count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(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folder.folder_id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)</a:t>
            </a:r>
          </a:p>
          <a:p>
            <a:pPr marL="640080" lvl="2" indent="0">
              <a:buNone/>
            </a:pP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from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patient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left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join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folder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 on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folder.patient_id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patient.patient_id</a:t>
            </a:r>
            <a:endParaRPr lang="de-DE" sz="17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group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by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patient.patient_name</a:t>
            </a:r>
            <a:endParaRPr lang="de-DE" sz="17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having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count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(</a:t>
            </a:r>
            <a:r>
              <a:rPr lang="de-DE" sz="1700" dirty="0" err="1">
                <a:solidFill>
                  <a:srgbClr val="00B050"/>
                </a:solidFill>
                <a:latin typeface="Arial Narrow" pitchFamily="34" charset="0"/>
              </a:rPr>
              <a:t>folder.folder_id</a:t>
            </a:r>
            <a:r>
              <a:rPr lang="de-DE" sz="1700" dirty="0">
                <a:solidFill>
                  <a:srgbClr val="00B050"/>
                </a:solidFill>
                <a:latin typeface="Arial Narrow" pitchFamily="34" charset="0"/>
              </a:rPr>
              <a:t>)=0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 domácího úkolu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6200" y="3067050"/>
            <a:ext cx="4419600" cy="14097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"/>
              <a:buNone/>
            </a:pPr>
            <a:r>
              <a:rPr lang="cs-CZ" sz="1100" b="1"/>
              <a:t>PATIENT</a:t>
            </a:r>
            <a:r>
              <a:rPr lang="cs-CZ" sz="1100"/>
              <a:t> (PATIENT_ID, PATIENT_NAME, PATIENT_AGE, PATIENT_GENDER)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INSURANCE</a:t>
            </a:r>
            <a:r>
              <a:rPr lang="cs-CZ" sz="1100"/>
              <a:t> (INSURANCE_ID, INSURANCE_NAME)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PATIENT_INSURANCE</a:t>
            </a:r>
            <a:r>
              <a:rPr lang="cs-CZ" sz="1100"/>
              <a:t> (PATIENT_ID, INSURANCE_ID)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RECORD_TYPE</a:t>
            </a:r>
            <a:r>
              <a:rPr lang="cs-CZ" sz="1100"/>
              <a:t> (RECORD_TYPE_ID, RECORD_TYPE_NAME)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RECORD</a:t>
            </a:r>
            <a:r>
              <a:rPr lang="cs-CZ" sz="1100"/>
              <a:t> (RECORD _ID, PATIENT_ID, RECORD _TYPE_ID, RECORD _DATE)</a:t>
            </a:r>
            <a:endParaRPr lang="cs-CZ" sz="11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07767" y="3067050"/>
            <a:ext cx="4488024" cy="13716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359083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572000"/>
          </a:xfrm>
        </p:spPr>
        <p:txBody>
          <a:bodyPr>
            <a:normAutofit/>
          </a:bodyPr>
          <a:lstStyle/>
          <a:p>
            <a:r>
              <a:rPr lang="cs-CZ" dirty="0"/>
              <a:t>Složka s nejvyšším počtem ambulantních záznamů pro pacientku Kláru Novákovou</a:t>
            </a:r>
          </a:p>
          <a:p>
            <a:pPr marL="640080" lvl="2" indent="0">
              <a:buNone/>
            </a:pP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select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folder.folder_name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count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(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distinct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record.record_id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)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nr_records</a:t>
            </a:r>
            <a:endParaRPr lang="de-DE" sz="14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from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folder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folder_record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record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patient</a:t>
            </a:r>
            <a:endParaRPr lang="de-DE" sz="14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where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folder.folder_id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folder_record.folder_id</a:t>
            </a:r>
            <a:endParaRPr lang="de-DE" sz="14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and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  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folder_record.record_id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record.record_id</a:t>
            </a:r>
            <a:endParaRPr lang="de-DE" sz="14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and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  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record.record_type_id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= 2</a:t>
            </a:r>
          </a:p>
          <a:p>
            <a:pPr marL="640080" lvl="2" indent="0">
              <a:buNone/>
            </a:pP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and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  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folder.patient_id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patient.patient_id</a:t>
            </a:r>
            <a:endParaRPr lang="de-DE" sz="14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and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  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patient.patient_name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= 'Klara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Novakova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'</a:t>
            </a:r>
          </a:p>
          <a:p>
            <a:pPr marL="640080" lvl="2" indent="0">
              <a:buNone/>
            </a:pP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group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by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folder.folder_name</a:t>
            </a:r>
            <a:endParaRPr lang="de-DE" sz="14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order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by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nr_records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desc</a:t>
            </a:r>
            <a:endParaRPr lang="de-DE" sz="14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de-DE" sz="1400" dirty="0" err="1">
                <a:solidFill>
                  <a:srgbClr val="00B050"/>
                </a:solidFill>
                <a:latin typeface="Arial Narrow" pitchFamily="34" charset="0"/>
              </a:rPr>
              <a:t>limit</a:t>
            </a:r>
            <a:r>
              <a:rPr lang="de-DE" sz="1400" dirty="0">
                <a:solidFill>
                  <a:srgbClr val="00B050"/>
                </a:solidFill>
                <a:latin typeface="Arial Narrow" pitchFamily="34" charset="0"/>
              </a:rPr>
              <a:t>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 domácího úkolu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89106" y="2114550"/>
            <a:ext cx="4419600" cy="14097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"/>
              <a:buNone/>
            </a:pPr>
            <a:r>
              <a:rPr lang="cs-CZ" sz="1100" b="1"/>
              <a:t>PATIENT</a:t>
            </a:r>
            <a:r>
              <a:rPr lang="cs-CZ" sz="1100"/>
              <a:t> (PATIENT_ID, PATIENT_NAME, PATIENT_AGE, PATIENT_GENDER)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INSURANCE</a:t>
            </a:r>
            <a:r>
              <a:rPr lang="cs-CZ" sz="1100"/>
              <a:t> (INSURANCE_ID, INSURANCE_NAME)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PATIENT_INSURANCE</a:t>
            </a:r>
            <a:r>
              <a:rPr lang="cs-CZ" sz="1100"/>
              <a:t> (PATIENT_ID, INSURANCE_ID)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RECORD_TYPE</a:t>
            </a:r>
            <a:r>
              <a:rPr lang="cs-CZ" sz="1100"/>
              <a:t> (RECORD_TYPE_ID, RECORD_TYPE_NAME)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RECORD</a:t>
            </a:r>
            <a:r>
              <a:rPr lang="cs-CZ" sz="1100"/>
              <a:t> (RECORD _ID, PATIENT_ID, RECORD _TYPE_ID, RECORD _DATE)</a:t>
            </a:r>
            <a:endParaRPr lang="cs-CZ" sz="11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07767" y="3638550"/>
            <a:ext cx="4488024" cy="13716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205189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572000"/>
          </a:xfrm>
        </p:spPr>
        <p:txBody>
          <a:bodyPr>
            <a:normAutofit/>
          </a:bodyPr>
          <a:lstStyle/>
          <a:p>
            <a:r>
              <a:rPr lang="cs-CZ" dirty="0"/>
              <a:t>Nemocnice, která nejvíc půjčuje složky od pacientů mladších 30 let</a:t>
            </a:r>
            <a:endParaRPr lang="de-DE" dirty="0"/>
          </a:p>
          <a:p>
            <a:pPr marL="640080" lvl="2" indent="0">
              <a:buNone/>
            </a:pP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select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borrower.borrower_name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count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(</a:t>
            </a:r>
            <a:r>
              <a:rPr lang="de-DE" sz="1600" dirty="0" err="1">
                <a:solidFill>
                  <a:srgbClr val="00B050"/>
                </a:solidFill>
                <a:latin typeface="Arial Narrow" pitchFamily="34" charset="0"/>
              </a:rPr>
              <a:t>distinct</a:t>
            </a:r>
            <a:r>
              <a:rPr lang="de-DE" sz="16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600" dirty="0" err="1">
                <a:solidFill>
                  <a:srgbClr val="00B050"/>
                </a:solidFill>
                <a:latin typeface="Arial Narrow" pitchFamily="34" charset="0"/>
              </a:rPr>
              <a:t>history.history_id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)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nr_rents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</a:t>
            </a:r>
          </a:p>
          <a:p>
            <a:pPr marL="640080" lvl="2" indent="0">
              <a:buNone/>
            </a:pP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from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borrower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history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folder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patient</a:t>
            </a:r>
            <a:endParaRPr lang="cs-CZ" sz="16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where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borrower.borrower_type_id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= 3</a:t>
            </a:r>
          </a:p>
          <a:p>
            <a:pPr marL="640080" lvl="2" indent="0">
              <a:buNone/>
            </a:pP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borrower.borrower_id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history.borrower_id</a:t>
            </a:r>
            <a:endParaRPr lang="cs-CZ" sz="16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history.folder_id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folder.folder_id</a:t>
            </a:r>
            <a:endParaRPr lang="cs-CZ" sz="16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folder.patient_id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patient.patient_id</a:t>
            </a:r>
            <a:endParaRPr lang="cs-CZ" sz="16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patient.patient_age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&lt; 30</a:t>
            </a:r>
          </a:p>
          <a:p>
            <a:pPr marL="640080" lvl="2" indent="0">
              <a:buNone/>
            </a:pP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group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by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borrower.borrower_name</a:t>
            </a:r>
            <a:endParaRPr lang="cs-CZ" sz="16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order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by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nr_rents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desc</a:t>
            </a:r>
            <a:endParaRPr lang="cs-CZ" sz="1600" dirty="0">
              <a:solidFill>
                <a:srgbClr val="00B050"/>
              </a:solidFill>
              <a:latin typeface="Arial Narrow" pitchFamily="34" charset="0"/>
            </a:endParaRPr>
          </a:p>
          <a:p>
            <a:pPr marL="640080" lvl="2" indent="0">
              <a:buNone/>
            </a:pP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limit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 domácího úkolu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89106" y="2114550"/>
            <a:ext cx="4419600" cy="14097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"/>
              <a:buNone/>
            </a:pPr>
            <a:r>
              <a:rPr lang="cs-CZ" sz="1100" b="1"/>
              <a:t>PATIENT</a:t>
            </a:r>
            <a:r>
              <a:rPr lang="cs-CZ" sz="1100"/>
              <a:t> (PATIENT_ID, PATIENT_NAME, PATIENT_AGE, PATIENT_GENDER)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INSURANCE</a:t>
            </a:r>
            <a:r>
              <a:rPr lang="cs-CZ" sz="1100"/>
              <a:t> (INSURANCE_ID, INSURANCE_NAME)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PATIENT_INSURANCE</a:t>
            </a:r>
            <a:r>
              <a:rPr lang="cs-CZ" sz="1100"/>
              <a:t> (PATIENT_ID, INSURANCE_ID)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RECORD_TYPE</a:t>
            </a:r>
            <a:r>
              <a:rPr lang="cs-CZ" sz="1100"/>
              <a:t> (RECORD_TYPE_ID, RECORD_TYPE_NAME)</a:t>
            </a:r>
          </a:p>
          <a:p>
            <a:pPr marL="0" indent="0">
              <a:buFont typeface="Wingdings"/>
              <a:buNone/>
            </a:pPr>
            <a:r>
              <a:rPr lang="cs-CZ" sz="1100" b="1"/>
              <a:t>RECORD</a:t>
            </a:r>
            <a:r>
              <a:rPr lang="cs-CZ" sz="1100"/>
              <a:t> (RECORD _ID, PATIENT_ID, RECORD _TYPE_ID, RECORD _DATE)</a:t>
            </a:r>
            <a:endParaRPr lang="cs-CZ" sz="11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07767" y="3638550"/>
            <a:ext cx="4488024" cy="13716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de-DE" sz="1100" b="1" dirty="0"/>
              <a:t>FOLDER</a:t>
            </a:r>
            <a:r>
              <a:rPr lang="de-DE" sz="1100" dirty="0"/>
              <a:t> (FOLDER_ID, FOLDER_NAME, PATIENT_ID)</a:t>
            </a:r>
          </a:p>
          <a:p>
            <a:pPr marL="0" indent="0">
              <a:buNone/>
            </a:pPr>
            <a:r>
              <a:rPr lang="cs-CZ" sz="1100" b="1" dirty="0"/>
              <a:t>FOLDER</a:t>
            </a:r>
            <a:r>
              <a:rPr lang="de-DE" sz="1100" b="1" dirty="0"/>
              <a:t>_RECORD</a:t>
            </a:r>
            <a:r>
              <a:rPr lang="cs-CZ" sz="1100" b="1" dirty="0"/>
              <a:t> </a:t>
            </a:r>
            <a:r>
              <a:rPr lang="cs-CZ" sz="1100" dirty="0"/>
              <a:t>(FOLDER _ID, RECORD _ID)</a:t>
            </a:r>
            <a:endParaRPr lang="de-DE" sz="1100" dirty="0"/>
          </a:p>
          <a:p>
            <a:pPr marL="0" indent="0">
              <a:buNone/>
            </a:pPr>
            <a:r>
              <a:rPr lang="cs-CZ" sz="1100" b="1" dirty="0"/>
              <a:t>BORROWER_TYPE</a:t>
            </a:r>
            <a:r>
              <a:rPr lang="cs-CZ" sz="1100" dirty="0"/>
              <a:t> (BORROWER_TYPE_ID, BORROWER_TYPE_NAME)</a:t>
            </a:r>
          </a:p>
          <a:p>
            <a:pPr marL="0" indent="0">
              <a:buNone/>
            </a:pPr>
            <a:r>
              <a:rPr lang="cs-CZ" sz="1100" b="1" dirty="0"/>
              <a:t>BORROWER</a:t>
            </a:r>
            <a:r>
              <a:rPr lang="cs-CZ" sz="1100" dirty="0"/>
              <a:t> (BORROWER_ID, BORROWER _TYPE_ID, BORROWER _NAME)</a:t>
            </a:r>
          </a:p>
          <a:p>
            <a:pPr marL="0" indent="0">
              <a:buNone/>
            </a:pPr>
            <a:r>
              <a:rPr lang="cs-CZ" sz="1100" b="1" dirty="0"/>
              <a:t>HISTORY</a:t>
            </a:r>
            <a:r>
              <a:rPr lang="cs-CZ" sz="1100" dirty="0"/>
              <a:t> (HISTORY_ID, BORROWER_ID, FOLDER_ID, HISTORY_DATE)</a:t>
            </a:r>
          </a:p>
        </p:txBody>
      </p:sp>
    </p:spTree>
    <p:extLst>
      <p:ext uri="{BB962C8B-B14F-4D97-AF65-F5344CB8AC3E}">
        <p14:creationId xmlns:p14="http://schemas.microsoft.com/office/powerpoint/2010/main" val="200403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572000"/>
          </a:xfrm>
        </p:spPr>
        <p:txBody>
          <a:bodyPr>
            <a:normAutofit/>
          </a:bodyPr>
          <a:lstStyle/>
          <a:p>
            <a:r>
              <a:rPr lang="cs-CZ" dirty="0"/>
              <a:t>Pojišťovny pacientů, pro které bylo 100 a více půjček složek od lékaře</a:t>
            </a:r>
            <a:endParaRPr lang="de-DE" dirty="0"/>
          </a:p>
          <a:p>
            <a:pPr marL="594360" lvl="2" indent="0">
              <a:buNone/>
            </a:pP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select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insurance.insurance_name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count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(</a:t>
            </a:r>
            <a:r>
              <a:rPr lang="de-DE" sz="1800" dirty="0" err="1">
                <a:solidFill>
                  <a:srgbClr val="00B050"/>
                </a:solidFill>
                <a:latin typeface="Arial Narrow" pitchFamily="34" charset="0"/>
              </a:rPr>
              <a:t>distinct</a:t>
            </a:r>
            <a:r>
              <a:rPr lang="de-DE" sz="18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de-DE" sz="1800" dirty="0" err="1">
                <a:solidFill>
                  <a:srgbClr val="00B050"/>
                </a:solidFill>
                <a:latin typeface="Arial Narrow" pitchFamily="34" charset="0"/>
              </a:rPr>
              <a:t>history.history_id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)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nr_rents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</a:p>
          <a:p>
            <a:pPr marL="594360" lvl="2" indent="0">
              <a:buNone/>
            </a:pP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from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insurance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patient_insurance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patient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folder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history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borrower</a:t>
            </a:r>
            <a:endParaRPr lang="cs-CZ" sz="1700" dirty="0">
              <a:solidFill>
                <a:srgbClr val="00B050"/>
              </a:solidFill>
              <a:latin typeface="Arial Narrow" pitchFamily="34" charset="0"/>
            </a:endParaRPr>
          </a:p>
          <a:p>
            <a:pPr marL="594360" lvl="2" indent="0">
              <a:buNone/>
            </a:pP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where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insurance.insurance_id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patient_insurance.insurance_id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</a:p>
          <a:p>
            <a:pPr marL="594360" lvl="2" indent="0">
              <a:buNone/>
            </a:pP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patient_insurance.patient_id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patient.patient_id</a:t>
            </a:r>
            <a:endParaRPr lang="cs-CZ" sz="1700" dirty="0">
              <a:solidFill>
                <a:srgbClr val="00B050"/>
              </a:solidFill>
              <a:latin typeface="Arial Narrow" pitchFamily="34" charset="0"/>
            </a:endParaRPr>
          </a:p>
          <a:p>
            <a:pPr marL="594360" lvl="2" indent="0">
              <a:buNone/>
            </a:pP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patient.patient_id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folder.patient_id</a:t>
            </a:r>
            <a:endParaRPr lang="cs-CZ" sz="1700" dirty="0">
              <a:solidFill>
                <a:srgbClr val="00B050"/>
              </a:solidFill>
              <a:latin typeface="Arial Narrow" pitchFamily="34" charset="0"/>
            </a:endParaRPr>
          </a:p>
          <a:p>
            <a:pPr marL="594360" lvl="2" indent="0">
              <a:buNone/>
            </a:pP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folder.folder_id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history.folder_id</a:t>
            </a:r>
            <a:endParaRPr lang="cs-CZ" sz="1700" dirty="0">
              <a:solidFill>
                <a:srgbClr val="00B050"/>
              </a:solidFill>
              <a:latin typeface="Arial Narrow" pitchFamily="34" charset="0"/>
            </a:endParaRPr>
          </a:p>
          <a:p>
            <a:pPr marL="594360" lvl="2" indent="0">
              <a:buNone/>
            </a:pP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history.borrower_id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borrower.borrower_id</a:t>
            </a:r>
            <a:endParaRPr lang="cs-CZ" sz="1700" dirty="0">
              <a:solidFill>
                <a:srgbClr val="00B050"/>
              </a:solidFill>
              <a:latin typeface="Arial Narrow" pitchFamily="34" charset="0"/>
            </a:endParaRPr>
          </a:p>
          <a:p>
            <a:pPr marL="594360" lvl="2" indent="0">
              <a:buNone/>
            </a:pP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borrower.borrower_type_id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= 2</a:t>
            </a:r>
          </a:p>
          <a:p>
            <a:pPr marL="594360" lvl="2" indent="0">
              <a:buNone/>
            </a:pP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group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by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insurance.insurance_name</a:t>
            </a:r>
            <a:endParaRPr lang="cs-CZ" sz="1700" dirty="0">
              <a:solidFill>
                <a:srgbClr val="00B050"/>
              </a:solidFill>
              <a:latin typeface="Arial Narrow" pitchFamily="34" charset="0"/>
            </a:endParaRPr>
          </a:p>
          <a:p>
            <a:pPr marL="594360" lvl="2" indent="0">
              <a:buNone/>
            </a:pP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having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700" dirty="0" err="1">
                <a:solidFill>
                  <a:srgbClr val="00B050"/>
                </a:solidFill>
                <a:latin typeface="Arial Narrow" pitchFamily="34" charset="0"/>
              </a:rPr>
              <a:t>nr_rents</a:t>
            </a:r>
            <a:r>
              <a:rPr lang="cs-CZ" sz="1700" dirty="0">
                <a:solidFill>
                  <a:srgbClr val="00B050"/>
                </a:solidFill>
                <a:latin typeface="Arial Narrow" pitchFamily="34" charset="0"/>
              </a:rPr>
              <a:t> &gt; 100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 domácího úkolu</a:t>
            </a:r>
          </a:p>
        </p:txBody>
      </p:sp>
    </p:spTree>
    <p:extLst>
      <p:ext uri="{BB962C8B-B14F-4D97-AF65-F5344CB8AC3E}">
        <p14:creationId xmlns:p14="http://schemas.microsoft.com/office/powerpoint/2010/main" val="287733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991600" cy="1066800"/>
          </a:xfrm>
        </p:spPr>
        <p:txBody>
          <a:bodyPr>
            <a:normAutofit fontScale="70000" lnSpcReduction="20000"/>
          </a:bodyPr>
          <a:lstStyle/>
          <a:p>
            <a:r>
              <a:rPr lang="cs-CZ" dirty="0">
                <a:solidFill>
                  <a:srgbClr val="00B050"/>
                </a:solidFill>
              </a:rPr>
              <a:t>Seznam záznamů starších více než 10 dnů pro pacienty pojištěné u VZP</a:t>
            </a:r>
            <a:r>
              <a:rPr lang="cs-CZ" dirty="0"/>
              <a:t>,  a pro každý záznam </a:t>
            </a:r>
            <a:r>
              <a:rPr lang="cs-CZ" dirty="0">
                <a:solidFill>
                  <a:schemeClr val="accent2"/>
                </a:solidFill>
              </a:rPr>
              <a:t>celkový počet složek, ve kterých se tento záznam objevuje</a:t>
            </a:r>
            <a:r>
              <a:rPr lang="cs-CZ" dirty="0"/>
              <a:t>, </a:t>
            </a:r>
            <a:r>
              <a:rPr lang="cs-CZ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celkový počet oddělení, která si půjčila složky, ve kterých se objevuje tento záznam</a:t>
            </a:r>
            <a:r>
              <a:rPr lang="cs-CZ" dirty="0"/>
              <a:t>, </a:t>
            </a:r>
            <a:r>
              <a:rPr lang="cs-CZ" dirty="0">
                <a:solidFill>
                  <a:srgbClr val="7030A0"/>
                </a:solidFill>
              </a:rPr>
              <a:t>celkový počet půjček složek, v kterých se objevuje tento záznam</a:t>
            </a:r>
            <a:endParaRPr lang="de-DE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 domácího úkolu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156038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select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600" u="sng" dirty="0" err="1">
                <a:solidFill>
                  <a:srgbClr val="00B050"/>
                </a:solidFill>
                <a:latin typeface="Arial Narrow" pitchFamily="34" charset="0"/>
              </a:rPr>
              <a:t>record.record_id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,  </a:t>
            </a:r>
          </a:p>
          <a:p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        (</a:t>
            </a:r>
            <a:r>
              <a:rPr lang="de-DE" sz="1600" dirty="0">
                <a:solidFill>
                  <a:srgbClr val="00B050"/>
                </a:solidFill>
                <a:latin typeface="Arial Narrow" pitchFamily="34" charset="0"/>
              </a:rPr>
              <a:t>A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)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nb_folders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,</a:t>
            </a:r>
          </a:p>
          <a:p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        (</a:t>
            </a:r>
            <a:r>
              <a:rPr lang="de-DE" sz="1600" dirty="0">
                <a:solidFill>
                  <a:srgbClr val="00B050"/>
                </a:solidFill>
                <a:latin typeface="Arial Narrow" pitchFamily="34" charset="0"/>
              </a:rPr>
              <a:t>B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)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nb_departments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,</a:t>
            </a:r>
          </a:p>
          <a:p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        (</a:t>
            </a:r>
            <a:r>
              <a:rPr lang="de-DE" sz="1600" dirty="0">
                <a:solidFill>
                  <a:srgbClr val="00B050"/>
                </a:solidFill>
                <a:latin typeface="Arial Narrow" pitchFamily="34" charset="0"/>
              </a:rPr>
              <a:t>C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)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nb_rents</a:t>
            </a:r>
            <a:endParaRPr lang="cs-CZ" sz="16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from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record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patient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,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patient_insurance</a:t>
            </a:r>
            <a:endParaRPr lang="cs-CZ" sz="16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where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record.record_date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&gt; (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curdate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() - interval 10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day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)</a:t>
            </a:r>
          </a:p>
          <a:p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record.patient_id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patient.patient_id</a:t>
            </a:r>
            <a:endParaRPr lang="cs-CZ" sz="16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patient.patient_id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=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patient_insurance.patient_id</a:t>
            </a:r>
            <a:endParaRPr lang="cs-CZ" sz="16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and    </a:t>
            </a:r>
            <a:r>
              <a:rPr lang="cs-CZ" sz="1600" dirty="0" err="1">
                <a:solidFill>
                  <a:srgbClr val="00B050"/>
                </a:solidFill>
                <a:latin typeface="Arial Narrow" pitchFamily="34" charset="0"/>
              </a:rPr>
              <a:t>patient_insurance.insurance_id</a:t>
            </a:r>
            <a:r>
              <a:rPr lang="cs-CZ" sz="1600" dirty="0">
                <a:solidFill>
                  <a:srgbClr val="00B050"/>
                </a:solidFill>
                <a:latin typeface="Arial Narrow" pitchFamily="34" charset="0"/>
              </a:rPr>
              <a:t> =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7522" y="1780593"/>
            <a:ext cx="3391677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select count(distinct </a:t>
            </a:r>
            <a:r>
              <a:rPr lang="en-US" sz="1200" dirty="0" err="1">
                <a:solidFill>
                  <a:schemeClr val="accent2"/>
                </a:solidFill>
              </a:rPr>
              <a:t>fr.folder_id</a:t>
            </a:r>
            <a:r>
              <a:rPr lang="en-US" sz="1200" dirty="0">
                <a:solidFill>
                  <a:schemeClr val="accent2"/>
                </a:solidFill>
              </a:rPr>
              <a:t>) 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from </a:t>
            </a:r>
            <a:r>
              <a:rPr lang="en-US" sz="1200" dirty="0" err="1">
                <a:solidFill>
                  <a:schemeClr val="accent2"/>
                </a:solidFill>
              </a:rPr>
              <a:t>folder_record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fr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where </a:t>
            </a:r>
            <a:r>
              <a:rPr lang="en-US" sz="1200" u="sng" dirty="0" err="1">
                <a:solidFill>
                  <a:schemeClr val="accent2"/>
                </a:solidFill>
              </a:rPr>
              <a:t>record.record_id</a:t>
            </a:r>
            <a:r>
              <a:rPr lang="en-US" sz="1200" dirty="0">
                <a:solidFill>
                  <a:schemeClr val="accent2"/>
                </a:solidFill>
              </a:rPr>
              <a:t> = </a:t>
            </a:r>
            <a:r>
              <a:rPr lang="en-US" sz="1200" dirty="0" err="1">
                <a:solidFill>
                  <a:schemeClr val="accent2"/>
                </a:solidFill>
              </a:rPr>
              <a:t>fr.record_id</a:t>
            </a:r>
            <a:endParaRPr lang="cs-CZ" sz="12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7523" y="2492528"/>
            <a:ext cx="3391677" cy="13849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70C0"/>
                </a:solidFill>
              </a:rPr>
              <a:t>select</a:t>
            </a:r>
            <a:r>
              <a:rPr lang="cs-CZ" sz="1200" dirty="0">
                <a:solidFill>
                  <a:srgbClr val="0070C0"/>
                </a:solidFill>
              </a:rPr>
              <a:t> </a:t>
            </a:r>
            <a:r>
              <a:rPr lang="cs-CZ" sz="1200" dirty="0" err="1">
                <a:solidFill>
                  <a:srgbClr val="0070C0"/>
                </a:solidFill>
              </a:rPr>
              <a:t>count</a:t>
            </a:r>
            <a:r>
              <a:rPr lang="cs-CZ" sz="1200" dirty="0">
                <a:solidFill>
                  <a:srgbClr val="0070C0"/>
                </a:solidFill>
              </a:rPr>
              <a:t>(</a:t>
            </a:r>
            <a:r>
              <a:rPr lang="cs-CZ" sz="1200" dirty="0" err="1">
                <a:solidFill>
                  <a:srgbClr val="0070C0"/>
                </a:solidFill>
              </a:rPr>
              <a:t>distinct</a:t>
            </a:r>
            <a:r>
              <a:rPr lang="cs-CZ" sz="1200" dirty="0">
                <a:solidFill>
                  <a:srgbClr val="0070C0"/>
                </a:solidFill>
              </a:rPr>
              <a:t> </a:t>
            </a:r>
            <a:r>
              <a:rPr lang="cs-CZ" sz="1200" dirty="0" err="1">
                <a:solidFill>
                  <a:srgbClr val="0070C0"/>
                </a:solidFill>
              </a:rPr>
              <a:t>br.borrower_id</a:t>
            </a:r>
            <a:r>
              <a:rPr lang="cs-CZ" sz="1200" dirty="0">
                <a:solidFill>
                  <a:srgbClr val="0070C0"/>
                </a:solidFill>
              </a:rPr>
              <a:t>) </a:t>
            </a:r>
          </a:p>
          <a:p>
            <a:r>
              <a:rPr lang="cs-CZ" sz="1200" dirty="0" err="1">
                <a:solidFill>
                  <a:srgbClr val="0070C0"/>
                </a:solidFill>
              </a:rPr>
              <a:t>from</a:t>
            </a:r>
            <a:r>
              <a:rPr lang="cs-CZ" sz="1200" dirty="0">
                <a:solidFill>
                  <a:srgbClr val="0070C0"/>
                </a:solidFill>
              </a:rPr>
              <a:t> </a:t>
            </a:r>
            <a:r>
              <a:rPr lang="cs-CZ" sz="1200" dirty="0" err="1">
                <a:solidFill>
                  <a:srgbClr val="0070C0"/>
                </a:solidFill>
              </a:rPr>
              <a:t>folder_record</a:t>
            </a:r>
            <a:r>
              <a:rPr lang="cs-CZ" sz="1200" dirty="0">
                <a:solidFill>
                  <a:srgbClr val="0070C0"/>
                </a:solidFill>
              </a:rPr>
              <a:t> fr, </a:t>
            </a:r>
            <a:r>
              <a:rPr lang="cs-CZ" sz="1200" dirty="0" err="1">
                <a:solidFill>
                  <a:srgbClr val="0070C0"/>
                </a:solidFill>
              </a:rPr>
              <a:t>folder</a:t>
            </a:r>
            <a:r>
              <a:rPr lang="cs-CZ" sz="1200" dirty="0">
                <a:solidFill>
                  <a:srgbClr val="0070C0"/>
                </a:solidFill>
              </a:rPr>
              <a:t> f, </a:t>
            </a:r>
            <a:r>
              <a:rPr lang="cs-CZ" sz="1200" dirty="0" err="1">
                <a:solidFill>
                  <a:srgbClr val="0070C0"/>
                </a:solidFill>
              </a:rPr>
              <a:t>history</a:t>
            </a:r>
            <a:r>
              <a:rPr lang="cs-CZ" sz="1200" dirty="0">
                <a:solidFill>
                  <a:srgbClr val="0070C0"/>
                </a:solidFill>
              </a:rPr>
              <a:t> h, </a:t>
            </a:r>
            <a:r>
              <a:rPr lang="cs-CZ" sz="1200" dirty="0" err="1">
                <a:solidFill>
                  <a:srgbClr val="0070C0"/>
                </a:solidFill>
              </a:rPr>
              <a:t>borrower</a:t>
            </a:r>
            <a:r>
              <a:rPr lang="cs-CZ" sz="1200" dirty="0">
                <a:solidFill>
                  <a:srgbClr val="0070C0"/>
                </a:solidFill>
              </a:rPr>
              <a:t> br  </a:t>
            </a:r>
          </a:p>
          <a:p>
            <a:r>
              <a:rPr lang="cs-CZ" sz="1200" dirty="0" err="1">
                <a:solidFill>
                  <a:srgbClr val="0070C0"/>
                </a:solidFill>
              </a:rPr>
              <a:t>where</a:t>
            </a:r>
            <a:r>
              <a:rPr lang="cs-CZ" sz="1200" dirty="0">
                <a:solidFill>
                  <a:srgbClr val="0070C0"/>
                </a:solidFill>
              </a:rPr>
              <a:t> </a:t>
            </a:r>
            <a:r>
              <a:rPr lang="cs-CZ" sz="1200" u="sng" dirty="0" err="1">
                <a:solidFill>
                  <a:srgbClr val="0070C0"/>
                </a:solidFill>
              </a:rPr>
              <a:t>record.record_id</a:t>
            </a:r>
            <a:r>
              <a:rPr lang="cs-CZ" sz="1200" dirty="0">
                <a:solidFill>
                  <a:srgbClr val="0070C0"/>
                </a:solidFill>
              </a:rPr>
              <a:t> = </a:t>
            </a:r>
            <a:r>
              <a:rPr lang="cs-CZ" sz="1200" dirty="0" err="1">
                <a:solidFill>
                  <a:srgbClr val="0070C0"/>
                </a:solidFill>
              </a:rPr>
              <a:t>fr.record_id</a:t>
            </a:r>
            <a:endParaRPr lang="cs-CZ" sz="1200" dirty="0">
              <a:solidFill>
                <a:srgbClr val="0070C0"/>
              </a:solidFill>
            </a:endParaRPr>
          </a:p>
          <a:p>
            <a:r>
              <a:rPr lang="cs-CZ" sz="1200" dirty="0">
                <a:solidFill>
                  <a:srgbClr val="0070C0"/>
                </a:solidFill>
              </a:rPr>
              <a:t>and    </a:t>
            </a:r>
            <a:r>
              <a:rPr lang="cs-CZ" sz="1200" dirty="0" err="1">
                <a:solidFill>
                  <a:srgbClr val="0070C0"/>
                </a:solidFill>
              </a:rPr>
              <a:t>fr.folder_id</a:t>
            </a:r>
            <a:r>
              <a:rPr lang="cs-CZ" sz="1200" dirty="0">
                <a:solidFill>
                  <a:srgbClr val="0070C0"/>
                </a:solidFill>
              </a:rPr>
              <a:t> = </a:t>
            </a:r>
            <a:r>
              <a:rPr lang="cs-CZ" sz="1200" dirty="0" err="1">
                <a:solidFill>
                  <a:srgbClr val="0070C0"/>
                </a:solidFill>
              </a:rPr>
              <a:t>f.folder_id</a:t>
            </a:r>
            <a:endParaRPr lang="cs-CZ" sz="1200" dirty="0">
              <a:solidFill>
                <a:srgbClr val="0070C0"/>
              </a:solidFill>
            </a:endParaRPr>
          </a:p>
          <a:p>
            <a:r>
              <a:rPr lang="cs-CZ" sz="1200" dirty="0">
                <a:solidFill>
                  <a:srgbClr val="0070C0"/>
                </a:solidFill>
              </a:rPr>
              <a:t>and    </a:t>
            </a:r>
            <a:r>
              <a:rPr lang="cs-CZ" sz="1200" dirty="0" err="1">
                <a:solidFill>
                  <a:srgbClr val="0070C0"/>
                </a:solidFill>
              </a:rPr>
              <a:t>f.folder_id</a:t>
            </a:r>
            <a:r>
              <a:rPr lang="cs-CZ" sz="1200" dirty="0">
                <a:solidFill>
                  <a:srgbClr val="0070C0"/>
                </a:solidFill>
              </a:rPr>
              <a:t> = </a:t>
            </a:r>
            <a:r>
              <a:rPr lang="cs-CZ" sz="1200" dirty="0" err="1">
                <a:solidFill>
                  <a:srgbClr val="0070C0"/>
                </a:solidFill>
              </a:rPr>
              <a:t>h.folder_id</a:t>
            </a:r>
            <a:endParaRPr lang="cs-CZ" sz="1200" dirty="0">
              <a:solidFill>
                <a:srgbClr val="0070C0"/>
              </a:solidFill>
            </a:endParaRPr>
          </a:p>
          <a:p>
            <a:r>
              <a:rPr lang="cs-CZ" sz="1200" dirty="0">
                <a:solidFill>
                  <a:srgbClr val="0070C0"/>
                </a:solidFill>
              </a:rPr>
              <a:t>and    </a:t>
            </a:r>
            <a:r>
              <a:rPr lang="cs-CZ" sz="1200" dirty="0" err="1">
                <a:solidFill>
                  <a:srgbClr val="0070C0"/>
                </a:solidFill>
              </a:rPr>
              <a:t>h.borrower_id</a:t>
            </a:r>
            <a:r>
              <a:rPr lang="cs-CZ" sz="1200" dirty="0">
                <a:solidFill>
                  <a:srgbClr val="0070C0"/>
                </a:solidFill>
              </a:rPr>
              <a:t> = </a:t>
            </a:r>
            <a:r>
              <a:rPr lang="cs-CZ" sz="1200" dirty="0" err="1">
                <a:solidFill>
                  <a:srgbClr val="0070C0"/>
                </a:solidFill>
              </a:rPr>
              <a:t>br.borrower_id</a:t>
            </a:r>
            <a:endParaRPr lang="cs-CZ" sz="1200" dirty="0">
              <a:solidFill>
                <a:srgbClr val="0070C0"/>
              </a:solidFill>
            </a:endParaRPr>
          </a:p>
          <a:p>
            <a:r>
              <a:rPr lang="cs-CZ" sz="1200" dirty="0">
                <a:solidFill>
                  <a:srgbClr val="0070C0"/>
                </a:solidFill>
              </a:rPr>
              <a:t>and    </a:t>
            </a:r>
            <a:r>
              <a:rPr lang="cs-CZ" sz="1200" dirty="0" err="1">
                <a:solidFill>
                  <a:srgbClr val="0070C0"/>
                </a:solidFill>
              </a:rPr>
              <a:t>br.borrower_type_id</a:t>
            </a:r>
            <a:r>
              <a:rPr lang="cs-CZ" sz="1200" dirty="0">
                <a:solidFill>
                  <a:srgbClr val="0070C0"/>
                </a:solidFill>
              </a:rPr>
              <a:t> =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7522" y="3956530"/>
            <a:ext cx="3391677" cy="101566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7030A0"/>
                </a:solidFill>
              </a:rPr>
              <a:t>select</a:t>
            </a:r>
            <a:r>
              <a:rPr lang="cs-CZ" sz="1200" dirty="0">
                <a:solidFill>
                  <a:srgbClr val="7030A0"/>
                </a:solidFill>
              </a:rPr>
              <a:t> </a:t>
            </a:r>
            <a:r>
              <a:rPr lang="cs-CZ" sz="1200" dirty="0" err="1">
                <a:solidFill>
                  <a:srgbClr val="7030A0"/>
                </a:solidFill>
              </a:rPr>
              <a:t>count</a:t>
            </a:r>
            <a:r>
              <a:rPr lang="cs-CZ" sz="1200" dirty="0">
                <a:solidFill>
                  <a:srgbClr val="7030A0"/>
                </a:solidFill>
              </a:rPr>
              <a:t>(</a:t>
            </a:r>
            <a:r>
              <a:rPr lang="cs-CZ" sz="1200" dirty="0" err="1">
                <a:solidFill>
                  <a:srgbClr val="7030A0"/>
                </a:solidFill>
              </a:rPr>
              <a:t>distinct</a:t>
            </a:r>
            <a:r>
              <a:rPr lang="cs-CZ" sz="1200" dirty="0">
                <a:solidFill>
                  <a:srgbClr val="7030A0"/>
                </a:solidFill>
              </a:rPr>
              <a:t> </a:t>
            </a:r>
            <a:r>
              <a:rPr lang="cs-CZ" sz="1200" dirty="0" err="1">
                <a:solidFill>
                  <a:srgbClr val="7030A0"/>
                </a:solidFill>
              </a:rPr>
              <a:t>h.history_id</a:t>
            </a:r>
            <a:r>
              <a:rPr lang="cs-CZ" sz="1200" dirty="0">
                <a:solidFill>
                  <a:srgbClr val="7030A0"/>
                </a:solidFill>
              </a:rPr>
              <a:t>) </a:t>
            </a:r>
          </a:p>
          <a:p>
            <a:r>
              <a:rPr lang="cs-CZ" sz="1200" dirty="0" err="1">
                <a:solidFill>
                  <a:srgbClr val="7030A0"/>
                </a:solidFill>
              </a:rPr>
              <a:t>from</a:t>
            </a:r>
            <a:r>
              <a:rPr lang="cs-CZ" sz="1200" dirty="0">
                <a:solidFill>
                  <a:srgbClr val="7030A0"/>
                </a:solidFill>
              </a:rPr>
              <a:t> </a:t>
            </a:r>
            <a:r>
              <a:rPr lang="cs-CZ" sz="1200" dirty="0" err="1">
                <a:solidFill>
                  <a:srgbClr val="7030A0"/>
                </a:solidFill>
              </a:rPr>
              <a:t>folder_record</a:t>
            </a:r>
            <a:r>
              <a:rPr lang="cs-CZ" sz="1200" dirty="0">
                <a:solidFill>
                  <a:srgbClr val="7030A0"/>
                </a:solidFill>
              </a:rPr>
              <a:t> fr, </a:t>
            </a:r>
            <a:r>
              <a:rPr lang="cs-CZ" sz="1200" dirty="0" err="1">
                <a:solidFill>
                  <a:srgbClr val="7030A0"/>
                </a:solidFill>
              </a:rPr>
              <a:t>folder</a:t>
            </a:r>
            <a:r>
              <a:rPr lang="cs-CZ" sz="1200" dirty="0">
                <a:solidFill>
                  <a:srgbClr val="7030A0"/>
                </a:solidFill>
              </a:rPr>
              <a:t> f, </a:t>
            </a:r>
            <a:r>
              <a:rPr lang="cs-CZ" sz="1200" dirty="0" err="1">
                <a:solidFill>
                  <a:srgbClr val="7030A0"/>
                </a:solidFill>
              </a:rPr>
              <a:t>history</a:t>
            </a:r>
            <a:r>
              <a:rPr lang="cs-CZ" sz="1200" dirty="0">
                <a:solidFill>
                  <a:srgbClr val="7030A0"/>
                </a:solidFill>
              </a:rPr>
              <a:t> h</a:t>
            </a:r>
          </a:p>
          <a:p>
            <a:r>
              <a:rPr lang="cs-CZ" sz="1200" dirty="0" err="1">
                <a:solidFill>
                  <a:srgbClr val="7030A0"/>
                </a:solidFill>
              </a:rPr>
              <a:t>where</a:t>
            </a:r>
            <a:r>
              <a:rPr lang="cs-CZ" sz="1200" dirty="0">
                <a:solidFill>
                  <a:srgbClr val="7030A0"/>
                </a:solidFill>
              </a:rPr>
              <a:t> </a:t>
            </a:r>
            <a:r>
              <a:rPr lang="cs-CZ" sz="1200" u="sng" dirty="0" err="1">
                <a:solidFill>
                  <a:srgbClr val="7030A0"/>
                </a:solidFill>
              </a:rPr>
              <a:t>record.record_id</a:t>
            </a:r>
            <a:r>
              <a:rPr lang="cs-CZ" sz="1200" dirty="0">
                <a:solidFill>
                  <a:srgbClr val="7030A0"/>
                </a:solidFill>
              </a:rPr>
              <a:t> = </a:t>
            </a:r>
            <a:r>
              <a:rPr lang="cs-CZ" sz="1200" dirty="0" err="1">
                <a:solidFill>
                  <a:srgbClr val="7030A0"/>
                </a:solidFill>
              </a:rPr>
              <a:t>fr.record_id</a:t>
            </a:r>
            <a:endParaRPr lang="cs-CZ" sz="1200" dirty="0">
              <a:solidFill>
                <a:srgbClr val="7030A0"/>
              </a:solidFill>
            </a:endParaRPr>
          </a:p>
          <a:p>
            <a:r>
              <a:rPr lang="cs-CZ" sz="1200" dirty="0">
                <a:solidFill>
                  <a:srgbClr val="7030A0"/>
                </a:solidFill>
              </a:rPr>
              <a:t>and    </a:t>
            </a:r>
            <a:r>
              <a:rPr lang="cs-CZ" sz="1200" dirty="0" err="1">
                <a:solidFill>
                  <a:srgbClr val="7030A0"/>
                </a:solidFill>
              </a:rPr>
              <a:t>fr.folder_id</a:t>
            </a:r>
            <a:r>
              <a:rPr lang="cs-CZ" sz="1200" dirty="0">
                <a:solidFill>
                  <a:srgbClr val="7030A0"/>
                </a:solidFill>
              </a:rPr>
              <a:t> = </a:t>
            </a:r>
            <a:r>
              <a:rPr lang="cs-CZ" sz="1200" dirty="0" err="1">
                <a:solidFill>
                  <a:srgbClr val="7030A0"/>
                </a:solidFill>
              </a:rPr>
              <a:t>f.folder_id</a:t>
            </a:r>
            <a:endParaRPr lang="cs-CZ" sz="1200" dirty="0">
              <a:solidFill>
                <a:srgbClr val="7030A0"/>
              </a:solidFill>
            </a:endParaRPr>
          </a:p>
          <a:p>
            <a:r>
              <a:rPr lang="cs-CZ" sz="1200" dirty="0">
                <a:solidFill>
                  <a:srgbClr val="7030A0"/>
                </a:solidFill>
              </a:rPr>
              <a:t>and    </a:t>
            </a:r>
            <a:r>
              <a:rPr lang="cs-CZ" sz="1200" dirty="0" err="1">
                <a:solidFill>
                  <a:srgbClr val="7030A0"/>
                </a:solidFill>
              </a:rPr>
              <a:t>f.folder_id</a:t>
            </a:r>
            <a:r>
              <a:rPr lang="cs-CZ" sz="1200" dirty="0">
                <a:solidFill>
                  <a:srgbClr val="7030A0"/>
                </a:solidFill>
              </a:rPr>
              <a:t> = </a:t>
            </a:r>
            <a:r>
              <a:rPr lang="cs-CZ" sz="1200" dirty="0" err="1">
                <a:solidFill>
                  <a:srgbClr val="7030A0"/>
                </a:solidFill>
              </a:rPr>
              <a:t>h.folder_id</a:t>
            </a:r>
            <a:endParaRPr lang="cs-CZ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8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33350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300" dirty="0" err="1"/>
              <a:t>select</a:t>
            </a:r>
            <a:r>
              <a:rPr lang="cs-CZ" sz="1300" dirty="0"/>
              <a:t> </a:t>
            </a:r>
            <a:r>
              <a:rPr lang="cs-CZ" sz="1300" dirty="0" err="1"/>
              <a:t>record.record_id</a:t>
            </a:r>
            <a:r>
              <a:rPr lang="cs-CZ" sz="1300" dirty="0"/>
              <a:t>,  </a:t>
            </a:r>
          </a:p>
          <a:p>
            <a:r>
              <a:rPr lang="cs-CZ" sz="1300" dirty="0"/>
              <a:t>         (</a:t>
            </a:r>
            <a:r>
              <a:rPr lang="cs-CZ" sz="1300" dirty="0" err="1"/>
              <a:t>select</a:t>
            </a:r>
            <a:r>
              <a:rPr lang="cs-CZ" sz="1300" dirty="0"/>
              <a:t> </a:t>
            </a:r>
            <a:r>
              <a:rPr lang="cs-CZ" sz="1300" dirty="0" err="1"/>
              <a:t>count</a:t>
            </a:r>
            <a:r>
              <a:rPr lang="cs-CZ" sz="1300" dirty="0"/>
              <a:t>(</a:t>
            </a:r>
            <a:r>
              <a:rPr lang="cs-CZ" sz="1300" dirty="0" err="1"/>
              <a:t>distinct</a:t>
            </a:r>
            <a:r>
              <a:rPr lang="cs-CZ" sz="1300" dirty="0"/>
              <a:t> </a:t>
            </a:r>
            <a:r>
              <a:rPr lang="cs-CZ" sz="1300" dirty="0" err="1"/>
              <a:t>fr.folder_id</a:t>
            </a:r>
            <a:r>
              <a:rPr lang="cs-CZ" sz="1300" dirty="0"/>
              <a:t>) </a:t>
            </a:r>
          </a:p>
          <a:p>
            <a:r>
              <a:rPr lang="cs-CZ" sz="1300" dirty="0"/>
              <a:t>          </a:t>
            </a:r>
            <a:r>
              <a:rPr lang="cs-CZ" sz="1300" dirty="0" err="1"/>
              <a:t>from</a:t>
            </a:r>
            <a:r>
              <a:rPr lang="cs-CZ" sz="1300" dirty="0"/>
              <a:t> </a:t>
            </a:r>
            <a:r>
              <a:rPr lang="cs-CZ" sz="1300" dirty="0" err="1"/>
              <a:t>folder_record</a:t>
            </a:r>
            <a:r>
              <a:rPr lang="cs-CZ" sz="1300" dirty="0"/>
              <a:t> fr </a:t>
            </a:r>
          </a:p>
          <a:p>
            <a:r>
              <a:rPr lang="cs-CZ" sz="1300" dirty="0"/>
              <a:t>          </a:t>
            </a:r>
            <a:r>
              <a:rPr lang="cs-CZ" sz="1300" dirty="0" err="1"/>
              <a:t>where</a:t>
            </a:r>
            <a:r>
              <a:rPr lang="cs-CZ" sz="1300" dirty="0"/>
              <a:t> </a:t>
            </a:r>
            <a:r>
              <a:rPr lang="cs-CZ" sz="1300" dirty="0" err="1"/>
              <a:t>record.record_id</a:t>
            </a:r>
            <a:r>
              <a:rPr lang="cs-CZ" sz="1300" dirty="0"/>
              <a:t> = </a:t>
            </a:r>
            <a:r>
              <a:rPr lang="cs-CZ" sz="1300" dirty="0" err="1"/>
              <a:t>fr.record_id</a:t>
            </a:r>
            <a:endParaRPr lang="cs-CZ" sz="1300" dirty="0"/>
          </a:p>
          <a:p>
            <a:r>
              <a:rPr lang="cs-CZ" sz="1300" dirty="0"/>
              <a:t>          ) </a:t>
            </a:r>
            <a:r>
              <a:rPr lang="cs-CZ" sz="1300" dirty="0" err="1"/>
              <a:t>nb_folders</a:t>
            </a:r>
            <a:r>
              <a:rPr lang="cs-CZ" sz="1300" dirty="0"/>
              <a:t>,</a:t>
            </a:r>
          </a:p>
          <a:p>
            <a:r>
              <a:rPr lang="cs-CZ" sz="1300" dirty="0"/>
              <a:t>         (</a:t>
            </a:r>
            <a:r>
              <a:rPr lang="cs-CZ" sz="1300" dirty="0" err="1"/>
              <a:t>select</a:t>
            </a:r>
            <a:r>
              <a:rPr lang="cs-CZ" sz="1300" dirty="0"/>
              <a:t> </a:t>
            </a:r>
            <a:r>
              <a:rPr lang="cs-CZ" sz="1300" dirty="0" err="1"/>
              <a:t>count</a:t>
            </a:r>
            <a:r>
              <a:rPr lang="cs-CZ" sz="1300" dirty="0"/>
              <a:t>(</a:t>
            </a:r>
            <a:r>
              <a:rPr lang="cs-CZ" sz="1300" dirty="0" err="1"/>
              <a:t>distinct</a:t>
            </a:r>
            <a:r>
              <a:rPr lang="cs-CZ" sz="1300" dirty="0"/>
              <a:t> </a:t>
            </a:r>
            <a:r>
              <a:rPr lang="cs-CZ" sz="1300" dirty="0" err="1"/>
              <a:t>br.borrower_id</a:t>
            </a:r>
            <a:r>
              <a:rPr lang="cs-CZ" sz="1300" dirty="0"/>
              <a:t>) </a:t>
            </a:r>
          </a:p>
          <a:p>
            <a:r>
              <a:rPr lang="cs-CZ" sz="1300" dirty="0"/>
              <a:t>          </a:t>
            </a:r>
            <a:r>
              <a:rPr lang="cs-CZ" sz="1300" dirty="0" err="1"/>
              <a:t>from</a:t>
            </a:r>
            <a:r>
              <a:rPr lang="cs-CZ" sz="1300" dirty="0"/>
              <a:t> </a:t>
            </a:r>
            <a:r>
              <a:rPr lang="cs-CZ" sz="1300" dirty="0" err="1"/>
              <a:t>folder_record</a:t>
            </a:r>
            <a:r>
              <a:rPr lang="cs-CZ" sz="1300" dirty="0"/>
              <a:t> fr, </a:t>
            </a:r>
            <a:r>
              <a:rPr lang="cs-CZ" sz="1300" dirty="0" err="1"/>
              <a:t>folder</a:t>
            </a:r>
            <a:r>
              <a:rPr lang="cs-CZ" sz="1300" dirty="0"/>
              <a:t> f, </a:t>
            </a:r>
            <a:r>
              <a:rPr lang="cs-CZ" sz="1300" dirty="0" err="1"/>
              <a:t>history</a:t>
            </a:r>
            <a:r>
              <a:rPr lang="cs-CZ" sz="1300" dirty="0"/>
              <a:t> h, </a:t>
            </a:r>
            <a:r>
              <a:rPr lang="cs-CZ" sz="1300" dirty="0" err="1"/>
              <a:t>borrower</a:t>
            </a:r>
            <a:r>
              <a:rPr lang="cs-CZ" sz="1300" dirty="0"/>
              <a:t> br  </a:t>
            </a:r>
          </a:p>
          <a:p>
            <a:r>
              <a:rPr lang="cs-CZ" sz="1300" dirty="0"/>
              <a:t>          </a:t>
            </a:r>
            <a:r>
              <a:rPr lang="cs-CZ" sz="1300" dirty="0" err="1"/>
              <a:t>where</a:t>
            </a:r>
            <a:r>
              <a:rPr lang="cs-CZ" sz="1300" dirty="0"/>
              <a:t> </a:t>
            </a:r>
            <a:r>
              <a:rPr lang="cs-CZ" sz="1300" dirty="0" err="1"/>
              <a:t>record.record_id</a:t>
            </a:r>
            <a:r>
              <a:rPr lang="cs-CZ" sz="1300" dirty="0"/>
              <a:t> = </a:t>
            </a:r>
            <a:r>
              <a:rPr lang="cs-CZ" sz="1300" dirty="0" err="1"/>
              <a:t>fr.record_id</a:t>
            </a:r>
            <a:endParaRPr lang="cs-CZ" sz="1300" dirty="0"/>
          </a:p>
          <a:p>
            <a:r>
              <a:rPr lang="cs-CZ" sz="1300" dirty="0"/>
              <a:t>          and    </a:t>
            </a:r>
            <a:r>
              <a:rPr lang="cs-CZ" sz="1300" dirty="0" err="1"/>
              <a:t>fr.folder_id</a:t>
            </a:r>
            <a:r>
              <a:rPr lang="cs-CZ" sz="1300" dirty="0"/>
              <a:t> = </a:t>
            </a:r>
            <a:r>
              <a:rPr lang="cs-CZ" sz="1300" dirty="0" err="1"/>
              <a:t>f.folder_id</a:t>
            </a:r>
            <a:endParaRPr lang="cs-CZ" sz="1300" dirty="0"/>
          </a:p>
          <a:p>
            <a:r>
              <a:rPr lang="cs-CZ" sz="1300" dirty="0"/>
              <a:t>          and    </a:t>
            </a:r>
            <a:r>
              <a:rPr lang="cs-CZ" sz="1300" dirty="0" err="1"/>
              <a:t>f.folder_id</a:t>
            </a:r>
            <a:r>
              <a:rPr lang="cs-CZ" sz="1300" dirty="0"/>
              <a:t> = </a:t>
            </a:r>
            <a:r>
              <a:rPr lang="cs-CZ" sz="1300" dirty="0" err="1"/>
              <a:t>h.folder_id</a:t>
            </a:r>
            <a:endParaRPr lang="cs-CZ" sz="1300" dirty="0"/>
          </a:p>
          <a:p>
            <a:r>
              <a:rPr lang="cs-CZ" sz="1300" dirty="0"/>
              <a:t>          and    </a:t>
            </a:r>
            <a:r>
              <a:rPr lang="cs-CZ" sz="1300" dirty="0" err="1"/>
              <a:t>h.borrower_id</a:t>
            </a:r>
            <a:r>
              <a:rPr lang="cs-CZ" sz="1300" dirty="0"/>
              <a:t> = </a:t>
            </a:r>
            <a:r>
              <a:rPr lang="cs-CZ" sz="1300" dirty="0" err="1"/>
              <a:t>br.borrower_id</a:t>
            </a:r>
            <a:endParaRPr lang="cs-CZ" sz="1300" dirty="0"/>
          </a:p>
          <a:p>
            <a:r>
              <a:rPr lang="cs-CZ" sz="1300" dirty="0"/>
              <a:t>          and    </a:t>
            </a:r>
            <a:r>
              <a:rPr lang="cs-CZ" sz="1300" dirty="0" err="1"/>
              <a:t>br.borrower_type_id</a:t>
            </a:r>
            <a:r>
              <a:rPr lang="cs-CZ" sz="1300" dirty="0"/>
              <a:t> = 1</a:t>
            </a:r>
          </a:p>
          <a:p>
            <a:r>
              <a:rPr lang="cs-CZ" sz="1300" dirty="0"/>
              <a:t>          ) </a:t>
            </a:r>
            <a:r>
              <a:rPr lang="cs-CZ" sz="1300" dirty="0" err="1"/>
              <a:t>nb_departments</a:t>
            </a:r>
            <a:r>
              <a:rPr lang="cs-CZ" sz="1300" dirty="0"/>
              <a:t>,</a:t>
            </a:r>
          </a:p>
          <a:p>
            <a:r>
              <a:rPr lang="cs-CZ" sz="1300" dirty="0"/>
              <a:t>          (</a:t>
            </a:r>
            <a:r>
              <a:rPr lang="cs-CZ" sz="1300" dirty="0" err="1"/>
              <a:t>select</a:t>
            </a:r>
            <a:r>
              <a:rPr lang="cs-CZ" sz="1300" dirty="0"/>
              <a:t> </a:t>
            </a:r>
            <a:r>
              <a:rPr lang="cs-CZ" sz="1300" dirty="0" err="1"/>
              <a:t>count</a:t>
            </a:r>
            <a:r>
              <a:rPr lang="cs-CZ" sz="1300" dirty="0"/>
              <a:t>(</a:t>
            </a:r>
            <a:r>
              <a:rPr lang="cs-CZ" sz="1300" dirty="0" err="1"/>
              <a:t>distinct</a:t>
            </a:r>
            <a:r>
              <a:rPr lang="cs-CZ" sz="1300" dirty="0"/>
              <a:t> </a:t>
            </a:r>
            <a:r>
              <a:rPr lang="cs-CZ" sz="1300" dirty="0" err="1"/>
              <a:t>h.history_id</a:t>
            </a:r>
            <a:r>
              <a:rPr lang="cs-CZ" sz="1300" dirty="0"/>
              <a:t>) </a:t>
            </a:r>
          </a:p>
          <a:p>
            <a:r>
              <a:rPr lang="cs-CZ" sz="1300" dirty="0"/>
              <a:t>          </a:t>
            </a:r>
            <a:r>
              <a:rPr lang="cs-CZ" sz="1300" dirty="0" err="1"/>
              <a:t>from</a:t>
            </a:r>
            <a:r>
              <a:rPr lang="cs-CZ" sz="1300" dirty="0"/>
              <a:t> </a:t>
            </a:r>
            <a:r>
              <a:rPr lang="cs-CZ" sz="1300" dirty="0" err="1"/>
              <a:t>folder_record</a:t>
            </a:r>
            <a:r>
              <a:rPr lang="cs-CZ" sz="1300" dirty="0"/>
              <a:t> fr, </a:t>
            </a:r>
            <a:r>
              <a:rPr lang="cs-CZ" sz="1300" dirty="0" err="1"/>
              <a:t>folder</a:t>
            </a:r>
            <a:r>
              <a:rPr lang="cs-CZ" sz="1300" dirty="0"/>
              <a:t> f, </a:t>
            </a:r>
            <a:r>
              <a:rPr lang="cs-CZ" sz="1300" dirty="0" err="1"/>
              <a:t>history</a:t>
            </a:r>
            <a:r>
              <a:rPr lang="cs-CZ" sz="1300" dirty="0"/>
              <a:t> h</a:t>
            </a:r>
          </a:p>
          <a:p>
            <a:r>
              <a:rPr lang="cs-CZ" sz="1300" dirty="0"/>
              <a:t>          </a:t>
            </a:r>
            <a:r>
              <a:rPr lang="cs-CZ" sz="1300" dirty="0" err="1"/>
              <a:t>where</a:t>
            </a:r>
            <a:r>
              <a:rPr lang="cs-CZ" sz="1300" dirty="0"/>
              <a:t> </a:t>
            </a:r>
            <a:r>
              <a:rPr lang="cs-CZ" sz="1300" dirty="0" err="1"/>
              <a:t>record.record_id</a:t>
            </a:r>
            <a:r>
              <a:rPr lang="cs-CZ" sz="1300" dirty="0"/>
              <a:t> = </a:t>
            </a:r>
            <a:r>
              <a:rPr lang="cs-CZ" sz="1300" dirty="0" err="1"/>
              <a:t>fr.record_id</a:t>
            </a:r>
            <a:endParaRPr lang="cs-CZ" sz="1300" dirty="0"/>
          </a:p>
          <a:p>
            <a:r>
              <a:rPr lang="cs-CZ" sz="1300" dirty="0"/>
              <a:t>          and    </a:t>
            </a:r>
            <a:r>
              <a:rPr lang="cs-CZ" sz="1300" dirty="0" err="1"/>
              <a:t>fr.folder_id</a:t>
            </a:r>
            <a:r>
              <a:rPr lang="cs-CZ" sz="1300" dirty="0"/>
              <a:t> = </a:t>
            </a:r>
            <a:r>
              <a:rPr lang="cs-CZ" sz="1300" dirty="0" err="1"/>
              <a:t>f.folder_id</a:t>
            </a:r>
            <a:endParaRPr lang="cs-CZ" sz="1300" dirty="0"/>
          </a:p>
          <a:p>
            <a:r>
              <a:rPr lang="cs-CZ" sz="1300" dirty="0"/>
              <a:t>          and    </a:t>
            </a:r>
            <a:r>
              <a:rPr lang="cs-CZ" sz="1300" dirty="0" err="1"/>
              <a:t>f.folder_id</a:t>
            </a:r>
            <a:r>
              <a:rPr lang="cs-CZ" sz="1300" dirty="0"/>
              <a:t> = </a:t>
            </a:r>
            <a:r>
              <a:rPr lang="cs-CZ" sz="1300" dirty="0" err="1"/>
              <a:t>h.folder_id</a:t>
            </a:r>
            <a:endParaRPr lang="cs-CZ" sz="1300" dirty="0"/>
          </a:p>
          <a:p>
            <a:r>
              <a:rPr lang="cs-CZ" sz="1300" dirty="0"/>
              <a:t>          ) </a:t>
            </a:r>
            <a:r>
              <a:rPr lang="cs-CZ" sz="1300" dirty="0" err="1"/>
              <a:t>nb_rents</a:t>
            </a:r>
            <a:endParaRPr lang="cs-CZ" sz="1300" dirty="0"/>
          </a:p>
          <a:p>
            <a:r>
              <a:rPr lang="cs-CZ" sz="1300" dirty="0" err="1"/>
              <a:t>from</a:t>
            </a:r>
            <a:r>
              <a:rPr lang="cs-CZ" sz="1300" dirty="0"/>
              <a:t> </a:t>
            </a:r>
            <a:r>
              <a:rPr lang="cs-CZ" sz="1300" dirty="0" err="1"/>
              <a:t>record</a:t>
            </a:r>
            <a:r>
              <a:rPr lang="cs-CZ" sz="1300" dirty="0"/>
              <a:t>, </a:t>
            </a:r>
            <a:r>
              <a:rPr lang="cs-CZ" sz="1300" dirty="0" err="1"/>
              <a:t>patient</a:t>
            </a:r>
            <a:r>
              <a:rPr lang="cs-CZ" sz="1300" dirty="0"/>
              <a:t>, </a:t>
            </a:r>
            <a:r>
              <a:rPr lang="cs-CZ" sz="1300" dirty="0" err="1"/>
              <a:t>patient_insurance</a:t>
            </a:r>
            <a:endParaRPr lang="cs-CZ" sz="1300" dirty="0"/>
          </a:p>
          <a:p>
            <a:r>
              <a:rPr lang="cs-CZ" sz="1300" dirty="0" err="1"/>
              <a:t>where</a:t>
            </a:r>
            <a:r>
              <a:rPr lang="cs-CZ" sz="1300" dirty="0"/>
              <a:t> </a:t>
            </a:r>
            <a:r>
              <a:rPr lang="cs-CZ" sz="1300" dirty="0" err="1"/>
              <a:t>record.record_date</a:t>
            </a:r>
            <a:r>
              <a:rPr lang="cs-CZ" sz="1300" dirty="0"/>
              <a:t> &gt; ( </a:t>
            </a:r>
            <a:r>
              <a:rPr lang="cs-CZ" sz="1300" dirty="0" err="1"/>
              <a:t>curdate</a:t>
            </a:r>
            <a:r>
              <a:rPr lang="cs-CZ" sz="1300" dirty="0"/>
              <a:t>() - interval 10 </a:t>
            </a:r>
            <a:r>
              <a:rPr lang="cs-CZ" sz="1300" dirty="0" err="1"/>
              <a:t>day</a:t>
            </a:r>
            <a:r>
              <a:rPr lang="cs-CZ" sz="1300" dirty="0"/>
              <a:t> )</a:t>
            </a:r>
          </a:p>
          <a:p>
            <a:r>
              <a:rPr lang="cs-CZ" sz="1300" dirty="0"/>
              <a:t>and    </a:t>
            </a:r>
            <a:r>
              <a:rPr lang="cs-CZ" sz="1300" dirty="0" err="1"/>
              <a:t>record.patient_id</a:t>
            </a:r>
            <a:r>
              <a:rPr lang="cs-CZ" sz="1300" dirty="0"/>
              <a:t> = </a:t>
            </a:r>
            <a:r>
              <a:rPr lang="cs-CZ" sz="1300" dirty="0" err="1"/>
              <a:t>patient.patient_id</a:t>
            </a:r>
            <a:endParaRPr lang="cs-CZ" sz="1300" dirty="0"/>
          </a:p>
          <a:p>
            <a:r>
              <a:rPr lang="cs-CZ" sz="1300" dirty="0"/>
              <a:t>and    </a:t>
            </a:r>
            <a:r>
              <a:rPr lang="cs-CZ" sz="1300" dirty="0" err="1"/>
              <a:t>patient.patient_id</a:t>
            </a:r>
            <a:r>
              <a:rPr lang="cs-CZ" sz="1300" dirty="0"/>
              <a:t> = </a:t>
            </a:r>
            <a:r>
              <a:rPr lang="cs-CZ" sz="1300" dirty="0" err="1"/>
              <a:t>patient_insurance.patient_id</a:t>
            </a:r>
            <a:endParaRPr lang="cs-CZ" sz="1300" dirty="0"/>
          </a:p>
          <a:p>
            <a:r>
              <a:rPr lang="cs-CZ" sz="1300" dirty="0"/>
              <a:t>and    </a:t>
            </a:r>
            <a:r>
              <a:rPr lang="cs-CZ" sz="1300" dirty="0" err="1"/>
              <a:t>patient_insurance.insurance_id</a:t>
            </a:r>
            <a:r>
              <a:rPr lang="cs-CZ" sz="13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86711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0383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Care Center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187533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8610600" cy="4122186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Care Center je grafické uživatelské rozhraní systému CLINICOM</a:t>
            </a:r>
          </a:p>
          <a:p>
            <a:r>
              <a:rPr lang="cs-CZ" dirty="0"/>
              <a:t>CLINICOM je </a:t>
            </a:r>
            <a:r>
              <a:rPr lang="cs-CZ" b="1" dirty="0"/>
              <a:t>nemocniční informační systém </a:t>
            </a:r>
            <a:r>
              <a:rPr lang="cs-CZ" dirty="0"/>
              <a:t>s modulární architekturou</a:t>
            </a:r>
          </a:p>
          <a:p>
            <a:pPr lvl="1"/>
            <a:r>
              <a:rPr lang="cs-CZ" dirty="0"/>
              <a:t>Snadné propojení s jinými IS. </a:t>
            </a:r>
          </a:p>
          <a:p>
            <a:pPr lvl="1"/>
            <a:r>
              <a:rPr lang="cs-CZ" dirty="0"/>
              <a:t>Možnost přímého propojení do národních i nadnárodních zdravotnických sítí. </a:t>
            </a:r>
          </a:p>
          <a:p>
            <a:pPr lvl="1"/>
            <a:r>
              <a:rPr lang="cs-CZ" dirty="0"/>
              <a:t>On-line výměna informací. </a:t>
            </a:r>
          </a:p>
          <a:p>
            <a:pPr lvl="1"/>
            <a:r>
              <a:rPr lang="cs-CZ" dirty="0"/>
              <a:t>Nezávislost na způsobu financování zdravotní péče. </a:t>
            </a:r>
          </a:p>
          <a:p>
            <a:pPr lvl="1"/>
            <a:r>
              <a:rPr lang="cs-CZ" dirty="0"/>
              <a:t>Sledování ekonomiky nemocnice a další zpracovávání pomocí speciálních programů. </a:t>
            </a:r>
          </a:p>
          <a:p>
            <a:r>
              <a:rPr lang="cs-CZ" sz="2800" dirty="0"/>
              <a:t>Dodávané společností SMS spol. s r.o. </a:t>
            </a:r>
            <a:endParaRPr lang="de-DE" sz="2800" dirty="0"/>
          </a:p>
          <a:p>
            <a:pPr lvl="1"/>
            <a:r>
              <a:rPr lang="cs-CZ" sz="2500" dirty="0"/>
              <a:t>součástí </a:t>
            </a:r>
            <a:r>
              <a:rPr lang="cs-CZ" sz="2500" dirty="0" err="1"/>
              <a:t>CompuGROUP</a:t>
            </a:r>
            <a:r>
              <a:rPr lang="cs-CZ" sz="2500" dirty="0"/>
              <a:t> AG</a:t>
            </a:r>
            <a:r>
              <a:rPr lang="de-DE" sz="2500" dirty="0"/>
              <a:t>, </a:t>
            </a:r>
            <a:r>
              <a:rPr lang="cs-CZ" sz="2500" dirty="0"/>
              <a:t>www.cgm.com</a:t>
            </a:r>
            <a:endParaRPr lang="cs-CZ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4885551"/>
            <a:ext cx="678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solidFill>
                  <a:schemeClr val="bg1">
                    <a:lumMod val="65000"/>
                  </a:schemeClr>
                </a:solidFill>
              </a:rPr>
              <a:t>Zdroj: </a:t>
            </a:r>
            <a:r>
              <a:rPr lang="cs-CZ" sz="1200" i="1" dirty="0" err="1">
                <a:solidFill>
                  <a:schemeClr val="bg1">
                    <a:lumMod val="65000"/>
                  </a:schemeClr>
                </a:solidFill>
              </a:rPr>
              <a:t>Patient</a:t>
            </a:r>
            <a:r>
              <a:rPr lang="cs-CZ" sz="1200" i="1" dirty="0">
                <a:solidFill>
                  <a:schemeClr val="bg1">
                    <a:lumMod val="65000"/>
                  </a:schemeClr>
                </a:solidFill>
              </a:rPr>
              <a:t> Data Management In </a:t>
            </a:r>
            <a:r>
              <a:rPr lang="cs-CZ" sz="1200" i="1" dirty="0" err="1">
                <a:solidFill>
                  <a:schemeClr val="bg1">
                    <a:lumMod val="65000"/>
                  </a:schemeClr>
                </a:solidFill>
              </a:rPr>
              <a:t>Hospital</a:t>
            </a:r>
            <a:r>
              <a:rPr lang="cs-CZ" sz="12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s-CZ" sz="1200" i="1" dirty="0" err="1">
                <a:solidFill>
                  <a:schemeClr val="bg1">
                    <a:lumMod val="65000"/>
                  </a:schemeClr>
                </a:solidFill>
              </a:rPr>
              <a:t>Information</a:t>
            </a:r>
            <a:r>
              <a:rPr lang="cs-CZ" sz="12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s-CZ" sz="1200" i="1" dirty="0" err="1">
                <a:solidFill>
                  <a:schemeClr val="bg1">
                    <a:lumMod val="65000"/>
                  </a:schemeClr>
                </a:solidFill>
              </a:rPr>
              <a:t>System</a:t>
            </a:r>
            <a:r>
              <a:rPr lang="cs-CZ" sz="12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s-CZ" sz="1200" i="1" dirty="0" err="1">
                <a:solidFill>
                  <a:schemeClr val="bg1">
                    <a:lumMod val="65000"/>
                  </a:schemeClr>
                </a:solidFill>
              </a:rPr>
              <a:t>Clinicom</a:t>
            </a:r>
            <a:r>
              <a:rPr lang="cs-CZ" sz="1200" i="1" dirty="0">
                <a:solidFill>
                  <a:schemeClr val="bg1">
                    <a:lumMod val="65000"/>
                  </a:schemeClr>
                </a:solidFill>
              </a:rPr>
              <a:t>,   Kristýna Jirásková, </a:t>
            </a:r>
            <a:r>
              <a:rPr lang="cs-CZ" sz="1200" i="1" dirty="0" err="1">
                <a:solidFill>
                  <a:schemeClr val="bg1">
                    <a:lumMod val="65000"/>
                  </a:schemeClr>
                </a:solidFill>
              </a:rPr>
              <a:t>Bachelor</a:t>
            </a:r>
            <a:r>
              <a:rPr lang="cs-CZ" sz="1200" i="1" dirty="0">
                <a:solidFill>
                  <a:schemeClr val="bg1">
                    <a:lumMod val="65000"/>
                  </a:schemeClr>
                </a:solidFill>
              </a:rPr>
              <a:t> thesis  </a:t>
            </a:r>
          </a:p>
        </p:txBody>
      </p:sp>
    </p:spTree>
    <p:extLst>
      <p:ext uri="{BB962C8B-B14F-4D97-AF65-F5344CB8AC3E}">
        <p14:creationId xmlns:p14="http://schemas.microsoft.com/office/powerpoint/2010/main" val="68549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3130615" cy="4324350"/>
          </a:xfrm>
        </p:spPr>
        <p:txBody>
          <a:bodyPr>
            <a:normAutofit fontScale="55000" lnSpcReduction="20000"/>
          </a:bodyPr>
          <a:lstStyle/>
          <a:p>
            <a:r>
              <a:rPr lang="cs-CZ" dirty="0"/>
              <a:t>Centrální správa pacientů </a:t>
            </a:r>
          </a:p>
          <a:p>
            <a:r>
              <a:rPr lang="cs-CZ" dirty="0"/>
              <a:t>Správa výkonů </a:t>
            </a:r>
          </a:p>
          <a:p>
            <a:r>
              <a:rPr lang="cs-CZ" dirty="0"/>
              <a:t>Komunikace</a:t>
            </a:r>
          </a:p>
          <a:p>
            <a:pPr lvl="1"/>
            <a:r>
              <a:rPr lang="cs-CZ" dirty="0"/>
              <a:t>vystavování a odesílání žádanek </a:t>
            </a:r>
          </a:p>
          <a:p>
            <a:pPr lvl="1"/>
            <a:r>
              <a:rPr lang="cs-CZ" dirty="0"/>
              <a:t>příjem výsledků </a:t>
            </a:r>
          </a:p>
          <a:p>
            <a:pPr lvl="1"/>
            <a:r>
              <a:rPr lang="cs-CZ" dirty="0"/>
              <a:t>vyúčtování poskytovaných služeb</a:t>
            </a:r>
          </a:p>
          <a:p>
            <a:r>
              <a:rPr lang="cs-CZ" dirty="0"/>
              <a:t>Modul Laboratoře</a:t>
            </a:r>
          </a:p>
          <a:p>
            <a:r>
              <a:rPr lang="cs-CZ" dirty="0"/>
              <a:t>Modul Radiologie </a:t>
            </a:r>
          </a:p>
          <a:p>
            <a:r>
              <a:rPr lang="cs-CZ" dirty="0"/>
              <a:t>Modul </a:t>
            </a:r>
            <a:r>
              <a:rPr lang="cs-CZ" b="1" dirty="0"/>
              <a:t>Care Center </a:t>
            </a:r>
          </a:p>
          <a:p>
            <a:pPr lvl="1"/>
            <a:r>
              <a:rPr lang="cs-CZ" dirty="0"/>
              <a:t>umožňuje přístup z Windows </a:t>
            </a:r>
          </a:p>
          <a:p>
            <a:r>
              <a:rPr lang="cs-CZ" dirty="0"/>
              <a:t>Modul Net Access </a:t>
            </a:r>
          </a:p>
          <a:p>
            <a:pPr lvl="1"/>
            <a:r>
              <a:rPr lang="cs-CZ" dirty="0"/>
              <a:t>umožňuje přístup přes webový prohlížeč </a:t>
            </a:r>
          </a:p>
          <a:p>
            <a:r>
              <a:rPr lang="cs-CZ" dirty="0" err="1"/>
              <a:t>Postrelační</a:t>
            </a:r>
            <a:r>
              <a:rPr lang="cs-CZ" dirty="0"/>
              <a:t> databází </a:t>
            </a:r>
            <a:r>
              <a:rPr lang="cs-CZ" dirty="0" err="1"/>
              <a:t>Caché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</a:t>
            </a:r>
            <a:r>
              <a:rPr lang="de-DE" dirty="0"/>
              <a:t>CLINICOM</a:t>
            </a:r>
            <a:endParaRPr lang="cs-CZ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815" y="742950"/>
            <a:ext cx="55530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8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4734" y="2387084"/>
            <a:ext cx="225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Ovládaní Care Center</a:t>
            </a:r>
          </a:p>
        </p:txBody>
      </p:sp>
    </p:spTree>
    <p:extLst>
      <p:ext uri="{BB962C8B-B14F-4D97-AF65-F5344CB8AC3E}">
        <p14:creationId xmlns:p14="http://schemas.microsoft.com/office/powerpoint/2010/main" val="3589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/>
              <a:t>Co uděláme ve dnešním cvičení?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81800" cy="32686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1" dirty="0"/>
              <a:t>Databáze</a:t>
            </a:r>
          </a:p>
          <a:p>
            <a:pPr marL="834390" lvl="1" indent="-514350">
              <a:buFont typeface="+mj-lt"/>
              <a:buAutoNum type="alphaLcParenR"/>
            </a:pPr>
            <a:r>
              <a:rPr lang="cs-CZ" sz="2900" i="1" dirty="0"/>
              <a:t>Oprava domácího úkolu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Care Center</a:t>
            </a:r>
          </a:p>
          <a:p>
            <a:pPr marL="834390" lvl="1" indent="-514350">
              <a:buFont typeface="+mj-lt"/>
              <a:buAutoNum type="alphaLcParenR"/>
            </a:pPr>
            <a:r>
              <a:rPr lang="cs-CZ" sz="2900" i="1" dirty="0"/>
              <a:t>Architektura</a:t>
            </a:r>
          </a:p>
          <a:p>
            <a:pPr marL="834390" lvl="1" indent="-514350">
              <a:buFont typeface="+mj-lt"/>
              <a:buAutoNum type="alphaLcParenR"/>
            </a:pPr>
            <a:r>
              <a:rPr lang="cs-CZ" sz="2900" i="1" dirty="0"/>
              <a:t>Příjem pacienta</a:t>
            </a:r>
            <a:endParaRPr lang="de-DE" sz="2900" i="1" dirty="0"/>
          </a:p>
          <a:p>
            <a:pPr marL="834390" lvl="1" indent="-514350">
              <a:buFont typeface="+mj-lt"/>
              <a:buAutoNum type="alphaLcParenR"/>
            </a:pPr>
            <a:r>
              <a:rPr lang="cs-CZ" sz="2900" i="1" dirty="0"/>
              <a:t>Události hospitalizační epizody</a:t>
            </a:r>
            <a:endParaRPr lang="de-DE" sz="2900" i="1" dirty="0"/>
          </a:p>
          <a:p>
            <a:pPr marL="834390" lvl="1" indent="-514350">
              <a:buFont typeface="+mj-lt"/>
              <a:buAutoNum type="alphaLcParenR"/>
            </a:pPr>
            <a:r>
              <a:rPr lang="cs-CZ" sz="2900" i="1" dirty="0"/>
              <a:t>Zadávání žádanek</a:t>
            </a:r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76750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Vytvořte fiktivní </a:t>
            </a:r>
            <a:r>
              <a:rPr lang="cs-CZ" b="1" u="sng" dirty="0"/>
              <a:t>rodní číslo</a:t>
            </a:r>
            <a:r>
              <a:rPr lang="cs-CZ" b="1" dirty="0"/>
              <a:t> </a:t>
            </a:r>
            <a:r>
              <a:rPr lang="cs-CZ" dirty="0"/>
              <a:t>(RČ</a:t>
            </a:r>
            <a:r>
              <a:rPr lang="de-DE" dirty="0"/>
              <a:t> </a:t>
            </a:r>
            <a:r>
              <a:rPr lang="cs-CZ" dirty="0" err="1"/>
              <a:t>rrmmdd</a:t>
            </a:r>
            <a:r>
              <a:rPr lang="de-DE" dirty="0"/>
              <a:t>/</a:t>
            </a:r>
            <a:r>
              <a:rPr lang="de-DE" dirty="0" err="1"/>
              <a:t>wxyz</a:t>
            </a:r>
            <a:r>
              <a:rPr lang="cs-CZ" dirty="0"/>
              <a:t>) odpovídající fiktivním </a:t>
            </a:r>
            <a:r>
              <a:rPr lang="cs-CZ" dirty="0" err="1"/>
              <a:t>datůmu</a:t>
            </a:r>
            <a:r>
              <a:rPr lang="cs-CZ" dirty="0"/>
              <a:t> narození.</a:t>
            </a:r>
          </a:p>
          <a:p>
            <a:pPr lvl="1"/>
            <a:r>
              <a:rPr lang="cs-CZ" dirty="0"/>
              <a:t>Prvních šest číslic popisuje datum narození ve formátu </a:t>
            </a:r>
            <a:r>
              <a:rPr lang="cs-CZ" dirty="0" err="1"/>
              <a:t>rrmmdd</a:t>
            </a:r>
            <a:r>
              <a:rPr lang="cs-CZ" dirty="0"/>
              <a:t>, přičemž ženy mají k měsíci připočteno 50</a:t>
            </a:r>
          </a:p>
          <a:p>
            <a:pPr lvl="1"/>
            <a:r>
              <a:rPr lang="cs-CZ" dirty="0"/>
              <a:t>Čtvrté číslo se doplní tak, aby celé rodné číslo bylo beze zbytku dělitelné jedenácti</a:t>
            </a:r>
          </a:p>
          <a:p>
            <a:pPr lvl="2"/>
            <a:r>
              <a:rPr lang="pl-PL" dirty="0"/>
              <a:t>např. u čísla </a:t>
            </a:r>
            <a:r>
              <a:rPr lang="pl-PL" b="1" dirty="0"/>
              <a:t>7</a:t>
            </a:r>
            <a:r>
              <a:rPr lang="pl-PL" dirty="0"/>
              <a:t>3</a:t>
            </a:r>
            <a:r>
              <a:rPr lang="pl-PL" b="1" dirty="0"/>
              <a:t>6</a:t>
            </a:r>
            <a:r>
              <a:rPr lang="pl-PL" dirty="0"/>
              <a:t>0</a:t>
            </a:r>
            <a:r>
              <a:rPr lang="pl-PL" b="1" dirty="0"/>
              <a:t>2</a:t>
            </a:r>
            <a:r>
              <a:rPr lang="pl-PL" dirty="0"/>
              <a:t>8/</a:t>
            </a:r>
            <a:r>
              <a:rPr lang="pl-PL" b="1" dirty="0"/>
              <a:t>5</a:t>
            </a:r>
            <a:r>
              <a:rPr lang="pl-PL" dirty="0"/>
              <a:t>1</a:t>
            </a:r>
            <a:r>
              <a:rPr lang="pl-PL" b="1" dirty="0"/>
              <a:t>6</a:t>
            </a:r>
            <a:r>
              <a:rPr lang="pl-PL" dirty="0"/>
              <a:t>3 je </a:t>
            </a:r>
            <a:r>
              <a:rPr lang="cs-CZ" dirty="0"/>
              <a:t>součet číslic na lichých místech 7 + 6 + 2 + 5 + 6 = 26, součet číslic na sudých místech 3 + 0 + 8 + 1 + 3 = 15, rozdíl 26 − 15 = 11 je dělitelný jedenácti</a:t>
            </a:r>
          </a:p>
          <a:p>
            <a:r>
              <a:rPr lang="cs-CZ" dirty="0"/>
              <a:t>Zkontrolujte, zda není již zapsaný pacient s novem rodném číslem v systému.</a:t>
            </a:r>
            <a:endParaRPr lang="de-DE" dirty="0"/>
          </a:p>
          <a:p>
            <a:r>
              <a:rPr lang="cs-CZ" dirty="0"/>
              <a:t>Přijměte pacienta do nemocnice </a:t>
            </a:r>
          </a:p>
          <a:p>
            <a:pPr lvl="1"/>
            <a:r>
              <a:rPr lang="cs-CZ" dirty="0"/>
              <a:t>Zadejte kmenové údaje (jméno, adresa, povolání, zaměstnavatel, příbuzný) </a:t>
            </a:r>
          </a:p>
          <a:p>
            <a:pPr lvl="1"/>
            <a:r>
              <a:rPr lang="cs-CZ" dirty="0"/>
              <a:t>Přidejte nového praktického a doporučujícího lékaře (příklad IČZ 51002365) </a:t>
            </a:r>
          </a:p>
          <a:p>
            <a:pPr lvl="1"/>
            <a:r>
              <a:rPr lang="cs-CZ" dirty="0"/>
              <a:t>Zadejte druh přijetí neodkladné, léčebné a doporučené od jiné zařízení nebo jiného ošetřujícího lékaře</a:t>
            </a:r>
          </a:p>
          <a:p>
            <a:pPr lvl="1"/>
            <a:r>
              <a:rPr lang="cs-CZ" dirty="0"/>
              <a:t>Přidejte stanici (například CHN5), číslo pokoje, tarif (například T5F13), místo a datum přijmu (například D pro aktuální datum)</a:t>
            </a:r>
          </a:p>
          <a:p>
            <a:pPr lvl="1"/>
            <a:r>
              <a:rPr lang="cs-CZ" dirty="0"/>
              <a:t>Souhlasíte s zobrazováni pacienta na seznamu hospitalizovaných</a:t>
            </a:r>
          </a:p>
          <a:p>
            <a:r>
              <a:rPr lang="cs-CZ" dirty="0"/>
              <a:t>Zapište plátce pece pro pacienta</a:t>
            </a:r>
          </a:p>
          <a:p>
            <a:pPr lvl="1"/>
            <a:r>
              <a:rPr lang="cs-CZ" dirty="0"/>
              <a:t>Přidejte zákonné pojištění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Příjem pacienta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105025"/>
            <a:ext cx="4953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42" y="4552949"/>
            <a:ext cx="414758" cy="3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9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4191000"/>
          </a:xfrm>
        </p:spPr>
        <p:txBody>
          <a:bodyPr>
            <a:normAutofit/>
          </a:bodyPr>
          <a:lstStyle/>
          <a:p>
            <a:r>
              <a:rPr lang="cs-CZ" dirty="0"/>
              <a:t>Zobrazte události hospitalizační epizody</a:t>
            </a:r>
          </a:p>
          <a:p>
            <a:r>
              <a:rPr lang="cs-CZ" dirty="0"/>
              <a:t>Přeložte pacienta na jiné stanice v rámci oddělení</a:t>
            </a:r>
          </a:p>
          <a:p>
            <a:r>
              <a:rPr lang="cs-CZ" dirty="0"/>
              <a:t>Přeložte pacienta na jiné oddělení</a:t>
            </a:r>
          </a:p>
          <a:p>
            <a:r>
              <a:rPr lang="cs-CZ" dirty="0"/>
              <a:t>Přeneste pacienta na jiný pokoj stanice</a:t>
            </a:r>
          </a:p>
          <a:p>
            <a:r>
              <a:rPr lang="cs-CZ" dirty="0"/>
              <a:t>Napište propustku pacienta z léčebných důvodů</a:t>
            </a:r>
          </a:p>
          <a:p>
            <a:r>
              <a:rPr lang="cs-CZ" dirty="0"/>
              <a:t>Přijímejte pacienta z propustky zpět na stanice</a:t>
            </a:r>
            <a:endParaRPr lang="de-DE" dirty="0"/>
          </a:p>
          <a:p>
            <a:r>
              <a:rPr lang="en-US" dirty="0" err="1"/>
              <a:t>Převedte</a:t>
            </a:r>
            <a:r>
              <a:rPr lang="en-US" dirty="0"/>
              <a:t> </a:t>
            </a:r>
            <a:r>
              <a:rPr lang="en-US" dirty="0" err="1"/>
              <a:t>pacienta</a:t>
            </a:r>
            <a:r>
              <a:rPr lang="en-US" dirty="0"/>
              <a:t> z </a:t>
            </a:r>
            <a:r>
              <a:rPr lang="en-US" dirty="0" err="1"/>
              <a:t>hospitalizace</a:t>
            </a:r>
            <a:r>
              <a:rPr lang="en-US" dirty="0"/>
              <a:t> do ambulance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Události hospitalizační epizody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800100"/>
            <a:ext cx="457200" cy="50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2" y="2571750"/>
            <a:ext cx="1809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4" y="1657350"/>
            <a:ext cx="904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0" y="3740767"/>
            <a:ext cx="1028701" cy="26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4" y="3067049"/>
            <a:ext cx="730250" cy="31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4" y="4193151"/>
            <a:ext cx="669926" cy="27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5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19150"/>
            <a:ext cx="7924800" cy="4191000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Zadejte RTG žádanku (například RTG </a:t>
            </a:r>
            <a:r>
              <a:rPr lang="cs-CZ" dirty="0" err="1"/>
              <a:t>leve</a:t>
            </a:r>
            <a:r>
              <a:rPr lang="cs-CZ" dirty="0"/>
              <a:t> ruky)</a:t>
            </a:r>
          </a:p>
          <a:p>
            <a:pPr lvl="1"/>
            <a:r>
              <a:rPr lang="cs-CZ" dirty="0"/>
              <a:t>Priorita</a:t>
            </a:r>
            <a:r>
              <a:rPr lang="de-DE" dirty="0"/>
              <a:t> </a:t>
            </a:r>
            <a:r>
              <a:rPr lang="de-DE" dirty="0" err="1"/>
              <a:t>rutina</a:t>
            </a:r>
            <a:r>
              <a:rPr lang="de-DE" dirty="0"/>
              <a:t> </a:t>
            </a:r>
            <a:r>
              <a:rPr lang="cs-CZ" dirty="0"/>
              <a:t>, dnešní datum, poslední menstruace (0 u pacienta mužského pohlaví), diagnóza S62.0,V09.0, ICZ 68001403, odbornost 5H1  </a:t>
            </a:r>
          </a:p>
          <a:p>
            <a:r>
              <a:rPr lang="cs-CZ" dirty="0"/>
              <a:t>Kontrolujte stav žádanky</a:t>
            </a:r>
          </a:p>
          <a:p>
            <a:pPr lvl="1"/>
            <a:r>
              <a:rPr lang="cs-CZ" dirty="0"/>
              <a:t>25 – aktivní</a:t>
            </a:r>
          </a:p>
          <a:p>
            <a:pPr lvl="1"/>
            <a:r>
              <a:rPr lang="cs-CZ" dirty="0"/>
              <a:t>30 – předaná</a:t>
            </a:r>
          </a:p>
          <a:p>
            <a:pPr lvl="1"/>
            <a:r>
              <a:rPr lang="cs-CZ" dirty="0"/>
              <a:t>35 – převzatá a nedokončená</a:t>
            </a:r>
          </a:p>
          <a:p>
            <a:pPr lvl="1"/>
            <a:r>
              <a:rPr lang="cs-CZ" dirty="0"/>
              <a:t>85 – převzatá a dokončená</a:t>
            </a:r>
          </a:p>
          <a:p>
            <a:pPr lvl="1"/>
            <a:r>
              <a:rPr lang="cs-CZ" dirty="0"/>
              <a:t>90 – stornovaná </a:t>
            </a:r>
          </a:p>
          <a:p>
            <a:r>
              <a:rPr lang="cs-CZ" dirty="0"/>
              <a:t>Zadejte </a:t>
            </a:r>
            <a:r>
              <a:rPr lang="de-DE" dirty="0"/>
              <a:t>extern</a:t>
            </a:r>
            <a:r>
              <a:rPr lang="cs-CZ" dirty="0"/>
              <a:t>í</a:t>
            </a:r>
            <a:r>
              <a:rPr lang="de-DE" dirty="0"/>
              <a:t> CT</a:t>
            </a:r>
            <a:r>
              <a:rPr lang="cs-CZ" dirty="0"/>
              <a:t> žádanku na vyšetření v jiném zdravotnickém zařízení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Care Center - Zadávání žádanek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742950"/>
            <a:ext cx="457200" cy="47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038350"/>
            <a:ext cx="12477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7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666750"/>
            <a:ext cx="8153400" cy="447675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webstu.fbmi.cvut.cz – osobní server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databaze.fbmi.cvut.cz – server pro toto cvičení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Aktivace účtu: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cs-CZ" dirty="0"/>
              <a:t>Připojení k FTP</a:t>
            </a:r>
            <a:r>
              <a:rPr lang="en-US" dirty="0"/>
              <a:t> (</a:t>
            </a:r>
            <a:r>
              <a:rPr lang="en-US" dirty="0" err="1"/>
              <a:t>vytvo</a:t>
            </a:r>
            <a:r>
              <a:rPr lang="cs-CZ" dirty="0"/>
              <a:t>ří se vaše pracovní složka)</a:t>
            </a:r>
            <a:r>
              <a:rPr lang="en-US" dirty="0"/>
              <a:t>:</a:t>
            </a:r>
            <a:endParaRPr lang="cs-CZ" dirty="0"/>
          </a:p>
          <a:p>
            <a:pPr marL="137160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Tento počítač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ftp://databaze.fbmi.cvut.cz</a:t>
            </a:r>
            <a:endParaRPr lang="cs-CZ" dirty="0"/>
          </a:p>
          <a:p>
            <a:pPr marL="137160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/>
              <a:t>Zadat vaše přihlašovací údaje a heslo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cs-CZ" dirty="0"/>
              <a:t>První otevření stránek v prohlížeči</a:t>
            </a:r>
          </a:p>
          <a:p>
            <a:pPr marL="137160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cs-CZ" dirty="0">
                <a:hlinkClick r:id="rId3"/>
              </a:rPr>
              <a:t>http://databaze.fbmi.cvut.cz/</a:t>
            </a:r>
            <a:r>
              <a:rPr lang="cs-CZ" dirty="0" err="1">
                <a:hlinkClick r:id="rId3"/>
              </a:rPr>
              <a:t>vášlogin</a:t>
            </a:r>
            <a:endParaRPr lang="cs-CZ" dirty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cs-CZ" dirty="0"/>
              <a:t>Kliknout na stránkách Vytvořit databázi.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cs-CZ" dirty="0"/>
              <a:t>Na Vaši školní adresu by Vám měl přijít mail s přihlašovacími údaji – ten si uschovejte.</a:t>
            </a:r>
          </a:p>
          <a:p>
            <a:pPr marL="365760" lvl="1" indent="0">
              <a:buNone/>
            </a:pPr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Domácí úkol</a:t>
            </a:r>
          </a:p>
        </p:txBody>
      </p:sp>
    </p:spTree>
    <p:extLst>
      <p:ext uri="{BB962C8B-B14F-4D97-AF65-F5344CB8AC3E}">
        <p14:creationId xmlns:p14="http://schemas.microsoft.com/office/powerpoint/2010/main" val="60373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572000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Vytvořit následující tabulky a vložit příklady dat do vašich databází</a:t>
            </a:r>
          </a:p>
          <a:p>
            <a:pPr lvl="1"/>
            <a:r>
              <a:rPr lang="cs-CZ" sz="1400" b="1" dirty="0"/>
              <a:t>PATIENT</a:t>
            </a:r>
            <a:r>
              <a:rPr lang="cs-CZ" sz="1400" dirty="0"/>
              <a:t> (PATIENT_ID, PATIENT_NAME, PATIENT_AGE, PATIENT_GENDER)</a:t>
            </a:r>
          </a:p>
          <a:p>
            <a:pPr lvl="1"/>
            <a:r>
              <a:rPr lang="cs-CZ" sz="1400" b="1" dirty="0"/>
              <a:t>INSURANCE</a:t>
            </a:r>
            <a:r>
              <a:rPr lang="cs-CZ" sz="1400" dirty="0"/>
              <a:t> (INSURANCE_ID, INSURANCE_NAME)</a:t>
            </a:r>
          </a:p>
          <a:p>
            <a:pPr lvl="1"/>
            <a:r>
              <a:rPr lang="cs-CZ" sz="1400" b="1" dirty="0"/>
              <a:t>PATIENT_INSURANCE</a:t>
            </a:r>
            <a:r>
              <a:rPr lang="cs-CZ" sz="1400" dirty="0"/>
              <a:t> (PATIENT_ID, INSURANCE_ID)</a:t>
            </a:r>
          </a:p>
          <a:p>
            <a:pPr lvl="1"/>
            <a:r>
              <a:rPr lang="cs-CZ" sz="1400" b="1" dirty="0"/>
              <a:t>RECORD_TYPE</a:t>
            </a:r>
            <a:r>
              <a:rPr lang="cs-CZ" sz="1400" dirty="0"/>
              <a:t> (RECORD_TYPE_ID, RECORD_TYPE_NAME)</a:t>
            </a:r>
          </a:p>
          <a:p>
            <a:pPr lvl="1"/>
            <a:r>
              <a:rPr lang="cs-CZ" sz="1400" b="1" dirty="0"/>
              <a:t>RECORD</a:t>
            </a:r>
            <a:r>
              <a:rPr lang="cs-CZ" sz="1400" dirty="0"/>
              <a:t> (RECORD _ID, PATIENT_ID, RECORD _TYPE_ID, RECORD _DATE)</a:t>
            </a:r>
          </a:p>
          <a:p>
            <a:pPr lvl="1"/>
            <a:r>
              <a:rPr lang="de-DE" sz="1400" b="1" dirty="0"/>
              <a:t>FOLDER</a:t>
            </a:r>
            <a:r>
              <a:rPr lang="de-DE" sz="1400" dirty="0"/>
              <a:t> (FOLDER_ID, FOLDER_NAME, PATIENT_ID)</a:t>
            </a:r>
          </a:p>
          <a:p>
            <a:pPr lvl="1"/>
            <a:r>
              <a:rPr lang="cs-CZ" sz="1400" b="1" dirty="0"/>
              <a:t>FOLDER</a:t>
            </a:r>
            <a:r>
              <a:rPr lang="de-DE" sz="1400" b="1" dirty="0"/>
              <a:t>_RECORD</a:t>
            </a:r>
            <a:r>
              <a:rPr lang="cs-CZ" sz="1400" b="1" dirty="0"/>
              <a:t> </a:t>
            </a:r>
            <a:r>
              <a:rPr lang="cs-CZ" sz="1400" dirty="0"/>
              <a:t>(FOLDER _ID, RECORD _ID)</a:t>
            </a:r>
            <a:endParaRPr lang="de-DE" sz="1400" dirty="0"/>
          </a:p>
          <a:p>
            <a:pPr lvl="1"/>
            <a:r>
              <a:rPr lang="cs-CZ" sz="1400" b="1" dirty="0"/>
              <a:t>BORROWER_TYPE</a:t>
            </a:r>
            <a:r>
              <a:rPr lang="cs-CZ" sz="1400" dirty="0"/>
              <a:t> (BORROWER_TYPE_ID, BORROWER_TYPE_NAME)</a:t>
            </a:r>
          </a:p>
          <a:p>
            <a:pPr lvl="1"/>
            <a:r>
              <a:rPr lang="cs-CZ" sz="1400" b="1" dirty="0"/>
              <a:t>BORROWER</a:t>
            </a:r>
            <a:r>
              <a:rPr lang="cs-CZ" sz="1400" dirty="0"/>
              <a:t> (BORROWER_ID, BORROWER _TYPE_ID, BORROWER _NAME)</a:t>
            </a:r>
          </a:p>
          <a:p>
            <a:pPr lvl="1"/>
            <a:r>
              <a:rPr lang="cs-CZ" sz="1400" b="1" dirty="0"/>
              <a:t>HISTORY</a:t>
            </a:r>
            <a:r>
              <a:rPr lang="cs-CZ" sz="1400" dirty="0"/>
              <a:t> (HISTORY_ID, BORROWER_ID, FOLDER_ID, HISTORY_DATE)</a:t>
            </a:r>
          </a:p>
          <a:p>
            <a:r>
              <a:rPr lang="cs-CZ" dirty="0"/>
              <a:t>Vyhledávat informace pomoci SQL dotazů z dnešního cvičení</a:t>
            </a:r>
            <a:r>
              <a:rPr lang="en-US" dirty="0"/>
              <a:t> </a:t>
            </a:r>
            <a:r>
              <a:rPr lang="cs-CZ" dirty="0"/>
              <a:t>včetně následujících dotazů</a:t>
            </a:r>
            <a:r>
              <a:rPr lang="en-US" dirty="0"/>
              <a:t>:</a:t>
            </a:r>
          </a:p>
          <a:p>
            <a:pPr lvl="1"/>
            <a:r>
              <a:rPr lang="cs-CZ" dirty="0"/>
              <a:t>Složka s nejvyšším počtem ambulantních záznamů pro pacientku Kláru Novákovou</a:t>
            </a:r>
          </a:p>
          <a:p>
            <a:pPr lvl="1"/>
            <a:r>
              <a:rPr lang="cs-CZ" dirty="0"/>
              <a:t>Nemocnice, která nejvíc půjčuje složky od pacientů mladších 30 let</a:t>
            </a:r>
          </a:p>
          <a:p>
            <a:pPr lvl="1"/>
            <a:r>
              <a:rPr lang="cs-CZ" dirty="0"/>
              <a:t>Pojišťovny pacientů, pro které bylo 100 a více půjček složek od lékaře</a:t>
            </a:r>
          </a:p>
          <a:p>
            <a:pPr lvl="1"/>
            <a:r>
              <a:rPr lang="cs-CZ" dirty="0"/>
              <a:t>Seznam záznamů starších více než 10 dnů pro pacienty pojištěné u VZP,  a pro každý záznam celkový počet složek, ve kterých se tento záznam objevuje, celkový počet oddělení, která si půjčila složky, ve kterých se objevuje tento záznam, celkový počet půjček složek, v kterých se objevuje tento záznam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Domácí úkol</a:t>
            </a:r>
          </a:p>
        </p:txBody>
      </p:sp>
    </p:spTree>
    <p:extLst>
      <p:ext uri="{BB962C8B-B14F-4D97-AF65-F5344CB8AC3E}">
        <p14:creationId xmlns:p14="http://schemas.microsoft.com/office/powerpoint/2010/main" val="288565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 domácího úkolu – Tvorba tabulek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42950"/>
            <a:ext cx="8991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CREATE TABLE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(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 PRIMARY KEY,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patient_name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VARCHAR(80),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patient_age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patient_gender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CHAR);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CREATE TABLE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insurance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(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insurance_id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 PRIMARY KEY,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insurance_name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VARCHAR(160));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CREATE TABLE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patient_insurance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(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insurance_id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INT,  PRIMARY KEY (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insurance_id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) 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CREATE TABLE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record_type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(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record_type_id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 PRIMARY KEY,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record_type_name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VARCHAR(30) 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CREATE TABLE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record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(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record_id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 PRIMARY KEY AUTO_INCREMENT,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record_type_id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record_date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DATE 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CREATE TABLE </a:t>
            </a:r>
            <a:r>
              <a:rPr lang="de-DE" sz="1400" dirty="0" err="1">
                <a:latin typeface="Arial Narrow" pitchFamily="34" charset="0"/>
                <a:cs typeface="Browallia New" pitchFamily="34" charset="-34"/>
              </a:rPr>
              <a:t>folder</a:t>
            </a:r>
            <a:r>
              <a:rPr lang="de-DE" sz="1400" dirty="0">
                <a:latin typeface="Arial Narrow" pitchFamily="34" charset="0"/>
                <a:cs typeface="Browallia New" pitchFamily="34" charset="-34"/>
              </a:rPr>
              <a:t> (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</a:t>
            </a:r>
            <a:r>
              <a:rPr lang="de-DE" sz="1400" dirty="0" err="1">
                <a:latin typeface="Arial Narrow" pitchFamily="34" charset="0"/>
                <a:cs typeface="Browallia New" pitchFamily="34" charset="-34"/>
              </a:rPr>
              <a:t>folder_id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 PRIMARY KEY</a:t>
            </a:r>
            <a:r>
              <a:rPr lang="de-DE" sz="1400" dirty="0">
                <a:latin typeface="Arial Narrow" pitchFamily="34" charset="0"/>
                <a:cs typeface="Browallia New" pitchFamily="34" charset="-34"/>
              </a:rPr>
              <a:t>, </a:t>
            </a:r>
            <a:r>
              <a:rPr lang="de-DE" sz="1400" dirty="0" err="1">
                <a:latin typeface="Arial Narrow" pitchFamily="34" charset="0"/>
                <a:cs typeface="Browallia New" pitchFamily="34" charset="-34"/>
              </a:rPr>
              <a:t>folder_name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VARCHAR(80)</a:t>
            </a:r>
            <a:r>
              <a:rPr lang="de-DE" sz="1400" dirty="0">
                <a:latin typeface="Arial Narrow" pitchFamily="34" charset="0"/>
                <a:cs typeface="Browallia New" pitchFamily="34" charset="-34"/>
              </a:rPr>
              <a:t>, </a:t>
            </a:r>
            <a:r>
              <a:rPr lang="de-DE" sz="1400" dirty="0" err="1">
                <a:latin typeface="Arial Narrow" pitchFamily="34" charset="0"/>
                <a:cs typeface="Browallia New" pitchFamily="34" charset="-34"/>
              </a:rPr>
              <a:t>patient_id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 </a:t>
            </a:r>
            <a:r>
              <a:rPr lang="de-DE" sz="1400" dirty="0">
                <a:latin typeface="Arial Narrow" pitchFamily="34" charset="0"/>
                <a:cs typeface="Browallia New" pitchFamily="34" charset="-34"/>
              </a:rPr>
              <a:t>)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;</a:t>
            </a:r>
            <a:endParaRPr lang="de-DE" sz="1400" dirty="0">
              <a:latin typeface="Arial Narrow" pitchFamily="34" charset="0"/>
              <a:cs typeface="Browallia New" pitchFamily="34" charset="-34"/>
            </a:endParaRP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CREATE TABLE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folder</a:t>
            </a:r>
            <a:r>
              <a:rPr lang="de-DE" sz="1400" dirty="0">
                <a:latin typeface="Arial Narrow" pitchFamily="34" charset="0"/>
                <a:cs typeface="Browallia New" pitchFamily="34" charset="-34"/>
              </a:rPr>
              <a:t>_</a:t>
            </a:r>
            <a:r>
              <a:rPr lang="de-DE" sz="1400" dirty="0" err="1">
                <a:latin typeface="Arial Narrow" pitchFamily="34" charset="0"/>
                <a:cs typeface="Browallia New" pitchFamily="34" charset="-34"/>
              </a:rPr>
              <a:t>record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(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folder_id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record_id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INT, PRIMARY KEY (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folder_id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record_id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) );</a:t>
            </a:r>
            <a:endParaRPr lang="de-DE" sz="1400" dirty="0">
              <a:latin typeface="Arial Narrow" pitchFamily="34" charset="0"/>
              <a:cs typeface="Browallia New" pitchFamily="34" charset="-34"/>
            </a:endParaRP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CREATE TABLE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borrower_type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(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borrower_type_id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 PRIMARY KEY,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borrower_type_name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VARCHAR(80) 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CREATE TABLE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borrower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(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borrower_id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 PRIMARY KEY,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borrower_type_id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borrower_name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VARCHAR(160) 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CREATE TABLE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history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(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history_id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 PRIMARY KEY,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borrower_id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folder_id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INT,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history_date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DATE );</a:t>
            </a:r>
          </a:p>
        </p:txBody>
      </p:sp>
    </p:spTree>
    <p:extLst>
      <p:ext uri="{BB962C8B-B14F-4D97-AF65-F5344CB8AC3E}">
        <p14:creationId xmlns:p14="http://schemas.microsoft.com/office/powerpoint/2010/main" val="319697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 domácího úkolu – Vkládání dat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42950"/>
            <a:ext cx="8991600" cy="4400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(1, 'Jakub Janda', 25, 'M');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(2, '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Klara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Bila', 30, 'Z');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(3, 'Ludmila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Cerna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', 40, 'Z');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(4, 'Jana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Hezka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', 18, 'Z');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(5, '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Svejk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', 50, 'M');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(6, '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Klara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Novakova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', 30, 'Z');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insurance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(1, 'Všeobecná zdravotní pojišťovna');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insurance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(2, 'Vojenská zdravotní pojišťovna');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patient_insurance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(1, 1);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patient_insurance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(2, 1);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patient_insurance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(3, 2);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patient_insurance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(4, 1);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patient_insurance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(5, 2);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  <a:cs typeface="Browallia New" pitchFamily="34" charset="-34"/>
              </a:rPr>
              <a:t>INSERT INTO </a:t>
            </a:r>
            <a:r>
              <a:rPr lang="cs-CZ" sz="1400" dirty="0" err="1">
                <a:latin typeface="Arial Narrow" pitchFamily="34" charset="0"/>
                <a:cs typeface="Browallia New" pitchFamily="34" charset="-34"/>
              </a:rPr>
              <a:t>patient_insurance</a:t>
            </a:r>
            <a:r>
              <a:rPr lang="cs-CZ" sz="1400" dirty="0">
                <a:latin typeface="Arial Narrow" pitchFamily="34" charset="0"/>
                <a:cs typeface="Browallia New" pitchFamily="34" charset="-34"/>
              </a:rPr>
              <a:t> VALUES (6, 1);</a:t>
            </a:r>
          </a:p>
          <a:p>
            <a:pPr marL="0" indent="0">
              <a:buNone/>
            </a:pPr>
            <a:endParaRPr lang="cs-CZ" sz="1400" dirty="0">
              <a:latin typeface="Arial Narrow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703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 domácího úkolu – Vkládání dat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9144000" cy="44005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record_type</a:t>
            </a:r>
            <a:r>
              <a:rPr lang="cs-CZ" sz="1400" dirty="0">
                <a:latin typeface="Arial Narrow" pitchFamily="34" charset="0"/>
              </a:rPr>
              <a:t> (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, </a:t>
            </a:r>
            <a:r>
              <a:rPr lang="cs-CZ" sz="1400" dirty="0" err="1">
                <a:latin typeface="Arial Narrow" pitchFamily="34" charset="0"/>
              </a:rPr>
              <a:t>record_type_name</a:t>
            </a:r>
            <a:r>
              <a:rPr lang="cs-CZ" sz="1400" dirty="0">
                <a:latin typeface="Arial Narrow" pitchFamily="34" charset="0"/>
              </a:rPr>
              <a:t>) VALUES (1, </a:t>
            </a:r>
            <a:r>
              <a:rPr lang="de-DE" sz="1400" dirty="0">
                <a:latin typeface="Arial Narrow" pitchFamily="34" charset="0"/>
              </a:rPr>
              <a:t>'</a:t>
            </a:r>
            <a:r>
              <a:rPr lang="cs-CZ" sz="1400" dirty="0">
                <a:latin typeface="Arial Narrow" pitchFamily="34" charset="0"/>
              </a:rPr>
              <a:t>oddělení</a:t>
            </a:r>
            <a:r>
              <a:rPr lang="de-DE" sz="1400" dirty="0">
                <a:latin typeface="Arial Narrow" pitchFamily="34" charset="0"/>
              </a:rPr>
              <a:t>'</a:t>
            </a:r>
            <a:r>
              <a:rPr lang="cs-CZ" sz="1400" dirty="0">
                <a:latin typeface="Arial Narrow" pitchFamily="34" charset="0"/>
              </a:rPr>
              <a:t>), (2, </a:t>
            </a:r>
            <a:r>
              <a:rPr lang="de-DE" sz="1400" dirty="0">
                <a:latin typeface="Arial Narrow" pitchFamily="34" charset="0"/>
              </a:rPr>
              <a:t>'</a:t>
            </a:r>
            <a:r>
              <a:rPr lang="cs-CZ" sz="1400" dirty="0">
                <a:latin typeface="Arial Narrow" pitchFamily="34" charset="0"/>
              </a:rPr>
              <a:t>ambulantní</a:t>
            </a:r>
            <a:r>
              <a:rPr lang="de-DE" sz="1400" dirty="0">
                <a:latin typeface="Arial Narrow" pitchFamily="34" charset="0"/>
              </a:rPr>
              <a:t>'</a:t>
            </a:r>
            <a:r>
              <a:rPr lang="cs-CZ" sz="1400" dirty="0">
                <a:latin typeface="Arial Narrow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Arial Narrow" pitchFamily="34" charset="0"/>
              </a:rPr>
              <a:t>INSERT INTO record ( </a:t>
            </a:r>
            <a:r>
              <a:rPr lang="en-US" sz="1400" dirty="0" err="1">
                <a:latin typeface="Arial Narrow" pitchFamily="34" charset="0"/>
              </a:rPr>
              <a:t>patient_id</a:t>
            </a:r>
            <a:r>
              <a:rPr lang="en-US" sz="1400" dirty="0">
                <a:latin typeface="Arial Narrow" pitchFamily="34" charset="0"/>
              </a:rPr>
              <a:t> , </a:t>
            </a:r>
            <a:r>
              <a:rPr lang="en-US" sz="1400" dirty="0" err="1">
                <a:latin typeface="Arial Narrow" pitchFamily="34" charset="0"/>
              </a:rPr>
              <a:t>record_type_id</a:t>
            </a:r>
            <a:r>
              <a:rPr lang="en-US" sz="1400" dirty="0">
                <a:latin typeface="Arial Narrow" pitchFamily="34" charset="0"/>
              </a:rPr>
              <a:t> , </a:t>
            </a:r>
            <a:r>
              <a:rPr lang="en-US" sz="1400" dirty="0" err="1">
                <a:latin typeface="Arial Narrow" pitchFamily="34" charset="0"/>
              </a:rPr>
              <a:t>record_date</a:t>
            </a:r>
            <a:r>
              <a:rPr lang="en-US" sz="1400" dirty="0">
                <a:latin typeface="Arial Narrow" pitchFamily="34" charset="0"/>
              </a:rPr>
              <a:t> )</a:t>
            </a:r>
            <a:r>
              <a:rPr lang="cs-CZ" sz="1400" dirty="0">
                <a:latin typeface="Arial Narrow" pitchFamily="34" charset="0"/>
              </a:rPr>
              <a:t> </a:t>
            </a:r>
            <a:r>
              <a:rPr lang="en-US" sz="1400" dirty="0">
                <a:latin typeface="Arial Narrow" pitchFamily="34" charset="0"/>
              </a:rPr>
              <a:t>VALUES ( 1, </a:t>
            </a:r>
            <a:r>
              <a:rPr lang="cs-CZ" sz="1400" dirty="0">
                <a:latin typeface="Arial Narrow" pitchFamily="34" charset="0"/>
              </a:rPr>
              <a:t>1</a:t>
            </a:r>
            <a:r>
              <a:rPr lang="en-US" sz="1400" dirty="0">
                <a:latin typeface="Arial Narrow" pitchFamily="34" charset="0"/>
              </a:rPr>
              <a:t>, '2012-10-</a:t>
            </a:r>
            <a:r>
              <a:rPr lang="cs-CZ" sz="1400" dirty="0">
                <a:latin typeface="Arial Narrow" pitchFamily="34" charset="0"/>
              </a:rPr>
              <a:t>22</a:t>
            </a:r>
            <a:r>
              <a:rPr lang="en-US" sz="1400" dirty="0">
                <a:latin typeface="Arial Narrow" pitchFamily="34" charset="0"/>
              </a:rPr>
              <a:t>');</a:t>
            </a:r>
            <a:endParaRPr lang="cs-CZ" sz="14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itchFamily="34" charset="0"/>
              </a:rPr>
              <a:t>INSERT INTO record ( </a:t>
            </a:r>
            <a:r>
              <a:rPr lang="en-US" sz="1400" dirty="0" err="1">
                <a:latin typeface="Arial Narrow" pitchFamily="34" charset="0"/>
              </a:rPr>
              <a:t>patient_id</a:t>
            </a:r>
            <a:r>
              <a:rPr lang="en-US" sz="1400" dirty="0">
                <a:latin typeface="Arial Narrow" pitchFamily="34" charset="0"/>
              </a:rPr>
              <a:t> , </a:t>
            </a:r>
            <a:r>
              <a:rPr lang="en-US" sz="1400" dirty="0" err="1">
                <a:latin typeface="Arial Narrow" pitchFamily="34" charset="0"/>
              </a:rPr>
              <a:t>record_type_id</a:t>
            </a:r>
            <a:r>
              <a:rPr lang="en-US" sz="1400" dirty="0">
                <a:latin typeface="Arial Narrow" pitchFamily="34" charset="0"/>
              </a:rPr>
              <a:t> , </a:t>
            </a:r>
            <a:r>
              <a:rPr lang="en-US" sz="1400" dirty="0" err="1">
                <a:latin typeface="Arial Narrow" pitchFamily="34" charset="0"/>
              </a:rPr>
              <a:t>record_date</a:t>
            </a:r>
            <a:r>
              <a:rPr lang="en-US" sz="1400" dirty="0">
                <a:latin typeface="Arial Narrow" pitchFamily="34" charset="0"/>
              </a:rPr>
              <a:t> )</a:t>
            </a:r>
            <a:r>
              <a:rPr lang="cs-CZ" sz="1400" dirty="0">
                <a:latin typeface="Arial Narrow" pitchFamily="34" charset="0"/>
              </a:rPr>
              <a:t> </a:t>
            </a:r>
            <a:r>
              <a:rPr lang="en-US" sz="1400" dirty="0">
                <a:latin typeface="Arial Narrow" pitchFamily="34" charset="0"/>
              </a:rPr>
              <a:t>VALUES ( 1, 2, '2012-10-16');</a:t>
            </a:r>
            <a:endParaRPr lang="cs-CZ" sz="14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( 2, 1, '2012-10-01');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( 2, 2, '2012-10-09');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( 2, 2, '2012-10-11');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( 2, 2, '2012-10-20');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( 3, 1, '2012-10-10');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( 3, 2, '2012-10-11');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( 4, 1, '2012-10-16');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( 4, 1, '2012-10-16');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( 4, 2, '2012-10-17');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( 4, 2, '2012-10-19');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( 4, 2, '2012-10-19');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( 4, 2, '2012-10-19');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( 5, 1, '2012-10-12');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( 5, 2, '2012-10-12');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( 6, 1, '2012-10-10');</a:t>
            </a:r>
          </a:p>
          <a:p>
            <a:pPr marL="0" indent="0">
              <a:buNone/>
            </a:pPr>
            <a:r>
              <a:rPr lang="cs-CZ" sz="1400" dirty="0">
                <a:latin typeface="Arial Narrow" pitchFamily="34" charset="0"/>
              </a:rPr>
              <a:t>INSERT INTO </a:t>
            </a:r>
            <a:r>
              <a:rPr lang="cs-CZ" sz="1400" dirty="0" err="1">
                <a:latin typeface="Arial Narrow" pitchFamily="34" charset="0"/>
              </a:rPr>
              <a:t>record</a:t>
            </a:r>
            <a:r>
              <a:rPr lang="cs-CZ" sz="1400" dirty="0">
                <a:latin typeface="Arial Narrow" pitchFamily="34" charset="0"/>
              </a:rPr>
              <a:t> ( </a:t>
            </a:r>
            <a:r>
              <a:rPr lang="cs-CZ" sz="1400" dirty="0" err="1">
                <a:latin typeface="Arial Narrow" pitchFamily="34" charset="0"/>
              </a:rPr>
              <a:t>patient_id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record_type_id</a:t>
            </a:r>
            <a:r>
              <a:rPr lang="cs-CZ" sz="1400" dirty="0">
                <a:latin typeface="Arial Narrow" pitchFamily="34" charset="0"/>
              </a:rPr>
              <a:t> , </a:t>
            </a:r>
            <a:r>
              <a:rPr lang="cs-CZ" sz="1400" dirty="0" err="1">
                <a:latin typeface="Arial Narrow" pitchFamily="34" charset="0"/>
              </a:rPr>
              <a:t>record_date</a:t>
            </a:r>
            <a:r>
              <a:rPr lang="cs-CZ" sz="1400" dirty="0">
                <a:latin typeface="Arial Narrow" pitchFamily="34" charset="0"/>
              </a:rPr>
              <a:t> ) VALUES ( 6, 2, '2012-10-10');</a:t>
            </a:r>
          </a:p>
        </p:txBody>
      </p:sp>
    </p:spTree>
    <p:extLst>
      <p:ext uri="{BB962C8B-B14F-4D97-AF65-F5344CB8AC3E}">
        <p14:creationId xmlns:p14="http://schemas.microsoft.com/office/powerpoint/2010/main" val="185428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 domácího úkolu – Vkládání dat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742950"/>
            <a:ext cx="88392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folder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folder_name</a:t>
            </a:r>
            <a:r>
              <a:rPr lang="cs-CZ" sz="1100" dirty="0">
                <a:latin typeface="Arial Narrow" pitchFamily="34" charset="0"/>
              </a:rPr>
              <a:t> , </a:t>
            </a:r>
            <a:r>
              <a:rPr lang="cs-CZ" sz="1100" dirty="0" err="1">
                <a:latin typeface="Arial Narrow" pitchFamily="34" charset="0"/>
              </a:rPr>
              <a:t>patient_id</a:t>
            </a:r>
            <a:r>
              <a:rPr lang="cs-CZ" sz="1100" dirty="0">
                <a:latin typeface="Arial Narrow" pitchFamily="34" charset="0"/>
              </a:rPr>
              <a:t>) VALUES (1, 'Složka záznamu pro Jakuba Jandu', 1);</a:t>
            </a: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folder_record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record_id</a:t>
            </a:r>
            <a:r>
              <a:rPr lang="cs-CZ" sz="1100" dirty="0">
                <a:latin typeface="Arial Narrow" pitchFamily="34" charset="0"/>
              </a:rPr>
              <a:t>) VALUES (1, 1), (1, 2);</a:t>
            </a:r>
          </a:p>
          <a:p>
            <a:pPr marL="0" indent="0">
              <a:buNone/>
            </a:pPr>
            <a:endParaRPr lang="cs-CZ" sz="11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folder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folder_name</a:t>
            </a:r>
            <a:r>
              <a:rPr lang="cs-CZ" sz="1100" dirty="0">
                <a:latin typeface="Arial Narrow" pitchFamily="34" charset="0"/>
              </a:rPr>
              <a:t> , </a:t>
            </a:r>
            <a:r>
              <a:rPr lang="cs-CZ" sz="1100" dirty="0" err="1">
                <a:latin typeface="Arial Narrow" pitchFamily="34" charset="0"/>
              </a:rPr>
              <a:t>patient_id</a:t>
            </a:r>
            <a:r>
              <a:rPr lang="cs-CZ" sz="1100" dirty="0">
                <a:latin typeface="Arial Narrow" pitchFamily="34" charset="0"/>
              </a:rPr>
              <a:t>) VALUES (2, 'Složka </a:t>
            </a:r>
            <a:r>
              <a:rPr lang="cs-CZ" sz="1100" dirty="0" err="1">
                <a:latin typeface="Arial Narrow" pitchFamily="34" charset="0"/>
              </a:rPr>
              <a:t>oddeleni</a:t>
            </a:r>
            <a:r>
              <a:rPr lang="cs-CZ" sz="1100" dirty="0">
                <a:latin typeface="Arial Narrow" pitchFamily="34" charset="0"/>
              </a:rPr>
              <a:t> záznamu pro </a:t>
            </a:r>
            <a:r>
              <a:rPr lang="cs-CZ" sz="1100" dirty="0" err="1">
                <a:latin typeface="Arial Narrow" pitchFamily="34" charset="0"/>
              </a:rPr>
              <a:t>Klaru</a:t>
            </a:r>
            <a:r>
              <a:rPr lang="cs-CZ" sz="1100" dirty="0">
                <a:latin typeface="Arial Narrow" pitchFamily="34" charset="0"/>
              </a:rPr>
              <a:t> </a:t>
            </a:r>
            <a:r>
              <a:rPr lang="cs-CZ" sz="1100" dirty="0" err="1">
                <a:latin typeface="Arial Narrow" pitchFamily="34" charset="0"/>
              </a:rPr>
              <a:t>Bilou</a:t>
            </a:r>
            <a:r>
              <a:rPr lang="cs-CZ" sz="1100" dirty="0">
                <a:latin typeface="Arial Narrow" pitchFamily="34" charset="0"/>
              </a:rPr>
              <a:t>', 2);</a:t>
            </a: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folder_record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record_id</a:t>
            </a:r>
            <a:r>
              <a:rPr lang="cs-CZ" sz="1100" dirty="0">
                <a:latin typeface="Arial Narrow" pitchFamily="34" charset="0"/>
              </a:rPr>
              <a:t>) VALUES (2, 3);</a:t>
            </a:r>
          </a:p>
          <a:p>
            <a:pPr marL="0" indent="0">
              <a:buNone/>
            </a:pPr>
            <a:endParaRPr lang="cs-CZ" sz="11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folder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folder_name</a:t>
            </a:r>
            <a:r>
              <a:rPr lang="cs-CZ" sz="1100" dirty="0">
                <a:latin typeface="Arial Narrow" pitchFamily="34" charset="0"/>
              </a:rPr>
              <a:t> , </a:t>
            </a:r>
            <a:r>
              <a:rPr lang="cs-CZ" sz="1100" dirty="0" err="1">
                <a:latin typeface="Arial Narrow" pitchFamily="34" charset="0"/>
              </a:rPr>
              <a:t>patient_id</a:t>
            </a:r>
            <a:r>
              <a:rPr lang="cs-CZ" sz="1100" dirty="0">
                <a:latin typeface="Arial Narrow" pitchFamily="34" charset="0"/>
              </a:rPr>
              <a:t>) VALUES (3, 'Složka ambulantní záznamu pro </a:t>
            </a:r>
            <a:r>
              <a:rPr lang="cs-CZ" sz="1100" dirty="0" err="1">
                <a:latin typeface="Arial Narrow" pitchFamily="34" charset="0"/>
              </a:rPr>
              <a:t>Klaru</a:t>
            </a:r>
            <a:r>
              <a:rPr lang="cs-CZ" sz="1100" dirty="0">
                <a:latin typeface="Arial Narrow" pitchFamily="34" charset="0"/>
              </a:rPr>
              <a:t> </a:t>
            </a:r>
            <a:r>
              <a:rPr lang="cs-CZ" sz="1100" dirty="0" err="1">
                <a:latin typeface="Arial Narrow" pitchFamily="34" charset="0"/>
              </a:rPr>
              <a:t>Bilou</a:t>
            </a:r>
            <a:r>
              <a:rPr lang="cs-CZ" sz="1100" dirty="0">
                <a:latin typeface="Arial Narrow" pitchFamily="34" charset="0"/>
              </a:rPr>
              <a:t>', 2);</a:t>
            </a: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folder_record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record_id</a:t>
            </a:r>
            <a:r>
              <a:rPr lang="cs-CZ" sz="1100" dirty="0">
                <a:latin typeface="Arial Narrow" pitchFamily="34" charset="0"/>
              </a:rPr>
              <a:t>) VALUES (3, 4), (3, 5), (3, 6);</a:t>
            </a:r>
          </a:p>
          <a:p>
            <a:pPr marL="0" indent="0">
              <a:buNone/>
            </a:pPr>
            <a:endParaRPr lang="cs-CZ" sz="11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folder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folder_name</a:t>
            </a:r>
            <a:r>
              <a:rPr lang="cs-CZ" sz="1100" dirty="0">
                <a:latin typeface="Arial Narrow" pitchFamily="34" charset="0"/>
              </a:rPr>
              <a:t> , </a:t>
            </a:r>
            <a:r>
              <a:rPr lang="cs-CZ" sz="1100" dirty="0" err="1">
                <a:latin typeface="Arial Narrow" pitchFamily="34" charset="0"/>
              </a:rPr>
              <a:t>patient_id</a:t>
            </a:r>
            <a:r>
              <a:rPr lang="cs-CZ" sz="1100" dirty="0">
                <a:latin typeface="Arial Narrow" pitchFamily="34" charset="0"/>
              </a:rPr>
              <a:t>) VALUES (4, 'Složka záznamu pro Švejka </a:t>
            </a:r>
            <a:r>
              <a:rPr lang="cs-CZ" sz="1100" dirty="0" err="1">
                <a:latin typeface="Arial Narrow" pitchFamily="34" charset="0"/>
              </a:rPr>
              <a:t>zari</a:t>
            </a:r>
            <a:r>
              <a:rPr lang="cs-CZ" sz="1100" dirty="0">
                <a:latin typeface="Arial Narrow" pitchFamily="34" charset="0"/>
              </a:rPr>
              <a:t> 2012', 5);</a:t>
            </a: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folder_record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record_id</a:t>
            </a:r>
            <a:r>
              <a:rPr lang="cs-CZ" sz="1100" dirty="0">
                <a:latin typeface="Arial Narrow" pitchFamily="34" charset="0"/>
              </a:rPr>
              <a:t>) VALUES (4, 15), (4, 16);</a:t>
            </a:r>
          </a:p>
          <a:p>
            <a:pPr marL="0" indent="0">
              <a:buNone/>
            </a:pPr>
            <a:endParaRPr lang="cs-CZ" sz="11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folder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folder_name</a:t>
            </a:r>
            <a:r>
              <a:rPr lang="cs-CZ" sz="1100" dirty="0">
                <a:latin typeface="Arial Narrow" pitchFamily="34" charset="0"/>
              </a:rPr>
              <a:t> , </a:t>
            </a:r>
            <a:r>
              <a:rPr lang="cs-CZ" sz="1100" dirty="0" err="1">
                <a:latin typeface="Arial Narrow" pitchFamily="34" charset="0"/>
              </a:rPr>
              <a:t>patient_id</a:t>
            </a:r>
            <a:r>
              <a:rPr lang="cs-CZ" sz="1100" dirty="0">
                <a:latin typeface="Arial Narrow" pitchFamily="34" charset="0"/>
              </a:rPr>
              <a:t>) VALUES (5, 'Složka záznamu pro </a:t>
            </a:r>
            <a:r>
              <a:rPr lang="cs-CZ" sz="1100" dirty="0" err="1">
                <a:latin typeface="Arial Narrow" pitchFamily="34" charset="0"/>
              </a:rPr>
              <a:t>Klaru</a:t>
            </a:r>
            <a:r>
              <a:rPr lang="cs-CZ" sz="1100" dirty="0">
                <a:latin typeface="Arial Narrow" pitchFamily="34" charset="0"/>
              </a:rPr>
              <a:t> Novakovou', 6);</a:t>
            </a: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folder_record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record_id</a:t>
            </a:r>
            <a:r>
              <a:rPr lang="cs-CZ" sz="1100" dirty="0">
                <a:latin typeface="Arial Narrow" pitchFamily="34" charset="0"/>
              </a:rPr>
              <a:t>) VALUES (5, 17), (5, 18);</a:t>
            </a:r>
            <a:endParaRPr lang="de-DE" sz="1100" dirty="0">
              <a:latin typeface="Arial Narrow" pitchFamily="34" charset="0"/>
            </a:endParaRPr>
          </a:p>
          <a:p>
            <a:pPr marL="0" indent="0">
              <a:buNone/>
            </a:pPr>
            <a:endParaRPr lang="cs-CZ" sz="11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8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742950"/>
            <a:ext cx="87630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borrower_type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borrower_type_id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borrower_type_name</a:t>
            </a:r>
            <a:r>
              <a:rPr lang="cs-CZ" sz="1100" dirty="0">
                <a:latin typeface="Arial Narrow" pitchFamily="34" charset="0"/>
              </a:rPr>
              <a:t>)  </a:t>
            </a:r>
            <a:br>
              <a:rPr lang="cs-CZ" sz="1100" dirty="0">
                <a:latin typeface="Arial Narrow" pitchFamily="34" charset="0"/>
              </a:rPr>
            </a:br>
            <a:r>
              <a:rPr lang="cs-CZ" sz="1100" dirty="0">
                <a:latin typeface="Arial Narrow" pitchFamily="34" charset="0"/>
              </a:rPr>
              <a:t>VALUES (1, </a:t>
            </a:r>
            <a:r>
              <a:rPr lang="de-DE" sz="1100" dirty="0">
                <a:latin typeface="Arial Narrow" pitchFamily="34" charset="0"/>
              </a:rPr>
              <a:t>'</a:t>
            </a:r>
            <a:r>
              <a:rPr lang="cs-CZ" sz="1100" dirty="0">
                <a:latin typeface="Arial Narrow" pitchFamily="34" charset="0"/>
              </a:rPr>
              <a:t>oddělení</a:t>
            </a:r>
            <a:r>
              <a:rPr lang="de-DE" sz="1100" dirty="0">
                <a:latin typeface="Arial Narrow" pitchFamily="34" charset="0"/>
              </a:rPr>
              <a:t>'</a:t>
            </a:r>
            <a:r>
              <a:rPr lang="cs-CZ" sz="1100" dirty="0">
                <a:latin typeface="Arial Narrow" pitchFamily="34" charset="0"/>
              </a:rPr>
              <a:t>), (2, </a:t>
            </a:r>
            <a:r>
              <a:rPr lang="de-DE" sz="1100" dirty="0">
                <a:latin typeface="Arial Narrow" pitchFamily="34" charset="0"/>
              </a:rPr>
              <a:t>'</a:t>
            </a:r>
            <a:r>
              <a:rPr lang="cs-CZ" sz="1100" dirty="0">
                <a:latin typeface="Arial Narrow" pitchFamily="34" charset="0"/>
              </a:rPr>
              <a:t>lékař</a:t>
            </a:r>
            <a:r>
              <a:rPr lang="de-DE" sz="1100" dirty="0">
                <a:latin typeface="Arial Narrow" pitchFamily="34" charset="0"/>
              </a:rPr>
              <a:t>'</a:t>
            </a:r>
            <a:r>
              <a:rPr lang="cs-CZ" sz="1100" dirty="0">
                <a:latin typeface="Arial Narrow" pitchFamily="34" charset="0"/>
              </a:rPr>
              <a:t>), (3, </a:t>
            </a:r>
            <a:r>
              <a:rPr lang="de-DE" sz="1100" dirty="0">
                <a:latin typeface="Arial Narrow" pitchFamily="34" charset="0"/>
              </a:rPr>
              <a:t>'</a:t>
            </a:r>
            <a:r>
              <a:rPr lang="cs-CZ" sz="1100" dirty="0">
                <a:latin typeface="Arial Narrow" pitchFamily="34" charset="0"/>
              </a:rPr>
              <a:t>nemocnice</a:t>
            </a:r>
            <a:r>
              <a:rPr lang="de-DE" sz="1100" dirty="0">
                <a:latin typeface="Arial Narrow" pitchFamily="34" charset="0"/>
              </a:rPr>
              <a:t>'</a:t>
            </a:r>
            <a:r>
              <a:rPr lang="cs-CZ" sz="1100" dirty="0">
                <a:latin typeface="Arial Narrow" pitchFamily="34" charset="0"/>
              </a:rPr>
              <a:t>);</a:t>
            </a: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borrower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borrower_id</a:t>
            </a:r>
            <a:r>
              <a:rPr lang="cs-CZ" sz="1100" dirty="0">
                <a:latin typeface="Arial Narrow" pitchFamily="34" charset="0"/>
              </a:rPr>
              <a:t> , </a:t>
            </a:r>
            <a:r>
              <a:rPr lang="cs-CZ" sz="1100" dirty="0" err="1">
                <a:latin typeface="Arial Narrow" pitchFamily="34" charset="0"/>
              </a:rPr>
              <a:t>borrower</a:t>
            </a:r>
            <a:r>
              <a:rPr lang="cs-CZ" sz="1100" dirty="0">
                <a:latin typeface="Arial Narrow" pitchFamily="34" charset="0"/>
              </a:rPr>
              <a:t> _</a:t>
            </a:r>
            <a:r>
              <a:rPr lang="cs-CZ" sz="1100" dirty="0" err="1">
                <a:latin typeface="Arial Narrow" pitchFamily="34" charset="0"/>
              </a:rPr>
              <a:t>type_id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borrower</a:t>
            </a:r>
            <a:r>
              <a:rPr lang="cs-CZ" sz="1100" dirty="0">
                <a:latin typeface="Arial Narrow" pitchFamily="34" charset="0"/>
              </a:rPr>
              <a:t> _</a:t>
            </a:r>
            <a:r>
              <a:rPr lang="cs-CZ" sz="1100" dirty="0" err="1">
                <a:latin typeface="Arial Narrow" pitchFamily="34" charset="0"/>
              </a:rPr>
              <a:t>name</a:t>
            </a:r>
            <a:r>
              <a:rPr lang="cs-CZ" sz="1100" dirty="0">
                <a:latin typeface="Arial Narrow" pitchFamily="34" charset="0"/>
              </a:rPr>
              <a:t> ) VALUES (1, 2, </a:t>
            </a:r>
            <a:r>
              <a:rPr lang="de-DE" sz="1100" dirty="0">
                <a:latin typeface="Arial Narrow" pitchFamily="34" charset="0"/>
              </a:rPr>
              <a:t>'</a:t>
            </a:r>
            <a:r>
              <a:rPr lang="cs-CZ" sz="1100" dirty="0">
                <a:latin typeface="Arial Narrow" pitchFamily="34" charset="0"/>
              </a:rPr>
              <a:t>MUDr. Jan Malík</a:t>
            </a:r>
            <a:r>
              <a:rPr lang="de-DE" sz="1100" dirty="0">
                <a:latin typeface="Arial Narrow" pitchFamily="34" charset="0"/>
              </a:rPr>
              <a:t>'</a:t>
            </a:r>
            <a:r>
              <a:rPr lang="cs-CZ" sz="1100" dirty="0">
                <a:latin typeface="Arial Narrow" pitchFamily="34" charset="0"/>
              </a:rPr>
              <a:t>);</a:t>
            </a:r>
          </a:p>
          <a:p>
            <a:pPr marL="0" indent="0">
              <a:buNone/>
            </a:pPr>
            <a:r>
              <a:rPr lang="cs-CZ" sz="1100" dirty="0">
                <a:latin typeface="Arial Narrow" pitchFamily="34" charset="0"/>
              </a:rPr>
              <a:t>INSERT INTO </a:t>
            </a:r>
            <a:r>
              <a:rPr lang="cs-CZ" sz="1100" dirty="0" err="1">
                <a:latin typeface="Arial Narrow" pitchFamily="34" charset="0"/>
              </a:rPr>
              <a:t>history</a:t>
            </a:r>
            <a:r>
              <a:rPr lang="cs-CZ" sz="1100" dirty="0">
                <a:latin typeface="Arial Narrow" pitchFamily="34" charset="0"/>
              </a:rPr>
              <a:t> (</a:t>
            </a:r>
            <a:r>
              <a:rPr lang="cs-CZ" sz="1100" dirty="0" err="1">
                <a:latin typeface="Arial Narrow" pitchFamily="34" charset="0"/>
              </a:rPr>
              <a:t>history_id</a:t>
            </a:r>
            <a:r>
              <a:rPr lang="cs-CZ" sz="1100" dirty="0">
                <a:latin typeface="Arial Narrow" pitchFamily="34" charset="0"/>
              </a:rPr>
              <a:t> , </a:t>
            </a:r>
            <a:r>
              <a:rPr lang="cs-CZ" sz="1100" dirty="0" err="1">
                <a:latin typeface="Arial Narrow" pitchFamily="34" charset="0"/>
              </a:rPr>
              <a:t>borrower_id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folder_id</a:t>
            </a:r>
            <a:r>
              <a:rPr lang="cs-CZ" sz="1100" dirty="0">
                <a:latin typeface="Arial Narrow" pitchFamily="34" charset="0"/>
              </a:rPr>
              <a:t>, </a:t>
            </a:r>
            <a:r>
              <a:rPr lang="cs-CZ" sz="1100" dirty="0" err="1">
                <a:latin typeface="Arial Narrow" pitchFamily="34" charset="0"/>
              </a:rPr>
              <a:t>history_date</a:t>
            </a:r>
            <a:r>
              <a:rPr lang="cs-CZ" sz="1100" dirty="0">
                <a:latin typeface="Arial Narrow" pitchFamily="34" charset="0"/>
              </a:rPr>
              <a:t>) VALUES (1, 1, 1, </a:t>
            </a:r>
            <a:r>
              <a:rPr lang="cs-CZ" sz="1100" dirty="0" err="1">
                <a:latin typeface="Arial Narrow" pitchFamily="34" charset="0"/>
              </a:rPr>
              <a:t>now</a:t>
            </a:r>
            <a:r>
              <a:rPr lang="cs-CZ" sz="1100" dirty="0">
                <a:latin typeface="Arial Narrow" pitchFamily="34" charset="0"/>
              </a:rPr>
              <a:t>());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 domácího úkolu – Vkládání dat</a:t>
            </a:r>
          </a:p>
        </p:txBody>
      </p:sp>
    </p:spTree>
    <p:extLst>
      <p:ext uri="{BB962C8B-B14F-4D97-AF65-F5344CB8AC3E}">
        <p14:creationId xmlns:p14="http://schemas.microsoft.com/office/powerpoint/2010/main" val="293637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3557</Words>
  <Application>Microsoft Office PowerPoint</Application>
  <PresentationFormat>On-screen Show (16:9)</PresentationFormat>
  <Paragraphs>286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Tw Cen MT</vt:lpstr>
      <vt:lpstr>Wingdings</vt:lpstr>
      <vt:lpstr>Wingdings 2</vt:lpstr>
      <vt:lpstr>WidescreenPresentation</vt:lpstr>
      <vt:lpstr>cvičení Informační systémy ve zdravotnictví</vt:lpstr>
      <vt:lpstr>Co uděláme ve dnešním cvičení? </vt:lpstr>
      <vt:lpstr>Domácí úkol</vt:lpstr>
      <vt:lpstr>Domácí úkol</vt:lpstr>
      <vt:lpstr>Oprava domácího úkolu – Tvorba tabulek</vt:lpstr>
      <vt:lpstr>Oprava domácího úkolu – Vkládání dat</vt:lpstr>
      <vt:lpstr>Oprava domácího úkolu – Vkládání dat</vt:lpstr>
      <vt:lpstr>Oprava domácího úkolu – Vkládání dat</vt:lpstr>
      <vt:lpstr>Oprava domácího úkolu – Vkládání dat</vt:lpstr>
      <vt:lpstr>Oprava domácího úkolu</vt:lpstr>
      <vt:lpstr>Oprava domácího úkolu</vt:lpstr>
      <vt:lpstr>Oprava domácího úkolu</vt:lpstr>
      <vt:lpstr>Oprava domácího úkolu</vt:lpstr>
      <vt:lpstr>Oprava domácího úkolu</vt:lpstr>
      <vt:lpstr>PowerPoint Presentation</vt:lpstr>
      <vt:lpstr>PowerPoint Presentation</vt:lpstr>
      <vt:lpstr>Care Center</vt:lpstr>
      <vt:lpstr>Architektura CLINICOM</vt:lpstr>
      <vt:lpstr>PowerPoint Presentation</vt:lpstr>
      <vt:lpstr>Care Center - Příjem pacienta</vt:lpstr>
      <vt:lpstr>Care Center - Události hospitalizační epizody</vt:lpstr>
      <vt:lpstr>Care Center - Zadávání žádanek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2019-01-03T12:29:46Z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