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426" r:id="rId3"/>
    <p:sldId id="427" r:id="rId4"/>
    <p:sldId id="428" r:id="rId5"/>
    <p:sldId id="429" r:id="rId6"/>
    <p:sldId id="435" r:id="rId7"/>
    <p:sldId id="430" r:id="rId8"/>
    <p:sldId id="432" r:id="rId9"/>
    <p:sldId id="433" r:id="rId10"/>
    <p:sldId id="436" r:id="rId11"/>
    <p:sldId id="437" r:id="rId12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AB3"/>
    <a:srgbClr val="DEC2DB"/>
    <a:srgbClr val="FFFF99"/>
    <a:srgbClr val="FFFF66"/>
    <a:srgbClr val="DF6645"/>
    <a:srgbClr val="A38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 autoAdjust="0"/>
    <p:restoredTop sz="86934" autoAdjust="0"/>
  </p:normalViewPr>
  <p:slideViewPr>
    <p:cSldViewPr>
      <p:cViewPr varScale="1">
        <p:scale>
          <a:sx n="83" d="100"/>
          <a:sy n="83" d="100"/>
        </p:scale>
        <p:origin x="1098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15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64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B0AD4-9D2C-426F-B60E-2AFDECABB8C6}" type="datetimeFigureOut">
              <a:rPr lang="en-US" smtClean="0"/>
              <a:pPr/>
              <a:t>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9C686-9B9C-49D8-B2AB-4E155F542C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50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2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Prohlížení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došlých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žádanek</a:t>
            </a:r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Převod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žádanky</a:t>
            </a:r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Zrušení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došlé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žádanky</a:t>
            </a:r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Změna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pracoviště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které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pacient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poslán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Hlavička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žádanky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obsahuje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Rodné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číslo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Číslo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pojistky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(u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cizinci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Pojišťovna</a:t>
            </a:r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uložení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nabídne seznam pracovišť na RDO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Číslo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obálky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rok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Čísla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obálek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generuje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systém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automaticky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Diagnóza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jeden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nebo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více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číselných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kódů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oddělených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čárkou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/>
              <a:t>MKN-10 </a:t>
            </a:r>
            <a:r>
              <a:rPr lang="en-US" dirty="0" err="1"/>
              <a:t>má</a:t>
            </a:r>
            <a:r>
              <a:rPr lang="en-US" dirty="0"/>
              <a:t> </a:t>
            </a:r>
            <a:r>
              <a:rPr lang="en-US" dirty="0" err="1"/>
              <a:t>zajistit</a:t>
            </a:r>
            <a:r>
              <a:rPr lang="en-US" dirty="0"/>
              <a:t>, </a:t>
            </a:r>
            <a:r>
              <a:rPr lang="en-US" dirty="0" err="1"/>
              <a:t>aby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všech</a:t>
            </a:r>
            <a:r>
              <a:rPr lang="en-US" dirty="0"/>
              <a:t> </a:t>
            </a:r>
            <a:r>
              <a:rPr lang="en-US" dirty="0" err="1"/>
              <a:t>členských</a:t>
            </a:r>
            <a:r>
              <a:rPr lang="en-US" dirty="0"/>
              <a:t> </a:t>
            </a:r>
            <a:r>
              <a:rPr lang="en-US" dirty="0" err="1"/>
              <a:t>státech</a:t>
            </a:r>
            <a:r>
              <a:rPr lang="en-US" dirty="0"/>
              <a:t> </a:t>
            </a:r>
            <a:r>
              <a:rPr lang="en-US" dirty="0" err="1"/>
              <a:t>Světové</a:t>
            </a:r>
            <a:r>
              <a:rPr lang="en-US" dirty="0"/>
              <a:t> </a:t>
            </a:r>
            <a:r>
              <a:rPr lang="en-US" dirty="0" err="1"/>
              <a:t>zdravotnické</a:t>
            </a:r>
            <a:r>
              <a:rPr lang="en-US" dirty="0"/>
              <a:t> </a:t>
            </a:r>
            <a:r>
              <a:rPr lang="en-US" dirty="0" err="1"/>
              <a:t>organizace</a:t>
            </a:r>
            <a:r>
              <a:rPr lang="en-US" dirty="0"/>
              <a:t> (SZO) </a:t>
            </a:r>
            <a:r>
              <a:rPr lang="en-US" dirty="0" err="1"/>
              <a:t>byly</a:t>
            </a:r>
            <a:r>
              <a:rPr lang="en-US" dirty="0"/>
              <a:t> </a:t>
            </a:r>
            <a:r>
              <a:rPr lang="en-US" dirty="0" err="1"/>
              <a:t>nemoci</a:t>
            </a:r>
            <a:r>
              <a:rPr lang="en-US" dirty="0"/>
              <a:t>, </a:t>
            </a:r>
            <a:r>
              <a:rPr lang="en-US" dirty="0" err="1"/>
              <a:t>úrazy</a:t>
            </a:r>
            <a:r>
              <a:rPr lang="en-US" dirty="0"/>
              <a:t>, </a:t>
            </a:r>
            <a:r>
              <a:rPr lang="en-US" dirty="0" err="1"/>
              <a:t>příčiny</a:t>
            </a:r>
            <a:r>
              <a:rPr lang="en-US" dirty="0"/>
              <a:t> </a:t>
            </a:r>
            <a:r>
              <a:rPr lang="en-US" dirty="0" err="1"/>
              <a:t>smrti</a:t>
            </a:r>
            <a:r>
              <a:rPr lang="en-US" dirty="0"/>
              <a:t> a </a:t>
            </a:r>
            <a:r>
              <a:rPr lang="en-US" dirty="0" err="1"/>
              <a:t>další</a:t>
            </a:r>
            <a:r>
              <a:rPr lang="en-US" dirty="0"/>
              <a:t> </a:t>
            </a:r>
            <a:r>
              <a:rPr lang="en-US" dirty="0" err="1"/>
              <a:t>přidružené</a:t>
            </a:r>
            <a:r>
              <a:rPr lang="en-US" dirty="0"/>
              <a:t> </a:t>
            </a:r>
            <a:r>
              <a:rPr lang="en-US" dirty="0" err="1"/>
              <a:t>zdravotní</a:t>
            </a:r>
            <a:r>
              <a:rPr lang="en-US" dirty="0"/>
              <a:t> </a:t>
            </a:r>
            <a:r>
              <a:rPr lang="en-US" dirty="0" err="1"/>
              <a:t>problémy</a:t>
            </a:r>
            <a:r>
              <a:rPr lang="en-US" dirty="0"/>
              <a:t> </a:t>
            </a:r>
            <a:r>
              <a:rPr lang="en-US" dirty="0" err="1"/>
              <a:t>stejně</a:t>
            </a:r>
            <a:r>
              <a:rPr lang="en-US" dirty="0"/>
              <a:t> </a:t>
            </a:r>
            <a:r>
              <a:rPr lang="en-US" dirty="0" err="1"/>
              <a:t>vykazovány</a:t>
            </a:r>
            <a:r>
              <a:rPr lang="en-US" dirty="0"/>
              <a:t>, </a:t>
            </a:r>
            <a:r>
              <a:rPr lang="en-US" dirty="0" err="1"/>
              <a:t>stejně</a:t>
            </a:r>
            <a:r>
              <a:rPr lang="en-US" dirty="0"/>
              <a:t> </a:t>
            </a:r>
            <a:r>
              <a:rPr lang="en-US" dirty="0" err="1"/>
              <a:t>tříděny</a:t>
            </a:r>
            <a:r>
              <a:rPr lang="en-US" dirty="0"/>
              <a:t> a </a:t>
            </a:r>
            <a:r>
              <a:rPr lang="en-US" dirty="0" err="1"/>
              <a:t>tudíž</a:t>
            </a:r>
            <a:r>
              <a:rPr lang="en-US" dirty="0"/>
              <a:t> </a:t>
            </a:r>
            <a:r>
              <a:rPr lang="en-US" dirty="0" err="1"/>
              <a:t>byly</a:t>
            </a:r>
            <a:r>
              <a:rPr lang="en-US" dirty="0"/>
              <a:t> </a:t>
            </a:r>
            <a:r>
              <a:rPr lang="en-US" dirty="0" err="1"/>
              <a:t>mezinárodně</a:t>
            </a:r>
            <a:r>
              <a:rPr lang="en-US" dirty="0"/>
              <a:t> </a:t>
            </a:r>
            <a:r>
              <a:rPr lang="en-US" dirty="0" err="1"/>
              <a:t>srovnatelné</a:t>
            </a:r>
            <a:r>
              <a:rPr lang="en-US" dirty="0"/>
              <a:t>. </a:t>
            </a:r>
            <a:r>
              <a:rPr lang="en-US" dirty="0" err="1"/>
              <a:t>České</a:t>
            </a:r>
            <a:r>
              <a:rPr lang="en-US" dirty="0"/>
              <a:t> </a:t>
            </a:r>
            <a:r>
              <a:rPr lang="en-US" dirty="0" err="1"/>
              <a:t>znění</a:t>
            </a:r>
            <a:r>
              <a:rPr lang="en-US" dirty="0"/>
              <a:t> MKN-10, </a:t>
            </a:r>
            <a:r>
              <a:rPr lang="en-US" dirty="0" err="1"/>
              <a:t>bylo</a:t>
            </a:r>
            <a:r>
              <a:rPr lang="en-US" dirty="0"/>
              <a:t> </a:t>
            </a:r>
            <a:r>
              <a:rPr lang="en-US" dirty="0" err="1"/>
              <a:t>závazně</a:t>
            </a:r>
            <a:r>
              <a:rPr lang="en-US" dirty="0"/>
              <a:t> </a:t>
            </a:r>
            <a:r>
              <a:rPr lang="en-US" dirty="0" err="1"/>
              <a:t>zavedeno</a:t>
            </a:r>
            <a:r>
              <a:rPr lang="en-US" dirty="0"/>
              <a:t> k 1.1.1994.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62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přihlášení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programu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automaticky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zobrazí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seznam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rozpracovaných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dosud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nezaarchivovaných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žádanek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Zde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lze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zadávat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opravovat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doplňovat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všechny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pacientské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údaje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Každé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pracoviště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definované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RDO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má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vlastní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seznam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žádanek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Mezi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pracovišti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lze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přepínat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pomocí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klávesy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F6.,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nebo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kliknutím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ikonu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změny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pracoviště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05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Archiv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prohlížení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předešlých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výsledků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pacienta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</a:p>
          <a:p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Svázané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položky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‐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lze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zadat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poloautomaticky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předdefinované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vyšetření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(filmy, ZUM, text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nálezu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aj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.); </a:t>
            </a:r>
          </a:p>
          <a:p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Snímky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‐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lze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uložit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pacientoví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grafickou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informaci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Nález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lze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graficky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upravit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Výkony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ZP, ZUM, filmy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této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záložce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lze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zadat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údaje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týkající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vlastního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snímkování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číselník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VZP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nebo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uživatelem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definovaných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skupin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Sonografie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RTG,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Mamografie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Zvlášť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účtovaný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materiál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kontrastní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látky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apod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.) se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zadávají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obdobně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jako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výkony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ZP. Po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stisknutí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tlačítka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Nový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lze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zadat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kód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hromadně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vyráběných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léků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(HVLP)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Též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možný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zápis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Množství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měrné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jednotce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podané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množství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např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0.5. V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pravé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části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okna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zadávání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léků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možnost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přepínání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mezi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léků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‐ HVLP, IVLP a PZT.</a:t>
            </a:r>
          </a:p>
          <a:p>
            <a:endParaRPr lang="en-US" dirty="0"/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Zadávají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kliknutím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formát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filmu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zobrazí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okno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zadávání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počtu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filmů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expozičních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hodnot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Jsou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‐li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definovány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přístroje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je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nutné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seznamu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vybrat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přístroj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kterém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snímek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proveden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Počet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snímků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zadává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pomocí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šipek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Počet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snímků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různé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formáty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bude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automaticky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sečítán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položce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expozice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případě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že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jeden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film se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provádí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více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expozic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je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nutné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údaj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počtu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expozic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opravit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ručně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Tlačítkem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Nový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zadávají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expoziční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hodnoty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při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snímkování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Formáty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filmů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expoziční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hodnoty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jsou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uvedeny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provozním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deníku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pracoviště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14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Zadávají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hodnoty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skiaskopického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času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při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snímkování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poznámka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Do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poznámky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zapisují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jména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osob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které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při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snímkování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pacienta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přidržují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Tato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hodnota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při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vyplnění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vytištěna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provozním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deníku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Slouží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zadávání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libovolných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statistických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údajů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které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nejsou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standardně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obsaženy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 IS RDO. Pro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zadání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nutné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mít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předdefinovaný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Číselník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kódovaných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vyšetření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a "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Číselník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podskupin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kódovaných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vyšetření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". K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vyhodnocení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zadaných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kódů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slouží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Statistika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počtu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kódovaných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vyšetření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Zadávají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náhrady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dle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platné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metodiky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VZP (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Úraz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zaviněný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jinou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osobou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Alkohol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omamné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látky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Pracovní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úraz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aj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.).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Tyto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položky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v RDO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praxi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nevyplňují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14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lékařská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kontrola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zadané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žádanky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provede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dokončení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vyšetření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klávesou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"F7".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Zkontrolovat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lze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úplně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zadané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žádanky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kódem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"*".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úspěšném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provedení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kontroly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kód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žádanky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změní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"ZK"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pokud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jde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žádanku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z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oddělení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které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připojeno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NIS, je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nález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automaticky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odeslán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oddělení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které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vyšetření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vyžádalo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09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Odeslání</a:t>
            </a:r>
            <a:r>
              <a:rPr lang="en-US" sz="1200" b="1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sz="1200" b="1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NISu</a:t>
            </a:r>
            <a:r>
              <a:rPr lang="en-US" sz="1200" b="1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(Alt‐F5)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odeslání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žádanky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zvolené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oddělení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Používá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pokud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potřeba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odeslat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žádanku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jiné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oddělení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než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které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vyšetření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vyžádalo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Odeslání</a:t>
            </a:r>
            <a:r>
              <a:rPr lang="en-US" sz="1200" b="1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nálezu</a:t>
            </a:r>
            <a:r>
              <a:rPr lang="en-US" sz="1200" b="1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(F7)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odeslání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žádanky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oddělení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které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vyšetření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požadovalo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Používá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pokud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nález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popsán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až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archivu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nebo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byla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‐li k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nálezu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doplněna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další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Žádanka</a:t>
            </a:r>
            <a:r>
              <a:rPr lang="en-US" sz="1200" b="1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z </a:t>
            </a:r>
            <a:r>
              <a:rPr lang="en-US" sz="1200" b="1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oddělení</a:t>
            </a:r>
            <a:r>
              <a:rPr lang="en-US" sz="1200" b="1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(F8)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zobrazí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žádanku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která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došla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elektronickou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komunikací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nezobrazí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pokud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byla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žádanka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přijata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ručně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‐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RDO.</a:t>
            </a:r>
          </a:p>
          <a:p>
            <a:r>
              <a:rPr lang="en-US" sz="1200" b="1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Editace</a:t>
            </a:r>
            <a:r>
              <a:rPr lang="en-US" sz="1200" b="1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F(9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otevře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kompletní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žádanka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které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lze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opravit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nebo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doplnit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údaje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Lze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měnit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všechny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údaje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výkony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ZUM, filmy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atp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.)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kromě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položky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nález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závěr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Tzn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že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původní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nález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zůstane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zachován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při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editaci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není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vidět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ale je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možné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napsat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nález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další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Tento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nález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uloží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databáze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je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zobrazen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archivu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jako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Nález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archiv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"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Závěr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archiv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se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jménem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datumem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zápisu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22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Vyplněné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žádanky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přesouvají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archivu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dle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zvyklostí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pracoviště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nejčastěji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ráno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před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zahájením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práce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Archivace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provádí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dvou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krocích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nejdříve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provede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</a:t>
            </a:r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Tisk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provozního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deníku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následně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</a:t>
            </a:r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Archivace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žádanek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b-NO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Deník se tiskne vždy po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pracovištích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Provozní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deník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vytiskne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pouze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pacienty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kteří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mají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stav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žádanky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"ZK" – </a:t>
            </a:r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zkontrolováno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vytištění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stav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těchto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žádanek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změní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"T".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pracoviště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připraveno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archivaci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archivaci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zbudou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seznamu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rozpracované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žádanky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ostatní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přesunou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archivu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z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aktuálního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seznamu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vymažou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Archivace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probíhá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pouze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vybraným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pracovištěm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93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1/3/2019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1/3/2019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1/3/2019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1/3/2019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1/3/2019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1/3/2019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lang="en-US" smtClean="0"/>
              <a:pPr/>
              <a:t>1/3/2019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123950"/>
            <a:ext cx="8153400" cy="34709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1/3/2019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845008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0" y="590550"/>
            <a:ext cx="9144000" cy="5119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118110"/>
            <a:ext cx="8763000" cy="47244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52400" y="1047750"/>
            <a:ext cx="8610600" cy="1809750"/>
          </a:xfrm>
        </p:spPr>
        <p:txBody>
          <a:bodyPr/>
          <a:lstStyle/>
          <a:p>
            <a:pPr algn="ctr"/>
            <a:r>
              <a:rPr lang="cs-CZ" b="1" dirty="0"/>
              <a:t>cvičení</a:t>
            </a:r>
            <a:r>
              <a:rPr lang="en-US" dirty="0"/>
              <a:t> </a:t>
            </a:r>
            <a:r>
              <a:rPr lang="cs-CZ" b="1" dirty="0"/>
              <a:t>Informační</a:t>
            </a:r>
            <a:r>
              <a:rPr lang="en-US" b="1" dirty="0"/>
              <a:t> </a:t>
            </a:r>
            <a:r>
              <a:rPr lang="cs-CZ" b="1" dirty="0"/>
              <a:t>systémy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zdravotnictví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Cvičení</a:t>
            </a:r>
            <a:r>
              <a:rPr lang="en-US" dirty="0"/>
              <a:t> </a:t>
            </a:r>
            <a:r>
              <a:rPr lang="de-DE"/>
              <a:t>4</a:t>
            </a:r>
            <a:r>
              <a:rPr lang="en-US"/>
              <a:t> </a:t>
            </a:r>
            <a:r>
              <a:rPr lang="en-US" dirty="0"/>
              <a:t>- ZS 2014 - BMI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4200" y="3193018"/>
            <a:ext cx="1886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Michel Kana, </a:t>
            </a:r>
            <a:r>
              <a:rPr lang="de-DE" dirty="0" err="1"/>
              <a:t>Ph.D</a:t>
            </a:r>
            <a:r>
              <a:rPr lang="de-DE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819150"/>
            <a:ext cx="7924800" cy="3505200"/>
          </a:xfrm>
        </p:spPr>
        <p:txBody>
          <a:bodyPr>
            <a:normAutofit/>
          </a:bodyPr>
          <a:lstStyle/>
          <a:p>
            <a:r>
              <a:rPr lang="en-US" i="1" dirty="0" err="1"/>
              <a:t>Archivace</a:t>
            </a:r>
            <a:r>
              <a:rPr lang="en-US" i="1" dirty="0"/>
              <a:t> </a:t>
            </a:r>
            <a:r>
              <a:rPr lang="en-US" i="1" dirty="0" err="1"/>
              <a:t>žádanek</a:t>
            </a:r>
            <a:endParaRPr lang="cs-CZ" i="1" dirty="0"/>
          </a:p>
          <a:p>
            <a:pPr lvl="1"/>
            <a:r>
              <a:rPr lang="en-US" dirty="0" err="1"/>
              <a:t>Tisknete</a:t>
            </a:r>
            <a:r>
              <a:rPr lang="en-US" dirty="0"/>
              <a:t> </a:t>
            </a:r>
            <a:r>
              <a:rPr lang="en-US" dirty="0" err="1"/>
              <a:t>provozní</a:t>
            </a:r>
            <a:r>
              <a:rPr lang="en-US" dirty="0"/>
              <a:t> </a:t>
            </a:r>
            <a:r>
              <a:rPr lang="en-US" dirty="0" err="1"/>
              <a:t>deník</a:t>
            </a:r>
            <a:endParaRPr lang="en-US" dirty="0"/>
          </a:p>
          <a:p>
            <a:pPr lvl="1"/>
            <a:r>
              <a:rPr lang="de-DE" dirty="0" err="1"/>
              <a:t>Archivujte</a:t>
            </a:r>
            <a:r>
              <a:rPr lang="de-DE" dirty="0"/>
              <a:t> </a:t>
            </a:r>
            <a:r>
              <a:rPr lang="en-US" dirty="0" err="1"/>
              <a:t>žádanky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Care Center - Radiodiagnostické oddělení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895350"/>
            <a:ext cx="3810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352550"/>
            <a:ext cx="4191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234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819150"/>
            <a:ext cx="7924800" cy="4324350"/>
          </a:xfrm>
        </p:spPr>
        <p:txBody>
          <a:bodyPr>
            <a:normAutofit/>
          </a:bodyPr>
          <a:lstStyle/>
          <a:p>
            <a:r>
              <a:rPr lang="cs-CZ" dirty="0"/>
              <a:t>Startujte </a:t>
            </a:r>
            <a:r>
              <a:rPr lang="de-DE" dirty="0"/>
              <a:t>Care Center</a:t>
            </a:r>
            <a:endParaRPr lang="cs-CZ" dirty="0"/>
          </a:p>
          <a:p>
            <a:pPr lvl="1"/>
            <a:r>
              <a:rPr lang="cs-CZ" dirty="0"/>
              <a:t>Vytvořte novou žádanku na laboratorní vyšetření pro zapsaného pacienta z minulého cvičeni. </a:t>
            </a:r>
          </a:p>
          <a:p>
            <a:r>
              <a:rPr lang="cs-CZ" dirty="0"/>
              <a:t>Startujte IS Laboratoře.</a:t>
            </a:r>
          </a:p>
          <a:p>
            <a:pPr lvl="1"/>
            <a:r>
              <a:rPr lang="cs-CZ" dirty="0"/>
              <a:t>Příjem žádanek z </a:t>
            </a:r>
            <a:r>
              <a:rPr lang="cs-CZ" dirty="0" err="1"/>
              <a:t>NISu</a:t>
            </a:r>
            <a:endParaRPr lang="cs-CZ" dirty="0"/>
          </a:p>
          <a:p>
            <a:pPr lvl="1"/>
            <a:r>
              <a:rPr lang="cs-CZ" dirty="0"/>
              <a:t>Nález</a:t>
            </a:r>
          </a:p>
          <a:p>
            <a:pPr lvl="2"/>
            <a:r>
              <a:rPr lang="cs-CZ" dirty="0"/>
              <a:t>zadaný výsledek</a:t>
            </a:r>
          </a:p>
          <a:p>
            <a:pPr lvl="2"/>
            <a:r>
              <a:rPr lang="cs-CZ" dirty="0"/>
              <a:t>kontrola hodnot</a:t>
            </a:r>
          </a:p>
          <a:p>
            <a:pPr lvl="2"/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Care Center - Laboratorní informační systém</a:t>
            </a:r>
          </a:p>
        </p:txBody>
      </p:sp>
    </p:spTree>
    <p:extLst>
      <p:ext uri="{BB962C8B-B14F-4D97-AF65-F5344CB8AC3E}">
        <p14:creationId xmlns:p14="http://schemas.microsoft.com/office/powerpoint/2010/main" val="265998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819150"/>
            <a:ext cx="7924800" cy="4191000"/>
          </a:xfrm>
        </p:spPr>
        <p:txBody>
          <a:bodyPr>
            <a:normAutofit fontScale="77500" lnSpcReduction="20000"/>
          </a:bodyPr>
          <a:lstStyle/>
          <a:p>
            <a:r>
              <a:rPr lang="cs-CZ" dirty="0"/>
              <a:t>Zadejte RTG žádanku (například RTG </a:t>
            </a:r>
            <a:r>
              <a:rPr lang="cs-CZ" dirty="0" err="1"/>
              <a:t>leve</a:t>
            </a:r>
            <a:r>
              <a:rPr lang="cs-CZ" dirty="0"/>
              <a:t> ruky)</a:t>
            </a:r>
          </a:p>
          <a:p>
            <a:pPr lvl="1"/>
            <a:r>
              <a:rPr lang="cs-CZ" dirty="0"/>
              <a:t>Akutní priorita, dnešní datum, poslední menstruace (0 u pacienta mužského pohlaví)</a:t>
            </a:r>
            <a:endParaRPr lang="de-DE" dirty="0"/>
          </a:p>
          <a:p>
            <a:pPr lvl="1"/>
            <a:r>
              <a:rPr lang="cs-CZ" dirty="0"/>
              <a:t>diagnóza S</a:t>
            </a:r>
            <a:r>
              <a:rPr lang="de-DE" dirty="0"/>
              <a:t>52.7, </a:t>
            </a:r>
            <a:r>
              <a:rPr lang="cs-CZ" dirty="0"/>
              <a:t>S62.0,V09.0</a:t>
            </a:r>
            <a:r>
              <a:rPr lang="de-DE" dirty="0"/>
              <a:t> (http://www.uzis.cz/cz/mkn/index.html)</a:t>
            </a:r>
            <a:r>
              <a:rPr lang="cs-CZ" dirty="0"/>
              <a:t>   </a:t>
            </a:r>
          </a:p>
          <a:p>
            <a:r>
              <a:rPr lang="cs-CZ" dirty="0"/>
              <a:t>Kontrolujte stav žádanky</a:t>
            </a:r>
          </a:p>
          <a:p>
            <a:pPr lvl="1"/>
            <a:r>
              <a:rPr lang="cs-CZ" dirty="0"/>
              <a:t>25 – aktivní</a:t>
            </a:r>
          </a:p>
          <a:p>
            <a:pPr lvl="1"/>
            <a:r>
              <a:rPr lang="cs-CZ" dirty="0"/>
              <a:t>30 – předaná</a:t>
            </a:r>
          </a:p>
          <a:p>
            <a:pPr lvl="1"/>
            <a:r>
              <a:rPr lang="cs-CZ" dirty="0"/>
              <a:t>35 – převzatá a nedokončená</a:t>
            </a:r>
          </a:p>
          <a:p>
            <a:pPr lvl="1"/>
            <a:r>
              <a:rPr lang="cs-CZ" dirty="0"/>
              <a:t>85 – převzatá a dokončená</a:t>
            </a:r>
          </a:p>
          <a:p>
            <a:pPr lvl="1"/>
            <a:r>
              <a:rPr lang="cs-CZ" dirty="0"/>
              <a:t>90 – stornovaná </a:t>
            </a:r>
          </a:p>
          <a:p>
            <a:r>
              <a:rPr lang="cs-CZ" dirty="0"/>
              <a:t>Zadejte RTG žádanku na vyšetření v jiném zdravotnickém zařízení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Care Center - Zadávání žádanek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742950"/>
            <a:ext cx="457200" cy="471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150" y="2038350"/>
            <a:ext cx="12477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185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819150"/>
            <a:ext cx="7924800" cy="4324350"/>
          </a:xfrm>
        </p:spPr>
        <p:txBody>
          <a:bodyPr>
            <a:normAutofit fontScale="92500" lnSpcReduction="20000"/>
          </a:bodyPr>
          <a:lstStyle/>
          <a:p>
            <a:r>
              <a:rPr lang="cs-CZ" dirty="0"/>
              <a:t>Funkce programu pro radiodiagnostické oddělené (RDO):</a:t>
            </a:r>
          </a:p>
          <a:p>
            <a:pPr lvl="1"/>
            <a:r>
              <a:rPr lang="cs-CZ" dirty="0"/>
              <a:t>sběr, zpracování a prezentaci radiodiagnostických dat</a:t>
            </a:r>
          </a:p>
          <a:p>
            <a:r>
              <a:rPr lang="cs-CZ" i="1" dirty="0"/>
              <a:t>Příjem žádanek</a:t>
            </a:r>
          </a:p>
          <a:p>
            <a:pPr lvl="1"/>
            <a:r>
              <a:rPr lang="cs-CZ" dirty="0"/>
              <a:t>Prohlížejte došlých žádanek z </a:t>
            </a:r>
            <a:r>
              <a:rPr lang="cs-CZ" dirty="0" err="1"/>
              <a:t>NISu</a:t>
            </a:r>
            <a:r>
              <a:rPr lang="cs-CZ" dirty="0"/>
              <a:t>, pomocí klávesy "Enter"</a:t>
            </a:r>
          </a:p>
          <a:p>
            <a:pPr lvl="1"/>
            <a:r>
              <a:rPr lang="cs-CZ" dirty="0"/>
              <a:t>Převeďte dnešní žádanku a žádanku z minulého týdnu z </a:t>
            </a:r>
            <a:r>
              <a:rPr lang="cs-CZ" dirty="0" err="1"/>
              <a:t>NISu</a:t>
            </a:r>
            <a:r>
              <a:rPr lang="cs-CZ" dirty="0"/>
              <a:t> do RDO</a:t>
            </a:r>
          </a:p>
          <a:p>
            <a:pPr lvl="2"/>
            <a:r>
              <a:rPr lang="cs-CZ" dirty="0"/>
              <a:t>napište přidělené číslo obálky, které generuje systém automaticky</a:t>
            </a:r>
          </a:p>
          <a:p>
            <a:pPr lvl="1"/>
            <a:r>
              <a:rPr lang="cs-CZ" dirty="0"/>
              <a:t>Změňte pracoviště (klávesou F6) </a:t>
            </a:r>
          </a:p>
          <a:p>
            <a:pPr lvl="2"/>
            <a:r>
              <a:rPr lang="cs-CZ" dirty="0"/>
              <a:t>možné u velkých RDO s větším množstvím pracovišť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Care Center - Radiodiagnostické oddělení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07" y="2047875"/>
            <a:ext cx="4286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084" y="2724150"/>
            <a:ext cx="7429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369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819150"/>
            <a:ext cx="7924800" cy="4324350"/>
          </a:xfrm>
        </p:spPr>
        <p:txBody>
          <a:bodyPr>
            <a:normAutofit fontScale="85000" lnSpcReduction="20000"/>
          </a:bodyPr>
          <a:lstStyle/>
          <a:p>
            <a:r>
              <a:rPr lang="cs-CZ" i="1" dirty="0"/>
              <a:t>Zpracování žádanky</a:t>
            </a:r>
          </a:p>
          <a:p>
            <a:pPr lvl="1"/>
            <a:r>
              <a:rPr lang="cs-CZ" dirty="0"/>
              <a:t>Vyberte pracoviště v RDO</a:t>
            </a:r>
          </a:p>
          <a:p>
            <a:pPr lvl="1"/>
            <a:r>
              <a:rPr lang="cs-CZ" dirty="0"/>
              <a:t>Kontrolujte stav jednotlivých žádanek</a:t>
            </a:r>
          </a:p>
          <a:p>
            <a:pPr lvl="2"/>
            <a:r>
              <a:rPr lang="cs-CZ" dirty="0"/>
              <a:t>"</a:t>
            </a:r>
            <a:r>
              <a:rPr lang="cs-CZ" b="1" dirty="0"/>
              <a:t>V</a:t>
            </a:r>
            <a:r>
              <a:rPr lang="cs-CZ" dirty="0"/>
              <a:t>" – je zadán aspoň jeden výkon pro ZP</a:t>
            </a:r>
          </a:p>
          <a:p>
            <a:pPr lvl="2"/>
            <a:r>
              <a:rPr lang="cs-CZ" b="1" dirty="0"/>
              <a:t>"*" </a:t>
            </a:r>
            <a:r>
              <a:rPr lang="cs-CZ" dirty="0"/>
              <a:t>– jsou zadány všechny povinné údaje</a:t>
            </a:r>
          </a:p>
          <a:p>
            <a:pPr lvl="2"/>
            <a:r>
              <a:rPr lang="cs-CZ" dirty="0"/>
              <a:t>"</a:t>
            </a:r>
            <a:r>
              <a:rPr lang="cs-CZ" b="1" dirty="0"/>
              <a:t>ZK</a:t>
            </a:r>
            <a:r>
              <a:rPr lang="cs-CZ" dirty="0"/>
              <a:t>" – provedena lékařská kontrola žádanky</a:t>
            </a:r>
          </a:p>
          <a:p>
            <a:pPr lvl="2"/>
            <a:r>
              <a:rPr lang="cs-CZ" dirty="0"/>
              <a:t>"</a:t>
            </a:r>
            <a:r>
              <a:rPr lang="cs-CZ" b="1" dirty="0"/>
              <a:t>T</a:t>
            </a:r>
            <a:r>
              <a:rPr lang="cs-CZ" dirty="0"/>
              <a:t>" – vytištěno v provozním deníku</a:t>
            </a:r>
          </a:p>
          <a:p>
            <a:pPr lvl="1"/>
            <a:r>
              <a:rPr lang="cs-CZ" dirty="0"/>
              <a:t>Zobrazte informace o žádance přijatých přes NIS</a:t>
            </a:r>
          </a:p>
          <a:p>
            <a:pPr lvl="1"/>
            <a:r>
              <a:rPr lang="cs-CZ" dirty="0"/>
              <a:t>Zrušte dnešní žádanku RTG na levou nohu, např. protože se pacient na vyšetření nedostaví</a:t>
            </a:r>
          </a:p>
          <a:p>
            <a:pPr lvl="1"/>
            <a:r>
              <a:rPr lang="cs-CZ" dirty="0"/>
              <a:t>Tisknete žádanku RTG na levé ruce</a:t>
            </a:r>
          </a:p>
          <a:p>
            <a:pPr lvl="1"/>
            <a:r>
              <a:rPr lang="cs-CZ" dirty="0"/>
              <a:t>Prohlížejte předchozí vyšetření a nálezy (F10) u </a:t>
            </a:r>
            <a:r>
              <a:rPr lang="cs-CZ" dirty="0" err="1"/>
              <a:t>patienta</a:t>
            </a:r>
            <a:endParaRPr lang="cs-CZ" dirty="0"/>
          </a:p>
          <a:p>
            <a:pPr lvl="1"/>
            <a:r>
              <a:rPr lang="cs-CZ" dirty="0"/>
              <a:t>Opravte nebo doplňte hlavičky o žadateli žádanky (F11)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Care Center - Radiodiagnostické oddělení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2971799"/>
            <a:ext cx="3714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3362325"/>
            <a:ext cx="3905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3795711"/>
            <a:ext cx="4286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123950"/>
            <a:ext cx="3905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75" y="4233861"/>
            <a:ext cx="3810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111" y="4629150"/>
            <a:ext cx="39052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192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819150"/>
            <a:ext cx="7924800" cy="4324350"/>
          </a:xfrm>
        </p:spPr>
        <p:txBody>
          <a:bodyPr>
            <a:normAutofit lnSpcReduction="10000"/>
          </a:bodyPr>
          <a:lstStyle/>
          <a:p>
            <a:r>
              <a:rPr lang="cs-CZ" i="1" dirty="0"/>
              <a:t>Vyplnění žádanky</a:t>
            </a:r>
            <a:endParaRPr lang="cs-CZ" dirty="0"/>
          </a:p>
          <a:p>
            <a:pPr lvl="1"/>
            <a:r>
              <a:rPr lang="cs-CZ" dirty="0"/>
              <a:t>Nález, Závěr</a:t>
            </a:r>
          </a:p>
          <a:p>
            <a:pPr lvl="2"/>
            <a:r>
              <a:rPr lang="cs-CZ" dirty="0" err="1"/>
              <a:t>zadájte</a:t>
            </a:r>
            <a:r>
              <a:rPr lang="cs-CZ" dirty="0"/>
              <a:t> slovní popis snímku pomocí volného textu, předdefinovaných bloků nebo knihovny frází "F3"</a:t>
            </a:r>
          </a:p>
          <a:p>
            <a:pPr lvl="1"/>
            <a:r>
              <a:rPr lang="cs-CZ" dirty="0"/>
              <a:t>Výkony ZP</a:t>
            </a:r>
          </a:p>
          <a:p>
            <a:pPr lvl="2"/>
            <a:r>
              <a:rPr lang="cs-CZ" dirty="0"/>
              <a:t>zadávejte číselní kód z číselníku VZP</a:t>
            </a:r>
            <a:r>
              <a:rPr lang="de-DE" dirty="0"/>
              <a:t>, </a:t>
            </a:r>
            <a:r>
              <a:rPr lang="de-DE" dirty="0" err="1"/>
              <a:t>napr</a:t>
            </a:r>
            <a:r>
              <a:rPr lang="de-DE" dirty="0"/>
              <a:t>. 89111</a:t>
            </a:r>
            <a:endParaRPr lang="cs-CZ" dirty="0"/>
          </a:p>
          <a:p>
            <a:pPr lvl="1"/>
            <a:r>
              <a:rPr lang="cs-CZ" dirty="0"/>
              <a:t>Zvlášť účtovaný materiál</a:t>
            </a:r>
          </a:p>
          <a:p>
            <a:pPr lvl="2"/>
            <a:r>
              <a:rPr lang="cs-CZ" dirty="0"/>
              <a:t>zadávejte číselní kód hromadně vyráběných léků</a:t>
            </a:r>
          </a:p>
          <a:p>
            <a:pPr lvl="1"/>
            <a:r>
              <a:rPr lang="cs-CZ" dirty="0"/>
              <a:t>Filmy</a:t>
            </a:r>
          </a:p>
          <a:p>
            <a:pPr lvl="2"/>
            <a:r>
              <a:rPr lang="cs-CZ" dirty="0"/>
              <a:t>zadávejte počtu filmů a expozičních hodnot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Care Center - Radiodiagnostické oddělení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1" y="971550"/>
            <a:ext cx="3810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299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819150"/>
            <a:ext cx="7924800" cy="4324350"/>
          </a:xfrm>
        </p:spPr>
        <p:txBody>
          <a:bodyPr>
            <a:normAutofit fontScale="92500" lnSpcReduction="10000"/>
          </a:bodyPr>
          <a:lstStyle/>
          <a:p>
            <a:r>
              <a:rPr lang="cs-CZ" i="1" dirty="0"/>
              <a:t>Vyplnění žádanky</a:t>
            </a:r>
            <a:endParaRPr lang="cs-CZ" dirty="0"/>
          </a:p>
          <a:p>
            <a:pPr lvl="1"/>
            <a:r>
              <a:rPr lang="cs-CZ" dirty="0"/>
              <a:t>Skiaskopický čas</a:t>
            </a:r>
          </a:p>
          <a:p>
            <a:pPr lvl="2"/>
            <a:r>
              <a:rPr lang="cs-CZ" dirty="0"/>
              <a:t>zadávejte hodnoty skiaskopického času při snímkování a poznámka</a:t>
            </a:r>
          </a:p>
          <a:p>
            <a:pPr lvl="1"/>
            <a:r>
              <a:rPr lang="cs-CZ" dirty="0"/>
              <a:t>Kódované vyšetření</a:t>
            </a:r>
          </a:p>
          <a:p>
            <a:pPr lvl="2"/>
            <a:r>
              <a:rPr lang="cs-CZ" dirty="0"/>
              <a:t>zadávejte libovolných statistických údajů, které nejsou standardně obsaženy v IS RDO</a:t>
            </a:r>
          </a:p>
          <a:p>
            <a:pPr lvl="1"/>
            <a:r>
              <a:rPr lang="cs-CZ" dirty="0"/>
              <a:t>Náhrady</a:t>
            </a:r>
          </a:p>
          <a:p>
            <a:pPr lvl="2"/>
            <a:r>
              <a:rPr lang="cs-CZ" dirty="0"/>
              <a:t>zadávejte náhrady dle platné metodiky VZP</a:t>
            </a:r>
          </a:p>
          <a:p>
            <a:pPr lvl="1"/>
            <a:r>
              <a:rPr lang="cs-CZ" dirty="0"/>
              <a:t>kódování MKN10 </a:t>
            </a:r>
          </a:p>
          <a:p>
            <a:pPr lvl="2"/>
            <a:r>
              <a:rPr lang="cs-CZ" dirty="0"/>
              <a:t>zadávejte diagnóz, zjištěných při snímkování pacienta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Care Center - Radiodiagnostické oddělení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1" y="971550"/>
            <a:ext cx="3810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248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819150"/>
            <a:ext cx="7924800" cy="3505200"/>
          </a:xfrm>
        </p:spPr>
        <p:txBody>
          <a:bodyPr>
            <a:normAutofit fontScale="55000" lnSpcReduction="20000"/>
          </a:bodyPr>
          <a:lstStyle/>
          <a:p>
            <a:r>
              <a:rPr lang="cs-CZ" i="1" dirty="0"/>
              <a:t>Vyplnění žádanky</a:t>
            </a:r>
          </a:p>
          <a:p>
            <a:pPr lvl="1"/>
            <a:r>
              <a:rPr lang="cs-CZ" dirty="0"/>
              <a:t>prohlížíte předchozích nálezů vybraného pacienta ze všech pracovišť RDO</a:t>
            </a:r>
          </a:p>
          <a:p>
            <a:pPr lvl="1"/>
            <a:r>
              <a:rPr lang="cs-CZ" dirty="0"/>
              <a:t>zapište celé vyšetření (výkony, filmy, ZUM, popis …) jednoduše výběrem z "Číselníku svázaných položek“</a:t>
            </a:r>
          </a:p>
          <a:p>
            <a:pPr lvl="1"/>
            <a:r>
              <a:rPr lang="cs-CZ" dirty="0"/>
              <a:t>přiřaďte obrázky v digitální podobě z adresář pracovních snímků</a:t>
            </a:r>
          </a:p>
          <a:p>
            <a:r>
              <a:rPr lang="cs-CZ" i="1" dirty="0"/>
              <a:t>Lékařská kontrola žádanky</a:t>
            </a:r>
          </a:p>
          <a:p>
            <a:pPr lvl="1"/>
            <a:r>
              <a:rPr lang="cs-CZ" dirty="0"/>
              <a:t>klávesou "F7“odeslejte do </a:t>
            </a:r>
            <a:r>
              <a:rPr lang="cs-CZ" dirty="0" err="1"/>
              <a:t>NISu</a:t>
            </a:r>
            <a:endParaRPr lang="cs-CZ" i="1" dirty="0"/>
          </a:p>
          <a:p>
            <a:r>
              <a:rPr lang="cs-CZ" i="1" dirty="0"/>
              <a:t>Kontrolujte stav žádanky</a:t>
            </a:r>
            <a:r>
              <a:rPr lang="de-DE" i="1" dirty="0"/>
              <a:t> </a:t>
            </a:r>
            <a:r>
              <a:rPr lang="de-DE" i="1" dirty="0" err="1"/>
              <a:t>ve</a:t>
            </a:r>
            <a:r>
              <a:rPr lang="de-DE" i="1" dirty="0"/>
              <a:t> </a:t>
            </a:r>
            <a:r>
              <a:rPr lang="de-DE" i="1" dirty="0" err="1"/>
              <a:t>NISu</a:t>
            </a:r>
            <a:endParaRPr lang="cs-CZ" i="1" dirty="0"/>
          </a:p>
          <a:p>
            <a:pPr lvl="1"/>
            <a:r>
              <a:rPr lang="cs-CZ" dirty="0"/>
              <a:t>25 – aktivní</a:t>
            </a:r>
          </a:p>
          <a:p>
            <a:pPr lvl="1"/>
            <a:r>
              <a:rPr lang="cs-CZ" dirty="0"/>
              <a:t>30 – předaná</a:t>
            </a:r>
          </a:p>
          <a:p>
            <a:pPr lvl="1"/>
            <a:r>
              <a:rPr lang="cs-CZ" dirty="0"/>
              <a:t>35 – převzatá a nedokončená</a:t>
            </a:r>
          </a:p>
          <a:p>
            <a:pPr lvl="1"/>
            <a:r>
              <a:rPr lang="cs-CZ" dirty="0"/>
              <a:t>85 – převzatá a dokončená</a:t>
            </a:r>
          </a:p>
          <a:p>
            <a:pPr lvl="1"/>
            <a:r>
              <a:rPr lang="cs-CZ" dirty="0"/>
              <a:t>90 – stornovaná </a:t>
            </a:r>
          </a:p>
          <a:p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Care Center - Radiodiagnostické oddělení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1428750"/>
            <a:ext cx="790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797" y="990599"/>
            <a:ext cx="79057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1885950"/>
            <a:ext cx="7810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181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819150"/>
            <a:ext cx="7924800" cy="3505200"/>
          </a:xfrm>
        </p:spPr>
        <p:txBody>
          <a:bodyPr>
            <a:normAutofit fontScale="92500" lnSpcReduction="20000"/>
          </a:bodyPr>
          <a:lstStyle/>
          <a:p>
            <a:r>
              <a:rPr lang="cs-CZ" i="1" dirty="0"/>
              <a:t>Příjem žádanek z externí oddělení</a:t>
            </a:r>
          </a:p>
          <a:p>
            <a:pPr lvl="1"/>
            <a:r>
              <a:rPr lang="cs-CZ" dirty="0"/>
              <a:t>Vytvořte fiktivní rodní číslo</a:t>
            </a:r>
          </a:p>
          <a:p>
            <a:pPr lvl="1"/>
            <a:r>
              <a:rPr lang="cs-CZ" dirty="0"/>
              <a:t>Přijměte pacienta do RDO </a:t>
            </a:r>
          </a:p>
          <a:p>
            <a:pPr lvl="2"/>
            <a:r>
              <a:rPr lang="cs-CZ" dirty="0"/>
              <a:t>Vyšetření ECHO srdce-</a:t>
            </a:r>
            <a:r>
              <a:rPr lang="cs-CZ" dirty="0" err="1"/>
              <a:t>dopler</a:t>
            </a:r>
            <a:r>
              <a:rPr lang="cs-CZ" dirty="0"/>
              <a:t>, Sonografie jater, USG břicha, RTG záda</a:t>
            </a:r>
          </a:p>
          <a:p>
            <a:pPr lvl="2"/>
            <a:r>
              <a:rPr lang="cs-CZ" dirty="0"/>
              <a:t>Diagnóza S52.7, ICZ 68001403, odbornost 5H1</a:t>
            </a:r>
          </a:p>
          <a:p>
            <a:r>
              <a:rPr lang="cs-CZ" i="1" dirty="0"/>
              <a:t>Objednávání pacientů</a:t>
            </a:r>
          </a:p>
          <a:p>
            <a:pPr lvl="1"/>
            <a:r>
              <a:rPr lang="cs-CZ" dirty="0"/>
              <a:t>Objednejte pacienta na příští týden</a:t>
            </a:r>
          </a:p>
          <a:p>
            <a:pPr lvl="1"/>
            <a:r>
              <a:rPr lang="cs-CZ" dirty="0"/>
              <a:t>Zobrazte seznam objednaných pacientů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Care Center - Radiodiagnostické oddělení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1047750"/>
            <a:ext cx="4000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3028950"/>
            <a:ext cx="54292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877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819150"/>
            <a:ext cx="7924800" cy="3505200"/>
          </a:xfrm>
        </p:spPr>
        <p:txBody>
          <a:bodyPr>
            <a:normAutofit fontScale="85000" lnSpcReduction="20000"/>
          </a:bodyPr>
          <a:lstStyle/>
          <a:p>
            <a:r>
              <a:rPr lang="cs-CZ" i="1" dirty="0"/>
              <a:t>Prohlížení kartotéky po pacientech</a:t>
            </a:r>
          </a:p>
          <a:p>
            <a:pPr lvl="1"/>
            <a:r>
              <a:rPr lang="cs-CZ" dirty="0"/>
              <a:t>Zobrazte seznam vyšetření Vašeho pacienta</a:t>
            </a:r>
          </a:p>
          <a:p>
            <a:pPr lvl="1"/>
            <a:r>
              <a:rPr lang="cs-CZ" dirty="0"/>
              <a:t>Zobrazte h</a:t>
            </a:r>
            <a:r>
              <a:rPr lang="en-US" dirty="0" err="1"/>
              <a:t>lavičk</a:t>
            </a:r>
            <a:r>
              <a:rPr lang="cs-CZ" dirty="0"/>
              <a:t>u</a:t>
            </a:r>
            <a:r>
              <a:rPr lang="en-US" dirty="0"/>
              <a:t> </a:t>
            </a:r>
            <a:r>
              <a:rPr lang="en-US" dirty="0" err="1"/>
              <a:t>žádanky</a:t>
            </a:r>
            <a:r>
              <a:rPr lang="en-US" dirty="0"/>
              <a:t> </a:t>
            </a:r>
            <a:r>
              <a:rPr lang="en-US" b="1" i="1" dirty="0"/>
              <a:t>(F11)</a:t>
            </a:r>
            <a:endParaRPr lang="cs-CZ" dirty="0"/>
          </a:p>
          <a:p>
            <a:pPr lvl="1"/>
            <a:r>
              <a:rPr lang="cs-CZ" dirty="0"/>
              <a:t>Zobrazte žádanku od oddělení </a:t>
            </a:r>
            <a:r>
              <a:rPr lang="cs-CZ" dirty="0" err="1"/>
              <a:t>NISu</a:t>
            </a:r>
            <a:r>
              <a:rPr lang="cs-CZ" dirty="0"/>
              <a:t>, které vyšetření vyžádalo </a:t>
            </a:r>
            <a:r>
              <a:rPr lang="cs-CZ" b="1" i="1" dirty="0"/>
              <a:t>(F8)</a:t>
            </a:r>
            <a:endParaRPr lang="cs-CZ" dirty="0"/>
          </a:p>
          <a:p>
            <a:pPr lvl="1"/>
            <a:r>
              <a:rPr lang="cs-CZ" dirty="0"/>
              <a:t>Odešlete žádanku na jiné oddělení </a:t>
            </a:r>
            <a:r>
              <a:rPr lang="cs-CZ" dirty="0" err="1"/>
              <a:t>NISu</a:t>
            </a:r>
            <a:r>
              <a:rPr lang="cs-CZ" dirty="0"/>
              <a:t>, než které vyšetření vyžádalo </a:t>
            </a:r>
            <a:r>
              <a:rPr lang="cs-CZ" b="1" i="1" dirty="0"/>
              <a:t>(Alt‐F5)</a:t>
            </a:r>
          </a:p>
          <a:p>
            <a:pPr lvl="1"/>
            <a:r>
              <a:rPr lang="cs-CZ" dirty="0"/>
              <a:t>Změňte</a:t>
            </a:r>
            <a:r>
              <a:rPr lang="cs-CZ" b="1" i="1" dirty="0"/>
              <a:t> </a:t>
            </a:r>
            <a:r>
              <a:rPr lang="cs-CZ" dirty="0"/>
              <a:t>původní</a:t>
            </a:r>
            <a:r>
              <a:rPr lang="en-US" dirty="0"/>
              <a:t> </a:t>
            </a:r>
            <a:r>
              <a:rPr lang="cs-CZ" dirty="0"/>
              <a:t>nález </a:t>
            </a:r>
            <a:r>
              <a:rPr lang="cs-CZ" b="1" i="1" dirty="0"/>
              <a:t>(F9)</a:t>
            </a:r>
          </a:p>
          <a:p>
            <a:pPr lvl="1"/>
            <a:r>
              <a:rPr lang="cs-CZ" dirty="0"/>
              <a:t>Odešlete novy nález</a:t>
            </a:r>
            <a:r>
              <a:rPr lang="cs-CZ" b="1" i="1" dirty="0"/>
              <a:t> </a:t>
            </a:r>
            <a:r>
              <a:rPr lang="cs-CZ" dirty="0"/>
              <a:t>na oddělení </a:t>
            </a:r>
            <a:r>
              <a:rPr lang="cs-CZ" dirty="0" err="1"/>
              <a:t>NISu</a:t>
            </a:r>
            <a:r>
              <a:rPr lang="cs-CZ" dirty="0"/>
              <a:t>, které vyšetření vyžádalo </a:t>
            </a:r>
            <a:r>
              <a:rPr lang="cs-CZ" b="1" i="1" dirty="0"/>
              <a:t>(F7)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Care Center - Radiodiagnostické oddělení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971550"/>
            <a:ext cx="4191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431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1456</Words>
  <Application>Microsoft Office PowerPoint</Application>
  <PresentationFormat>On-screen Show (16:9)</PresentationFormat>
  <Paragraphs>150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Tw Cen MT</vt:lpstr>
      <vt:lpstr>Wingdings</vt:lpstr>
      <vt:lpstr>Wingdings 2</vt:lpstr>
      <vt:lpstr>WidescreenPresentation</vt:lpstr>
      <vt:lpstr>cvičení Informační systémy ve zdravotnictví</vt:lpstr>
      <vt:lpstr>Care Center - Zadávání žádanek</vt:lpstr>
      <vt:lpstr>Care Center - Radiodiagnostické oddělení</vt:lpstr>
      <vt:lpstr>Care Center - Radiodiagnostické oddělení</vt:lpstr>
      <vt:lpstr>Care Center - Radiodiagnostické oddělení</vt:lpstr>
      <vt:lpstr>Care Center - Radiodiagnostické oddělení</vt:lpstr>
      <vt:lpstr>Care Center - Radiodiagnostické oddělení</vt:lpstr>
      <vt:lpstr>Care Center - Radiodiagnostické oddělení</vt:lpstr>
      <vt:lpstr>Care Center - Radiodiagnostické oddělení</vt:lpstr>
      <vt:lpstr>Care Center - Radiodiagnostické oddělení</vt:lpstr>
      <vt:lpstr>Care Center - Laboratorní informační systém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2010-12-24T12:24:52Z</dcterms:created>
  <dcterms:modified xsi:type="dcterms:W3CDTF">2019-01-03T12:30:03Z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