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97" r:id="rId3"/>
    <p:sldId id="493" r:id="rId4"/>
    <p:sldId id="494" r:id="rId5"/>
    <p:sldId id="495" r:id="rId6"/>
    <p:sldId id="496" r:id="rId7"/>
    <p:sldId id="497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11" r:id="rId18"/>
    <p:sldId id="512" r:id="rId19"/>
    <p:sldId id="513" r:id="rId20"/>
    <p:sldId id="514" r:id="rId21"/>
    <p:sldId id="509" r:id="rId22"/>
    <p:sldId id="510" r:id="rId23"/>
    <p:sldId id="515" r:id="rId24"/>
    <p:sldId id="516" r:id="rId25"/>
    <p:sldId id="517" r:id="rId26"/>
    <p:sldId id="519" r:id="rId27"/>
    <p:sldId id="518" r:id="rId2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A38B8E"/>
    <a:srgbClr val="EDEAB3"/>
    <a:srgbClr val="DEC2DB"/>
    <a:srgbClr val="FFFF99"/>
    <a:srgbClr val="FFFF66"/>
    <a:srgbClr val="DF6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03" autoAdjust="0"/>
    <p:restoredTop sz="86934" autoAdjust="0"/>
  </p:normalViewPr>
  <p:slideViewPr>
    <p:cSldViewPr>
      <p:cViewPr varScale="1">
        <p:scale>
          <a:sx n="83" d="100"/>
          <a:sy n="83" d="100"/>
        </p:scale>
        <p:origin x="57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1/3/2019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3.1.2019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50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1/3/2019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v&#225;&#353;login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aze.fbmi.cvut.cz/mysq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ze.fbmi.cvut.cz/v&#225;&#353;login/class.viewer.php?form_id=1" TargetMode="External"/><Relationship Id="rId2" Type="http://schemas.openxmlformats.org/officeDocument/2006/relationships/hyperlink" Target="ftp://databaze.fbmi.cvut.c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pPr algn="ctr"/>
            <a:r>
              <a:rPr lang="cs-CZ" b="1" dirty="0"/>
              <a:t>cvičení</a:t>
            </a:r>
            <a:r>
              <a:rPr lang="en-US" dirty="0"/>
              <a:t> </a:t>
            </a:r>
            <a:r>
              <a:rPr lang="cs-CZ" b="1" dirty="0"/>
              <a:t>Informační</a:t>
            </a:r>
            <a:r>
              <a:rPr lang="en-US" b="1" dirty="0"/>
              <a:t> </a:t>
            </a:r>
            <a:r>
              <a:rPr lang="cs-CZ" b="1" dirty="0"/>
              <a:t>systémy</a:t>
            </a:r>
            <a:r>
              <a:rPr lang="en-US" b="1" dirty="0"/>
              <a:t> ve zdravotnictví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Cvičení</a:t>
            </a:r>
            <a:r>
              <a:rPr lang="en-US"/>
              <a:t> 5 </a:t>
            </a:r>
            <a:r>
              <a:rPr lang="en-US" dirty="0"/>
              <a:t>- ZS 2014 – Michel Kana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8188" y="742950"/>
            <a:ext cx="4682412" cy="4400550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/>
              <a:t>Uživatel</a:t>
            </a:r>
            <a:endParaRPr lang="de-DE" b="1" i="1" dirty="0"/>
          </a:p>
          <a:p>
            <a:pPr lvl="1"/>
            <a:r>
              <a:rPr lang="cs-CZ" sz="2700" dirty="0"/>
              <a:t>Atributy:</a:t>
            </a:r>
          </a:p>
          <a:p>
            <a:pPr lvl="2"/>
            <a:r>
              <a:rPr lang="cs-CZ" sz="2400" dirty="0"/>
              <a:t>jméno</a:t>
            </a:r>
          </a:p>
          <a:p>
            <a:pPr lvl="2"/>
            <a:r>
              <a:rPr lang="cs-CZ" sz="2400" dirty="0" err="1"/>
              <a:t>login</a:t>
            </a:r>
            <a:endParaRPr lang="cs-CZ" sz="2400" dirty="0"/>
          </a:p>
          <a:p>
            <a:pPr lvl="2"/>
            <a:r>
              <a:rPr lang="cs-CZ" sz="2400" dirty="0"/>
              <a:t>heslo</a:t>
            </a:r>
          </a:p>
          <a:p>
            <a:pPr lvl="1"/>
            <a:r>
              <a:rPr lang="cs-CZ" sz="2700" dirty="0"/>
              <a:t>Operací</a:t>
            </a:r>
          </a:p>
          <a:p>
            <a:pPr lvl="2"/>
            <a:r>
              <a:rPr lang="cs-CZ" sz="2400" dirty="0"/>
              <a:t>přihlásit se do systému</a:t>
            </a:r>
          </a:p>
          <a:p>
            <a:r>
              <a:rPr lang="cs-CZ" b="1" dirty="0"/>
              <a:t>Uživatel Správce</a:t>
            </a:r>
          </a:p>
          <a:p>
            <a:pPr lvl="1"/>
            <a:r>
              <a:rPr lang="cs-CZ" sz="2700" dirty="0"/>
              <a:t>Operací</a:t>
            </a:r>
          </a:p>
          <a:p>
            <a:pPr lvl="2"/>
            <a:r>
              <a:rPr lang="cs-CZ" sz="2400" dirty="0"/>
              <a:t>nastavit nové nemocniční oddělení (název)</a:t>
            </a:r>
            <a:endParaRPr lang="de-DE" sz="2400" dirty="0"/>
          </a:p>
          <a:p>
            <a:pPr lvl="2"/>
            <a:r>
              <a:rPr lang="cs-CZ" sz="2400" dirty="0"/>
              <a:t>zobrazit seznam nemocniční oddělení</a:t>
            </a:r>
          </a:p>
          <a:p>
            <a:pPr lvl="2"/>
            <a:r>
              <a:rPr lang="cs-CZ" sz="2400" dirty="0"/>
              <a:t>nastavit nového lékaře (jméno, oddělení)</a:t>
            </a:r>
            <a:endParaRPr lang="de-DE" sz="2400" dirty="0"/>
          </a:p>
          <a:p>
            <a:pPr lvl="2"/>
            <a:r>
              <a:rPr lang="cs-CZ" sz="2400" dirty="0"/>
              <a:t>zobrazit seznam lékařů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</a:t>
            </a:r>
            <a:r>
              <a:rPr lang="de-DE" dirty="0"/>
              <a:t> - </a:t>
            </a:r>
            <a:r>
              <a:rPr lang="cs-CZ" dirty="0"/>
              <a:t>Třídy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2952750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UML </a:t>
            </a:r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pic>
        <p:nvPicPr>
          <p:cNvPr id="8198" name="Picture 6" descr="http://yuml.me/diagram/scruffy/class/4ab650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89733"/>
            <a:ext cx="69627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1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66750"/>
            <a:ext cx="4876800" cy="4572000"/>
          </a:xfrm>
        </p:spPr>
        <p:txBody>
          <a:bodyPr>
            <a:normAutofit fontScale="62500" lnSpcReduction="20000"/>
          </a:bodyPr>
          <a:lstStyle/>
          <a:p>
            <a:r>
              <a:rPr lang="cs-CZ" b="1" dirty="0"/>
              <a:t>Uživatel</a:t>
            </a:r>
            <a:endParaRPr lang="de-DE" b="1" i="1" dirty="0"/>
          </a:p>
          <a:p>
            <a:pPr lvl="1"/>
            <a:r>
              <a:rPr lang="cs-CZ" sz="2700" dirty="0"/>
              <a:t>Atributy:</a:t>
            </a:r>
          </a:p>
          <a:p>
            <a:pPr lvl="2"/>
            <a:r>
              <a:rPr lang="cs-CZ" sz="2400" dirty="0"/>
              <a:t>jméno</a:t>
            </a:r>
          </a:p>
          <a:p>
            <a:pPr lvl="2"/>
            <a:r>
              <a:rPr lang="cs-CZ" sz="2400" dirty="0" err="1"/>
              <a:t>login</a:t>
            </a:r>
            <a:endParaRPr lang="cs-CZ" sz="2400" dirty="0"/>
          </a:p>
          <a:p>
            <a:pPr lvl="2"/>
            <a:r>
              <a:rPr lang="cs-CZ" sz="2400" dirty="0"/>
              <a:t>heslo</a:t>
            </a:r>
          </a:p>
          <a:p>
            <a:pPr lvl="1"/>
            <a:r>
              <a:rPr lang="cs-CZ" sz="2700" dirty="0"/>
              <a:t>Operací</a:t>
            </a:r>
          </a:p>
          <a:p>
            <a:pPr lvl="2"/>
            <a:r>
              <a:rPr lang="cs-CZ" sz="2400" dirty="0"/>
              <a:t>přihlásit se do systému</a:t>
            </a:r>
          </a:p>
          <a:p>
            <a:r>
              <a:rPr lang="cs-CZ" b="1" dirty="0"/>
              <a:t>Uživatel </a:t>
            </a:r>
            <a:r>
              <a:rPr lang="cs-CZ" b="1" dirty="0" err="1"/>
              <a:t>Lekař</a:t>
            </a:r>
            <a:endParaRPr lang="cs-CZ" dirty="0"/>
          </a:p>
          <a:p>
            <a:pPr lvl="1"/>
            <a:r>
              <a:rPr lang="cs-CZ" sz="2700" dirty="0"/>
              <a:t>Atributy:</a:t>
            </a:r>
          </a:p>
          <a:p>
            <a:pPr lvl="2"/>
            <a:r>
              <a:rPr lang="cs-CZ" sz="2400" dirty="0"/>
              <a:t>oddělení</a:t>
            </a:r>
          </a:p>
          <a:p>
            <a:pPr lvl="1"/>
            <a:r>
              <a:rPr lang="cs-CZ" sz="2700" dirty="0"/>
              <a:t>Operací</a:t>
            </a:r>
          </a:p>
          <a:p>
            <a:pPr lvl="2"/>
            <a:r>
              <a:rPr lang="cs-CZ" sz="2000" dirty="0"/>
              <a:t>zaregistrovat nového pacienta (jméno, věk, rodné číslo)</a:t>
            </a:r>
          </a:p>
          <a:p>
            <a:pPr lvl="2"/>
            <a:r>
              <a:rPr lang="cs-CZ" sz="2000" dirty="0"/>
              <a:t>zobrazit seznam pacientů</a:t>
            </a:r>
          </a:p>
          <a:p>
            <a:pPr lvl="2"/>
            <a:r>
              <a:rPr lang="cs-CZ" sz="2000" dirty="0"/>
              <a:t>přijmout pacienta (rodné číslo, datum příjezdu)</a:t>
            </a:r>
          </a:p>
          <a:p>
            <a:pPr lvl="2"/>
            <a:r>
              <a:rPr lang="cs-CZ" sz="2000" dirty="0"/>
              <a:t>propustit pacienta (rodné číslo, datum odjezdu)</a:t>
            </a:r>
          </a:p>
          <a:p>
            <a:pPr lvl="2"/>
            <a:r>
              <a:rPr lang="cs-CZ" sz="2000" dirty="0"/>
              <a:t>zobrazit historii pobytů pacienta (rodné číslo)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</a:t>
            </a:r>
            <a:r>
              <a:rPr lang="de-DE" dirty="0"/>
              <a:t> - </a:t>
            </a:r>
            <a:r>
              <a:rPr lang="cs-CZ" dirty="0"/>
              <a:t>Třídy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76800" y="742561"/>
            <a:ext cx="3768012" cy="4400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cs-CZ" sz="2000" dirty="0"/>
          </a:p>
        </p:txBody>
      </p:sp>
      <p:pic>
        <p:nvPicPr>
          <p:cNvPr id="7172" name="Picture 4" descr="http://yuml.me/diagram/scruffy/class/4cb89e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02" y="742561"/>
            <a:ext cx="74646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761332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cs-CZ" i="1" dirty="0"/>
              <a:t>Model návrhu </a:t>
            </a:r>
            <a:r>
              <a:rPr lang="cs-CZ" dirty="0"/>
              <a:t>dále upřesňuje model analýzy ve světle skutečného implementačního prostředí</a:t>
            </a:r>
          </a:p>
          <a:p>
            <a:pPr lvl="1"/>
            <a:r>
              <a:rPr lang="cs-CZ" i="1" dirty="0"/>
              <a:t>Uživatelské rozhraní </a:t>
            </a:r>
            <a:r>
              <a:rPr lang="cs-CZ" dirty="0"/>
              <a:t>umožňující komunikaci s uživateli.</a:t>
            </a:r>
          </a:p>
          <a:p>
            <a:pPr lvl="1"/>
            <a:r>
              <a:rPr lang="cs-CZ" i="1" dirty="0"/>
              <a:t>Distribuce </a:t>
            </a:r>
            <a:r>
              <a:rPr lang="cs-CZ" dirty="0"/>
              <a:t>sloužící k rozložení rozsáhlých aplikací na více navzájem propojených výpočetních uzlů.</a:t>
            </a:r>
          </a:p>
          <a:p>
            <a:pPr lvl="1"/>
            <a:r>
              <a:rPr lang="cs-CZ" i="1" dirty="0"/>
              <a:t>Persistence </a:t>
            </a:r>
            <a:r>
              <a:rPr lang="cs-CZ" dirty="0"/>
              <a:t>umožňující datový obsah trvale ukládat.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</a:t>
            </a:r>
            <a:r>
              <a:rPr lang="de-DE" dirty="0"/>
              <a:t> - </a:t>
            </a:r>
            <a:r>
              <a:rPr lang="cs-CZ" dirty="0"/>
              <a:t>Architektura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3932"/>
            <a:ext cx="3924300" cy="249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8600" y="4933950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chemeClr val="bg1">
                    <a:lumMod val="65000"/>
                  </a:schemeClr>
                </a:solidFill>
              </a:rPr>
              <a:t>Zdroj.: http://vondrak.cs.vsb.cz/download/Uvod_do_softwaroveho_inzenyrstvi.pdf</a:t>
            </a:r>
          </a:p>
        </p:txBody>
      </p:sp>
    </p:spTree>
    <p:extLst>
      <p:ext uri="{BB962C8B-B14F-4D97-AF65-F5344CB8AC3E}">
        <p14:creationId xmlns:p14="http://schemas.microsoft.com/office/powerpoint/2010/main" val="354832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819150"/>
            <a:ext cx="8153400" cy="4114800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Správce</a:t>
            </a:r>
          </a:p>
          <a:p>
            <a:pPr lvl="1"/>
            <a:r>
              <a:rPr lang="cs-CZ" sz="2900" dirty="0"/>
              <a:t>přihlašovací formulář </a:t>
            </a:r>
          </a:p>
          <a:p>
            <a:pPr lvl="1"/>
            <a:r>
              <a:rPr lang="cs-CZ" sz="2900" dirty="0"/>
              <a:t>úvodní stránka pro správci</a:t>
            </a:r>
          </a:p>
          <a:p>
            <a:pPr lvl="1"/>
            <a:r>
              <a:rPr lang="cs-CZ" sz="2900" dirty="0"/>
              <a:t>formulář pro nastaveni nové nemocniční oddělení</a:t>
            </a:r>
          </a:p>
          <a:p>
            <a:pPr lvl="1"/>
            <a:r>
              <a:rPr lang="cs-CZ" sz="2900" dirty="0"/>
              <a:t>formulář pro nastaveni nového lékaře </a:t>
            </a:r>
          </a:p>
          <a:p>
            <a:pPr lvl="1"/>
            <a:r>
              <a:rPr lang="cs-CZ" sz="2900" dirty="0"/>
              <a:t>stránka pro zobrazování seznamu nemocniční oddělení</a:t>
            </a:r>
          </a:p>
          <a:p>
            <a:pPr lvl="1"/>
            <a:r>
              <a:rPr lang="cs-CZ" sz="2900" dirty="0"/>
              <a:t>stránka pro zobrazování seznamu lékařů</a:t>
            </a:r>
          </a:p>
          <a:p>
            <a:pPr lvl="1"/>
            <a:r>
              <a:rPr lang="cs-CZ" sz="2900" dirty="0"/>
              <a:t>systémové správy</a:t>
            </a:r>
          </a:p>
          <a:p>
            <a:r>
              <a:rPr lang="cs-CZ" dirty="0"/>
              <a:t>Lékař</a:t>
            </a:r>
          </a:p>
          <a:p>
            <a:pPr lvl="1"/>
            <a:r>
              <a:rPr lang="cs-CZ" sz="2900" dirty="0"/>
              <a:t>přihlašovací formulář </a:t>
            </a:r>
          </a:p>
          <a:p>
            <a:pPr lvl="1"/>
            <a:r>
              <a:rPr lang="cs-CZ" sz="2900" dirty="0"/>
              <a:t>úvodní stránka pro lékaře</a:t>
            </a:r>
          </a:p>
          <a:p>
            <a:pPr lvl="1"/>
            <a:r>
              <a:rPr lang="cs-CZ" sz="2900" dirty="0"/>
              <a:t>formulář pro registraci nového pacienta</a:t>
            </a:r>
          </a:p>
          <a:p>
            <a:pPr lvl="1"/>
            <a:r>
              <a:rPr lang="cs-CZ" sz="2900" dirty="0"/>
              <a:t>stránka pro zobrazování seznamu pacientů s moznosti přijmout a propustit</a:t>
            </a:r>
          </a:p>
          <a:p>
            <a:pPr lvl="1"/>
            <a:r>
              <a:rPr lang="cs-CZ" sz="2900" dirty="0"/>
              <a:t>stránka pro zobrazování historie pobytů pacienta</a:t>
            </a:r>
          </a:p>
          <a:p>
            <a:pPr lvl="1"/>
            <a:r>
              <a:rPr lang="cs-CZ" sz="2900" dirty="0"/>
              <a:t>systémové správy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cs-CZ" sz="2400" dirty="0"/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</a:t>
            </a:r>
            <a:r>
              <a:rPr lang="de-DE" dirty="0"/>
              <a:t> - </a:t>
            </a:r>
            <a:r>
              <a:rPr lang="cs-CZ" dirty="0"/>
              <a:t>Uživatelské rozhraní </a:t>
            </a:r>
          </a:p>
        </p:txBody>
      </p:sp>
    </p:spTree>
    <p:extLst>
      <p:ext uri="{BB962C8B-B14F-4D97-AF65-F5344CB8AC3E}">
        <p14:creationId xmlns:p14="http://schemas.microsoft.com/office/powerpoint/2010/main" val="26213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609212"/>
            <a:ext cx="9144000" cy="4648200"/>
          </a:xfrm>
        </p:spPr>
        <p:txBody>
          <a:bodyPr>
            <a:normAutofit fontScale="47500" lnSpcReduction="20000"/>
          </a:bodyPr>
          <a:lstStyle/>
          <a:p>
            <a:r>
              <a:rPr lang="cs-CZ" sz="2800" b="1" dirty="0"/>
              <a:t>přihlásit se do systému</a:t>
            </a:r>
            <a:endParaRPr lang="cs-CZ" sz="28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přijímá uživatelské data z </a:t>
            </a:r>
            <a:r>
              <a:rPr lang="cs-CZ" sz="2500" i="1" dirty="0"/>
              <a:t>přihlašovací formulář</a:t>
            </a:r>
            <a:endParaRPr lang="cs-CZ" sz="25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Správce a </a:t>
            </a:r>
            <a:r>
              <a:rPr lang="cs-CZ" sz="2500" dirty="0"/>
              <a:t>vyvolává operaci </a:t>
            </a:r>
            <a:r>
              <a:rPr lang="cs-CZ" sz="2500" i="1" dirty="0"/>
              <a:t>přihlásit()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Uživatelské rozhraní </a:t>
            </a:r>
            <a:r>
              <a:rPr lang="cs-CZ" sz="2500" dirty="0"/>
              <a:t>a vyvolává operaci </a:t>
            </a:r>
            <a:r>
              <a:rPr lang="cs-CZ" sz="2500" i="1" dirty="0" err="1"/>
              <a:t>zobrazovat_úvodní_stránku_pro_správci</a:t>
            </a:r>
            <a:r>
              <a:rPr lang="cs-CZ" sz="2500" i="1" dirty="0"/>
              <a:t>()</a:t>
            </a:r>
            <a:r>
              <a:rPr lang="cs-CZ" sz="2500" dirty="0"/>
              <a:t> nebo </a:t>
            </a:r>
            <a:r>
              <a:rPr lang="cs-CZ" sz="2500" i="1" dirty="0" err="1"/>
              <a:t>zobrazovat_systémové_správy</a:t>
            </a:r>
            <a:r>
              <a:rPr lang="cs-CZ" sz="2500" i="1" dirty="0"/>
              <a:t>()</a:t>
            </a:r>
          </a:p>
          <a:p>
            <a:r>
              <a:rPr lang="cs-CZ" sz="2800" b="1" dirty="0"/>
              <a:t>nastavit nové nemocniční oddělení</a:t>
            </a:r>
            <a:endParaRPr lang="cs-CZ" sz="28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přijímá uživatelské data z </a:t>
            </a:r>
            <a:r>
              <a:rPr lang="cs-CZ" sz="2500" i="1" dirty="0"/>
              <a:t>formulář pro nastaveni nové nemocniční oddělení</a:t>
            </a:r>
            <a:endParaRPr lang="cs-CZ" sz="25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Správce</a:t>
            </a:r>
            <a:r>
              <a:rPr lang="cs-CZ" sz="2500" dirty="0"/>
              <a:t> a vyvolává operaci </a:t>
            </a:r>
            <a:r>
              <a:rPr lang="cs-CZ" sz="2500" i="1" dirty="0" err="1"/>
              <a:t>nastavit_nové_nemocniční_oddělení</a:t>
            </a:r>
            <a:r>
              <a:rPr lang="cs-CZ" sz="2500" i="1" dirty="0"/>
              <a:t>(název)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Uživatelské rozhraní </a:t>
            </a:r>
            <a:r>
              <a:rPr lang="cs-CZ" sz="2500" dirty="0"/>
              <a:t>a vyvolává operaci </a:t>
            </a:r>
            <a:r>
              <a:rPr lang="cs-CZ" sz="2500" i="1" dirty="0" err="1"/>
              <a:t>zobrazovat_stránku_se_seznamem_nemocniční_oddělení</a:t>
            </a:r>
            <a:r>
              <a:rPr lang="cs-CZ" sz="2500" i="1" dirty="0"/>
              <a:t>()</a:t>
            </a:r>
            <a:r>
              <a:rPr lang="cs-CZ" sz="2500" dirty="0"/>
              <a:t> nebo </a:t>
            </a:r>
            <a:r>
              <a:rPr lang="cs-CZ" sz="2500" i="1" dirty="0" err="1"/>
              <a:t>zobrazovat_systémové_správy</a:t>
            </a:r>
            <a:r>
              <a:rPr lang="cs-CZ" sz="2500" i="1" dirty="0"/>
              <a:t>()</a:t>
            </a:r>
            <a:endParaRPr lang="de-DE" sz="2500" i="1" dirty="0"/>
          </a:p>
          <a:p>
            <a:r>
              <a:rPr lang="cs-CZ" sz="2800" b="1" dirty="0"/>
              <a:t>zobrazit seznam nemocniční oddělení</a:t>
            </a:r>
            <a:endParaRPr lang="cs-CZ" sz="28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Správce</a:t>
            </a:r>
            <a:r>
              <a:rPr lang="cs-CZ" sz="2500" dirty="0"/>
              <a:t> a vyvolává operaci </a:t>
            </a:r>
            <a:r>
              <a:rPr lang="cs-CZ" sz="2500" i="1" dirty="0" err="1"/>
              <a:t>zobrazit_seznam_nemocniční_oddělení</a:t>
            </a:r>
            <a:r>
              <a:rPr lang="cs-CZ" sz="2500" i="1" dirty="0"/>
              <a:t>()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Uživatelské rozhraní </a:t>
            </a:r>
            <a:r>
              <a:rPr lang="cs-CZ" sz="2500" dirty="0"/>
              <a:t>a vyvolává operaci </a:t>
            </a:r>
            <a:r>
              <a:rPr lang="cs-CZ" sz="2500" i="1" dirty="0" err="1"/>
              <a:t>zobrazovat_stránku_se_seznamem_nemocniční_oddělení</a:t>
            </a:r>
            <a:r>
              <a:rPr lang="cs-CZ" sz="2500" i="1" dirty="0"/>
              <a:t>()</a:t>
            </a:r>
          </a:p>
          <a:p>
            <a:r>
              <a:rPr lang="cs-CZ" sz="2800" b="1" dirty="0"/>
              <a:t>nastavit nového lékaře</a:t>
            </a:r>
            <a:endParaRPr lang="cs-CZ" sz="28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přijímá uživatelské data z </a:t>
            </a:r>
            <a:r>
              <a:rPr lang="cs-CZ" sz="2500" i="1" dirty="0"/>
              <a:t>formulář pro nastaveni nového lékaře</a:t>
            </a:r>
            <a:endParaRPr lang="cs-CZ" sz="25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Správce </a:t>
            </a:r>
            <a:r>
              <a:rPr lang="cs-CZ" sz="2500" dirty="0"/>
              <a:t>a vyvolává operaci </a:t>
            </a:r>
            <a:r>
              <a:rPr lang="cs-CZ" sz="2500" i="1" dirty="0" err="1"/>
              <a:t>nastavit_nového_lékaře</a:t>
            </a:r>
            <a:r>
              <a:rPr lang="cs-CZ" sz="2500" i="1" dirty="0"/>
              <a:t> (jméno, oddělení 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Uživatelské rozhraní </a:t>
            </a:r>
            <a:r>
              <a:rPr lang="cs-CZ" sz="2500" dirty="0"/>
              <a:t>a vyvolává operaci </a:t>
            </a:r>
            <a:r>
              <a:rPr lang="cs-CZ" sz="2500" i="1" dirty="0" err="1"/>
              <a:t>zobrazovat_stránku_se_seznamem_lékařů</a:t>
            </a:r>
            <a:r>
              <a:rPr lang="cs-CZ" sz="2500" i="1" dirty="0"/>
              <a:t>()</a:t>
            </a:r>
            <a:r>
              <a:rPr lang="cs-CZ" sz="2500" dirty="0"/>
              <a:t> nebo </a:t>
            </a:r>
            <a:r>
              <a:rPr lang="cs-CZ" sz="2500" i="1" dirty="0" err="1"/>
              <a:t>zobrazovat_systémové_správy</a:t>
            </a:r>
            <a:r>
              <a:rPr lang="cs-CZ" sz="2500" i="1" dirty="0"/>
              <a:t>()</a:t>
            </a:r>
          </a:p>
          <a:p>
            <a:r>
              <a:rPr lang="cs-CZ" sz="2800" b="1" dirty="0"/>
              <a:t>zobrazit seznam lékařů</a:t>
            </a:r>
            <a:endParaRPr lang="cs-CZ" sz="2800" dirty="0"/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Správce </a:t>
            </a:r>
            <a:r>
              <a:rPr lang="cs-CZ" sz="2500" dirty="0"/>
              <a:t>a vyvolává operaci </a:t>
            </a:r>
            <a:r>
              <a:rPr lang="cs-CZ" sz="2500" i="1" dirty="0" err="1"/>
              <a:t>zobrazit_seznam_lékařů</a:t>
            </a:r>
            <a:r>
              <a:rPr lang="cs-CZ" sz="2500" i="1" dirty="0"/>
              <a:t>()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sz="2500" dirty="0"/>
              <a:t>vytvoří jeden objekt z třídy </a:t>
            </a:r>
            <a:r>
              <a:rPr lang="cs-CZ" sz="2500" i="1" dirty="0"/>
              <a:t>Uživatelské rozhraní </a:t>
            </a:r>
            <a:r>
              <a:rPr lang="cs-CZ" sz="2500" dirty="0"/>
              <a:t>a vyvolává operaci </a:t>
            </a:r>
            <a:r>
              <a:rPr lang="cs-CZ" sz="2500" i="1" dirty="0" err="1"/>
              <a:t>zobrazovat_stránku_se_seznamem_lékařů</a:t>
            </a:r>
            <a:r>
              <a:rPr lang="cs-CZ" sz="2500" i="1" dirty="0"/>
              <a:t>()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</a:t>
            </a:r>
            <a:r>
              <a:rPr lang="de-DE" dirty="0"/>
              <a:t> – </a:t>
            </a:r>
            <a:r>
              <a:rPr lang="cs-CZ" dirty="0"/>
              <a:t>Distributor - p</a:t>
            </a:r>
            <a:r>
              <a:rPr lang="de-DE" dirty="0" err="1"/>
              <a:t>řípady</a:t>
            </a:r>
            <a:r>
              <a:rPr lang="de-DE" dirty="0"/>
              <a:t> </a:t>
            </a:r>
            <a:r>
              <a:rPr lang="de-DE" dirty="0" err="1"/>
              <a:t>užití</a:t>
            </a:r>
            <a:r>
              <a:rPr lang="de-DE" dirty="0"/>
              <a:t> </a:t>
            </a:r>
            <a:r>
              <a:rPr lang="cs-CZ" dirty="0"/>
              <a:t>Správce</a:t>
            </a:r>
          </a:p>
        </p:txBody>
      </p:sp>
    </p:spTree>
    <p:extLst>
      <p:ext uri="{BB962C8B-B14F-4D97-AF65-F5344CB8AC3E}">
        <p14:creationId xmlns:p14="http://schemas.microsoft.com/office/powerpoint/2010/main" val="37373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85800"/>
            <a:ext cx="8763000" cy="455295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cs-CZ" sz="1100" b="1" dirty="0"/>
              <a:t>přihlásit se do systému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přijímá uživatelské data z </a:t>
            </a:r>
            <a:r>
              <a:rPr lang="cs-CZ" sz="1100" i="1" dirty="0"/>
              <a:t>přihlašovací formulář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Lékař </a:t>
            </a:r>
            <a:r>
              <a:rPr lang="cs-CZ" sz="1100" dirty="0"/>
              <a:t>a vyvolává operaci </a:t>
            </a:r>
            <a:r>
              <a:rPr lang="cs-CZ" sz="1100" i="1" dirty="0"/>
              <a:t>přihlásit()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Uživatelské rozhraní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zobrazovat_úvodní_stránku_pro_lékaře</a:t>
            </a:r>
            <a:r>
              <a:rPr lang="cs-CZ" sz="1100" i="1" dirty="0"/>
              <a:t>() </a:t>
            </a:r>
            <a:r>
              <a:rPr lang="cs-CZ" sz="1100" dirty="0"/>
              <a:t>nebo </a:t>
            </a:r>
            <a:r>
              <a:rPr lang="cs-CZ" sz="1100" i="1" dirty="0" err="1"/>
              <a:t>zobrazovat_systémové_správy</a:t>
            </a:r>
            <a:r>
              <a:rPr lang="cs-CZ" sz="1100" i="1" dirty="0"/>
              <a:t>()</a:t>
            </a:r>
          </a:p>
          <a:p>
            <a:pPr>
              <a:spcBef>
                <a:spcPts val="0"/>
              </a:spcBef>
            </a:pPr>
            <a:r>
              <a:rPr lang="cs-CZ" sz="1100" b="1" dirty="0"/>
              <a:t>zaregistrovat nového pacienta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přijímá uživatelské data z </a:t>
            </a:r>
            <a:r>
              <a:rPr lang="cs-CZ" sz="1100" i="1" dirty="0"/>
              <a:t>formulář pro registraci nového pacienta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Lékař </a:t>
            </a:r>
            <a:r>
              <a:rPr lang="cs-CZ" sz="1100" dirty="0"/>
              <a:t>a vyvolává operaci </a:t>
            </a:r>
            <a:r>
              <a:rPr lang="cs-CZ" sz="1100" i="1" dirty="0" err="1"/>
              <a:t>zaregistrovat_nového_pacienta</a:t>
            </a:r>
            <a:r>
              <a:rPr lang="cs-CZ" sz="1100" i="1" dirty="0"/>
              <a:t>(jméno, věk, rodné číslo)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Uživatelské rozhraní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zobrazovat_stránku_se_seznamem_pacientů</a:t>
            </a:r>
            <a:r>
              <a:rPr lang="cs-CZ" sz="1100" i="1" dirty="0"/>
              <a:t>()</a:t>
            </a:r>
            <a:r>
              <a:rPr lang="cs-CZ" sz="1100" dirty="0"/>
              <a:t> nebo </a:t>
            </a:r>
            <a:r>
              <a:rPr lang="cs-CZ" sz="1100" i="1" dirty="0" err="1"/>
              <a:t>zobrazovat_systémové_správy</a:t>
            </a:r>
            <a:r>
              <a:rPr lang="cs-CZ" sz="1100" i="1" dirty="0"/>
              <a:t>()</a:t>
            </a:r>
          </a:p>
          <a:p>
            <a:pPr>
              <a:spcBef>
                <a:spcPts val="0"/>
              </a:spcBef>
            </a:pPr>
            <a:r>
              <a:rPr lang="cs-CZ" sz="1100" b="1" dirty="0"/>
              <a:t>zobrazit seznam pacientů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Lékař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zobrazit_seznam_pacientů</a:t>
            </a:r>
            <a:r>
              <a:rPr lang="cs-CZ" sz="1100" i="1" dirty="0"/>
              <a:t>()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Uživatelské rozhraní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zobrazovat_stránku_se_seznamem_pacientů</a:t>
            </a:r>
            <a:r>
              <a:rPr lang="cs-CZ" sz="1100" i="1" dirty="0"/>
              <a:t>() </a:t>
            </a:r>
          </a:p>
          <a:p>
            <a:pPr>
              <a:spcBef>
                <a:spcPts val="0"/>
              </a:spcBef>
            </a:pPr>
            <a:r>
              <a:rPr lang="cs-CZ" sz="1100" b="1" dirty="0"/>
              <a:t>přijmout pacienta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přijímá uživatelské data ze </a:t>
            </a:r>
            <a:r>
              <a:rPr lang="cs-CZ" sz="1100" i="1" dirty="0"/>
              <a:t>stránky pro zobrazování seznamu pacientů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Lékař </a:t>
            </a:r>
            <a:r>
              <a:rPr lang="cs-CZ" sz="1100" dirty="0"/>
              <a:t>a vyvolává operaci </a:t>
            </a:r>
            <a:r>
              <a:rPr lang="cs-CZ" sz="1100" i="1" dirty="0" err="1"/>
              <a:t>přijmout_pacienta</a:t>
            </a:r>
            <a:r>
              <a:rPr lang="cs-CZ" sz="1100" i="1" dirty="0"/>
              <a:t>(rodné číslo, datum příjezdu)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Uživatelské rozhraní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zobrazovat_stránku_se_seznamem_pacientů</a:t>
            </a:r>
            <a:r>
              <a:rPr lang="cs-CZ" sz="1100" i="1" dirty="0"/>
              <a:t>()</a:t>
            </a:r>
            <a:r>
              <a:rPr lang="cs-CZ" sz="1100" dirty="0"/>
              <a:t> nebo </a:t>
            </a:r>
            <a:r>
              <a:rPr lang="cs-CZ" sz="1100" i="1" dirty="0" err="1"/>
              <a:t>zobrazovat_systémové_správy</a:t>
            </a:r>
            <a:r>
              <a:rPr lang="cs-CZ" sz="1100" i="1" dirty="0"/>
              <a:t>()</a:t>
            </a:r>
          </a:p>
          <a:p>
            <a:pPr>
              <a:spcBef>
                <a:spcPts val="0"/>
              </a:spcBef>
            </a:pPr>
            <a:r>
              <a:rPr lang="cs-CZ" sz="1100" b="1" dirty="0"/>
              <a:t>propustit pacienta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přijímá uživatelské data ze </a:t>
            </a:r>
            <a:r>
              <a:rPr lang="cs-CZ" sz="1100" i="1" dirty="0"/>
              <a:t>stránky pro zobrazování seznamu pacientů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Lékař </a:t>
            </a:r>
            <a:r>
              <a:rPr lang="cs-CZ" sz="1100" dirty="0"/>
              <a:t>a vyvolává operaci </a:t>
            </a:r>
            <a:r>
              <a:rPr lang="cs-CZ" sz="1100" i="1" dirty="0" err="1"/>
              <a:t>propustit_pacienta</a:t>
            </a:r>
            <a:r>
              <a:rPr lang="cs-CZ" sz="1100" i="1" dirty="0"/>
              <a:t>(rodné číslo, datum odjezdu)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Uživatelské rozhraní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zobrazovat_stránku_se_seznamem_pacientů</a:t>
            </a:r>
            <a:r>
              <a:rPr lang="cs-CZ" sz="1100" i="1" dirty="0"/>
              <a:t>()</a:t>
            </a:r>
            <a:r>
              <a:rPr lang="cs-CZ" sz="1100" dirty="0"/>
              <a:t> nebo </a:t>
            </a:r>
            <a:r>
              <a:rPr lang="cs-CZ" sz="1100" i="1" dirty="0" err="1"/>
              <a:t>zobrazovat_systémové_správy</a:t>
            </a:r>
            <a:r>
              <a:rPr lang="cs-CZ" sz="1100" i="1" dirty="0"/>
              <a:t>()</a:t>
            </a:r>
          </a:p>
          <a:p>
            <a:pPr>
              <a:spcBef>
                <a:spcPts val="0"/>
              </a:spcBef>
            </a:pPr>
            <a:r>
              <a:rPr lang="cs-CZ" sz="1100" b="1" dirty="0"/>
              <a:t>zobrazit historii pobytů pacienta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přijímá uživatelské data </a:t>
            </a:r>
            <a:r>
              <a:rPr lang="cs-CZ" sz="1100" i="1" dirty="0"/>
              <a:t>ze stránky pro zobrazování seznamu pacientů</a:t>
            </a:r>
            <a:endParaRPr lang="cs-CZ" sz="1100" dirty="0"/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Lékař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zobrazit_historii_pobytů_pacienta</a:t>
            </a:r>
            <a:r>
              <a:rPr lang="cs-CZ" sz="1100" i="1" dirty="0"/>
              <a:t>(rodné číslo)</a:t>
            </a:r>
          </a:p>
          <a:p>
            <a:pPr marL="868680" lvl="1" indent="-457200">
              <a:spcBef>
                <a:spcPts val="0"/>
              </a:spcBef>
              <a:buFont typeface="+mj-lt"/>
              <a:buAutoNum type="arabicPeriod"/>
            </a:pPr>
            <a:r>
              <a:rPr lang="cs-CZ" sz="1100" dirty="0"/>
              <a:t>vytvoří jeden objekt z třídy </a:t>
            </a:r>
            <a:r>
              <a:rPr lang="cs-CZ" sz="1100" i="1" dirty="0"/>
              <a:t>Uživatelské rozhraní </a:t>
            </a:r>
            <a:r>
              <a:rPr lang="cs-CZ" sz="1100" dirty="0"/>
              <a:t>a vyvolává operaci </a:t>
            </a:r>
            <a:r>
              <a:rPr lang="cs-CZ" sz="1100" i="1" dirty="0" err="1"/>
              <a:t>zobrazovat_stránku_s_historie_pobytu_pacientů</a:t>
            </a:r>
            <a:r>
              <a:rPr lang="cs-CZ" sz="1100" i="1" dirty="0"/>
              <a:t>()</a:t>
            </a:r>
            <a:r>
              <a:rPr lang="cs-CZ" sz="1100" dirty="0"/>
              <a:t> nebo </a:t>
            </a:r>
            <a:r>
              <a:rPr lang="cs-CZ" sz="1100" i="1" dirty="0" err="1"/>
              <a:t>zobrazovat_systémové_správy</a:t>
            </a:r>
            <a:r>
              <a:rPr lang="cs-CZ" sz="1100" i="1" dirty="0"/>
              <a:t>()</a:t>
            </a:r>
          </a:p>
          <a:p>
            <a:pPr>
              <a:spcBef>
                <a:spcPts val="0"/>
              </a:spcBef>
            </a:pPr>
            <a:endParaRPr lang="cs-CZ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</a:t>
            </a:r>
            <a:r>
              <a:rPr lang="de-DE" dirty="0"/>
              <a:t> – </a:t>
            </a:r>
            <a:r>
              <a:rPr lang="cs-CZ" dirty="0"/>
              <a:t>Distributor - p</a:t>
            </a:r>
            <a:r>
              <a:rPr lang="de-DE" dirty="0" err="1"/>
              <a:t>řípady</a:t>
            </a:r>
            <a:r>
              <a:rPr lang="de-DE" dirty="0"/>
              <a:t> </a:t>
            </a:r>
            <a:r>
              <a:rPr lang="de-DE" dirty="0" err="1"/>
              <a:t>užití</a:t>
            </a:r>
            <a:r>
              <a:rPr lang="de-DE" dirty="0"/>
              <a:t> </a:t>
            </a:r>
            <a:r>
              <a:rPr lang="cs-CZ" dirty="0"/>
              <a:t>od </a:t>
            </a:r>
            <a:r>
              <a:rPr lang="cs-CZ" sz="3200" dirty="0"/>
              <a:t>Lékaře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2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819150"/>
            <a:ext cx="8382000" cy="1295400"/>
          </a:xfrm>
        </p:spPr>
        <p:txBody>
          <a:bodyPr>
            <a:normAutofit fontScale="70000" lnSpcReduction="20000"/>
          </a:bodyPr>
          <a:lstStyle/>
          <a:p>
            <a:r>
              <a:rPr lang="cs-CZ" sz="2400" b="1" dirty="0"/>
              <a:t>Uživatel</a:t>
            </a:r>
            <a:r>
              <a:rPr lang="cs-CZ" sz="2400" dirty="0"/>
              <a:t> (jméno, </a:t>
            </a:r>
            <a:r>
              <a:rPr lang="cs-CZ" sz="2400" dirty="0" err="1"/>
              <a:t>login</a:t>
            </a:r>
            <a:r>
              <a:rPr lang="cs-CZ" sz="2400" dirty="0"/>
              <a:t>, heslo, oddělení id, id uživatel)</a:t>
            </a:r>
          </a:p>
          <a:p>
            <a:r>
              <a:rPr lang="cs-CZ" sz="2400" b="1" dirty="0" err="1"/>
              <a:t>Nemocniční_Oddělení</a:t>
            </a:r>
            <a:r>
              <a:rPr lang="cs-CZ" sz="2400" dirty="0"/>
              <a:t> (název, id oddělení)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cs-CZ" sz="2400" b="1" dirty="0"/>
              <a:t>Pacient</a:t>
            </a:r>
            <a:r>
              <a:rPr lang="cs-CZ" sz="2400" dirty="0"/>
              <a:t> (jméno, věk, rodné číslo)</a:t>
            </a:r>
          </a:p>
          <a:p>
            <a:r>
              <a:rPr lang="cs-CZ" sz="2400" b="1" dirty="0" err="1"/>
              <a:t>Historie_Pobytů_Pacienta</a:t>
            </a:r>
            <a:r>
              <a:rPr lang="cs-CZ" sz="2400" dirty="0"/>
              <a:t> (rodné číslo, datum příjezdu, datum odjezdu, id uživatel)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</a:t>
            </a:r>
            <a:r>
              <a:rPr lang="de-DE" dirty="0"/>
              <a:t> – </a:t>
            </a:r>
            <a:r>
              <a:rPr lang="cs-CZ" dirty="0"/>
              <a:t>Persistence – Databázový systém</a:t>
            </a:r>
          </a:p>
        </p:txBody>
      </p:sp>
    </p:spTree>
    <p:extLst>
      <p:ext uri="{BB962C8B-B14F-4D97-AF65-F5344CB8AC3E}">
        <p14:creationId xmlns:p14="http://schemas.microsoft.com/office/powerpoint/2010/main" val="20495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- </a:t>
            </a:r>
            <a:r>
              <a:rPr lang="cs-CZ" dirty="0"/>
              <a:t>Vytvoření Lékaře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113589"/>
            <a:ext cx="1990725" cy="65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320" y="1059582"/>
            <a:ext cx="6120680" cy="52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55726"/>
            <a:ext cx="240030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Přímá spojovací šipka 7"/>
          <p:cNvCxnSpPr/>
          <p:nvPr/>
        </p:nvCxnSpPr>
        <p:spPr>
          <a:xfrm>
            <a:off x="2483768" y="127560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/>
          <p:cNvCxnSpPr/>
          <p:nvPr/>
        </p:nvCxnSpPr>
        <p:spPr>
          <a:xfrm flipH="1">
            <a:off x="2051720" y="1545636"/>
            <a:ext cx="136815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193708"/>
            <a:ext cx="15430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Přímá spojovací šipka 12"/>
          <p:cNvCxnSpPr/>
          <p:nvPr/>
        </p:nvCxnSpPr>
        <p:spPr>
          <a:xfrm>
            <a:off x="2843808" y="27337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8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- </a:t>
            </a:r>
            <a:r>
              <a:rPr lang="cs-CZ" dirty="0"/>
              <a:t>Vytvoření Pacienta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13589"/>
            <a:ext cx="2019300" cy="59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7" y="1005576"/>
            <a:ext cx="5172075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5" y="2355726"/>
            <a:ext cx="261937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7" y="2085696"/>
            <a:ext cx="2600325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Přímá spojovací šipka 8"/>
          <p:cNvCxnSpPr>
            <a:endCxn id="3075" idx="1"/>
          </p:cNvCxnSpPr>
          <p:nvPr/>
        </p:nvCxnSpPr>
        <p:spPr>
          <a:xfrm>
            <a:off x="2483768" y="1437624"/>
            <a:ext cx="792088" cy="7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šipka 10"/>
          <p:cNvCxnSpPr>
            <a:stCxn id="3075" idx="1"/>
            <a:endCxn id="3076" idx="0"/>
          </p:cNvCxnSpPr>
          <p:nvPr/>
        </p:nvCxnSpPr>
        <p:spPr>
          <a:xfrm flipH="1">
            <a:off x="1777232" y="1509211"/>
            <a:ext cx="1498624" cy="84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/>
          <p:cNvCxnSpPr/>
          <p:nvPr/>
        </p:nvCxnSpPr>
        <p:spPr>
          <a:xfrm>
            <a:off x="3059832" y="2841780"/>
            <a:ext cx="19442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35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- </a:t>
            </a:r>
            <a:r>
              <a:rPr lang="cs-CZ" dirty="0"/>
              <a:t>Přijmutí pacienta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3648"/>
            <a:ext cx="2042160" cy="16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21600"/>
            <a:ext cx="4171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Přímá spojovací šipka 6"/>
          <p:cNvCxnSpPr/>
          <p:nvPr/>
        </p:nvCxnSpPr>
        <p:spPr>
          <a:xfrm>
            <a:off x="2195736" y="176166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/>
              <a:t>Co uděláme v dnešním cvičení?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7924800" cy="380202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err="1"/>
              <a:t>Analyza</a:t>
            </a:r>
            <a:r>
              <a:rPr lang="en-US" sz="3200" b="1" dirty="0"/>
              <a:t> </a:t>
            </a:r>
            <a:r>
              <a:rPr lang="en-US" sz="3200" b="1" dirty="0" err="1"/>
              <a:t>vlastního</a:t>
            </a:r>
            <a:r>
              <a:rPr lang="en-US" sz="3200" b="1" dirty="0"/>
              <a:t> </a:t>
            </a:r>
            <a:r>
              <a:rPr lang="cs-CZ" sz="3200" b="1" dirty="0"/>
              <a:t>informačního systému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dirty="0"/>
              <a:t>Softwarový proces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dirty="0"/>
              <a:t>Specifikace požadavků 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dirty="0"/>
              <a:t>Objekty a Třídy</a:t>
            </a:r>
            <a:r>
              <a:rPr lang="de-DE" dirty="0"/>
              <a:t> 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sz="2800" b="1" dirty="0"/>
              <a:t>Návrh</a:t>
            </a:r>
            <a:r>
              <a:rPr lang="en-US" sz="2800" b="1" dirty="0"/>
              <a:t> </a:t>
            </a:r>
            <a:r>
              <a:rPr lang="en-US" sz="2800" b="1" dirty="0" err="1"/>
              <a:t>vlastního</a:t>
            </a:r>
            <a:r>
              <a:rPr lang="en-US" sz="2800" b="1" dirty="0"/>
              <a:t> </a:t>
            </a:r>
            <a:r>
              <a:rPr lang="cs-CZ" sz="2800" b="1" dirty="0"/>
              <a:t>informačního systému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sz="2800" dirty="0"/>
              <a:t>Návrh architektury</a:t>
            </a:r>
            <a:endParaRPr lang="cs-CZ" sz="3200" dirty="0"/>
          </a:p>
          <a:p>
            <a:pPr marL="834390" lvl="1" indent="-514350">
              <a:buFont typeface="+mj-lt"/>
              <a:buAutoNum type="alphaLcParenR"/>
            </a:pPr>
            <a:r>
              <a:rPr lang="cs-CZ" sz="2800" dirty="0"/>
              <a:t>Návrh uživatelské rozhraní</a:t>
            </a:r>
          </a:p>
          <a:p>
            <a:pPr marL="834390" lvl="1" indent="-514350">
              <a:buFont typeface="+mj-lt"/>
              <a:buAutoNum type="alphaLcParenR"/>
            </a:pPr>
            <a:r>
              <a:rPr lang="cs-CZ" sz="3200" dirty="0"/>
              <a:t>Návrh distribuce výpočetní logiky</a:t>
            </a:r>
            <a:endParaRPr lang="cs-CZ" sz="3200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Týmový</a:t>
            </a:r>
            <a:r>
              <a:rPr lang="de-DE" b="1" dirty="0"/>
              <a:t> </a:t>
            </a:r>
            <a:r>
              <a:rPr lang="cs-CZ" b="1" dirty="0"/>
              <a:t>projekt</a:t>
            </a:r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Záznamu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05576"/>
            <a:ext cx="41719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437624"/>
            <a:ext cx="3744416" cy="81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Přímá spojovací šipka 6"/>
          <p:cNvCxnSpPr>
            <a:endCxn id="5123" idx="1"/>
          </p:cNvCxnSpPr>
          <p:nvPr/>
        </p:nvCxnSpPr>
        <p:spPr>
          <a:xfrm flipV="1">
            <a:off x="4572000" y="1844592"/>
            <a:ext cx="432048" cy="25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273828"/>
            <a:ext cx="3943350" cy="13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Přímá spojovací šipka 11"/>
          <p:cNvCxnSpPr>
            <a:endCxn id="5124" idx="0"/>
          </p:cNvCxnSpPr>
          <p:nvPr/>
        </p:nvCxnSpPr>
        <p:spPr>
          <a:xfrm>
            <a:off x="2555777" y="2571750"/>
            <a:ext cx="171475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0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budete cvičit po celém semestru?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17PBINIS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377" y="1733550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1. </a:t>
            </a:r>
            <a:r>
              <a:rPr lang="cs-CZ" sz="1400" dirty="0"/>
              <a:t>hodina</a:t>
            </a:r>
          </a:p>
          <a:p>
            <a:r>
              <a:rPr lang="cs-CZ" sz="1300" b="1" dirty="0"/>
              <a:t>Ovládání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5494" y="2346127"/>
            <a:ext cx="154533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de-DE" sz="1400" dirty="0"/>
              <a:t>2. hodina</a:t>
            </a:r>
            <a:endParaRPr lang="en-US" sz="1400" dirty="0"/>
          </a:p>
          <a:p>
            <a:r>
              <a:rPr lang="de-DE" sz="1300" b="1" dirty="0" err="1"/>
              <a:t>Konfigurace</a:t>
            </a:r>
            <a:endParaRPr lang="en-US" sz="13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16200000" flipH="1">
            <a:off x="338290" y="1700063"/>
            <a:ext cx="304798" cy="21937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5"/>
          <p:cNvCxnSpPr>
            <a:endCxn id="30" idx="1"/>
          </p:cNvCxnSpPr>
          <p:nvPr/>
        </p:nvCxnSpPr>
        <p:spPr>
          <a:xfrm rot="16200000" flipH="1">
            <a:off x="-3541" y="1965691"/>
            <a:ext cx="993577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93226" y="17335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600" dirty="0"/>
              <a:t>4. </a:t>
            </a:r>
            <a:r>
              <a:rPr lang="en-US" sz="1600" dirty="0" err="1"/>
              <a:t>hodina</a:t>
            </a:r>
            <a:endParaRPr lang="en-US" sz="16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79226" y="1733550"/>
            <a:ext cx="1545336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7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cs-CZ" sz="1300" b="1" dirty="0"/>
              <a:t>Ovládání</a:t>
            </a:r>
            <a:endParaRPr lang="en-US" sz="13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84343" y="2346126"/>
            <a:ext cx="1545057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8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</a:p>
          <a:p>
            <a:pPr algn="ctr"/>
            <a:r>
              <a:rPr lang="de-DE" sz="1300" b="1" dirty="0"/>
              <a:t>Laborator</a:t>
            </a:r>
            <a:endParaRPr lang="en-US" sz="1300" b="1" dirty="0"/>
          </a:p>
        </p:txBody>
      </p:sp>
      <p:cxnSp>
        <p:nvCxnSpPr>
          <p:cNvPr id="73" name="Elbow Connector 72"/>
          <p:cNvCxnSpPr>
            <a:endCxn id="65" idx="1"/>
          </p:cNvCxnSpPr>
          <p:nvPr/>
        </p:nvCxnSpPr>
        <p:spPr>
          <a:xfrm rot="16200000" flipH="1">
            <a:off x="4787515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45"/>
          <p:cNvCxnSpPr>
            <a:endCxn id="67" idx="1"/>
          </p:cNvCxnSpPr>
          <p:nvPr/>
        </p:nvCxnSpPr>
        <p:spPr>
          <a:xfrm rot="16200000" flipH="1">
            <a:off x="4484527" y="1973422"/>
            <a:ext cx="992088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5"/>
          <p:cNvCxnSpPr>
            <a:endCxn id="47" idx="1"/>
          </p:cNvCxnSpPr>
          <p:nvPr/>
        </p:nvCxnSpPr>
        <p:spPr>
          <a:xfrm rot="16200000" flipH="1">
            <a:off x="2539613" y="1708537"/>
            <a:ext cx="304800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65226" y="1730573"/>
            <a:ext cx="1545336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3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Databaze</a:t>
            </a:r>
            <a:endParaRPr lang="en-US" sz="13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370343" y="2343149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6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 err="1"/>
              <a:t>Analyza</a:t>
            </a:r>
            <a:r>
              <a:rPr lang="de-DE" sz="1300" b="1" dirty="0"/>
              <a:t> &amp; </a:t>
            </a:r>
            <a:r>
              <a:rPr lang="cs-CZ" sz="1300" b="1" dirty="0"/>
              <a:t>Návrh </a:t>
            </a:r>
            <a:r>
              <a:rPr lang="en-US" sz="1300" b="1" dirty="0"/>
              <a:t>IS</a:t>
            </a:r>
          </a:p>
        </p:txBody>
      </p:sp>
      <p:cxnSp>
        <p:nvCxnSpPr>
          <p:cNvPr id="107" name="Elbow Connector 72"/>
          <p:cNvCxnSpPr>
            <a:endCxn id="105" idx="1"/>
          </p:cNvCxnSpPr>
          <p:nvPr/>
        </p:nvCxnSpPr>
        <p:spPr>
          <a:xfrm rot="16200000" flipH="1">
            <a:off x="7075004" y="1668950"/>
            <a:ext cx="378021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45"/>
          <p:cNvCxnSpPr>
            <a:endCxn id="106" idx="1"/>
          </p:cNvCxnSpPr>
          <p:nvPr/>
        </p:nvCxnSpPr>
        <p:spPr>
          <a:xfrm rot="16200000" flipH="1">
            <a:off x="6772016" y="1971933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95" y="1352550"/>
            <a:ext cx="974947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</a:rPr>
              <a:t>MEDICUS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17344" y="1352550"/>
            <a:ext cx="1176219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Care Center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03344" y="1352550"/>
            <a:ext cx="880306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/>
              <a:t>STAPRO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989344" y="1352550"/>
            <a:ext cx="1502078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Tymový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Projekt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8" name="Elbow Connector 137"/>
          <p:cNvCxnSpPr>
            <a:stCxn id="8" idx="2"/>
            <a:endCxn id="64" idx="0"/>
          </p:cNvCxnSpPr>
          <p:nvPr/>
        </p:nvCxnSpPr>
        <p:spPr>
          <a:xfrm rot="16200000" flipH="1">
            <a:off x="4615248" y="824300"/>
            <a:ext cx="332601" cy="7238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139"/>
          <p:cNvCxnSpPr>
            <a:stCxn id="8" idx="2"/>
            <a:endCxn id="104" idx="0"/>
          </p:cNvCxnSpPr>
          <p:nvPr/>
        </p:nvCxnSpPr>
        <p:spPr>
          <a:xfrm rot="16200000" flipH="1">
            <a:off x="5913691" y="-474143"/>
            <a:ext cx="332601" cy="3320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8" idx="2"/>
            <a:endCxn id="46" idx="0"/>
          </p:cNvCxnSpPr>
          <p:nvPr/>
        </p:nvCxnSpPr>
        <p:spPr>
          <a:xfrm rot="5400000">
            <a:off x="3546227" y="479176"/>
            <a:ext cx="332601" cy="1414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8" idx="2"/>
            <a:endCxn id="27" idx="0"/>
          </p:cNvCxnSpPr>
          <p:nvPr/>
        </p:nvCxnSpPr>
        <p:spPr>
          <a:xfrm rot="5400000">
            <a:off x="2399485" y="-667566"/>
            <a:ext cx="332601" cy="37076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0343" y="2955727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400" dirty="0"/>
              <a:t>1</a:t>
            </a:r>
            <a:r>
              <a:rPr lang="de-DE" sz="1400" dirty="0"/>
              <a:t>0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45" name="Elbow Connector 45"/>
          <p:cNvCxnSpPr>
            <a:endCxn id="44" idx="1"/>
          </p:cNvCxnSpPr>
          <p:nvPr/>
        </p:nvCxnSpPr>
        <p:spPr>
          <a:xfrm rot="16200000" flipH="1">
            <a:off x="6772016" y="2584511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3226" y="2343150"/>
            <a:ext cx="154533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400" dirty="0"/>
              <a:t>5</a:t>
            </a:r>
            <a:r>
              <a:rPr lang="en-US" sz="1400" dirty="0"/>
              <a:t>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de-DE" sz="1300" b="1" dirty="0"/>
              <a:t>Radiologie</a:t>
            </a:r>
            <a:endParaRPr lang="en-US" sz="1300" b="1" dirty="0"/>
          </a:p>
        </p:txBody>
      </p:sp>
      <p:cxnSp>
        <p:nvCxnSpPr>
          <p:cNvPr id="43" name="Elbow Connector 45"/>
          <p:cNvCxnSpPr>
            <a:endCxn id="42" idx="1"/>
          </p:cNvCxnSpPr>
          <p:nvPr/>
        </p:nvCxnSpPr>
        <p:spPr>
          <a:xfrm rot="16200000" flipH="1">
            <a:off x="2385725" y="2164248"/>
            <a:ext cx="612577" cy="2024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73045" y="381670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/>
              <a:t>Získání zápočtu ze cvičení</a:t>
            </a:r>
          </a:p>
          <a:p>
            <a:r>
              <a:rPr lang="cs-CZ" sz="1200" i="1" dirty="0"/>
              <a:t>Ze cvičení lze získat maximálně 30 bodů. Pro získání zápočtu je potřeba </a:t>
            </a:r>
            <a:r>
              <a:rPr lang="cs-CZ" sz="1200" b="1" i="1" dirty="0"/>
              <a:t>20 bodů</a:t>
            </a:r>
            <a:r>
              <a:rPr lang="cs-CZ" sz="1200" i="1" dirty="0"/>
              <a:t>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6</a:t>
            </a:r>
            <a:r>
              <a:rPr lang="de-DE" sz="1200" i="1" dirty="0"/>
              <a:t> </a:t>
            </a:r>
            <a:r>
              <a:rPr lang="cs-CZ" sz="1200" i="1" dirty="0"/>
              <a:t>bodů lze získat za aktivní účast na cvičení (</a:t>
            </a:r>
            <a:r>
              <a:rPr lang="de-DE" sz="1200" b="1" i="1" dirty="0">
                <a:solidFill>
                  <a:srgbClr val="FF0000"/>
                </a:solidFill>
              </a:rPr>
              <a:t>1/2</a:t>
            </a:r>
            <a:r>
              <a:rPr lang="cs-CZ" sz="1200" i="1" dirty="0"/>
              <a:t> bod za hodinu).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10</a:t>
            </a:r>
            <a:r>
              <a:rPr lang="cs-CZ" sz="1200" i="1" dirty="0"/>
              <a:t> bodů lze získat za zápočtový test, který se uskuteční v </a:t>
            </a:r>
            <a:r>
              <a:rPr lang="de-DE" sz="1200" b="1" i="1" dirty="0">
                <a:solidFill>
                  <a:srgbClr val="FF0000"/>
                </a:solidFill>
              </a:rPr>
              <a:t>9</a:t>
            </a:r>
            <a:r>
              <a:rPr lang="cs-CZ" sz="1200" b="1" i="1" dirty="0">
                <a:solidFill>
                  <a:srgbClr val="FF0000"/>
                </a:solidFill>
              </a:rPr>
              <a:t>.</a:t>
            </a:r>
            <a:r>
              <a:rPr lang="cs-CZ" sz="1200" i="1" dirty="0"/>
              <a:t> hodině. </a:t>
            </a:r>
          </a:p>
          <a:p>
            <a:r>
              <a:rPr lang="cs-CZ" sz="1200" i="1" dirty="0"/>
              <a:t>Až </a:t>
            </a:r>
            <a:r>
              <a:rPr lang="de-DE" sz="1200" b="1" i="1" dirty="0">
                <a:solidFill>
                  <a:srgbClr val="FF0000"/>
                </a:solidFill>
              </a:rPr>
              <a:t>14</a:t>
            </a:r>
            <a:r>
              <a:rPr lang="cs-CZ" sz="1200" i="1" dirty="0"/>
              <a:t> bodů lze získat za </a:t>
            </a:r>
            <a:r>
              <a:rPr lang="en-US" sz="1200" i="1" dirty="0" err="1"/>
              <a:t>finální</a:t>
            </a:r>
            <a:r>
              <a:rPr lang="en-US" sz="1200" i="1" dirty="0"/>
              <a:t> pre</a:t>
            </a:r>
            <a:r>
              <a:rPr lang="cs-CZ" sz="1200" i="1" dirty="0"/>
              <a:t>z</a:t>
            </a:r>
            <a:r>
              <a:rPr lang="en-US" sz="1200" i="1" dirty="0" err="1"/>
              <a:t>entaci</a:t>
            </a:r>
            <a:r>
              <a:rPr lang="cs-CZ" sz="1200" i="1" dirty="0"/>
              <a:t>, </a:t>
            </a:r>
            <a:r>
              <a:rPr lang="cs-CZ" sz="1200" i="1" dirty="0" err="1"/>
              <a:t>kter</a:t>
            </a:r>
            <a:r>
              <a:rPr lang="de-DE" sz="1200" i="1" dirty="0"/>
              <a:t>á</a:t>
            </a:r>
            <a:r>
              <a:rPr lang="cs-CZ" sz="1200" i="1" dirty="0"/>
              <a:t> se uskuteční v 1</a:t>
            </a:r>
            <a:r>
              <a:rPr lang="de-DE" sz="1200" i="1" dirty="0"/>
              <a:t>2</a:t>
            </a:r>
            <a:r>
              <a:rPr lang="cs-CZ" sz="1200" i="1" dirty="0"/>
              <a:t>. hodině.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70343" y="3533042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11.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/>
              <a:t>PHP, MySQL, Android</a:t>
            </a:r>
          </a:p>
        </p:txBody>
      </p:sp>
      <p:cxnSp>
        <p:nvCxnSpPr>
          <p:cNvPr id="52" name="Elbow Connector 45"/>
          <p:cNvCxnSpPr>
            <a:endCxn id="51" idx="1"/>
          </p:cNvCxnSpPr>
          <p:nvPr/>
        </p:nvCxnSpPr>
        <p:spPr>
          <a:xfrm rot="16200000" flipH="1">
            <a:off x="6772016" y="3161826"/>
            <a:ext cx="989111" cy="2075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70343" y="4095750"/>
            <a:ext cx="1545057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en-US" sz="1400" dirty="0"/>
              <a:t>12. </a:t>
            </a:r>
            <a:r>
              <a:rPr lang="en-US" sz="1400" dirty="0" err="1"/>
              <a:t>hodina</a:t>
            </a:r>
            <a:endParaRPr lang="en-US" sz="1400" dirty="0"/>
          </a:p>
          <a:p>
            <a:pPr algn="ctr"/>
            <a:r>
              <a:rPr lang="en-US" sz="1300" b="1" dirty="0" err="1"/>
              <a:t>Finální</a:t>
            </a:r>
            <a:r>
              <a:rPr lang="en-US" sz="1300" b="1" dirty="0"/>
              <a:t> pre</a:t>
            </a:r>
            <a:r>
              <a:rPr lang="cs-CZ" sz="1300" b="1" dirty="0"/>
              <a:t>z</a:t>
            </a:r>
            <a:r>
              <a:rPr lang="en-US" sz="1300" b="1" dirty="0" err="1"/>
              <a:t>entace</a:t>
            </a:r>
            <a:endParaRPr lang="en-US" sz="1300" b="1" dirty="0"/>
          </a:p>
        </p:txBody>
      </p:sp>
      <p:cxnSp>
        <p:nvCxnSpPr>
          <p:cNvPr id="60" name="Elbow Connector 45"/>
          <p:cNvCxnSpPr>
            <a:endCxn id="59" idx="1"/>
          </p:cNvCxnSpPr>
          <p:nvPr/>
        </p:nvCxnSpPr>
        <p:spPr>
          <a:xfrm rot="16200000" flipH="1">
            <a:off x="6766826" y="3729250"/>
            <a:ext cx="989112" cy="198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1001" y="3188074"/>
            <a:ext cx="434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8. </a:t>
            </a:r>
            <a:r>
              <a:rPr lang="en-US" b="1" dirty="0" err="1">
                <a:solidFill>
                  <a:srgbClr val="FF0000"/>
                </a:solidFill>
              </a:rPr>
              <a:t>Hodina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cs-CZ" b="1">
                <a:solidFill>
                  <a:srgbClr val="FF0000"/>
                </a:solidFill>
              </a:rPr>
              <a:t>náhradní</a:t>
            </a:r>
            <a:r>
              <a:rPr lang="en-US" b="1">
                <a:solidFill>
                  <a:srgbClr val="FF0000"/>
                </a:solidFill>
              </a:rPr>
              <a:t>! </a:t>
            </a:r>
            <a:r>
              <a:rPr lang="pl-PL" dirty="0"/>
              <a:t>pondeli 24.11. 8 - 10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8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191000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Cílem je přidat plánovací komponent</a:t>
            </a:r>
            <a:r>
              <a:rPr lang="de-DE" dirty="0"/>
              <a:t> s</a:t>
            </a:r>
            <a:r>
              <a:rPr lang="cs-CZ" dirty="0"/>
              <a:t> kalendáře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k</a:t>
            </a:r>
            <a:r>
              <a:rPr lang="cs-CZ" dirty="0"/>
              <a:t> naši</a:t>
            </a:r>
            <a:r>
              <a:rPr lang="de-DE" dirty="0"/>
              <a:t>m</a:t>
            </a:r>
            <a:r>
              <a:rPr lang="cs-CZ" dirty="0"/>
              <a:t> </a:t>
            </a:r>
            <a:r>
              <a:rPr lang="de-DE" dirty="0"/>
              <a:t>NIS</a:t>
            </a:r>
            <a:r>
              <a:rPr lang="cs-CZ" dirty="0"/>
              <a:t>.</a:t>
            </a:r>
            <a:endParaRPr lang="de-DE" dirty="0"/>
          </a:p>
          <a:p>
            <a:r>
              <a:rPr lang="cs-CZ" b="1" dirty="0"/>
              <a:t>Tým 1 – Modul Registrace</a:t>
            </a:r>
          </a:p>
          <a:p>
            <a:pPr lvl="1"/>
            <a:r>
              <a:rPr lang="cs-CZ" dirty="0"/>
              <a:t>Pacient může požádat o přístup do systému tím, že výplní jméno, příjmení, e-mailovou adresu a telefonní číslo do přihlašovacího formuláře</a:t>
            </a:r>
          </a:p>
          <a:p>
            <a:pPr lvl="1"/>
            <a:r>
              <a:rPr lang="cs-CZ" dirty="0"/>
              <a:t>Lékař může povolit nebo zakázat přístup k systému, pokud je žádost schválená, systém vygeneruje heslo, které je zasláno pacientovi e-mailem</a:t>
            </a:r>
          </a:p>
          <a:p>
            <a:pPr lvl="1"/>
            <a:r>
              <a:rPr lang="cs-CZ" dirty="0"/>
              <a:t>Lékař může při autorizaci určit přístupné kapacity pro pacienta: maximální počet minut, které pacient může rezervovat stejně jako maximální počet rezervací za den, týden nebo měsíce</a:t>
            </a:r>
          </a:p>
          <a:p>
            <a:pPr lvl="1"/>
            <a:r>
              <a:rPr lang="cs-CZ" dirty="0"/>
              <a:t>Autorizovaný pacient se můžete přihlásit do systému, změnit své heslo, jméno, příjmení, e-mailovou adresu a telefonní číslo nebo zobrazovat nastaveni přístupné kapacity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867322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/>
              <a:t>Tým 2 – Modul Nastaveni Kalendáře</a:t>
            </a:r>
          </a:p>
          <a:p>
            <a:pPr lvl="1"/>
            <a:r>
              <a:rPr lang="cs-CZ" dirty="0"/>
              <a:t>Lékař může zadat časový úsek, kdy je dostupný na ordinace v oddělení</a:t>
            </a:r>
          </a:p>
          <a:p>
            <a:pPr lvl="1"/>
            <a:r>
              <a:rPr lang="cs-CZ" dirty="0"/>
              <a:t>Časový úsek má začátek a konec.</a:t>
            </a:r>
          </a:p>
          <a:p>
            <a:pPr lvl="1"/>
            <a:r>
              <a:rPr lang="cs-CZ" dirty="0"/>
              <a:t>Lékař může přihodit časový úsek k určitému datu, nebo ho opakovat na denní, týdenní nebo měsíční bázi</a:t>
            </a:r>
          </a:p>
          <a:p>
            <a:pPr lvl="1"/>
            <a:r>
              <a:rPr lang="cs-CZ" dirty="0"/>
              <a:t>Lékař může upravit nebo odstranit časové úseky </a:t>
            </a:r>
          </a:p>
          <a:p>
            <a:pPr lvl="1"/>
            <a:r>
              <a:rPr lang="cs-CZ" dirty="0"/>
              <a:t>Stav a barva časových úseků jsou vždy</a:t>
            </a:r>
          </a:p>
          <a:p>
            <a:pPr lvl="2"/>
            <a:r>
              <a:rPr lang="cs-CZ" dirty="0"/>
              <a:t>zelená pro volné (když není žádná rezervace, nebo jsou jen předběžné nebo odmítnuté rezervace)</a:t>
            </a:r>
          </a:p>
          <a:p>
            <a:pPr lvl="2"/>
            <a:r>
              <a:rPr lang="cs-CZ" dirty="0"/>
              <a:t>červená pro obsazeno (když je jedna potvrzená rezervace)</a:t>
            </a:r>
          </a:p>
          <a:p>
            <a:r>
              <a:rPr lang="cs-CZ" dirty="0"/>
              <a:t>3 studenty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037926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Tým 3 – Modul Tvorba Rezervace</a:t>
            </a:r>
          </a:p>
          <a:p>
            <a:pPr lvl="1"/>
            <a:r>
              <a:rPr lang="cs-CZ" dirty="0"/>
              <a:t>Pacient může zobrazit kalendář všech lékařů</a:t>
            </a:r>
          </a:p>
          <a:p>
            <a:pPr lvl="1"/>
            <a:r>
              <a:rPr lang="cs-CZ" dirty="0"/>
              <a:t>Systém zobrazí pouze rezervace přihlášeného pacienta </a:t>
            </a:r>
          </a:p>
          <a:p>
            <a:pPr lvl="1"/>
            <a:r>
              <a:rPr lang="cs-CZ" dirty="0"/>
              <a:t>Pacient může vytvořit novou rezervaci na jedné nebo více časových úseků s ohledem na nastavené přístupné kapacity</a:t>
            </a:r>
          </a:p>
          <a:p>
            <a:pPr lvl="1"/>
            <a:r>
              <a:rPr lang="cs-CZ" dirty="0"/>
              <a:t>Pacient může zrušit rezervaci</a:t>
            </a:r>
          </a:p>
          <a:p>
            <a:pPr lvl="1"/>
            <a:r>
              <a:rPr lang="cs-CZ" dirty="0"/>
              <a:t>Systém pošle e-mail pacientovi i lékaře při vytváření nebo zrušení</a:t>
            </a:r>
          </a:p>
          <a:p>
            <a:r>
              <a:rPr lang="cs-CZ" dirty="0"/>
              <a:t>3 studenty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136944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403860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/>
              <a:t>Tým 4 – Modul Zprava Rezervace </a:t>
            </a:r>
          </a:p>
          <a:p>
            <a:pPr lvl="1"/>
            <a:r>
              <a:rPr lang="cs-CZ" dirty="0"/>
              <a:t>Lékař může zobrazit vlastní kalendář nebo kalendář kolegové</a:t>
            </a:r>
          </a:p>
          <a:p>
            <a:pPr lvl="1"/>
            <a:r>
              <a:rPr lang="cs-CZ" dirty="0"/>
              <a:t>Lékař může změnit rezervace provedené na vlastní kalendář</a:t>
            </a:r>
          </a:p>
          <a:p>
            <a:pPr lvl="1"/>
            <a:r>
              <a:rPr lang="cs-CZ" dirty="0"/>
              <a:t>Lékař může změnit stav rezervace, z nové na předběžné, z nové či předběžné na potvrzené nebo odmítnuté.</a:t>
            </a:r>
          </a:p>
          <a:p>
            <a:pPr lvl="1"/>
            <a:r>
              <a:rPr lang="cs-CZ" dirty="0"/>
              <a:t>E-mail je poslán pacientovi, pokud se změní stav</a:t>
            </a:r>
          </a:p>
          <a:p>
            <a:pPr lvl="1"/>
            <a:r>
              <a:rPr lang="cs-CZ" dirty="0"/>
              <a:t>Lékař může potvrdit maximálně jednou rezervace pro stejný časový úsek</a:t>
            </a:r>
          </a:p>
          <a:p>
            <a:pPr lvl="1"/>
            <a:r>
              <a:rPr lang="cs-CZ" dirty="0"/>
              <a:t>Stav a barva rezervace jsou vždy: žlutá (nová rezervace), oranžová (předběžná rezervace), červená (odmítnutá rezervace), modrá (potvrzená rezervace)</a:t>
            </a:r>
          </a:p>
          <a:p>
            <a:pPr lvl="1"/>
            <a:r>
              <a:rPr lang="cs-CZ" dirty="0"/>
              <a:t>Zvláštní Android aplikace umožňuje lékař zobrazit seznam všech potvrzené rezervace na svůj telefon</a:t>
            </a:r>
          </a:p>
          <a:p>
            <a:r>
              <a:rPr lang="cs-CZ" dirty="0"/>
              <a:t>5 studentů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Týmový projekt</a:t>
            </a:r>
          </a:p>
        </p:txBody>
      </p:sp>
    </p:spTree>
    <p:extLst>
      <p:ext uri="{BB962C8B-B14F-4D97-AF65-F5344CB8AC3E}">
        <p14:creationId xmlns:p14="http://schemas.microsoft.com/office/powerpoint/2010/main" val="216682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153400" cy="3810000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Zprovozňovaní na fakultní web</a:t>
            </a:r>
          </a:p>
          <a:p>
            <a:pPr lvl="1"/>
            <a:r>
              <a:rPr lang="cs-CZ" dirty="0"/>
              <a:t>Příprava databáze</a:t>
            </a:r>
          </a:p>
          <a:p>
            <a:pPr lvl="2"/>
            <a:r>
              <a:rPr lang="cs-CZ" dirty="0"/>
              <a:t>Aktivace fakultního účtu:</a:t>
            </a:r>
          </a:p>
          <a:p>
            <a:pPr marL="1703070" lvl="3" indent="-514350">
              <a:defRPr/>
            </a:pPr>
            <a:r>
              <a:rPr lang="cs-CZ" dirty="0"/>
              <a:t>Připojení k FTP</a:t>
            </a:r>
            <a:r>
              <a:rPr lang="en-US" dirty="0"/>
              <a:t> (</a:t>
            </a:r>
            <a:r>
              <a:rPr lang="en-US" dirty="0" err="1"/>
              <a:t>vytvo</a:t>
            </a:r>
            <a:r>
              <a:rPr lang="cs-CZ" dirty="0"/>
              <a:t>ří se vaše pracovní složka)</a:t>
            </a:r>
            <a:r>
              <a:rPr lang="en-US" dirty="0"/>
              <a:t>:</a:t>
            </a:r>
            <a:endParaRPr lang="cs-CZ" dirty="0"/>
          </a:p>
          <a:p>
            <a:pPr marL="2286000" lvl="4" indent="-514350">
              <a:buFont typeface="Arial" pitchFamily="34" charset="0"/>
              <a:buChar char="•"/>
              <a:defRPr/>
            </a:pPr>
            <a:r>
              <a:rPr lang="cs-CZ" dirty="0"/>
              <a:t>Na Váš počítač </a:t>
            </a:r>
            <a:r>
              <a:rPr lang="en-US" dirty="0"/>
              <a:t>(</a:t>
            </a:r>
            <a:r>
              <a:rPr lang="cs-CZ" dirty="0"/>
              <a:t>Windows Explorer)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marL="2286000" lvl="4" indent="-514350">
              <a:buFont typeface="Arial" pitchFamily="34" charset="0"/>
              <a:buChar char="•"/>
              <a:defRPr/>
            </a:pPr>
            <a:r>
              <a:rPr lang="cs-CZ" dirty="0"/>
              <a:t>Zadat vaše emailové přihlašovací údaje a heslo</a:t>
            </a:r>
          </a:p>
          <a:p>
            <a:pPr marL="1703070" lvl="3" indent="-514350">
              <a:defRPr/>
            </a:pPr>
            <a:r>
              <a:rPr lang="cs-CZ" dirty="0"/>
              <a:t>První otevření stránek v prohlížeči</a:t>
            </a:r>
          </a:p>
          <a:p>
            <a:pPr marL="2286000" lvl="4" indent="-514350">
              <a:buFont typeface="Arial" pitchFamily="34" charset="0"/>
              <a:buChar char="•"/>
              <a:defRPr/>
            </a:pPr>
            <a:r>
              <a:rPr lang="cs-CZ" dirty="0">
                <a:hlinkClick r:id="rId3"/>
              </a:rPr>
              <a:t>http://databaze.fbmi.cvut.cz/</a:t>
            </a:r>
            <a:r>
              <a:rPr lang="cs-CZ" dirty="0" err="1">
                <a:hlinkClick r:id="rId3"/>
              </a:rPr>
              <a:t>vášlogin</a:t>
            </a:r>
            <a:endParaRPr lang="cs-CZ" dirty="0"/>
          </a:p>
          <a:p>
            <a:pPr marL="1703070" lvl="3" indent="-514350">
              <a:defRPr/>
            </a:pPr>
            <a:r>
              <a:rPr lang="cs-CZ" dirty="0"/>
              <a:t>Kliknout na stránkách Vytvořit databázi.</a:t>
            </a:r>
          </a:p>
          <a:p>
            <a:pPr marL="1703070" lvl="3" indent="-514350">
              <a:defRPr/>
            </a:pPr>
            <a:r>
              <a:rPr lang="cs-CZ" dirty="0"/>
              <a:t>Na Vaši školní adresu by Vám měl přijít mail s </a:t>
            </a:r>
            <a:r>
              <a:rPr lang="cs-CZ" b="1" dirty="0"/>
              <a:t>přihlašovacími údaji pro databázi </a:t>
            </a:r>
            <a:r>
              <a:rPr lang="cs-CZ" dirty="0"/>
              <a:t>– ten si uschovejte.</a:t>
            </a:r>
          </a:p>
          <a:p>
            <a:pPr lvl="2"/>
            <a:r>
              <a:rPr lang="cs-CZ" dirty="0"/>
              <a:t>Vyplnění </a:t>
            </a:r>
            <a:r>
              <a:rPr lang="cs-CZ" dirty="0" err="1"/>
              <a:t>databaze</a:t>
            </a:r>
            <a:r>
              <a:rPr lang="cs-CZ" dirty="0"/>
              <a:t>:</a:t>
            </a:r>
          </a:p>
          <a:p>
            <a:pPr lvl="3"/>
            <a:r>
              <a:rPr lang="cs-CZ" dirty="0">
                <a:latin typeface="Arial Narrow" pitchFamily="34" charset="0"/>
              </a:rPr>
              <a:t>Otevřít </a:t>
            </a:r>
            <a:r>
              <a:rPr lang="cs-CZ" dirty="0">
                <a:latin typeface="Arial Narrow" pitchFamily="34" charset="0"/>
                <a:hlinkClick r:id="rId4"/>
              </a:rPr>
              <a:t>http://databaze.fbmi.cvut.cz/mysql</a:t>
            </a:r>
            <a:endParaRPr lang="cs-CZ" dirty="0">
              <a:latin typeface="Arial Narrow" pitchFamily="34" charset="0"/>
            </a:endParaRPr>
          </a:p>
          <a:p>
            <a:pPr lvl="3"/>
            <a:r>
              <a:rPr lang="cs-CZ" dirty="0">
                <a:latin typeface="Arial Narrow" pitchFamily="34" charset="0"/>
              </a:rPr>
              <a:t>Zadávat </a:t>
            </a:r>
            <a:r>
              <a:rPr lang="cs-CZ" dirty="0"/>
              <a:t>přihlašovací údaje pro databázi</a:t>
            </a:r>
          </a:p>
          <a:p>
            <a:pPr lvl="3"/>
            <a:r>
              <a:rPr lang="cs-CZ" dirty="0"/>
              <a:t>Otevřít SQL konsole a vložit SQL příkazy z souboru </a:t>
            </a:r>
            <a:r>
              <a:rPr lang="cs-CZ" b="1" dirty="0" err="1"/>
              <a:t>database.sql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vytvo</a:t>
            </a:r>
            <a:r>
              <a:rPr lang="cs-CZ" dirty="0"/>
              <a:t>ří se tabulky department, user, </a:t>
            </a:r>
            <a:r>
              <a:rPr lang="cs-CZ" dirty="0" err="1"/>
              <a:t>record</a:t>
            </a:r>
            <a:r>
              <a:rPr lang="cs-CZ" dirty="0"/>
              <a:t>, </a:t>
            </a:r>
            <a:r>
              <a:rPr lang="cs-CZ" dirty="0" err="1"/>
              <a:t>patient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.)</a:t>
            </a:r>
          </a:p>
          <a:p>
            <a:pPr lvl="2"/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Zprovozňovaní původní aplikace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19150"/>
            <a:ext cx="8153400" cy="381000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Zprovozňovaní na fakultní web</a:t>
            </a:r>
          </a:p>
          <a:p>
            <a:pPr lvl="1"/>
            <a:r>
              <a:rPr lang="cs-CZ" dirty="0"/>
              <a:t>Příprava PHP kódu</a:t>
            </a:r>
          </a:p>
          <a:p>
            <a:pPr lvl="2"/>
            <a:r>
              <a:rPr lang="cs-CZ" dirty="0"/>
              <a:t>Konfigurace připojeni k databáze</a:t>
            </a:r>
          </a:p>
          <a:p>
            <a:pPr lvl="3"/>
            <a:r>
              <a:rPr lang="cs-CZ" sz="2600" dirty="0"/>
              <a:t>Rozbalit </a:t>
            </a:r>
            <a:r>
              <a:rPr lang="cs-CZ" sz="2600" b="1" dirty="0" err="1"/>
              <a:t>nis.rar</a:t>
            </a:r>
            <a:r>
              <a:rPr lang="cs-CZ" sz="2600" dirty="0"/>
              <a:t> </a:t>
            </a:r>
          </a:p>
          <a:p>
            <a:pPr lvl="3"/>
            <a:r>
              <a:rPr lang="cs-CZ" sz="2600" dirty="0" err="1"/>
              <a:t>Otevrit</a:t>
            </a:r>
            <a:r>
              <a:rPr lang="cs-CZ" sz="2600" dirty="0"/>
              <a:t> </a:t>
            </a:r>
            <a:r>
              <a:rPr lang="cs-CZ" sz="2600" b="1" dirty="0" err="1"/>
              <a:t>connection.php</a:t>
            </a:r>
            <a:r>
              <a:rPr lang="cs-CZ" sz="2600" dirty="0"/>
              <a:t> a </a:t>
            </a:r>
            <a:r>
              <a:rPr lang="cs-CZ" sz="2600" dirty="0" err="1"/>
              <a:t>pridat</a:t>
            </a:r>
            <a:r>
              <a:rPr lang="cs-CZ" sz="2600" dirty="0"/>
              <a:t> </a:t>
            </a:r>
            <a:r>
              <a:rPr lang="cs-CZ" sz="2600" dirty="0" err="1"/>
              <a:t>fakultni_login</a:t>
            </a:r>
            <a:r>
              <a:rPr lang="cs-CZ" sz="2600" dirty="0"/>
              <a:t> a </a:t>
            </a:r>
            <a:r>
              <a:rPr lang="cs-CZ" sz="2600" dirty="0" err="1"/>
              <a:t>databazove_heslo</a:t>
            </a:r>
            <a:endParaRPr lang="cs-CZ" sz="2600" dirty="0"/>
          </a:p>
          <a:p>
            <a:pPr lvl="2"/>
            <a:r>
              <a:rPr lang="cs-CZ" sz="2300" dirty="0"/>
              <a:t>Připojení k FTP</a:t>
            </a:r>
            <a:endParaRPr lang="cs-CZ" dirty="0"/>
          </a:p>
          <a:p>
            <a:pPr lvl="3"/>
            <a:r>
              <a:rPr lang="cs-CZ" dirty="0"/>
              <a:t>Na Váš počítač </a:t>
            </a:r>
            <a:r>
              <a:rPr lang="en-US" dirty="0"/>
              <a:t>(</a:t>
            </a:r>
            <a:r>
              <a:rPr lang="cs-CZ" dirty="0"/>
              <a:t>Windows Explorer) </a:t>
            </a:r>
            <a:r>
              <a:rPr lang="en-US" dirty="0"/>
              <a:t>-&gt; </a:t>
            </a:r>
            <a:r>
              <a:rPr lang="en-US" dirty="0">
                <a:hlinkClick r:id="rId2"/>
              </a:rPr>
              <a:t>ftp://databaze.fbmi.cvut.cz</a:t>
            </a:r>
            <a:endParaRPr lang="cs-CZ" dirty="0"/>
          </a:p>
          <a:p>
            <a:pPr lvl="3"/>
            <a:r>
              <a:rPr lang="cs-CZ" dirty="0"/>
              <a:t>Zadat vaše emailové přihlašovací údaje a heslo</a:t>
            </a:r>
          </a:p>
          <a:p>
            <a:pPr lvl="2"/>
            <a:r>
              <a:rPr lang="cs-CZ" dirty="0" err="1"/>
              <a:t>Upload</a:t>
            </a:r>
            <a:r>
              <a:rPr lang="cs-CZ" dirty="0"/>
              <a:t> PHP soubory</a:t>
            </a:r>
          </a:p>
          <a:p>
            <a:pPr lvl="3"/>
            <a:r>
              <a:rPr lang="cs-CZ" sz="2600" dirty="0"/>
              <a:t>Kopírovat všechny PHP soubory včetně nove </a:t>
            </a:r>
            <a:r>
              <a:rPr lang="cs-CZ" sz="2600" dirty="0" err="1"/>
              <a:t>connection.php</a:t>
            </a:r>
            <a:r>
              <a:rPr lang="cs-CZ" sz="2600" dirty="0"/>
              <a:t> do FTP uložiště</a:t>
            </a:r>
          </a:p>
          <a:p>
            <a:pPr lvl="1"/>
            <a:r>
              <a:rPr lang="cs-CZ" dirty="0"/>
              <a:t>Testovat aplikaci</a:t>
            </a:r>
          </a:p>
          <a:p>
            <a:pPr lvl="2"/>
            <a:r>
              <a:rPr lang="cs-CZ" sz="2300" dirty="0"/>
              <a:t>Otevření stránek v prohlížeči</a:t>
            </a:r>
            <a:endParaRPr lang="de-DE" sz="2300" dirty="0"/>
          </a:p>
          <a:p>
            <a:pPr lvl="3"/>
            <a:r>
              <a:rPr lang="cs-CZ" dirty="0">
                <a:hlinkClick r:id="rId3"/>
              </a:rPr>
              <a:t>http://databaze.fbmi.cvut.cz/</a:t>
            </a:r>
            <a:r>
              <a:rPr lang="cs-CZ" dirty="0" err="1">
                <a:hlinkClick r:id="rId3"/>
              </a:rPr>
              <a:t>vášlogin</a:t>
            </a:r>
            <a:r>
              <a:rPr lang="cs-CZ" dirty="0">
                <a:hlinkClick r:id="rId3"/>
              </a:rPr>
              <a:t>/</a:t>
            </a:r>
            <a:r>
              <a:rPr lang="cs-CZ" dirty="0" err="1">
                <a:hlinkClick r:id="rId3"/>
              </a:rPr>
              <a:t>class.viewer.php</a:t>
            </a:r>
            <a:r>
              <a:rPr lang="de-DE" dirty="0">
                <a:hlinkClick r:id="rId3"/>
              </a:rPr>
              <a:t>?</a:t>
            </a:r>
            <a:r>
              <a:rPr lang="cs-CZ" dirty="0" err="1">
                <a:hlinkClick r:id="rId3"/>
              </a:rPr>
              <a:t>form_id</a:t>
            </a:r>
            <a:r>
              <a:rPr lang="de-DE" dirty="0">
                <a:hlinkClick r:id="rId3"/>
              </a:rPr>
              <a:t>=1</a:t>
            </a:r>
            <a:endParaRPr lang="de-DE" dirty="0"/>
          </a:p>
          <a:p>
            <a:pPr lvl="3"/>
            <a:r>
              <a:rPr lang="cs-CZ" dirty="0" err="1"/>
              <a:t>Login</a:t>
            </a:r>
            <a:r>
              <a:rPr lang="cs-CZ" dirty="0"/>
              <a:t> </a:t>
            </a:r>
            <a:r>
              <a:rPr lang="cs-CZ" dirty="0" err="1"/>
              <a:t>admin</a:t>
            </a:r>
            <a:r>
              <a:rPr lang="de-DE" dirty="0"/>
              <a:t>/</a:t>
            </a:r>
            <a:r>
              <a:rPr lang="cs-CZ" dirty="0" err="1"/>
              <a:t>admin</a:t>
            </a:r>
            <a:r>
              <a:rPr lang="cs-CZ" dirty="0"/>
              <a:t> pro </a:t>
            </a:r>
            <a:r>
              <a:rPr lang="cs-CZ" dirty="0" err="1"/>
              <a:t>spravce</a:t>
            </a:r>
            <a:r>
              <a:rPr lang="cs-CZ" dirty="0"/>
              <a:t> nebo </a:t>
            </a:r>
            <a:r>
              <a:rPr lang="cs-CZ" dirty="0" err="1"/>
              <a:t>janda</a:t>
            </a:r>
            <a:r>
              <a:rPr lang="de-DE" dirty="0"/>
              <a:t>/</a:t>
            </a:r>
            <a:r>
              <a:rPr lang="cs-CZ" dirty="0" err="1"/>
              <a:t>janda</a:t>
            </a:r>
            <a:r>
              <a:rPr lang="cs-CZ" dirty="0"/>
              <a:t> pro </a:t>
            </a:r>
            <a:r>
              <a:rPr lang="cs-CZ" dirty="0" err="1"/>
              <a:t>lekare</a:t>
            </a:r>
            <a:endParaRPr lang="cs-CZ" dirty="0"/>
          </a:p>
          <a:p>
            <a:pPr lvl="2"/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Zprovozňovaní původní aplikace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Softwarový proces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44901" y="742951"/>
            <a:ext cx="3886200" cy="3878224"/>
          </a:xfrm>
        </p:spPr>
        <p:txBody>
          <a:bodyPr>
            <a:normAutofit fontScale="47500" lnSpcReduction="20000"/>
          </a:bodyPr>
          <a:lstStyle/>
          <a:p>
            <a:r>
              <a:rPr lang="cs-CZ" b="1" i="1" dirty="0"/>
              <a:t>Specifikace požadavků </a:t>
            </a:r>
            <a:r>
              <a:rPr lang="cs-CZ" dirty="0"/>
              <a:t>definující prostřednictvím specifikace tzv. případů použití</a:t>
            </a:r>
            <a:r>
              <a:rPr lang="de-DE" dirty="0"/>
              <a:t> </a:t>
            </a:r>
            <a:r>
              <a:rPr lang="cs-CZ" dirty="0"/>
              <a:t>softwarového systému jeho funkcionalitu.</a:t>
            </a:r>
            <a:endParaRPr lang="de-DE" dirty="0"/>
          </a:p>
          <a:p>
            <a:r>
              <a:rPr lang="cs-CZ" b="1" i="1" dirty="0"/>
              <a:t>Analýza a návrh </a:t>
            </a:r>
            <a:r>
              <a:rPr lang="cs-CZ" dirty="0"/>
              <a:t>zaměřené na specifikaci architektury softwarového produktu.</a:t>
            </a:r>
            <a:endParaRPr lang="de-DE" dirty="0"/>
          </a:p>
          <a:p>
            <a:r>
              <a:rPr lang="cs-CZ" b="1" i="1" dirty="0"/>
              <a:t>Implementace</a:t>
            </a:r>
            <a:r>
              <a:rPr lang="cs-CZ" i="1" dirty="0"/>
              <a:t> </a:t>
            </a:r>
            <a:r>
              <a:rPr lang="cs-CZ" dirty="0"/>
              <a:t>reprezentující vlastní tvorbu softwaru, testování komponent a jejich</a:t>
            </a:r>
            <a:r>
              <a:rPr lang="de-DE" dirty="0"/>
              <a:t> </a:t>
            </a:r>
            <a:r>
              <a:rPr lang="cs-CZ" dirty="0"/>
              <a:t>integraci.</a:t>
            </a:r>
            <a:endParaRPr lang="de-DE" dirty="0"/>
          </a:p>
          <a:p>
            <a:r>
              <a:rPr lang="cs-CZ" b="1" i="1" dirty="0"/>
              <a:t>Testování</a:t>
            </a:r>
            <a:r>
              <a:rPr lang="cs-CZ" i="1" dirty="0"/>
              <a:t> </a:t>
            </a:r>
            <a:r>
              <a:rPr lang="cs-CZ" dirty="0"/>
              <a:t>zaměřené na činnosti spjaté s ověřením správnosti řešení softwaru v celé</a:t>
            </a:r>
            <a:r>
              <a:rPr lang="de-DE" dirty="0"/>
              <a:t> </a:t>
            </a:r>
            <a:r>
              <a:rPr lang="cs-CZ" dirty="0"/>
              <a:t>jeho složitosti.</a:t>
            </a:r>
            <a:endParaRPr lang="de-DE" dirty="0"/>
          </a:p>
          <a:p>
            <a:r>
              <a:rPr lang="cs-CZ" b="1" i="1" dirty="0"/>
              <a:t>Řízení změn a konfigurací </a:t>
            </a:r>
            <a:r>
              <a:rPr lang="cs-CZ" dirty="0"/>
              <a:t>zabývající se problematikou správy jednotlivých verzí</a:t>
            </a:r>
            <a:r>
              <a:rPr lang="de-DE" dirty="0"/>
              <a:t> </a:t>
            </a:r>
            <a:r>
              <a:rPr lang="cs-CZ" dirty="0"/>
              <a:t>vytvářených artefaktů odrážejících vývoj změn požadavků kladených na softwarový</a:t>
            </a:r>
            <a:r>
              <a:rPr lang="de-DE" dirty="0"/>
              <a:t> </a:t>
            </a:r>
            <a:r>
              <a:rPr lang="cs-CZ" dirty="0"/>
              <a:t>systém.</a:t>
            </a:r>
            <a:endParaRPr lang="de-DE" dirty="0"/>
          </a:p>
          <a:p>
            <a:r>
              <a:rPr lang="cs-CZ" b="1" i="1" dirty="0"/>
              <a:t>Prostředí</a:t>
            </a:r>
            <a:r>
              <a:rPr lang="cs-CZ" i="1" dirty="0"/>
              <a:t> </a:t>
            </a:r>
            <a:r>
              <a:rPr lang="cs-CZ" dirty="0"/>
              <a:t>a jeho správa je tok činností poskytující vývojové organizaci metodiku,</a:t>
            </a:r>
            <a:r>
              <a:rPr lang="de-DE" dirty="0"/>
              <a:t> </a:t>
            </a:r>
            <a:r>
              <a:rPr lang="pl-PL" dirty="0"/>
              <a:t>nástroje a infrastrukturu podporující vývojový tým.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9150"/>
            <a:ext cx="452450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5" y="3028950"/>
            <a:ext cx="2912047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026159" y="4795450"/>
            <a:ext cx="525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chemeClr val="bg1">
                    <a:lumMod val="65000"/>
                  </a:schemeClr>
                </a:solidFill>
              </a:rPr>
              <a:t>Zdroj.: http://vondrak.cs.vsb.cz/download/Uvod_do_softwaroveho_inzenyrstvi.pdf</a:t>
            </a:r>
          </a:p>
        </p:txBody>
      </p:sp>
    </p:spTree>
    <p:extLst>
      <p:ext uri="{BB962C8B-B14F-4D97-AF65-F5344CB8AC3E}">
        <p14:creationId xmlns:p14="http://schemas.microsoft.com/office/powerpoint/2010/main" val="205993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3733800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Dané jsou následující údaje požadavků nemocniční informační systému</a:t>
            </a:r>
          </a:p>
          <a:p>
            <a:pPr lvl="1"/>
            <a:r>
              <a:rPr lang="cs-CZ" dirty="0"/>
              <a:t>Systém by měl umožnit, jednoho správce, aby byl schopen nastavit nové lékaři a nemocniční oddělení. Lékař muže zaregistrovat nové pacienty. Jeden stávající pacient může být přijat do pouze jednoho nemocničního oddělení a od pouze jednoho lékaře té oddělení. Lékař zaregistruje jméno, věk, rodné číslo a datum příjezdu pacienta. Na konci pobytu může lékař propustit pacienta a zaregistrovat datum odjezdu. Lékař může zobrazit historii pobytů pacienta. Správce a lékaři jsou uživatele systému a se můžou přihlásit heslem.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požadavků </a:t>
            </a:r>
          </a:p>
        </p:txBody>
      </p:sp>
    </p:spTree>
    <p:extLst>
      <p:ext uri="{BB962C8B-B14F-4D97-AF65-F5344CB8AC3E}">
        <p14:creationId xmlns:p14="http://schemas.microsoft.com/office/powerpoint/2010/main" val="57147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3733800"/>
          </a:xfrm>
        </p:spPr>
        <p:txBody>
          <a:bodyPr>
            <a:normAutofit fontScale="85000" lnSpcReduction="10000"/>
          </a:bodyPr>
          <a:lstStyle/>
          <a:p>
            <a:r>
              <a:rPr lang="cs-CZ" i="1" dirty="0"/>
              <a:t>Aktéry </a:t>
            </a:r>
            <a:r>
              <a:rPr lang="cs-CZ" dirty="0"/>
              <a:t>definující uživatele, kteří budou vstupovat do interakce s</a:t>
            </a:r>
            <a:r>
              <a:rPr lang="de-DE" dirty="0"/>
              <a:t> </a:t>
            </a:r>
            <a:r>
              <a:rPr lang="cs-CZ" dirty="0"/>
              <a:t>softwarovým systémem</a:t>
            </a:r>
          </a:p>
          <a:p>
            <a:pPr lvl="1"/>
            <a:r>
              <a:rPr lang="cs-CZ" dirty="0"/>
              <a:t>Systém by měl umožnit, jednoho správce, aby byl schopen nastavit nové nemocniční oddělení a lékaři. Lékař muže zaregistrovat nové pacienty. Jeden stávající pacient může být přijat do pouze jednoho nemocničního oddělení a od pouze jednoho lékaře té oddělení. Lékař zaregistruje jméno, věk, rodné číslo a datum příjezdu pacienta. Na konci pobytu může lékař propustit pacienta a zaregistrovat datum odjezdu. Lékař může zobrazit historii pobytů pacienta. Správce a lékaři jsou uživatele systému a se můžou přihlásit heslem.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požadavků</a:t>
            </a:r>
            <a:r>
              <a:rPr lang="de-DE" dirty="0"/>
              <a:t> - </a:t>
            </a:r>
            <a:r>
              <a:rPr lang="de-DE" dirty="0" err="1"/>
              <a:t>Aktéry</a:t>
            </a:r>
            <a:r>
              <a:rPr lang="cs-CZ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714888"/>
            <a:ext cx="9906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6162869" y="2027852"/>
            <a:ext cx="685800" cy="2779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759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3733800"/>
          </a:xfrm>
        </p:spPr>
        <p:txBody>
          <a:bodyPr>
            <a:normAutofit fontScale="85000" lnSpcReduction="10000"/>
          </a:bodyPr>
          <a:lstStyle/>
          <a:p>
            <a:r>
              <a:rPr lang="cs-CZ" i="1" dirty="0"/>
              <a:t>Případy užití </a:t>
            </a:r>
            <a:r>
              <a:rPr lang="cs-CZ" dirty="0"/>
              <a:t>specifikující vzory chování v dialogu mezi aktérem a softwarovým systémem</a:t>
            </a:r>
          </a:p>
          <a:p>
            <a:pPr lvl="1"/>
            <a:r>
              <a:rPr lang="cs-CZ" dirty="0"/>
              <a:t>Systém by měl umožnit, jednoho správce, aby byl schopen nastavit nové nemocniční oddělení a lékaři. Lékař muže zaregistrovat nové pacienty. Jeden stávající pacient může být přijat do pouze jednoho nemocničního oddělení a od pouze jednoho lékaře té oddělení. Lékař zaregistruje jméno, věk, rodné číslo a datum příjezdu pacienta. Na konci pobytu může lékař propustit pacienta a zaregistrovat datum odjezdu. Lékař může zobrazit historii pobytů pacienta. Správce a lékaři jsou uživatele systému a se můžou přihlásit heslem.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požadavků</a:t>
            </a:r>
            <a:r>
              <a:rPr lang="de-DE" dirty="0"/>
              <a:t> - </a:t>
            </a:r>
            <a:r>
              <a:rPr lang="de-DE" dirty="0" err="1"/>
              <a:t>Případy</a:t>
            </a:r>
            <a:r>
              <a:rPr lang="de-DE" dirty="0"/>
              <a:t> </a:t>
            </a:r>
            <a:r>
              <a:rPr lang="de-DE" dirty="0" err="1"/>
              <a:t>užití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1228531" y="2027852"/>
            <a:ext cx="990600" cy="2779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5181600" y="2952750"/>
            <a:ext cx="1371600" cy="2779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1275184" y="2629288"/>
            <a:ext cx="6858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295400" y="3525026"/>
            <a:ext cx="10668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3581400" y="4095750"/>
            <a:ext cx="9144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6"/>
          <p:cNvSpPr/>
          <p:nvPr/>
        </p:nvSpPr>
        <p:spPr>
          <a:xfrm>
            <a:off x="1228530" y="3829826"/>
            <a:ext cx="1133669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99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18188" y="742950"/>
            <a:ext cx="3844212" cy="1981200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Aktér</a:t>
            </a:r>
            <a:r>
              <a:rPr lang="de-DE" i="1" dirty="0"/>
              <a:t> </a:t>
            </a:r>
            <a:r>
              <a:rPr lang="cs-CZ" i="1" dirty="0"/>
              <a:t>správce</a:t>
            </a:r>
            <a:endParaRPr lang="de-DE" b="1" i="1" u="sng" dirty="0"/>
          </a:p>
          <a:p>
            <a:pPr lvl="1"/>
            <a:r>
              <a:rPr lang="cs-CZ" sz="2700" b="1" i="1" dirty="0"/>
              <a:t>přihlásit se do systému</a:t>
            </a:r>
          </a:p>
          <a:p>
            <a:pPr lvl="1"/>
            <a:r>
              <a:rPr lang="cs-CZ" sz="2700" b="1" i="1" dirty="0"/>
              <a:t>nastavit nové nemocniční oddělení</a:t>
            </a:r>
            <a:endParaRPr lang="de-DE" sz="2700" b="1" i="1" dirty="0"/>
          </a:p>
          <a:p>
            <a:pPr lvl="1"/>
            <a:r>
              <a:rPr lang="cs-CZ" sz="2700" b="1" i="1" dirty="0"/>
              <a:t>zobrazit seznam nemocniční oddělení</a:t>
            </a:r>
          </a:p>
          <a:p>
            <a:pPr lvl="1"/>
            <a:r>
              <a:rPr lang="cs-CZ" sz="2700" b="1" i="1" dirty="0"/>
              <a:t>nastavit nového lékaře</a:t>
            </a:r>
            <a:endParaRPr lang="de-DE" sz="2700" b="1" i="1" dirty="0"/>
          </a:p>
          <a:p>
            <a:pPr lvl="1"/>
            <a:r>
              <a:rPr lang="cs-CZ" sz="2700" b="1" i="1" dirty="0"/>
              <a:t>zobrazit seznam lékařů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požadavků</a:t>
            </a:r>
            <a:r>
              <a:rPr lang="de-DE" dirty="0"/>
              <a:t> – UML Případy užití</a:t>
            </a:r>
            <a:endParaRPr lang="cs-CZ" dirty="0"/>
          </a:p>
        </p:txBody>
      </p:sp>
      <p:pic>
        <p:nvPicPr>
          <p:cNvPr id="5124" name="Picture 4" descr="http://yuml.me/diagram/scruffy/usecase/7a567a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88" y="539600"/>
            <a:ext cx="6296025" cy="44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4533900"/>
            <a:ext cx="237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UML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8867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742950"/>
            <a:ext cx="4114800" cy="1447800"/>
          </a:xfrm>
        </p:spPr>
        <p:txBody>
          <a:bodyPr>
            <a:normAutofit fontScale="85000" lnSpcReduction="20000"/>
          </a:bodyPr>
          <a:lstStyle/>
          <a:p>
            <a:r>
              <a:rPr lang="cs-CZ" sz="2500" dirty="0"/>
              <a:t>Aktér </a:t>
            </a:r>
            <a:r>
              <a:rPr lang="cs-CZ" sz="2500" i="1" dirty="0"/>
              <a:t>lékař </a:t>
            </a:r>
          </a:p>
          <a:p>
            <a:pPr lvl="1"/>
            <a:r>
              <a:rPr lang="cs-CZ" sz="2500" b="1" i="1" dirty="0"/>
              <a:t>přihlásit se do systému</a:t>
            </a:r>
          </a:p>
          <a:p>
            <a:pPr lvl="1"/>
            <a:r>
              <a:rPr lang="cs-CZ" sz="2500" b="1" i="1" dirty="0"/>
              <a:t>zaregistrovat nového pacienta</a:t>
            </a:r>
          </a:p>
          <a:p>
            <a:pPr lvl="1"/>
            <a:r>
              <a:rPr lang="cs-CZ" sz="2500" b="1" i="1" dirty="0"/>
              <a:t>zobrazit seznam pacientů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Specifikace požadavků</a:t>
            </a:r>
            <a:r>
              <a:rPr lang="de-DE" dirty="0"/>
              <a:t> – UML Případy užití</a:t>
            </a:r>
            <a:endParaRPr lang="cs-CZ" dirty="0"/>
          </a:p>
        </p:txBody>
      </p:sp>
      <p:pic>
        <p:nvPicPr>
          <p:cNvPr id="6146" name="Picture 2" descr="http://yuml.me/diagram/scruffy/usecase/dc834f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60873"/>
            <a:ext cx="9221862" cy="312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191000" y="742950"/>
            <a:ext cx="4648200" cy="1371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cs-CZ" sz="2500" i="1" dirty="0"/>
          </a:p>
          <a:p>
            <a:pPr lvl="1"/>
            <a:r>
              <a:rPr lang="cs-CZ" sz="2500" b="1" i="1" dirty="0"/>
              <a:t>přijmout pacienta</a:t>
            </a:r>
          </a:p>
          <a:p>
            <a:pPr lvl="1"/>
            <a:r>
              <a:rPr lang="cs-CZ" sz="2500" b="1" i="1" dirty="0"/>
              <a:t>propustit pacienta</a:t>
            </a:r>
          </a:p>
          <a:p>
            <a:pPr lvl="1"/>
            <a:r>
              <a:rPr lang="cs-CZ" sz="2500" b="1" i="1" dirty="0"/>
              <a:t>zobrazit historii pobytů pacienta</a:t>
            </a:r>
          </a:p>
        </p:txBody>
      </p:sp>
    </p:spTree>
    <p:extLst>
      <p:ext uri="{BB962C8B-B14F-4D97-AF65-F5344CB8AC3E}">
        <p14:creationId xmlns:p14="http://schemas.microsoft.com/office/powerpoint/2010/main" val="1541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895350"/>
            <a:ext cx="8153400" cy="3733800"/>
          </a:xfrm>
        </p:spPr>
        <p:txBody>
          <a:bodyPr>
            <a:normAutofit fontScale="85000" lnSpcReduction="20000"/>
          </a:bodyPr>
          <a:lstStyle/>
          <a:p>
            <a:r>
              <a:rPr lang="cs-CZ" i="1" dirty="0"/>
              <a:t>Objekt </a:t>
            </a:r>
            <a:r>
              <a:rPr lang="cs-CZ" dirty="0"/>
              <a:t>je identifikovatelná samostatná entita daná svou atributy a operací. </a:t>
            </a:r>
            <a:r>
              <a:rPr lang="cs-CZ" i="1" dirty="0"/>
              <a:t>Třída </a:t>
            </a:r>
            <a:r>
              <a:rPr lang="cs-CZ" dirty="0"/>
              <a:t>je popis množiny objektů mající společnou strukturu a chování.</a:t>
            </a:r>
          </a:p>
          <a:p>
            <a:pPr lvl="1"/>
            <a:r>
              <a:rPr lang="cs-CZ" dirty="0"/>
              <a:t>Systém by měl umožnit, jednoho správce, aby byl schopen nastavit nové nemocniční oddělení a lékaři. Lékař muže zaregistrovat nové pacienty. Jeden stávající pacient může být přijat do pouze jednoho nemocničního oddělení a od pouze jednoho lékaře té oddělení. Lékař zaregistruje jméno, věk, rodné číslo a datum příjezdu pacienta. Na konci pobytu může lékař propustit pacienta a zaregistrovat datum odjezdu. Lékař může zobrazit historii pobytů pacienta. Správce a lékaři jsou uživatele systému a se můžou přihlásit heslem.</a:t>
            </a:r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</a:t>
            </a:r>
            <a:r>
              <a:rPr lang="de-DE" dirty="0"/>
              <a:t> – </a:t>
            </a:r>
            <a:r>
              <a:rPr lang="cs-CZ" dirty="0"/>
              <a:t>Objekty a Třídy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885950"/>
            <a:ext cx="10668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2819400" y="2179474"/>
            <a:ext cx="25146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ectangle 5"/>
          <p:cNvSpPr/>
          <p:nvPr/>
        </p:nvSpPr>
        <p:spPr>
          <a:xfrm>
            <a:off x="7467600" y="3799892"/>
            <a:ext cx="11430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6153538" y="2179473"/>
            <a:ext cx="685800" cy="2492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6248400" y="2484274"/>
            <a:ext cx="914400" cy="23987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15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2309</Words>
  <Application>Microsoft Office PowerPoint</Application>
  <PresentationFormat>On-screen Show (16:9)</PresentationFormat>
  <Paragraphs>258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Tw Cen MT</vt:lpstr>
      <vt:lpstr>Wingdings</vt:lpstr>
      <vt:lpstr>Wingdings 2</vt:lpstr>
      <vt:lpstr>WidescreenPresentation</vt:lpstr>
      <vt:lpstr>cvičení Informační systémy ve zdravotnictví</vt:lpstr>
      <vt:lpstr>Co uděláme v dnešním cvičení? </vt:lpstr>
      <vt:lpstr>Softwarový proces</vt:lpstr>
      <vt:lpstr>Specifikace požadavků </vt:lpstr>
      <vt:lpstr>Specifikace požadavků - Aktéry </vt:lpstr>
      <vt:lpstr>Specifikace požadavků - Případy užití</vt:lpstr>
      <vt:lpstr>Specifikace požadavků – UML Případy užití</vt:lpstr>
      <vt:lpstr>Specifikace požadavků – UML Případy užití</vt:lpstr>
      <vt:lpstr>Analýza – Objekty a Třídy</vt:lpstr>
      <vt:lpstr>Analýza - Třídy</vt:lpstr>
      <vt:lpstr>Analýza - Třídy</vt:lpstr>
      <vt:lpstr>Návrh - Architektura</vt:lpstr>
      <vt:lpstr>Návrh - Uživatelské rozhraní </vt:lpstr>
      <vt:lpstr>Návrh – Distributor - případy užití Správce</vt:lpstr>
      <vt:lpstr>Návrh – Distributor - případy užití od Lékaře</vt:lpstr>
      <vt:lpstr>Návrh – Persistence – Databázový systém</vt:lpstr>
      <vt:lpstr>Demo - Vytvoření Lékaře</vt:lpstr>
      <vt:lpstr>Demo - Vytvoření Pacienta</vt:lpstr>
      <vt:lpstr>Demo - Přijmutí pacienta</vt:lpstr>
      <vt:lpstr>Vytvoření Záznamu</vt:lpstr>
      <vt:lpstr>Co budete cvičit po celém semestru?</vt:lpstr>
      <vt:lpstr>Týmový projekt</vt:lpstr>
      <vt:lpstr>Týmový projekt</vt:lpstr>
      <vt:lpstr>Týmový projekt</vt:lpstr>
      <vt:lpstr>Týmový projekt</vt:lpstr>
      <vt:lpstr>Zprovozňovaní původní aplikace</vt:lpstr>
      <vt:lpstr>Zprovozňovaní původní aplikace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2019-01-03T12:30:17Z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