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3" r:id="rId3"/>
    <p:sldId id="494" r:id="rId4"/>
    <p:sldId id="495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30" r:id="rId15"/>
    <p:sldId id="529" r:id="rId16"/>
    <p:sldId id="531" r:id="rId17"/>
    <p:sldId id="532" r:id="rId18"/>
    <p:sldId id="509" r:id="rId19"/>
    <p:sldId id="510" r:id="rId20"/>
    <p:sldId id="515" r:id="rId21"/>
    <p:sldId id="516" r:id="rId22"/>
    <p:sldId id="517" r:id="rId23"/>
    <p:sldId id="519" r:id="rId24"/>
    <p:sldId id="518" r:id="rId2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3" autoAdjust="0"/>
    <p:restoredTop sz="86934" autoAdjust="0"/>
  </p:normalViewPr>
  <p:slideViewPr>
    <p:cSldViewPr>
      <p:cViewPr varScale="1">
        <p:scale>
          <a:sx n="83" d="100"/>
          <a:sy n="83" d="100"/>
        </p:scale>
        <p:origin x="57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Akord</a:t>
            </a:r>
            <a:endParaRPr lang="en-US" dirty="0"/>
          </a:p>
          <a:p>
            <a:r>
              <a:rPr lang="en-US" dirty="0" err="1"/>
              <a:t>nemocniční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pokrývá</a:t>
            </a:r>
            <a:r>
              <a:rPr lang="en-US" dirty="0"/>
              <a:t> </a:t>
            </a:r>
            <a:r>
              <a:rPr lang="en-US" dirty="0" err="1"/>
              <a:t>provoz</a:t>
            </a:r>
            <a:r>
              <a:rPr lang="en-US" dirty="0"/>
              <a:t> </a:t>
            </a:r>
            <a:r>
              <a:rPr lang="en-US" dirty="0" err="1"/>
              <a:t>klinických</a:t>
            </a:r>
            <a:r>
              <a:rPr lang="en-US" dirty="0"/>
              <a:t> </a:t>
            </a:r>
            <a:r>
              <a:rPr lang="en-US" dirty="0" err="1"/>
              <a:t>pracovišť</a:t>
            </a:r>
            <a:r>
              <a:rPr lang="en-US" dirty="0"/>
              <a:t> </a:t>
            </a:r>
            <a:r>
              <a:rPr lang="en-US" dirty="0" err="1"/>
              <a:t>řadou</a:t>
            </a:r>
            <a:r>
              <a:rPr lang="en-US" dirty="0"/>
              <a:t> </a:t>
            </a:r>
            <a:r>
              <a:rPr lang="en-US" dirty="0" err="1"/>
              <a:t>navzájem</a:t>
            </a:r>
            <a:r>
              <a:rPr lang="en-US" dirty="0"/>
              <a:t> </a:t>
            </a:r>
            <a:r>
              <a:rPr lang="en-US" dirty="0" err="1"/>
              <a:t>propojených</a:t>
            </a:r>
            <a:r>
              <a:rPr lang="en-US" dirty="0"/>
              <a:t> </a:t>
            </a:r>
            <a:r>
              <a:rPr lang="en-US" dirty="0" err="1"/>
              <a:t>produktů</a:t>
            </a:r>
            <a:r>
              <a:rPr lang="en-US" dirty="0"/>
              <a:t> </a:t>
            </a:r>
            <a:r>
              <a:rPr lang="en-US" dirty="0" err="1"/>
              <a:t>umožňujících</a:t>
            </a:r>
            <a:r>
              <a:rPr lang="en-US" dirty="0"/>
              <a:t> </a:t>
            </a:r>
            <a:r>
              <a:rPr lang="en-US" dirty="0" err="1"/>
              <a:t>vedení</a:t>
            </a:r>
            <a:r>
              <a:rPr lang="en-US" dirty="0"/>
              <a:t> </a:t>
            </a:r>
            <a:r>
              <a:rPr lang="en-US" dirty="0" err="1"/>
              <a:t>zdravotní</a:t>
            </a:r>
            <a:r>
              <a:rPr lang="en-US" dirty="0"/>
              <a:t> </a:t>
            </a:r>
            <a:r>
              <a:rPr lang="en-US" dirty="0" err="1"/>
              <a:t>dokumentace</a:t>
            </a:r>
            <a:r>
              <a:rPr lang="en-US" dirty="0"/>
              <a:t> a </a:t>
            </a:r>
            <a:r>
              <a:rPr lang="en-US" dirty="0" err="1"/>
              <a:t>podporujících</a:t>
            </a:r>
            <a:r>
              <a:rPr lang="en-US" dirty="0"/>
              <a:t> </a:t>
            </a:r>
            <a:r>
              <a:rPr lang="en-US" dirty="0" err="1"/>
              <a:t>provozní</a:t>
            </a:r>
            <a:r>
              <a:rPr lang="en-US" dirty="0"/>
              <a:t> </a:t>
            </a:r>
            <a:r>
              <a:rPr lang="en-US" dirty="0" err="1"/>
              <a:t>činnosti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klinických</a:t>
            </a:r>
            <a:r>
              <a:rPr lang="en-US" dirty="0"/>
              <a:t> </a:t>
            </a:r>
            <a:r>
              <a:rPr lang="en-US" dirty="0" err="1"/>
              <a:t>pracovištích</a:t>
            </a:r>
            <a:r>
              <a:rPr lang="en-US" dirty="0"/>
              <a:t>.</a:t>
            </a:r>
          </a:p>
          <a:p>
            <a:r>
              <a:rPr lang="en-US" dirty="0" err="1"/>
              <a:t>Jedná</a:t>
            </a:r>
            <a:r>
              <a:rPr lang="en-US" dirty="0"/>
              <a:t> se </a:t>
            </a:r>
            <a:r>
              <a:rPr lang="en-US" dirty="0" err="1"/>
              <a:t>především</a:t>
            </a:r>
            <a:r>
              <a:rPr lang="en-US" dirty="0"/>
              <a:t> o </a:t>
            </a:r>
            <a:r>
              <a:rPr lang="en-US" dirty="0" err="1"/>
              <a:t>vedení</a:t>
            </a:r>
            <a:r>
              <a:rPr lang="en-US" dirty="0"/>
              <a:t> </a:t>
            </a:r>
            <a:r>
              <a:rPr lang="en-US" dirty="0" err="1"/>
              <a:t>pacientské</a:t>
            </a:r>
            <a:r>
              <a:rPr lang="en-US" dirty="0"/>
              <a:t> </a:t>
            </a:r>
            <a:r>
              <a:rPr lang="en-US" dirty="0" err="1"/>
              <a:t>administrativy</a:t>
            </a:r>
            <a:r>
              <a:rPr lang="en-US" dirty="0"/>
              <a:t> (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potřebných</a:t>
            </a:r>
            <a:r>
              <a:rPr lang="en-US" dirty="0"/>
              <a:t> </a:t>
            </a:r>
            <a:r>
              <a:rPr lang="en-US" dirty="0" err="1"/>
              <a:t>administrativních</a:t>
            </a:r>
            <a:r>
              <a:rPr lang="en-US" dirty="0"/>
              <a:t> </a:t>
            </a:r>
            <a:r>
              <a:rPr lang="en-US" dirty="0" err="1"/>
              <a:t>údajů</a:t>
            </a:r>
            <a:r>
              <a:rPr lang="en-US" dirty="0"/>
              <a:t>, </a:t>
            </a:r>
            <a:r>
              <a:rPr lang="en-US" dirty="0" err="1"/>
              <a:t>pořizování</a:t>
            </a:r>
            <a:r>
              <a:rPr lang="en-US" dirty="0"/>
              <a:t> </a:t>
            </a:r>
            <a:r>
              <a:rPr lang="en-US" dirty="0" err="1"/>
              <a:t>výkaznických</a:t>
            </a:r>
            <a:r>
              <a:rPr lang="en-US" dirty="0"/>
              <a:t> a </a:t>
            </a:r>
            <a:r>
              <a:rPr lang="en-US" dirty="0" err="1"/>
              <a:t>statistických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) a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podporu</a:t>
            </a:r>
            <a:r>
              <a:rPr lang="en-US" dirty="0"/>
              <a:t> </a:t>
            </a:r>
            <a:r>
              <a:rPr lang="en-US" dirty="0" err="1"/>
              <a:t>činností</a:t>
            </a:r>
            <a:r>
              <a:rPr lang="en-US" dirty="0"/>
              <a:t> </a:t>
            </a:r>
            <a:r>
              <a:rPr lang="en-US" dirty="0" err="1"/>
              <a:t>lékařů</a:t>
            </a:r>
            <a:r>
              <a:rPr lang="en-US" dirty="0"/>
              <a:t> a </a:t>
            </a:r>
            <a:r>
              <a:rPr lang="en-US" dirty="0" err="1"/>
              <a:t>sester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dokumentaci</a:t>
            </a:r>
            <a:r>
              <a:rPr lang="en-US" dirty="0"/>
              <a:t> a </a:t>
            </a:r>
            <a:r>
              <a:rPr lang="en-US" dirty="0" err="1"/>
              <a:t>vyhodnocování</a:t>
            </a:r>
            <a:r>
              <a:rPr lang="en-US" dirty="0"/>
              <a:t> zdravotního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Enterprise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specializovaný</a:t>
            </a:r>
            <a:r>
              <a:rPr lang="en-US" dirty="0"/>
              <a:t> </a:t>
            </a:r>
            <a:r>
              <a:rPr lang="en-US" dirty="0" err="1"/>
              <a:t>nemocniční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určený</a:t>
            </a:r>
            <a:r>
              <a:rPr lang="en-US" dirty="0"/>
              <a:t> pro </a:t>
            </a:r>
            <a:r>
              <a:rPr lang="en-US" dirty="0" err="1"/>
              <a:t>rozsáhlé</a:t>
            </a:r>
            <a:r>
              <a:rPr lang="en-US" dirty="0"/>
              <a:t> a </a:t>
            </a:r>
            <a:r>
              <a:rPr lang="en-US" dirty="0" err="1"/>
              <a:t>specializované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se </a:t>
            </a:r>
            <a:r>
              <a:rPr lang="en-US" dirty="0" err="1"/>
              <a:t>předpokládá</a:t>
            </a:r>
            <a:r>
              <a:rPr lang="en-US" dirty="0"/>
              <a:t> </a:t>
            </a:r>
            <a:r>
              <a:rPr lang="en-US" dirty="0" err="1"/>
              <a:t>časová</a:t>
            </a:r>
            <a:r>
              <a:rPr lang="en-US" dirty="0"/>
              <a:t> </a:t>
            </a:r>
            <a:r>
              <a:rPr lang="en-US" dirty="0" err="1"/>
              <a:t>náročnost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plně</a:t>
            </a:r>
            <a:r>
              <a:rPr lang="en-US" dirty="0"/>
              <a:t> </a:t>
            </a:r>
            <a:r>
              <a:rPr lang="en-US" dirty="0" err="1"/>
              <a:t>identifikovaných</a:t>
            </a:r>
            <a:r>
              <a:rPr lang="en-US" dirty="0"/>
              <a:t> a </a:t>
            </a:r>
            <a:r>
              <a:rPr lang="en-US" dirty="0" err="1"/>
              <a:t>definovaných</a:t>
            </a:r>
            <a:r>
              <a:rPr lang="en-US" dirty="0"/>
              <a:t> </a:t>
            </a:r>
            <a:r>
              <a:rPr lang="en-US" dirty="0" err="1"/>
              <a:t>procesů</a:t>
            </a:r>
            <a:r>
              <a:rPr lang="en-US" dirty="0"/>
              <a:t>, </a:t>
            </a:r>
            <a:r>
              <a:rPr lang="en-US" dirty="0" err="1"/>
              <a:t>extrémně</a:t>
            </a:r>
            <a:r>
              <a:rPr lang="en-US" dirty="0"/>
              <a:t> </a:t>
            </a:r>
            <a:r>
              <a:rPr lang="en-US" dirty="0" err="1"/>
              <a:t>vysoká</a:t>
            </a:r>
            <a:r>
              <a:rPr lang="en-US" dirty="0"/>
              <a:t> </a:t>
            </a:r>
            <a:r>
              <a:rPr lang="en-US" dirty="0" err="1"/>
              <a:t>míra</a:t>
            </a:r>
            <a:r>
              <a:rPr lang="en-US" dirty="0"/>
              <a:t> </a:t>
            </a:r>
            <a:r>
              <a:rPr lang="en-US" dirty="0" err="1"/>
              <a:t>customizace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dobu</a:t>
            </a:r>
            <a:r>
              <a:rPr lang="en-US" dirty="0"/>
              <a:t> </a:t>
            </a:r>
            <a:r>
              <a:rPr lang="en-US" dirty="0" err="1"/>
              <a:t>prvních</a:t>
            </a:r>
            <a:r>
              <a:rPr lang="en-US" dirty="0"/>
              <a:t> </a:t>
            </a:r>
            <a:r>
              <a:rPr lang="en-US" dirty="0" err="1"/>
              <a:t>dvou</a:t>
            </a:r>
            <a:r>
              <a:rPr lang="en-US" dirty="0"/>
              <a:t> let </a:t>
            </a:r>
            <a:r>
              <a:rPr lang="en-US" dirty="0" err="1"/>
              <a:t>implementace</a:t>
            </a:r>
            <a:r>
              <a:rPr lang="en-US" dirty="0"/>
              <a:t>, </a:t>
            </a:r>
            <a:r>
              <a:rPr lang="en-US" dirty="0" err="1"/>
              <a:t>extrémně</a:t>
            </a:r>
            <a:r>
              <a:rPr lang="en-US" dirty="0"/>
              <a:t> </a:t>
            </a:r>
            <a:r>
              <a:rPr lang="en-US" dirty="0" err="1"/>
              <a:t>vysoká</a:t>
            </a:r>
            <a:r>
              <a:rPr lang="en-US" dirty="0"/>
              <a:t> </a:t>
            </a:r>
            <a:r>
              <a:rPr lang="en-US" dirty="0" err="1"/>
              <a:t>míra</a:t>
            </a:r>
            <a:r>
              <a:rPr lang="en-US" dirty="0"/>
              <a:t> a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customizace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dobu</a:t>
            </a:r>
            <a:r>
              <a:rPr lang="en-US" dirty="0"/>
              <a:t> </a:t>
            </a:r>
            <a:r>
              <a:rPr lang="en-US" dirty="0" err="1"/>
              <a:t>provozu</a:t>
            </a:r>
            <a:r>
              <a:rPr lang="en-US" dirty="0"/>
              <a:t>. </a:t>
            </a:r>
            <a:r>
              <a:rPr lang="en-US" dirty="0" err="1"/>
              <a:t>široce</a:t>
            </a:r>
            <a:r>
              <a:rPr lang="en-US" dirty="0"/>
              <a:t>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požadavky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kontinuální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klinických</a:t>
            </a:r>
            <a:r>
              <a:rPr lang="en-US" dirty="0"/>
              <a:t> </a:t>
            </a:r>
            <a:r>
              <a:rPr lang="en-US" dirty="0" err="1"/>
              <a:t>procesů</a:t>
            </a:r>
            <a:r>
              <a:rPr lang="en-US" dirty="0"/>
              <a:t> </a:t>
            </a:r>
            <a:r>
              <a:rPr lang="en-US" dirty="0" err="1"/>
              <a:t>řízené</a:t>
            </a:r>
            <a:r>
              <a:rPr lang="en-US" dirty="0"/>
              <a:t> a </a:t>
            </a:r>
            <a:r>
              <a:rPr lang="en-US" dirty="0" err="1"/>
              <a:t>prováděné</a:t>
            </a:r>
            <a:r>
              <a:rPr lang="en-US" dirty="0"/>
              <a:t> </a:t>
            </a:r>
            <a:r>
              <a:rPr lang="en-US" dirty="0" err="1"/>
              <a:t>zodpovědnými</a:t>
            </a:r>
            <a:r>
              <a:rPr lang="en-US" dirty="0"/>
              <a:t> </a:t>
            </a:r>
            <a:r>
              <a:rPr lang="en-US" dirty="0" err="1"/>
              <a:t>klinickými</a:t>
            </a:r>
            <a:r>
              <a:rPr lang="en-US" dirty="0"/>
              <a:t> </a:t>
            </a:r>
            <a:r>
              <a:rPr lang="en-US" dirty="0" err="1"/>
              <a:t>uživateli</a:t>
            </a:r>
            <a:r>
              <a:rPr lang="en-US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Reports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stanovit</a:t>
            </a:r>
            <a:r>
              <a:rPr lang="en-US" dirty="0"/>
              <a:t> a on line </a:t>
            </a:r>
            <a:r>
              <a:rPr lang="en-US" dirty="0" err="1"/>
              <a:t>sledovat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ukazatelů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zajišťují</a:t>
            </a:r>
            <a:r>
              <a:rPr lang="en-US" dirty="0"/>
              <a:t> </a:t>
            </a:r>
            <a:r>
              <a:rPr lang="en-US" dirty="0" err="1"/>
              <a:t>naplnění</a:t>
            </a:r>
            <a:r>
              <a:rPr lang="en-US" dirty="0"/>
              <a:t> </a:t>
            </a:r>
            <a:r>
              <a:rPr lang="en-US" dirty="0" err="1"/>
              <a:t>cílů</a:t>
            </a:r>
            <a:r>
              <a:rPr lang="en-US" dirty="0"/>
              <a:t> </a:t>
            </a:r>
            <a:r>
              <a:rPr lang="en-US" dirty="0" err="1"/>
              <a:t>organizace</a:t>
            </a:r>
            <a:r>
              <a:rPr lang="en-US" dirty="0"/>
              <a:t> i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útvarů</a:t>
            </a:r>
            <a:r>
              <a:rPr lang="en-US" dirty="0"/>
              <a:t>. </a:t>
            </a:r>
            <a:r>
              <a:rPr lang="en-US" dirty="0" err="1"/>
              <a:t>Pomocí</a:t>
            </a:r>
            <a:r>
              <a:rPr lang="en-US" dirty="0"/>
              <a:t> FONS Reports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sledovat</a:t>
            </a:r>
            <a:r>
              <a:rPr lang="en-US" dirty="0"/>
              <a:t> </a:t>
            </a:r>
            <a:r>
              <a:rPr lang="en-US" dirty="0" err="1"/>
              <a:t>vybrané</a:t>
            </a:r>
            <a:r>
              <a:rPr lang="en-US" dirty="0"/>
              <a:t> </a:t>
            </a:r>
            <a:r>
              <a:rPr lang="en-US" dirty="0" err="1"/>
              <a:t>reportingy</a:t>
            </a:r>
            <a:r>
              <a:rPr lang="en-US" dirty="0"/>
              <a:t> v </a:t>
            </a:r>
            <a:r>
              <a:rPr lang="en-US" dirty="0" err="1"/>
              <a:t>reálném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 </a:t>
            </a:r>
            <a:r>
              <a:rPr lang="en-US" dirty="0" err="1"/>
              <a:t>systémem</a:t>
            </a:r>
            <a:r>
              <a:rPr lang="en-US" dirty="0"/>
              <a:t> </a:t>
            </a:r>
            <a:r>
              <a:rPr lang="en-US" dirty="0" err="1"/>
              <a:t>včasného</a:t>
            </a:r>
            <a:r>
              <a:rPr lang="en-US" dirty="0"/>
              <a:t> </a:t>
            </a:r>
            <a:r>
              <a:rPr lang="en-US" dirty="0" err="1"/>
              <a:t>varování</a:t>
            </a:r>
            <a:r>
              <a:rPr lang="en-US" dirty="0"/>
              <a:t>,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okamžitou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problémových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a </a:t>
            </a:r>
            <a:r>
              <a:rPr lang="en-US" dirty="0" err="1"/>
              <a:t>zjišťovat</a:t>
            </a:r>
            <a:r>
              <a:rPr lang="en-US" dirty="0"/>
              <a:t> </a:t>
            </a:r>
            <a:r>
              <a:rPr lang="en-US" dirty="0" err="1"/>
              <a:t>příčiny</a:t>
            </a:r>
            <a:r>
              <a:rPr lang="en-US" dirty="0"/>
              <a:t> </a:t>
            </a:r>
            <a:r>
              <a:rPr lang="en-US" dirty="0" err="1"/>
              <a:t>odchylek</a:t>
            </a:r>
            <a:r>
              <a:rPr lang="en-US" dirty="0"/>
              <a:t> a </a:t>
            </a:r>
            <a:r>
              <a:rPr lang="en-US" dirty="0" err="1"/>
              <a:t>neshod</a:t>
            </a:r>
            <a:r>
              <a:rPr lang="en-US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aze.fbmi.cvut.cz/mysq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/class.viewer.php?form_id=1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ve 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/>
              <a:t> 6 </a:t>
            </a:r>
            <a:r>
              <a:rPr lang="en-US" dirty="0"/>
              <a:t>- ZS 2014 – Michel Kana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581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Léky</a:t>
            </a:r>
            <a:endParaRPr lang="cs-CZ" dirty="0"/>
          </a:p>
          <a:p>
            <a:pPr lvl="1"/>
            <a:r>
              <a:rPr lang="en-US" dirty="0" err="1"/>
              <a:t>Vlevo</a:t>
            </a:r>
            <a:r>
              <a:rPr lang="en-US" dirty="0"/>
              <a:t> je </a:t>
            </a:r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ordinovaných</a:t>
            </a:r>
            <a:r>
              <a:rPr lang="en-US" dirty="0"/>
              <a:t> </a:t>
            </a:r>
            <a:r>
              <a:rPr lang="en-US" dirty="0" err="1"/>
              <a:t>léků</a:t>
            </a:r>
            <a:r>
              <a:rPr lang="en-US" dirty="0"/>
              <a:t>, </a:t>
            </a:r>
            <a:r>
              <a:rPr lang="en-US" dirty="0" err="1"/>
              <a:t>vpravo</a:t>
            </a:r>
            <a:r>
              <a:rPr lang="en-US" dirty="0"/>
              <a:t> je </a:t>
            </a:r>
            <a:r>
              <a:rPr lang="en-US" dirty="0" err="1"/>
              <a:t>časový</a:t>
            </a:r>
            <a:r>
              <a:rPr lang="en-US" dirty="0"/>
              <a:t> </a:t>
            </a:r>
            <a:r>
              <a:rPr lang="en-US" dirty="0" err="1"/>
              <a:t>rozpis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podání</a:t>
            </a:r>
            <a:r>
              <a:rPr lang="en-US" dirty="0"/>
              <a:t> </a:t>
            </a:r>
            <a:r>
              <a:rPr lang="en-US" dirty="0" err="1"/>
              <a:t>léku</a:t>
            </a:r>
            <a:r>
              <a:rPr lang="en-US" dirty="0"/>
              <a:t> s </a:t>
            </a:r>
            <a:r>
              <a:rPr lang="en-US" dirty="0" err="1"/>
              <a:t>ordinovaným</a:t>
            </a:r>
            <a:r>
              <a:rPr lang="en-US" dirty="0"/>
              <a:t> </a:t>
            </a:r>
            <a:r>
              <a:rPr lang="en-US" dirty="0" err="1"/>
              <a:t>množstvím</a:t>
            </a:r>
            <a:r>
              <a:rPr lang="en-US" dirty="0"/>
              <a:t> pro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čas</a:t>
            </a:r>
            <a:r>
              <a:rPr lang="en-US" dirty="0"/>
              <a:t>  </a:t>
            </a:r>
            <a:endParaRPr lang="cs-CZ" dirty="0"/>
          </a:p>
          <a:p>
            <a:pPr lvl="1"/>
            <a:r>
              <a:rPr lang="en-US" dirty="0" err="1"/>
              <a:t>Přidání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záznamu</a:t>
            </a:r>
            <a:r>
              <a:rPr lang="en-US" dirty="0"/>
              <a:t> se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</a:t>
            </a:r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i="1" dirty="0" err="1"/>
              <a:t>Nový</a:t>
            </a:r>
            <a:r>
              <a:rPr lang="en-US" dirty="0"/>
              <a:t>. </a:t>
            </a:r>
            <a:r>
              <a:rPr lang="en-US" dirty="0" err="1"/>
              <a:t>Editovat</a:t>
            </a:r>
            <a:r>
              <a:rPr lang="en-US" dirty="0"/>
              <a:t> </a:t>
            </a:r>
            <a:r>
              <a:rPr lang="en-US" dirty="0" err="1"/>
              <a:t>záznam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i="1" dirty="0" err="1"/>
              <a:t>Editace</a:t>
            </a:r>
            <a:r>
              <a:rPr lang="en-US" b="1" dirty="0"/>
              <a:t>. </a:t>
            </a:r>
            <a:r>
              <a:rPr lang="en-US" dirty="0" err="1"/>
              <a:t>Smazat</a:t>
            </a:r>
            <a:r>
              <a:rPr lang="en-US" dirty="0"/>
              <a:t> </a:t>
            </a:r>
            <a:r>
              <a:rPr lang="en-US" dirty="0" err="1"/>
              <a:t>záznam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</a:t>
            </a:r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i="1" dirty="0" err="1"/>
              <a:t>Smazat</a:t>
            </a:r>
            <a:r>
              <a:rPr lang="en-US" dirty="0"/>
              <a:t>. </a:t>
            </a:r>
            <a:endParaRPr lang="cs-CZ" dirty="0"/>
          </a:p>
          <a:p>
            <a:pPr lvl="1"/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zadávat</a:t>
            </a:r>
            <a:r>
              <a:rPr lang="en-US" dirty="0"/>
              <a:t> </a:t>
            </a:r>
            <a:r>
              <a:rPr lang="en-US" dirty="0" err="1"/>
              <a:t>ordinované</a:t>
            </a:r>
            <a:r>
              <a:rPr lang="en-US" dirty="0"/>
              <a:t> </a:t>
            </a:r>
            <a:r>
              <a:rPr lang="en-US" dirty="0" err="1"/>
              <a:t>množství</a:t>
            </a:r>
            <a:r>
              <a:rPr lang="cs-CZ" dirty="0"/>
              <a:t> a p</a:t>
            </a:r>
            <a:r>
              <a:rPr lang="en-US" dirty="0" err="1"/>
              <a:t>odání</a:t>
            </a:r>
            <a:r>
              <a:rPr lang="cs-CZ" dirty="0"/>
              <a:t> </a:t>
            </a:r>
          </a:p>
          <a:p>
            <a:pPr lvl="1"/>
            <a:r>
              <a:rPr lang="en-US" b="1" dirty="0" err="1"/>
              <a:t>Časování</a:t>
            </a:r>
            <a:r>
              <a:rPr lang="cs-CZ" b="1" dirty="0"/>
              <a:t> </a:t>
            </a:r>
          </a:p>
          <a:p>
            <a:pPr lvl="2"/>
            <a:r>
              <a:rPr lang="cs-CZ" dirty="0"/>
              <a:t>C – čas podání pro standardní časy podání R-P-V (ráno – poledne – večer).</a:t>
            </a:r>
          </a:p>
          <a:p>
            <a:pPr lvl="2"/>
            <a:r>
              <a:rPr lang="cs-CZ" dirty="0"/>
              <a:t>S – série pro medikaci, která se pravidelně opakuje (např. podávat po 6 hodinách)</a:t>
            </a:r>
          </a:p>
          <a:p>
            <a:pPr lvl="2"/>
            <a:r>
              <a:rPr lang="cs-CZ" dirty="0"/>
              <a:t>P – podmíněné pro upřesňující pokyny pro sestru (např. „10mg </a:t>
            </a:r>
            <a:r>
              <a:rPr lang="cs-CZ" dirty="0" err="1"/>
              <a:t>i.m</a:t>
            </a:r>
            <a:r>
              <a:rPr lang="cs-CZ" dirty="0"/>
              <a:t>. po 6 hod při bolesti“, nebo „11 mg </a:t>
            </a:r>
            <a:r>
              <a:rPr lang="cs-CZ" dirty="0" err="1"/>
              <a:t>p.o</a:t>
            </a:r>
            <a:r>
              <a:rPr lang="cs-CZ" dirty="0"/>
              <a:t>. na výzvu“ nebo „3xd před jídlem dle glykemie 10-12 j </a:t>
            </a:r>
            <a:r>
              <a:rPr lang="cs-CZ" dirty="0" err="1"/>
              <a:t>s.c</a:t>
            </a:r>
            <a:r>
              <a:rPr lang="cs-CZ" dirty="0"/>
              <a:t>.“ apod.).</a:t>
            </a:r>
          </a:p>
          <a:p>
            <a:r>
              <a:rPr lang="cs-CZ" dirty="0"/>
              <a:t>Úkol</a:t>
            </a:r>
          </a:p>
          <a:p>
            <a:pPr lvl="1"/>
            <a:r>
              <a:rPr lang="cs-CZ" dirty="0"/>
              <a:t>Ordinujte DORMICUM r-p-v a CEFUROXIM po 4 hodinách 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  <a:r>
              <a:rPr lang="cs-CZ" dirty="0"/>
              <a:t>	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145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895350"/>
            <a:ext cx="647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8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Infuze</a:t>
            </a:r>
            <a:endParaRPr lang="cs-CZ" dirty="0"/>
          </a:p>
          <a:p>
            <a:pPr lvl="1"/>
            <a:r>
              <a:rPr lang="en-US" dirty="0" err="1"/>
              <a:t>Infuzí</a:t>
            </a:r>
            <a:r>
              <a:rPr lang="en-US" dirty="0"/>
              <a:t> se </a:t>
            </a:r>
            <a:r>
              <a:rPr lang="en-US" dirty="0" err="1"/>
              <a:t>rozumí</a:t>
            </a:r>
            <a:r>
              <a:rPr lang="en-US" dirty="0"/>
              <a:t> </a:t>
            </a:r>
            <a:r>
              <a:rPr lang="en-US" dirty="0" err="1"/>
              <a:t>směs</a:t>
            </a:r>
            <a:r>
              <a:rPr lang="en-US" dirty="0"/>
              <a:t> </a:t>
            </a:r>
            <a:r>
              <a:rPr lang="en-US" dirty="0" err="1"/>
              <a:t>léků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výživných</a:t>
            </a:r>
            <a:r>
              <a:rPr lang="en-US" dirty="0"/>
              <a:t> </a:t>
            </a:r>
            <a:r>
              <a:rPr lang="en-US" dirty="0" err="1"/>
              <a:t>látek</a:t>
            </a:r>
            <a:r>
              <a:rPr lang="en-US" dirty="0"/>
              <a:t> v </a:t>
            </a:r>
            <a:r>
              <a:rPr lang="en-US" dirty="0" err="1"/>
              <a:t>nějakém</a:t>
            </a:r>
            <a:r>
              <a:rPr lang="en-US" dirty="0"/>
              <a:t> </a:t>
            </a:r>
            <a:r>
              <a:rPr lang="en-US" dirty="0" err="1"/>
              <a:t>nosném</a:t>
            </a:r>
            <a:r>
              <a:rPr lang="en-US" dirty="0"/>
              <a:t> </a:t>
            </a:r>
            <a:r>
              <a:rPr lang="en-US" dirty="0" err="1"/>
              <a:t>roztoku</a:t>
            </a:r>
            <a:r>
              <a:rPr lang="en-US" dirty="0"/>
              <a:t>.</a:t>
            </a:r>
            <a:endParaRPr lang="cs-CZ" dirty="0"/>
          </a:p>
          <a:p>
            <a:pPr lvl="1"/>
            <a:r>
              <a:rPr lang="en-US" dirty="0" err="1"/>
              <a:t>Každá</a:t>
            </a:r>
            <a:r>
              <a:rPr lang="en-US" dirty="0"/>
              <a:t> </a:t>
            </a:r>
            <a:r>
              <a:rPr lang="en-US" dirty="0" err="1"/>
              <a:t>infuze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definováno</a:t>
            </a:r>
            <a:r>
              <a:rPr lang="en-US" dirty="0"/>
              <a:t> </a:t>
            </a:r>
            <a:r>
              <a:rPr lang="en-US" dirty="0" err="1"/>
              <a:t>složení</a:t>
            </a:r>
            <a:r>
              <a:rPr lang="en-US" dirty="0"/>
              <a:t> – </a:t>
            </a:r>
            <a:r>
              <a:rPr lang="en-US" dirty="0" err="1"/>
              <a:t>nosný</a:t>
            </a:r>
            <a:r>
              <a:rPr lang="en-US" dirty="0"/>
              <a:t> </a:t>
            </a:r>
            <a:r>
              <a:rPr lang="en-US" dirty="0" err="1"/>
              <a:t>roztok</a:t>
            </a:r>
            <a:r>
              <a:rPr lang="en-US" dirty="0"/>
              <a:t> a </a:t>
            </a:r>
            <a:r>
              <a:rPr lang="en-US" dirty="0" err="1"/>
              <a:t>jednotlivé</a:t>
            </a:r>
            <a:r>
              <a:rPr lang="en-US" dirty="0"/>
              <a:t> </a:t>
            </a:r>
            <a:r>
              <a:rPr lang="en-US" dirty="0" err="1"/>
              <a:t>složky</a:t>
            </a:r>
            <a:r>
              <a:rPr lang="en-US" dirty="0"/>
              <a:t>.   </a:t>
            </a:r>
            <a:endParaRPr lang="cs-CZ" dirty="0"/>
          </a:p>
          <a:p>
            <a:pPr lvl="1"/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zadávat</a:t>
            </a:r>
            <a:r>
              <a:rPr lang="en-US" dirty="0"/>
              <a:t> </a:t>
            </a:r>
            <a:r>
              <a:rPr lang="en-US" dirty="0" err="1"/>
              <a:t>podávané</a:t>
            </a:r>
            <a:r>
              <a:rPr lang="en-US" dirty="0"/>
              <a:t> </a:t>
            </a:r>
            <a:r>
              <a:rPr lang="en-US" dirty="0" err="1"/>
              <a:t>množství</a:t>
            </a:r>
            <a:r>
              <a:rPr lang="cs-CZ" dirty="0"/>
              <a:t> (ml), rychlost podávání (ml</a:t>
            </a:r>
            <a:r>
              <a:rPr lang="de-DE" dirty="0"/>
              <a:t>/</a:t>
            </a:r>
            <a:r>
              <a:rPr lang="cs-CZ" dirty="0"/>
              <a:t>h), doba podání</a:t>
            </a:r>
          </a:p>
          <a:p>
            <a:r>
              <a:rPr lang="cs-CZ" dirty="0"/>
              <a:t>Úkol</a:t>
            </a:r>
          </a:p>
          <a:p>
            <a:pPr lvl="1"/>
            <a:r>
              <a:rPr lang="cs-CZ" dirty="0"/>
              <a:t>Ordinujte 100ml F1</a:t>
            </a:r>
            <a:r>
              <a:rPr lang="de-DE" dirty="0"/>
              <a:t>/</a:t>
            </a:r>
            <a:r>
              <a:rPr lang="cs-CZ" dirty="0"/>
              <a:t>1, podávání (50 ml</a:t>
            </a:r>
            <a:r>
              <a:rPr lang="de-DE" dirty="0"/>
              <a:t>/</a:t>
            </a:r>
            <a:r>
              <a:rPr lang="cs-CZ" dirty="0"/>
              <a:t>h)</a:t>
            </a:r>
            <a:r>
              <a:rPr lang="en-US" dirty="0"/>
              <a:t>  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742950"/>
            <a:ext cx="628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0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5814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Vyšetření</a:t>
            </a:r>
            <a:r>
              <a:rPr lang="en-US" b="1" dirty="0"/>
              <a:t> </a:t>
            </a:r>
            <a:endParaRPr lang="cs-CZ" dirty="0"/>
          </a:p>
          <a:p>
            <a:pPr lvl="1"/>
            <a:r>
              <a:rPr lang="en-US" dirty="0"/>
              <a:t>pro </a:t>
            </a:r>
            <a:r>
              <a:rPr lang="en-US" dirty="0" err="1"/>
              <a:t>Zadávání</a:t>
            </a:r>
            <a:r>
              <a:rPr lang="en-US" dirty="0"/>
              <a:t> </a:t>
            </a:r>
            <a:r>
              <a:rPr lang="en-US" dirty="0" err="1"/>
              <a:t>žádanek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vyšetření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V levé části záložky může lékař zadávat záznamy jako informace (pokyny pro sestru), které vyšetření je potřeba objednat (zajistit), v pravé části se zobrazuje přehled elektronicky zadaných žádanek na vyšetření</a:t>
            </a:r>
          </a:p>
          <a:p>
            <a:r>
              <a:rPr lang="en-US" b="1" dirty="0" err="1"/>
              <a:t>Diagnózy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snadno</a:t>
            </a:r>
            <a:r>
              <a:rPr lang="en-US" dirty="0"/>
              <a:t> </a:t>
            </a:r>
            <a:r>
              <a:rPr lang="en-US" dirty="0" err="1"/>
              <a:t>přidat</a:t>
            </a:r>
            <a:r>
              <a:rPr lang="en-US" dirty="0"/>
              <a:t> </a:t>
            </a:r>
            <a:r>
              <a:rPr lang="en-US" dirty="0" err="1"/>
              <a:t>diagnózu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42950"/>
            <a:ext cx="1009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42950"/>
            <a:ext cx="533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5623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74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810000"/>
          </a:xfrm>
        </p:spPr>
        <p:txBody>
          <a:bodyPr>
            <a:normAutofit fontScale="92500" lnSpcReduction="10000"/>
          </a:bodyPr>
          <a:lstStyle/>
          <a:p>
            <a:r>
              <a:rPr lang="cs-CZ" b="1" dirty="0"/>
              <a:t>Další funkce</a:t>
            </a:r>
            <a:endParaRPr lang="cs-CZ" dirty="0"/>
          </a:p>
          <a:p>
            <a:pPr lvl="1"/>
            <a:r>
              <a:rPr lang="en-US" b="1" dirty="0" err="1"/>
              <a:t>Kopírování</a:t>
            </a:r>
            <a:r>
              <a:rPr lang="en-US" b="1" dirty="0"/>
              <a:t> </a:t>
            </a:r>
            <a:r>
              <a:rPr lang="en-US" b="1" dirty="0" err="1"/>
              <a:t>medikací</a:t>
            </a:r>
            <a:r>
              <a:rPr lang="en-US" b="1" dirty="0"/>
              <a:t> z </a:t>
            </a:r>
            <a:r>
              <a:rPr lang="en-US" b="1" dirty="0" err="1"/>
              <a:t>minulého</a:t>
            </a:r>
            <a:r>
              <a:rPr lang="en-US" b="1" dirty="0"/>
              <a:t> </a:t>
            </a:r>
            <a:r>
              <a:rPr lang="en-US" b="1" dirty="0" err="1"/>
              <a:t>dne</a:t>
            </a:r>
            <a:r>
              <a:rPr lang="en-US" b="1" dirty="0"/>
              <a:t> a </a:t>
            </a:r>
            <a:r>
              <a:rPr lang="en-US" b="1" dirty="0" err="1"/>
              <a:t>dopředu</a:t>
            </a:r>
            <a:endParaRPr lang="cs-CZ" b="1" dirty="0"/>
          </a:p>
          <a:p>
            <a:pPr lvl="2"/>
            <a:r>
              <a:rPr lang="en-US" i="1" dirty="0" err="1"/>
              <a:t>Převzít</a:t>
            </a:r>
            <a:r>
              <a:rPr lang="en-US" i="1" dirty="0"/>
              <a:t> </a:t>
            </a:r>
            <a:r>
              <a:rPr lang="en-US" i="1" dirty="0" err="1"/>
              <a:t>včerejší</a:t>
            </a:r>
            <a:r>
              <a:rPr lang="cs-CZ" i="1" dirty="0"/>
              <a:t>, </a:t>
            </a:r>
            <a:r>
              <a:rPr lang="en-US" i="1" dirty="0" err="1"/>
              <a:t>Převzít</a:t>
            </a:r>
            <a:r>
              <a:rPr lang="en-US" i="1" dirty="0"/>
              <a:t> </a:t>
            </a:r>
            <a:r>
              <a:rPr lang="en-US" i="1" dirty="0" err="1"/>
              <a:t>poslední</a:t>
            </a:r>
            <a:r>
              <a:rPr lang="cs-CZ" i="1" dirty="0"/>
              <a:t>, </a:t>
            </a:r>
            <a:r>
              <a:rPr lang="en-US" i="1" dirty="0" err="1"/>
              <a:t>Kopírovat</a:t>
            </a:r>
            <a:r>
              <a:rPr lang="en-US" i="1" dirty="0"/>
              <a:t> </a:t>
            </a:r>
            <a:r>
              <a:rPr lang="en-US" i="1" dirty="0" err="1"/>
              <a:t>dopředu</a:t>
            </a:r>
            <a:r>
              <a:rPr lang="cs-CZ" i="1" dirty="0"/>
              <a:t>, </a:t>
            </a:r>
            <a:r>
              <a:rPr lang="en-US" i="1" dirty="0" err="1"/>
              <a:t>Kopie</a:t>
            </a:r>
            <a:r>
              <a:rPr lang="en-US" i="1" dirty="0"/>
              <a:t> </a:t>
            </a:r>
            <a:r>
              <a:rPr lang="en-US" i="1" dirty="0" err="1"/>
              <a:t>vybrané</a:t>
            </a:r>
            <a:r>
              <a:rPr lang="en-US" i="1" dirty="0"/>
              <a:t> </a:t>
            </a:r>
            <a:r>
              <a:rPr lang="en-US" i="1" dirty="0" err="1"/>
              <a:t>položky</a:t>
            </a:r>
            <a:r>
              <a:rPr lang="en-US" i="1" dirty="0"/>
              <a:t> </a:t>
            </a:r>
            <a:r>
              <a:rPr lang="en-US" i="1" dirty="0" err="1"/>
              <a:t>dopředu</a:t>
            </a:r>
            <a:r>
              <a:rPr lang="en-US" i="1" dirty="0"/>
              <a:t> </a:t>
            </a:r>
            <a:endParaRPr lang="cs-CZ" i="1" dirty="0"/>
          </a:p>
          <a:p>
            <a:pPr lvl="2"/>
            <a:r>
              <a:rPr lang="en-US" dirty="0"/>
              <a:t>Pro </a:t>
            </a:r>
            <a:r>
              <a:rPr lang="en-US" i="1" dirty="0" err="1"/>
              <a:t>Kopírování</a:t>
            </a:r>
            <a:r>
              <a:rPr lang="en-US" i="1" dirty="0"/>
              <a:t> </a:t>
            </a:r>
            <a:r>
              <a:rPr lang="en-US" i="1" dirty="0" err="1"/>
              <a:t>dopředu</a:t>
            </a:r>
            <a:r>
              <a:rPr lang="en-US" i="1" dirty="0"/>
              <a:t> </a:t>
            </a:r>
            <a:r>
              <a:rPr lang="en-US" dirty="0" err="1"/>
              <a:t>platí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se </a:t>
            </a:r>
            <a:r>
              <a:rPr lang="en-US" dirty="0" err="1"/>
              <a:t>kopírují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ordinované</a:t>
            </a:r>
            <a:r>
              <a:rPr lang="en-US" dirty="0"/>
              <a:t> </a:t>
            </a:r>
            <a:r>
              <a:rPr lang="en-US" dirty="0" err="1"/>
              <a:t>medikace</a:t>
            </a:r>
            <a:r>
              <a:rPr lang="en-US" dirty="0"/>
              <a:t> (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i="1" dirty="0" err="1"/>
              <a:t>Ordinováno</a:t>
            </a:r>
            <a:r>
              <a:rPr lang="en-US" dirty="0"/>
              <a:t>) </a:t>
            </a:r>
            <a:endParaRPr lang="cs-CZ" dirty="0"/>
          </a:p>
          <a:p>
            <a:pPr lvl="1"/>
            <a:r>
              <a:rPr lang="en-US" b="1" dirty="0" err="1"/>
              <a:t>Kopie</a:t>
            </a:r>
            <a:r>
              <a:rPr lang="en-US" b="1" dirty="0"/>
              <a:t> z </a:t>
            </a:r>
            <a:r>
              <a:rPr lang="en-US" b="1" dirty="0" err="1"/>
              <a:t>jiné</a:t>
            </a:r>
            <a:r>
              <a:rPr lang="en-US" b="1" dirty="0"/>
              <a:t> </a:t>
            </a:r>
            <a:r>
              <a:rPr lang="en-US" b="1" dirty="0" err="1"/>
              <a:t>ordinace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cs-CZ" b="1" dirty="0"/>
              <a:t>P</a:t>
            </a:r>
            <a:r>
              <a:rPr lang="en-US" b="1" dirty="0" err="1"/>
              <a:t>řepnout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jiného</a:t>
            </a:r>
            <a:r>
              <a:rPr lang="en-US" b="1" dirty="0"/>
              <a:t> </a:t>
            </a:r>
            <a:r>
              <a:rPr lang="en-US" b="1" dirty="0" err="1"/>
              <a:t>pacienta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cs-CZ" b="1" dirty="0"/>
              <a:t>S</a:t>
            </a:r>
            <a:r>
              <a:rPr lang="en-US" b="1" dirty="0" err="1"/>
              <a:t>tandardní</a:t>
            </a:r>
            <a:r>
              <a:rPr lang="en-US" b="1" dirty="0"/>
              <a:t> </a:t>
            </a:r>
            <a:r>
              <a:rPr lang="en-US" b="1" dirty="0" err="1"/>
              <a:t>ordinace</a:t>
            </a:r>
            <a:r>
              <a:rPr lang="en-US" b="1" dirty="0"/>
              <a:t> </a:t>
            </a:r>
            <a:r>
              <a:rPr lang="en-US" b="1" dirty="0" err="1"/>
              <a:t>léčby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b="1" dirty="0" err="1"/>
              <a:t>Přehled</a:t>
            </a:r>
            <a:r>
              <a:rPr lang="en-US" b="1" dirty="0"/>
              <a:t> </a:t>
            </a:r>
            <a:r>
              <a:rPr lang="en-US" b="1" dirty="0" err="1"/>
              <a:t>ordinace</a:t>
            </a:r>
            <a:r>
              <a:rPr lang="en-US" b="1" dirty="0"/>
              <a:t> pro </a:t>
            </a:r>
            <a:r>
              <a:rPr lang="en-US" b="1" dirty="0" err="1"/>
              <a:t>sestru</a:t>
            </a:r>
            <a:r>
              <a:rPr lang="en-US" b="1" dirty="0"/>
              <a:t> </a:t>
            </a:r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19150"/>
            <a:ext cx="3381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6150"/>
            <a:ext cx="857250" cy="38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8587"/>
            <a:ext cx="1114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1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8991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Recept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lékařský</a:t>
            </a:r>
            <a:r>
              <a:rPr lang="en-US" dirty="0"/>
              <a:t> </a:t>
            </a:r>
            <a:r>
              <a:rPr lang="en-US" dirty="0" err="1"/>
              <a:t>recept</a:t>
            </a:r>
            <a:r>
              <a:rPr lang="en-US" dirty="0"/>
              <a:t> je </a:t>
            </a:r>
            <a:r>
              <a:rPr lang="en-US" dirty="0" err="1"/>
              <a:t>dokument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kterém</a:t>
            </a:r>
            <a:r>
              <a:rPr lang="en-US" dirty="0"/>
              <a:t> </a:t>
            </a:r>
            <a:r>
              <a:rPr lang="en-US" dirty="0" err="1"/>
              <a:t>lékař</a:t>
            </a:r>
            <a:r>
              <a:rPr lang="en-US" dirty="0"/>
              <a:t> </a:t>
            </a:r>
            <a:r>
              <a:rPr lang="en-US" dirty="0" err="1"/>
              <a:t>předepisuje</a:t>
            </a:r>
            <a:r>
              <a:rPr lang="en-US" dirty="0"/>
              <a:t> </a:t>
            </a:r>
            <a:r>
              <a:rPr lang="en-US" dirty="0" err="1"/>
              <a:t>léky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lékárník</a:t>
            </a:r>
            <a:r>
              <a:rPr lang="en-US" dirty="0"/>
              <a:t> </a:t>
            </a:r>
            <a:r>
              <a:rPr lang="en-US" dirty="0" err="1"/>
              <a:t>vydat</a:t>
            </a:r>
            <a:r>
              <a:rPr lang="en-US" dirty="0"/>
              <a:t> </a:t>
            </a:r>
            <a:r>
              <a:rPr lang="en-US" dirty="0" err="1"/>
              <a:t>pacientovi</a:t>
            </a:r>
            <a:r>
              <a:rPr lang="en-US" dirty="0"/>
              <a:t>  </a:t>
            </a:r>
            <a:endParaRPr lang="cs-CZ" dirty="0"/>
          </a:p>
          <a:p>
            <a:r>
              <a:rPr lang="cs-CZ" b="1" dirty="0"/>
              <a:t>V</a:t>
            </a:r>
            <a:r>
              <a:rPr lang="en-US" b="1" dirty="0" err="1"/>
              <a:t>ystavení</a:t>
            </a:r>
            <a:r>
              <a:rPr lang="en-US" b="1" dirty="0"/>
              <a:t> </a:t>
            </a:r>
            <a:r>
              <a:rPr lang="en-US" b="1" dirty="0" err="1"/>
              <a:t>receptu</a:t>
            </a:r>
            <a:r>
              <a:rPr lang="en-US" b="1" dirty="0"/>
              <a:t>  </a:t>
            </a:r>
            <a:endParaRPr lang="cs-CZ" b="1" dirty="0"/>
          </a:p>
          <a:p>
            <a:pPr lvl="1"/>
            <a:r>
              <a:rPr lang="en-US" dirty="0" err="1"/>
              <a:t>Levá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představuje</a:t>
            </a:r>
            <a:r>
              <a:rPr lang="en-US" dirty="0"/>
              <a:t> </a:t>
            </a:r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vystavených</a:t>
            </a:r>
            <a:r>
              <a:rPr lang="en-US" dirty="0"/>
              <a:t> </a:t>
            </a:r>
            <a:r>
              <a:rPr lang="en-US" dirty="0" err="1"/>
              <a:t>receptů</a:t>
            </a:r>
            <a:r>
              <a:rPr lang="en-US" dirty="0"/>
              <a:t> a </a:t>
            </a:r>
            <a:r>
              <a:rPr lang="en-US" dirty="0" err="1"/>
              <a:t>předepsaných</a:t>
            </a:r>
            <a:r>
              <a:rPr lang="en-US" dirty="0"/>
              <a:t> </a:t>
            </a:r>
            <a:r>
              <a:rPr lang="en-US" dirty="0" err="1"/>
              <a:t>léků</a:t>
            </a:r>
            <a:r>
              <a:rPr lang="en-US" dirty="0"/>
              <a:t> </a:t>
            </a:r>
            <a:r>
              <a:rPr lang="en-US" dirty="0" err="1"/>
              <a:t>danému</a:t>
            </a:r>
            <a:r>
              <a:rPr lang="en-US" dirty="0"/>
              <a:t> </a:t>
            </a:r>
            <a:r>
              <a:rPr lang="en-US" dirty="0" err="1"/>
              <a:t>pacientovi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/>
              <a:t>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formuláře</a:t>
            </a:r>
            <a:r>
              <a:rPr lang="en-US" dirty="0"/>
              <a:t> </a:t>
            </a:r>
            <a:r>
              <a:rPr lang="en-US" dirty="0" err="1"/>
              <a:t>zadáváme</a:t>
            </a:r>
            <a:r>
              <a:rPr lang="en-US" dirty="0"/>
              <a:t> </a:t>
            </a:r>
            <a:r>
              <a:rPr lang="en-US" dirty="0" err="1"/>
              <a:t>recepty</a:t>
            </a:r>
            <a:r>
              <a:rPr lang="en-US" dirty="0"/>
              <a:t> </a:t>
            </a:r>
            <a:r>
              <a:rPr lang="en-US" dirty="0" err="1"/>
              <a:t>vztahující</a:t>
            </a:r>
            <a:r>
              <a:rPr lang="en-US" dirty="0"/>
              <a:t> se k </a:t>
            </a:r>
            <a:r>
              <a:rPr lang="en-US" dirty="0" err="1"/>
              <a:t>aktuálnímu</a:t>
            </a:r>
            <a:r>
              <a:rPr lang="en-US" dirty="0"/>
              <a:t> </a:t>
            </a:r>
            <a:r>
              <a:rPr lang="en-US" dirty="0" err="1"/>
              <a:t>dekurzu</a:t>
            </a:r>
            <a:r>
              <a:rPr lang="en-US" dirty="0"/>
              <a:t>. </a:t>
            </a:r>
            <a:endParaRPr lang="cs-CZ" dirty="0"/>
          </a:p>
          <a:p>
            <a:pPr lvl="1"/>
            <a:r>
              <a:rPr lang="cs-CZ" dirty="0"/>
              <a:t>V</a:t>
            </a:r>
            <a:r>
              <a:rPr lang="en-US" dirty="0" err="1"/>
              <a:t>olí</a:t>
            </a:r>
            <a:r>
              <a:rPr lang="en-US" dirty="0"/>
              <a:t> </a:t>
            </a:r>
            <a:r>
              <a:rPr lang="cs-CZ" dirty="0"/>
              <a:t>se </a:t>
            </a:r>
            <a:r>
              <a:rPr lang="en-US" dirty="0"/>
              <a:t>z </a:t>
            </a:r>
            <a:r>
              <a:rPr lang="en-US" dirty="0" err="1"/>
              <a:t>uživatelského</a:t>
            </a:r>
            <a:r>
              <a:rPr lang="en-US" dirty="0"/>
              <a:t> </a:t>
            </a:r>
            <a:r>
              <a:rPr lang="en-US" dirty="0" err="1"/>
              <a:t>číselníku</a:t>
            </a:r>
            <a:r>
              <a:rPr lang="en-US" dirty="0"/>
              <a:t> </a:t>
            </a:r>
            <a:r>
              <a:rPr lang="en-US" dirty="0" err="1"/>
              <a:t>léků</a:t>
            </a:r>
            <a:r>
              <a:rPr lang="en-US" dirty="0"/>
              <a:t>.</a:t>
            </a:r>
            <a:endParaRPr lang="cs-CZ" dirty="0"/>
          </a:p>
          <a:p>
            <a:pPr lvl="1"/>
            <a:r>
              <a:rPr lang="cs-CZ" dirty="0"/>
              <a:t>Z</a:t>
            </a:r>
            <a:r>
              <a:rPr lang="en-US" dirty="0" err="1"/>
              <a:t>adání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expedovaných</a:t>
            </a:r>
            <a:r>
              <a:rPr lang="en-US" dirty="0"/>
              <a:t> </a:t>
            </a:r>
            <a:r>
              <a:rPr lang="en-US" dirty="0" err="1"/>
              <a:t>balení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d</a:t>
            </a:r>
            <a:r>
              <a:rPr lang="en-US" dirty="0" err="1"/>
              <a:t>ávkování</a:t>
            </a:r>
            <a:r>
              <a:rPr lang="en-US" dirty="0"/>
              <a:t>  </a:t>
            </a:r>
            <a:endParaRPr lang="cs-CZ" dirty="0"/>
          </a:p>
          <a:p>
            <a:pPr lvl="1"/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recept</a:t>
            </a:r>
            <a:r>
              <a:rPr lang="en-US" dirty="0"/>
              <a:t> se </a:t>
            </a:r>
            <a:r>
              <a:rPr lang="en-US" dirty="0" err="1"/>
              <a:t>zavolá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i="1" dirty="0" err="1"/>
              <a:t>Další</a:t>
            </a:r>
            <a:r>
              <a:rPr lang="en-US" i="1" dirty="0"/>
              <a:t> </a:t>
            </a:r>
            <a:r>
              <a:rPr lang="en-US" i="1" dirty="0" err="1"/>
              <a:t>Rp</a:t>
            </a:r>
            <a:r>
              <a:rPr lang="en-US" i="1" dirty="0"/>
              <a:t> </a:t>
            </a:r>
            <a:endParaRPr lang="cs-CZ" i="1" dirty="0"/>
          </a:p>
          <a:p>
            <a:pPr marL="0" indent="0">
              <a:buNone/>
            </a:pPr>
            <a:endParaRPr lang="cs-CZ" b="1" dirty="0"/>
          </a:p>
          <a:p>
            <a:pPr lvl="1"/>
            <a:endParaRPr lang="cs-CZ" dirty="0"/>
          </a:p>
          <a:p>
            <a:pPr lvl="1"/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Recept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34" y="1962150"/>
            <a:ext cx="247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2" y="302895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62" y="858811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80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42950"/>
            <a:ext cx="8991600" cy="4419600"/>
          </a:xfrm>
        </p:spPr>
        <p:txBody>
          <a:bodyPr>
            <a:normAutofit/>
          </a:bodyPr>
          <a:lstStyle/>
          <a:p>
            <a:r>
              <a:rPr lang="en-US" b="1" dirty="0" err="1"/>
              <a:t>žádan</a:t>
            </a:r>
            <a:r>
              <a:rPr lang="cs-CZ" b="1" dirty="0" err="1"/>
              <a:t>ka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RDG </a:t>
            </a:r>
            <a:r>
              <a:rPr lang="en-US" b="1" dirty="0" err="1"/>
              <a:t>oddělení</a:t>
            </a:r>
            <a:r>
              <a:rPr lang="en-US" b="1" dirty="0"/>
              <a:t>  </a:t>
            </a:r>
            <a:endParaRPr lang="cs-CZ" b="1" dirty="0"/>
          </a:p>
          <a:p>
            <a:pPr lvl="1"/>
            <a:r>
              <a:rPr lang="cs-CZ" dirty="0"/>
              <a:t>Žádanka komplementu s přesunem do místnosti </a:t>
            </a:r>
            <a:r>
              <a:rPr lang="cs-CZ" dirty="0" err="1"/>
              <a:t>Popisovna</a:t>
            </a:r>
            <a:endParaRPr lang="cs-CZ" dirty="0"/>
          </a:p>
          <a:p>
            <a:pPr lvl="1"/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vyšetření</a:t>
            </a:r>
            <a:r>
              <a:rPr lang="en-US" dirty="0"/>
              <a:t> se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záložce</a:t>
            </a:r>
            <a:r>
              <a:rPr lang="en-US" dirty="0"/>
              <a:t> </a:t>
            </a:r>
            <a:r>
              <a:rPr lang="en-US" b="1" dirty="0" err="1"/>
              <a:t>Vyšetření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cs-CZ" dirty="0"/>
          </a:p>
          <a:p>
            <a:pPr marL="365760" lvl="1" indent="0">
              <a:buNone/>
            </a:pPr>
            <a:endParaRPr lang="cs-CZ" b="1" dirty="0"/>
          </a:p>
          <a:p>
            <a:pPr lvl="1"/>
            <a:endParaRPr lang="cs-CZ" dirty="0"/>
          </a:p>
          <a:p>
            <a:pPr lvl="1"/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</a:t>
            </a:r>
            <a:r>
              <a:rPr lang="en-US" dirty="0" err="1"/>
              <a:t>žádanky</a:t>
            </a:r>
            <a:r>
              <a:rPr lang="en-US" dirty="0"/>
              <a:t> </a:t>
            </a:r>
            <a:endParaRPr lang="cs-CZ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819150"/>
            <a:ext cx="266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13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590550"/>
            <a:ext cx="89916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Jiná</a:t>
            </a:r>
            <a:r>
              <a:rPr lang="en-US" b="1" dirty="0"/>
              <a:t> </a:t>
            </a:r>
            <a:r>
              <a:rPr lang="en-US" b="1" dirty="0" err="1"/>
              <a:t>vyšetření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Zápis</a:t>
            </a:r>
            <a:r>
              <a:rPr lang="en-US" dirty="0"/>
              <a:t> </a:t>
            </a:r>
            <a:r>
              <a:rPr lang="en-US" dirty="0" err="1"/>
              <a:t>předem</a:t>
            </a:r>
            <a:r>
              <a:rPr lang="en-US" dirty="0"/>
              <a:t> </a:t>
            </a:r>
            <a:r>
              <a:rPr lang="en-US" dirty="0" err="1"/>
              <a:t>nespecifikovaného</a:t>
            </a:r>
            <a:r>
              <a:rPr lang="en-US" dirty="0"/>
              <a:t> </a:t>
            </a:r>
            <a:r>
              <a:rPr lang="en-US" dirty="0" err="1"/>
              <a:t>vyšetření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</a:t>
            </a:r>
            <a:r>
              <a:rPr lang="en-US" dirty="0" err="1"/>
              <a:t>lékaři</a:t>
            </a:r>
            <a:r>
              <a:rPr lang="en-US" dirty="0"/>
              <a:t> k </a:t>
            </a:r>
            <a:r>
              <a:rPr lang="en-US" dirty="0" err="1"/>
              <a:t>zápisu</a:t>
            </a:r>
            <a:r>
              <a:rPr lang="en-US" dirty="0"/>
              <a:t> </a:t>
            </a:r>
            <a:r>
              <a:rPr lang="en-US" dirty="0" err="1"/>
              <a:t>jakéhokoliv</a:t>
            </a:r>
            <a:r>
              <a:rPr lang="en-US" dirty="0"/>
              <a:t> </a:t>
            </a:r>
            <a:r>
              <a:rPr lang="en-US" dirty="0" err="1"/>
              <a:t>nestrukturovaného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 </a:t>
            </a:r>
            <a:r>
              <a:rPr lang="en-US" dirty="0" err="1"/>
              <a:t>vázaného</a:t>
            </a:r>
            <a:r>
              <a:rPr lang="en-US" dirty="0"/>
              <a:t> k </a:t>
            </a:r>
            <a:r>
              <a:rPr lang="en-US" dirty="0" err="1"/>
              <a:t>pacientovi</a:t>
            </a:r>
            <a:r>
              <a:rPr lang="en-US" dirty="0"/>
              <a:t>. </a:t>
            </a:r>
            <a:r>
              <a:rPr lang="en-US" dirty="0" err="1"/>
              <a:t>Tento</a:t>
            </a:r>
            <a:r>
              <a:rPr lang="en-US" dirty="0"/>
              <a:t> text je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přebírat</a:t>
            </a:r>
            <a:r>
              <a:rPr lang="en-US" dirty="0"/>
              <a:t> do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lékařské</a:t>
            </a:r>
            <a:r>
              <a:rPr lang="en-US" dirty="0"/>
              <a:t> </a:t>
            </a:r>
            <a:r>
              <a:rPr lang="en-US" dirty="0" err="1"/>
              <a:t>dokumentace</a:t>
            </a:r>
            <a:r>
              <a:rPr lang="en-US" dirty="0"/>
              <a:t> </a:t>
            </a:r>
            <a:r>
              <a:rPr lang="en-US" dirty="0" err="1"/>
              <a:t>daného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(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propouštěcí</a:t>
            </a:r>
            <a:r>
              <a:rPr lang="en-US" dirty="0"/>
              <a:t> </a:t>
            </a:r>
            <a:r>
              <a:rPr lang="en-US" dirty="0" err="1"/>
              <a:t>zpráva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.). </a:t>
            </a:r>
            <a:endParaRPr lang="cs-CZ" dirty="0"/>
          </a:p>
          <a:p>
            <a:r>
              <a:rPr lang="en-US" b="1" dirty="0" err="1"/>
              <a:t>Vytvoření</a:t>
            </a:r>
            <a:r>
              <a:rPr lang="en-US" b="1" dirty="0"/>
              <a:t> </a:t>
            </a:r>
            <a:r>
              <a:rPr lang="en-US" b="1" dirty="0" err="1"/>
              <a:t>žádanky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operaci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pacient</a:t>
            </a:r>
            <a:r>
              <a:rPr lang="en-US" dirty="0"/>
              <a:t> </a:t>
            </a:r>
            <a:r>
              <a:rPr lang="en-US" dirty="0" err="1"/>
              <a:t>operován</a:t>
            </a:r>
            <a:r>
              <a:rPr lang="en-US" dirty="0"/>
              <a:t>, je </a:t>
            </a:r>
            <a:r>
              <a:rPr lang="en-US" dirty="0" err="1"/>
              <a:t>potřeba</a:t>
            </a:r>
            <a:r>
              <a:rPr lang="en-US" dirty="0"/>
              <a:t> mu </a:t>
            </a:r>
            <a:r>
              <a:rPr lang="en-US" dirty="0" err="1"/>
              <a:t>vystavit</a:t>
            </a:r>
            <a:r>
              <a:rPr lang="en-US" dirty="0"/>
              <a:t> </a:t>
            </a:r>
            <a:r>
              <a:rPr lang="en-US" dirty="0" err="1"/>
              <a:t>konziliární</a:t>
            </a:r>
            <a:r>
              <a:rPr lang="en-US" dirty="0"/>
              <a:t> </a:t>
            </a:r>
            <a:r>
              <a:rPr lang="en-US" dirty="0" err="1"/>
              <a:t>žádanku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operaci</a:t>
            </a:r>
            <a:r>
              <a:rPr lang="en-US" dirty="0"/>
              <a:t> </a:t>
            </a:r>
            <a:r>
              <a:rPr lang="en-US" dirty="0" err="1"/>
              <a:t>příslušné</a:t>
            </a:r>
            <a:r>
              <a:rPr lang="en-US" dirty="0"/>
              <a:t> </a:t>
            </a:r>
            <a:r>
              <a:rPr lang="en-US" dirty="0" err="1"/>
              <a:t>odbornosti</a:t>
            </a:r>
            <a:r>
              <a:rPr lang="cs-CZ" dirty="0"/>
              <a:t> (Poukaz K)</a:t>
            </a:r>
            <a:r>
              <a:rPr lang="en-US" dirty="0"/>
              <a:t>. </a:t>
            </a:r>
            <a:endParaRPr lang="cs-CZ" dirty="0"/>
          </a:p>
          <a:p>
            <a:pPr lvl="1"/>
            <a:r>
              <a:rPr lang="en-US" dirty="0"/>
              <a:t>Po </a:t>
            </a:r>
            <a:r>
              <a:rPr lang="en-US" dirty="0" err="1"/>
              <a:t>uložení</a:t>
            </a:r>
            <a:r>
              <a:rPr lang="en-US" dirty="0"/>
              <a:t> se </a:t>
            </a:r>
            <a:r>
              <a:rPr lang="en-US" dirty="0" err="1"/>
              <a:t>tato</a:t>
            </a:r>
            <a:r>
              <a:rPr lang="en-US" dirty="0"/>
              <a:t> </a:t>
            </a:r>
            <a:r>
              <a:rPr lang="en-US" dirty="0" err="1"/>
              <a:t>žádanka</a:t>
            </a:r>
            <a:r>
              <a:rPr lang="en-US" dirty="0"/>
              <a:t> </a:t>
            </a:r>
            <a:r>
              <a:rPr lang="en-US" dirty="0" err="1"/>
              <a:t>odešle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požadovaný</a:t>
            </a:r>
            <a:r>
              <a:rPr lang="en-US" dirty="0"/>
              <a:t> </a:t>
            </a:r>
            <a:r>
              <a:rPr lang="en-US" dirty="0" err="1"/>
              <a:t>sál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se </a:t>
            </a:r>
            <a:r>
              <a:rPr lang="en-US" dirty="0" err="1"/>
              <a:t>zobrazí</a:t>
            </a:r>
            <a:r>
              <a:rPr lang="en-US" dirty="0"/>
              <a:t> v </a:t>
            </a:r>
            <a:r>
              <a:rPr lang="en-US" dirty="0" err="1"/>
              <a:t>místnosti</a:t>
            </a:r>
            <a:r>
              <a:rPr lang="en-US" dirty="0"/>
              <a:t> </a:t>
            </a:r>
            <a:r>
              <a:rPr lang="en-US" b="1" dirty="0" err="1"/>
              <a:t>Žádanky</a:t>
            </a:r>
            <a:r>
              <a:rPr lang="en-US" dirty="0"/>
              <a:t>. </a:t>
            </a:r>
            <a:endParaRPr lang="cs-CZ" dirty="0"/>
          </a:p>
          <a:p>
            <a:r>
              <a:rPr lang="en-US" b="1" dirty="0" err="1"/>
              <a:t>Vyplnění</a:t>
            </a:r>
            <a:r>
              <a:rPr lang="en-US" b="1" dirty="0"/>
              <a:t> </a:t>
            </a:r>
            <a:r>
              <a:rPr lang="en-US" b="1" dirty="0" err="1"/>
              <a:t>operačního</a:t>
            </a:r>
            <a:r>
              <a:rPr lang="en-US" b="1" dirty="0"/>
              <a:t> </a:t>
            </a:r>
            <a:r>
              <a:rPr lang="en-US" b="1" dirty="0" err="1"/>
              <a:t>protokolu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Práce</a:t>
            </a:r>
            <a:r>
              <a:rPr lang="en-US" dirty="0"/>
              <a:t> </a:t>
            </a:r>
            <a:r>
              <a:rPr lang="en-US" dirty="0" err="1"/>
              <a:t>začíná</a:t>
            </a:r>
            <a:r>
              <a:rPr lang="en-US" dirty="0"/>
              <a:t> </a:t>
            </a:r>
            <a:r>
              <a:rPr lang="en-US" dirty="0" err="1"/>
              <a:t>stisknutím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i="1" dirty="0" err="1"/>
              <a:t>Nový</a:t>
            </a:r>
            <a:r>
              <a:rPr lang="en-US" i="1" dirty="0"/>
              <a:t> </a:t>
            </a:r>
            <a:endParaRPr lang="cs-CZ" i="1" dirty="0"/>
          </a:p>
          <a:p>
            <a:pPr lvl="1"/>
            <a:r>
              <a:rPr lang="en-US" dirty="0" err="1"/>
              <a:t>Dále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vyplnit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údaje</a:t>
            </a:r>
            <a:r>
              <a:rPr lang="en-US" dirty="0"/>
              <a:t>: </a:t>
            </a:r>
            <a:r>
              <a:rPr lang="cs-CZ" dirty="0"/>
              <a:t>d</a:t>
            </a:r>
            <a:r>
              <a:rPr lang="en-US" dirty="0" err="1"/>
              <a:t>ruh</a:t>
            </a:r>
            <a:r>
              <a:rPr lang="en-US" dirty="0"/>
              <a:t>, </a:t>
            </a:r>
            <a:r>
              <a:rPr lang="cs-CZ" dirty="0"/>
              <a:t>a</a:t>
            </a:r>
            <a:r>
              <a:rPr lang="en-US" dirty="0" err="1"/>
              <a:t>nestézie</a:t>
            </a:r>
            <a:r>
              <a:rPr lang="en-US" dirty="0"/>
              <a:t>, </a:t>
            </a:r>
            <a:r>
              <a:rPr lang="cs-CZ" dirty="0"/>
              <a:t>r</a:t>
            </a:r>
            <a:r>
              <a:rPr lang="en-US" dirty="0" err="1"/>
              <a:t>eoperace</a:t>
            </a:r>
            <a:r>
              <a:rPr lang="en-US" dirty="0"/>
              <a:t>, </a:t>
            </a:r>
            <a:r>
              <a:rPr lang="cs-CZ" dirty="0"/>
              <a:t>o</a:t>
            </a:r>
            <a:r>
              <a:rPr lang="en-US" dirty="0" err="1"/>
              <a:t>perační</a:t>
            </a:r>
            <a:r>
              <a:rPr lang="en-US" dirty="0"/>
              <a:t> </a:t>
            </a:r>
            <a:r>
              <a:rPr lang="en-US" dirty="0" err="1"/>
              <a:t>diagnózu</a:t>
            </a:r>
            <a:r>
              <a:rPr lang="cs-CZ" b="1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výkonu</a:t>
            </a:r>
            <a:r>
              <a:rPr lang="cs-CZ" dirty="0"/>
              <a:t>, </a:t>
            </a:r>
            <a:r>
              <a:rPr lang="en-US" dirty="0"/>
              <a:t>text </a:t>
            </a:r>
            <a:r>
              <a:rPr lang="en-US" dirty="0" err="1"/>
              <a:t>operace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časy</a:t>
            </a:r>
            <a:r>
              <a:rPr lang="en-US" dirty="0"/>
              <a:t> </a:t>
            </a:r>
            <a:r>
              <a:rPr lang="en-US" dirty="0" err="1"/>
              <a:t>operace</a:t>
            </a:r>
            <a:r>
              <a:rPr lang="cs-CZ" dirty="0"/>
              <a:t>,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operační</a:t>
            </a:r>
            <a:r>
              <a:rPr lang="en-US" dirty="0"/>
              <a:t> </a:t>
            </a:r>
            <a:r>
              <a:rPr lang="en-US" dirty="0" err="1"/>
              <a:t>diagnóz</a:t>
            </a:r>
            <a:r>
              <a:rPr lang="cs-CZ" dirty="0"/>
              <a:t>y,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výkony</a:t>
            </a:r>
            <a:r>
              <a:rPr lang="cs-CZ" dirty="0"/>
              <a:t>, </a:t>
            </a:r>
            <a:r>
              <a:rPr lang="en-US" dirty="0" err="1"/>
              <a:t>použitý</a:t>
            </a:r>
            <a:r>
              <a:rPr lang="en-US" dirty="0"/>
              <a:t> </a:t>
            </a:r>
            <a:r>
              <a:rPr lang="en-US" dirty="0" err="1"/>
              <a:t>materiál</a:t>
            </a:r>
            <a:r>
              <a:rPr lang="cs-CZ" dirty="0"/>
              <a:t> (pro ZP),</a:t>
            </a:r>
            <a:r>
              <a:rPr lang="en-US" dirty="0"/>
              <a:t> </a:t>
            </a:r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přístroje</a:t>
            </a:r>
            <a:r>
              <a:rPr lang="cs-CZ" dirty="0"/>
              <a:t> (pro ZP), s</a:t>
            </a:r>
            <a:r>
              <a:rPr lang="en-US" dirty="0" err="1"/>
              <a:t>potřebovaný</a:t>
            </a:r>
            <a:r>
              <a:rPr lang="en-US" dirty="0"/>
              <a:t> </a:t>
            </a:r>
            <a:r>
              <a:rPr lang="en-US" dirty="0" err="1"/>
              <a:t>materiál</a:t>
            </a:r>
            <a:r>
              <a:rPr lang="cs-CZ" dirty="0"/>
              <a:t> (mimo VZ, </a:t>
            </a:r>
            <a:r>
              <a:rPr lang="cs-CZ" dirty="0" err="1"/>
              <a:t>napr</a:t>
            </a:r>
            <a:r>
              <a:rPr lang="cs-CZ" dirty="0"/>
              <a:t>. </a:t>
            </a:r>
            <a:r>
              <a:rPr lang="en-US" dirty="0" err="1"/>
              <a:t>tampóny</a:t>
            </a:r>
            <a:r>
              <a:rPr lang="en-US" dirty="0"/>
              <a:t>, </a:t>
            </a:r>
            <a:r>
              <a:rPr lang="en-US" dirty="0" err="1"/>
              <a:t>sterilizace</a:t>
            </a:r>
            <a:r>
              <a:rPr lang="en-US" dirty="0"/>
              <a:t>, </a:t>
            </a:r>
            <a:r>
              <a:rPr lang="en-US" dirty="0" err="1"/>
              <a:t>gumové</a:t>
            </a:r>
            <a:r>
              <a:rPr lang="en-US" dirty="0"/>
              <a:t> </a:t>
            </a:r>
            <a:r>
              <a:rPr lang="en-US" dirty="0" err="1"/>
              <a:t>rukavice</a:t>
            </a:r>
            <a:r>
              <a:rPr lang="cs-CZ" b="1" dirty="0"/>
              <a:t>),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účastníky</a:t>
            </a:r>
            <a:r>
              <a:rPr lang="en-US" dirty="0"/>
              <a:t> </a:t>
            </a:r>
            <a:r>
              <a:rPr lang="en-US" dirty="0" err="1"/>
              <a:t>operace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cs-CZ" dirty="0"/>
          </a:p>
          <a:p>
            <a:r>
              <a:rPr lang="en-US" b="1" dirty="0" err="1"/>
              <a:t>Kontrola</a:t>
            </a:r>
            <a:r>
              <a:rPr lang="en-US" b="1" dirty="0"/>
              <a:t> </a:t>
            </a:r>
            <a:r>
              <a:rPr lang="en-US" b="1" dirty="0" err="1"/>
              <a:t>správně</a:t>
            </a:r>
            <a:r>
              <a:rPr lang="en-US" b="1" dirty="0"/>
              <a:t> </a:t>
            </a:r>
            <a:r>
              <a:rPr lang="en-US" b="1" dirty="0" err="1"/>
              <a:t>vykázaných</a:t>
            </a:r>
            <a:r>
              <a:rPr lang="en-US" b="1" dirty="0"/>
              <a:t> </a:t>
            </a:r>
            <a:r>
              <a:rPr lang="en-US" b="1" dirty="0" err="1"/>
              <a:t>kódů</a:t>
            </a:r>
            <a:r>
              <a:rPr lang="en-US" b="1" dirty="0"/>
              <a:t> pro ZP </a:t>
            </a:r>
            <a:endParaRPr lang="cs-CZ" b="1" dirty="0"/>
          </a:p>
          <a:p>
            <a:pPr lvl="1"/>
            <a:r>
              <a:rPr lang="en-US" dirty="0"/>
              <a:t>Po </a:t>
            </a:r>
            <a:r>
              <a:rPr lang="en-US" dirty="0" err="1"/>
              <a:t>zavření</a:t>
            </a:r>
            <a:r>
              <a:rPr lang="en-US" dirty="0"/>
              <a:t> </a:t>
            </a:r>
            <a:r>
              <a:rPr lang="en-US" dirty="0" err="1"/>
              <a:t>formuláře</a:t>
            </a:r>
            <a:r>
              <a:rPr lang="en-US" dirty="0"/>
              <a:t> </a:t>
            </a:r>
            <a:r>
              <a:rPr lang="en-US" dirty="0" err="1"/>
              <a:t>operační</a:t>
            </a:r>
            <a:r>
              <a:rPr lang="en-US" dirty="0"/>
              <a:t> </a:t>
            </a:r>
            <a:r>
              <a:rPr lang="en-US" dirty="0" err="1"/>
              <a:t>vložky</a:t>
            </a:r>
            <a:r>
              <a:rPr lang="en-US" dirty="0"/>
              <a:t> se </a:t>
            </a:r>
            <a:r>
              <a:rPr lang="en-US" dirty="0" err="1"/>
              <a:t>automaticky</a:t>
            </a:r>
            <a:r>
              <a:rPr lang="en-US" dirty="0"/>
              <a:t> </a:t>
            </a:r>
            <a:r>
              <a:rPr lang="en-US" dirty="0" err="1"/>
              <a:t>otevře</a:t>
            </a:r>
            <a:r>
              <a:rPr lang="en-US" dirty="0"/>
              <a:t> </a:t>
            </a:r>
            <a:r>
              <a:rPr lang="en-US" dirty="0" err="1"/>
              <a:t>doklad</a:t>
            </a:r>
            <a:r>
              <a:rPr lang="en-US" dirty="0"/>
              <a:t> pro </a:t>
            </a:r>
            <a:r>
              <a:rPr lang="en-US" dirty="0" err="1"/>
              <a:t>zdravotní</a:t>
            </a:r>
            <a:r>
              <a:rPr lang="en-US" dirty="0"/>
              <a:t> </a:t>
            </a:r>
            <a:r>
              <a:rPr lang="en-US" dirty="0" err="1"/>
              <a:t>pojišťovnu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k</a:t>
            </a:r>
            <a:r>
              <a:rPr lang="fr-FR" dirty="0"/>
              <a:t>de je </a:t>
            </a:r>
            <a:r>
              <a:rPr lang="fr-FR" dirty="0" err="1"/>
              <a:t>nutné</a:t>
            </a:r>
            <a:r>
              <a:rPr lang="fr-FR" dirty="0"/>
              <a:t> </a:t>
            </a:r>
            <a:r>
              <a:rPr lang="fr-FR" dirty="0" err="1"/>
              <a:t>pouze</a:t>
            </a:r>
            <a:r>
              <a:rPr lang="fr-FR" dirty="0"/>
              <a:t> </a:t>
            </a:r>
            <a:r>
              <a:rPr lang="fr-FR" dirty="0" err="1"/>
              <a:t>zkontrolovat</a:t>
            </a:r>
            <a:r>
              <a:rPr lang="fr-FR" dirty="0"/>
              <a:t> </a:t>
            </a:r>
            <a:endParaRPr lang="cs-CZ" dirty="0"/>
          </a:p>
          <a:p>
            <a:r>
              <a:rPr lang="cs-CZ" b="1" dirty="0"/>
              <a:t>Záznamy sestry</a:t>
            </a:r>
          </a:p>
          <a:p>
            <a:pPr lvl="1"/>
            <a:endParaRPr lang="cs-CZ" b="1" dirty="0"/>
          </a:p>
          <a:p>
            <a:pPr lvl="1"/>
            <a:endParaRPr lang="cs-CZ" dirty="0"/>
          </a:p>
          <a:p>
            <a:pPr lvl="1"/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další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51" y="895350"/>
            <a:ext cx="1619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226" y="1685925"/>
            <a:ext cx="247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59" y="280035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12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590550"/>
            <a:ext cx="8991600" cy="4572000"/>
          </a:xfrm>
        </p:spPr>
        <p:txBody>
          <a:bodyPr>
            <a:normAutofit/>
          </a:bodyPr>
          <a:lstStyle/>
          <a:p>
            <a:r>
              <a:rPr lang="cs-CZ" b="1" dirty="0"/>
              <a:t>Záznamy sestry</a:t>
            </a:r>
          </a:p>
          <a:p>
            <a:r>
              <a:rPr lang="en-US" b="1" dirty="0" err="1"/>
              <a:t>Centrální</a:t>
            </a:r>
            <a:r>
              <a:rPr lang="en-US" b="1" dirty="0"/>
              <a:t> evidence </a:t>
            </a:r>
            <a:endParaRPr lang="cs-CZ" b="1" dirty="0"/>
          </a:p>
          <a:p>
            <a:pPr lvl="1"/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cs-CZ" dirty="0"/>
              <a:t>se </a:t>
            </a:r>
            <a:r>
              <a:rPr lang="en-US" dirty="0" err="1"/>
              <a:t>formulář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se </a:t>
            </a:r>
            <a:r>
              <a:rPr lang="en-US" dirty="0" err="1"/>
              <a:t>skládá</a:t>
            </a:r>
            <a:r>
              <a:rPr lang="en-US" dirty="0"/>
              <a:t> z </a:t>
            </a:r>
            <a:r>
              <a:rPr lang="en-US" dirty="0" err="1"/>
              <a:t>několika</a:t>
            </a:r>
            <a:r>
              <a:rPr lang="en-US" dirty="0"/>
              <a:t> </a:t>
            </a:r>
            <a:r>
              <a:rPr lang="en-US" dirty="0" err="1"/>
              <a:t>záložek</a:t>
            </a:r>
            <a:r>
              <a:rPr lang="en-US" dirty="0"/>
              <a:t> </a:t>
            </a:r>
            <a:r>
              <a:rPr lang="en-US" dirty="0" err="1"/>
              <a:t>obsahujících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nemedicínské</a:t>
            </a:r>
            <a:r>
              <a:rPr lang="en-US" dirty="0"/>
              <a:t> </a:t>
            </a:r>
            <a:r>
              <a:rPr lang="en-US" dirty="0" err="1"/>
              <a:t>údaje</a:t>
            </a:r>
            <a:r>
              <a:rPr lang="en-US" dirty="0"/>
              <a:t> o </a:t>
            </a:r>
            <a:r>
              <a:rPr lang="en-US" dirty="0" err="1"/>
              <a:t>pacientovi</a:t>
            </a:r>
            <a:r>
              <a:rPr lang="en-US" dirty="0"/>
              <a:t> </a:t>
            </a:r>
            <a:endParaRPr lang="cs-CZ" b="1" dirty="0"/>
          </a:p>
          <a:p>
            <a:r>
              <a:rPr lang="en-US" b="1" dirty="0" err="1"/>
              <a:t>Lékařská</a:t>
            </a:r>
            <a:r>
              <a:rPr lang="en-US" b="1" dirty="0"/>
              <a:t> </a:t>
            </a:r>
            <a:r>
              <a:rPr lang="en-US" b="1" dirty="0" err="1"/>
              <a:t>dokumentace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pl-PL" dirty="0"/>
              <a:t>Veškeré lékařské dokumenty je možno zobrazit </a:t>
            </a:r>
            <a:endParaRPr lang="cs-CZ" b="1" dirty="0"/>
          </a:p>
          <a:p>
            <a:pPr lvl="1"/>
            <a:endParaRPr lang="cs-CZ" dirty="0"/>
          </a:p>
          <a:p>
            <a:pPr lvl="1"/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další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581150"/>
            <a:ext cx="2190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7" y="266700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52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budete cvičit po celém semestru?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17PBINIS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7" y="173355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1. </a:t>
            </a:r>
            <a:r>
              <a:rPr lang="cs-CZ" sz="1400" dirty="0"/>
              <a:t>hodina</a:t>
            </a:r>
          </a:p>
          <a:p>
            <a:r>
              <a:rPr lang="cs-CZ" sz="1300" b="1" dirty="0"/>
              <a:t>Ovládání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2. hodina</a:t>
            </a:r>
            <a:endParaRPr lang="en-US" sz="1400" dirty="0"/>
          </a:p>
          <a:p>
            <a:r>
              <a:rPr lang="de-DE" sz="1300" b="1" dirty="0" err="1"/>
              <a:t>Konfigurace</a:t>
            </a:r>
            <a:endParaRPr lang="en-US" sz="13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90" y="1700063"/>
            <a:ext cx="304798" cy="219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1" y="1965691"/>
            <a:ext cx="993577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3226" y="17335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600" dirty="0"/>
              <a:t>4. </a:t>
            </a:r>
            <a:r>
              <a:rPr lang="en-US" sz="1600" dirty="0" err="1"/>
              <a:t>hodina</a:t>
            </a:r>
            <a:endParaRPr lang="en-US" sz="16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9226" y="1733550"/>
            <a:ext cx="15453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7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84343" y="2346126"/>
            <a:ext cx="15450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8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</a:p>
          <a:p>
            <a:pPr algn="ctr"/>
            <a:r>
              <a:rPr lang="de-DE" sz="1300" b="1" dirty="0"/>
              <a:t>Laborator</a:t>
            </a:r>
            <a:endParaRPr lang="en-US" sz="13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4787515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4484527" y="1973422"/>
            <a:ext cx="992088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5"/>
          <p:cNvCxnSpPr>
            <a:endCxn id="47" idx="1"/>
          </p:cNvCxnSpPr>
          <p:nvPr/>
        </p:nvCxnSpPr>
        <p:spPr>
          <a:xfrm rot="16200000" flipH="1">
            <a:off x="2539613" y="1708537"/>
            <a:ext cx="304800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65226" y="1730573"/>
            <a:ext cx="1545336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3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Databaze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370343" y="2343149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6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Analyza</a:t>
            </a:r>
            <a:r>
              <a:rPr lang="de-DE" sz="1300" b="1" dirty="0"/>
              <a:t> &amp; </a:t>
            </a:r>
            <a:r>
              <a:rPr lang="cs-CZ" sz="1300" b="1" dirty="0"/>
              <a:t>Návrh </a:t>
            </a:r>
            <a:r>
              <a:rPr lang="en-US" sz="1300" b="1" dirty="0"/>
              <a:t>IS</a:t>
            </a:r>
          </a:p>
        </p:txBody>
      </p:sp>
      <p:cxnSp>
        <p:nvCxnSpPr>
          <p:cNvPr id="107" name="Elbow Connector 72"/>
          <p:cNvCxnSpPr>
            <a:endCxn id="105" idx="1"/>
          </p:cNvCxnSpPr>
          <p:nvPr/>
        </p:nvCxnSpPr>
        <p:spPr>
          <a:xfrm rot="16200000" flipH="1">
            <a:off x="7075004" y="1668950"/>
            <a:ext cx="378021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772016" y="1971933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974947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MEDICUS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7344" y="1352550"/>
            <a:ext cx="117621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Care Center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3344" y="1352550"/>
            <a:ext cx="880306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/>
              <a:t>STAPRO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89344" y="1352550"/>
            <a:ext cx="1502078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Tymový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Projekt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16200000" flipH="1">
            <a:off x="4615248" y="824300"/>
            <a:ext cx="332601" cy="723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913691" y="-474143"/>
            <a:ext cx="332601" cy="3320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" idx="2"/>
            <a:endCxn id="46" idx="0"/>
          </p:cNvCxnSpPr>
          <p:nvPr/>
        </p:nvCxnSpPr>
        <p:spPr>
          <a:xfrm rot="5400000">
            <a:off x="3546227" y="479176"/>
            <a:ext cx="332601" cy="141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399485" y="-667566"/>
            <a:ext cx="332601" cy="37076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0343" y="2955727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400" dirty="0"/>
              <a:t>1</a:t>
            </a:r>
            <a:r>
              <a:rPr lang="de-DE" sz="1400" dirty="0"/>
              <a:t>0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6772016" y="2584511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226" y="23431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5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/>
              <a:t>Radiologie</a:t>
            </a:r>
            <a:endParaRPr lang="en-US" sz="1300" b="1" dirty="0"/>
          </a:p>
        </p:txBody>
      </p:sp>
      <p:cxnSp>
        <p:nvCxnSpPr>
          <p:cNvPr id="43" name="Elbow Connector 45"/>
          <p:cNvCxnSpPr>
            <a:endCxn id="42" idx="1"/>
          </p:cNvCxnSpPr>
          <p:nvPr/>
        </p:nvCxnSpPr>
        <p:spPr>
          <a:xfrm rot="16200000" flipH="1">
            <a:off x="2385725" y="2164248"/>
            <a:ext cx="612577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3045" y="381670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/>
              <a:t>Získání zápočtu ze cvičení</a:t>
            </a:r>
          </a:p>
          <a:p>
            <a:r>
              <a:rPr lang="cs-CZ" sz="1200" i="1" dirty="0"/>
              <a:t>Ze cvičení lze získat maximálně 30 bodů. Pro získání zápočtu je potřeba </a:t>
            </a:r>
            <a:r>
              <a:rPr lang="cs-CZ" sz="1200" b="1" i="1" dirty="0"/>
              <a:t>20 bodů</a:t>
            </a:r>
            <a:r>
              <a:rPr lang="cs-CZ" sz="1200" i="1" dirty="0"/>
              <a:t>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6</a:t>
            </a:r>
            <a:r>
              <a:rPr lang="de-DE" sz="1200" i="1" dirty="0"/>
              <a:t> </a:t>
            </a:r>
            <a:r>
              <a:rPr lang="cs-CZ" sz="1200" i="1" dirty="0"/>
              <a:t>bodů lze získat za aktivní účast na cvičení (</a:t>
            </a:r>
            <a:r>
              <a:rPr lang="de-DE" sz="1200" b="1" i="1" dirty="0">
                <a:solidFill>
                  <a:srgbClr val="FF0000"/>
                </a:solidFill>
              </a:rPr>
              <a:t>1/2</a:t>
            </a:r>
            <a:r>
              <a:rPr lang="cs-CZ" sz="1200" i="1" dirty="0"/>
              <a:t> bod za hodinu).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10</a:t>
            </a:r>
            <a:r>
              <a:rPr lang="cs-CZ" sz="1200" i="1" dirty="0"/>
              <a:t> bodů lze získat za zápočtový test, který se uskuteční v </a:t>
            </a:r>
            <a:r>
              <a:rPr lang="de-DE" sz="1200" b="1" i="1" dirty="0">
                <a:solidFill>
                  <a:srgbClr val="FF0000"/>
                </a:solidFill>
              </a:rPr>
              <a:t>9</a:t>
            </a:r>
            <a:r>
              <a:rPr lang="cs-CZ" sz="1200" b="1" i="1" dirty="0">
                <a:solidFill>
                  <a:srgbClr val="FF0000"/>
                </a:solidFill>
              </a:rPr>
              <a:t>.</a:t>
            </a:r>
            <a:r>
              <a:rPr lang="cs-CZ" sz="1200" i="1" dirty="0"/>
              <a:t> hodině.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14</a:t>
            </a:r>
            <a:r>
              <a:rPr lang="cs-CZ" sz="1200" i="1" dirty="0"/>
              <a:t> bodů lze získat za </a:t>
            </a:r>
            <a:r>
              <a:rPr lang="en-US" sz="1200" i="1" dirty="0" err="1"/>
              <a:t>finální</a:t>
            </a:r>
            <a:r>
              <a:rPr lang="en-US" sz="1200" i="1" dirty="0"/>
              <a:t> pre</a:t>
            </a:r>
            <a:r>
              <a:rPr lang="cs-CZ" sz="1200" i="1" dirty="0"/>
              <a:t>z</a:t>
            </a:r>
            <a:r>
              <a:rPr lang="en-US" sz="1200" i="1" dirty="0" err="1"/>
              <a:t>entaci</a:t>
            </a:r>
            <a:r>
              <a:rPr lang="cs-CZ" sz="1200" i="1" dirty="0"/>
              <a:t>, </a:t>
            </a:r>
            <a:r>
              <a:rPr lang="cs-CZ" sz="1200" i="1" dirty="0" err="1"/>
              <a:t>kter</a:t>
            </a:r>
            <a:r>
              <a:rPr lang="de-DE" sz="1200" i="1" dirty="0"/>
              <a:t>á</a:t>
            </a:r>
            <a:r>
              <a:rPr lang="cs-CZ" sz="1200" i="1" dirty="0"/>
              <a:t> se uskuteční v 1</a:t>
            </a:r>
            <a:r>
              <a:rPr lang="de-DE" sz="1200" i="1" dirty="0"/>
              <a:t>2</a:t>
            </a:r>
            <a:r>
              <a:rPr lang="cs-CZ" sz="1200" i="1" dirty="0"/>
              <a:t>. hodině.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70343" y="353304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11.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6772016" y="3161826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0343" y="4095750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12.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err="1"/>
              <a:t>Finální</a:t>
            </a:r>
            <a:r>
              <a:rPr lang="en-US" sz="1300" b="1" dirty="0"/>
              <a:t> pre</a:t>
            </a:r>
            <a:r>
              <a:rPr lang="cs-CZ" sz="1300" b="1" dirty="0"/>
              <a:t>z</a:t>
            </a:r>
            <a:r>
              <a:rPr lang="en-US" sz="1300" b="1" dirty="0" err="1"/>
              <a:t>entace</a:t>
            </a:r>
            <a:endParaRPr lang="en-US" sz="1300" b="1" dirty="0"/>
          </a:p>
        </p:txBody>
      </p:sp>
      <p:cxnSp>
        <p:nvCxnSpPr>
          <p:cNvPr id="60" name="Elbow Connector 45"/>
          <p:cNvCxnSpPr>
            <a:endCxn id="59" idx="1"/>
          </p:cNvCxnSpPr>
          <p:nvPr/>
        </p:nvCxnSpPr>
        <p:spPr>
          <a:xfrm rot="16200000" flipH="1">
            <a:off x="6766826" y="3729250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001" y="3188074"/>
            <a:ext cx="434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8. </a:t>
            </a:r>
            <a:r>
              <a:rPr lang="en-US" b="1" dirty="0" err="1">
                <a:solidFill>
                  <a:srgbClr val="FF0000"/>
                </a:solidFill>
              </a:rPr>
              <a:t>Hodina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cs-CZ" b="1">
                <a:solidFill>
                  <a:srgbClr val="FF0000"/>
                </a:solidFill>
              </a:rPr>
              <a:t>náhradní</a:t>
            </a:r>
            <a:r>
              <a:rPr lang="en-US" b="1">
                <a:solidFill>
                  <a:srgbClr val="FF0000"/>
                </a:solidFill>
              </a:rPr>
              <a:t>! </a:t>
            </a:r>
            <a:r>
              <a:rPr lang="pl-PL" dirty="0"/>
              <a:t>pondeli 24.11. 8 - 10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19100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Cílem je přidat plánovací komponent</a:t>
            </a:r>
            <a:r>
              <a:rPr lang="de-DE" dirty="0"/>
              <a:t> s</a:t>
            </a:r>
            <a:r>
              <a:rPr lang="cs-CZ" dirty="0"/>
              <a:t> kalendáře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k</a:t>
            </a:r>
            <a:r>
              <a:rPr lang="cs-CZ" dirty="0"/>
              <a:t> naši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NIS</a:t>
            </a:r>
            <a:r>
              <a:rPr lang="cs-CZ" dirty="0"/>
              <a:t>.</a:t>
            </a:r>
            <a:endParaRPr lang="de-DE" dirty="0"/>
          </a:p>
          <a:p>
            <a:r>
              <a:rPr lang="cs-CZ" b="1" dirty="0"/>
              <a:t>Tým 1 – Modul Registrace</a:t>
            </a:r>
          </a:p>
          <a:p>
            <a:pPr lvl="1"/>
            <a:r>
              <a:rPr lang="cs-CZ" dirty="0"/>
              <a:t>Pacient může požádat o přístup do systému tím, že výplní jméno, příjmení, e-mailovou adresu a telefonní číslo do přihlašovacího formuláře</a:t>
            </a:r>
          </a:p>
          <a:p>
            <a:pPr lvl="1"/>
            <a:r>
              <a:rPr lang="cs-CZ" dirty="0"/>
              <a:t>Lékař může povolit nebo zakázat přístup k systému, pokud je žádost schválená, systém vygeneruje heslo, které je zasláno pacientovi e-mailem</a:t>
            </a:r>
          </a:p>
          <a:p>
            <a:pPr lvl="1"/>
            <a:r>
              <a:rPr lang="cs-CZ" dirty="0"/>
              <a:t>Lékař může při autorizaci určit přístupné kapacity pro pacienta: maximální počet minut, které pacient může rezervovat stejně jako maximální počet rezervací za den, týden nebo měsíce</a:t>
            </a:r>
          </a:p>
          <a:p>
            <a:pPr lvl="1"/>
            <a:r>
              <a:rPr lang="cs-CZ" dirty="0"/>
              <a:t>Autorizovaný pacient se můžete přihlásit do systému, změnit své heslo, jméno, příjmení, e-mailovou adresu a telefonní číslo nebo zobrazovat nastaveni přístupné kapacity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8673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 je STAPRO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3878224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FONS </a:t>
            </a:r>
            <a:r>
              <a:rPr lang="de-DE" dirty="0" err="1"/>
              <a:t>Akord</a:t>
            </a:r>
            <a:endParaRPr lang="de-DE" dirty="0"/>
          </a:p>
          <a:p>
            <a:pPr lvl="1"/>
            <a:r>
              <a:rPr lang="en-US" dirty="0" err="1"/>
              <a:t>nemocniční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pokrývá</a:t>
            </a:r>
            <a:r>
              <a:rPr lang="en-US" dirty="0"/>
              <a:t> </a:t>
            </a:r>
            <a:r>
              <a:rPr lang="en-US" dirty="0" err="1"/>
              <a:t>provoz</a:t>
            </a:r>
            <a:r>
              <a:rPr lang="en-US" dirty="0"/>
              <a:t> </a:t>
            </a:r>
            <a:r>
              <a:rPr lang="en-US" dirty="0" err="1"/>
              <a:t>klinických</a:t>
            </a:r>
            <a:r>
              <a:rPr lang="en-US" dirty="0"/>
              <a:t> </a:t>
            </a:r>
            <a:r>
              <a:rPr lang="en-US" dirty="0" err="1"/>
              <a:t>pracovišť</a:t>
            </a:r>
            <a:r>
              <a:rPr lang="en-US" dirty="0"/>
              <a:t> a </a:t>
            </a:r>
            <a:r>
              <a:rPr lang="en-US" dirty="0" err="1"/>
              <a:t>vedení</a:t>
            </a:r>
            <a:r>
              <a:rPr lang="en-US" dirty="0"/>
              <a:t> </a:t>
            </a:r>
            <a:r>
              <a:rPr lang="en-US" dirty="0" err="1"/>
              <a:t>zdravotní</a:t>
            </a:r>
            <a:r>
              <a:rPr lang="en-US" dirty="0"/>
              <a:t> </a:t>
            </a:r>
            <a:r>
              <a:rPr lang="en-US" dirty="0" err="1"/>
              <a:t>dokumentace</a:t>
            </a:r>
            <a:r>
              <a:rPr lang="en-US" dirty="0"/>
              <a:t>.</a:t>
            </a:r>
            <a:endParaRPr lang="de-DE" dirty="0"/>
          </a:p>
          <a:p>
            <a:r>
              <a:rPr lang="de-DE" dirty="0"/>
              <a:t>FONS Enterprise</a:t>
            </a:r>
          </a:p>
          <a:p>
            <a:pPr lvl="1"/>
            <a:r>
              <a:rPr lang="en-US" dirty="0" err="1"/>
              <a:t>specializovaný</a:t>
            </a:r>
            <a:r>
              <a:rPr lang="en-US" dirty="0"/>
              <a:t> </a:t>
            </a:r>
            <a:r>
              <a:rPr lang="en-US" dirty="0" err="1"/>
              <a:t>nemocniční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určený</a:t>
            </a:r>
            <a:r>
              <a:rPr lang="en-US" dirty="0"/>
              <a:t> pro </a:t>
            </a:r>
            <a:r>
              <a:rPr lang="en-US" dirty="0" err="1"/>
              <a:t>rozsáhlé</a:t>
            </a:r>
            <a:r>
              <a:rPr lang="en-US" dirty="0"/>
              <a:t> a </a:t>
            </a:r>
            <a:r>
              <a:rPr lang="en-US" dirty="0" err="1"/>
              <a:t>specializované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.</a:t>
            </a:r>
            <a:endParaRPr lang="de-DE" dirty="0"/>
          </a:p>
          <a:p>
            <a:r>
              <a:rPr lang="de-DE" dirty="0"/>
              <a:t>FONS </a:t>
            </a:r>
            <a:r>
              <a:rPr lang="de-DE" dirty="0" err="1"/>
              <a:t>Openlims</a:t>
            </a:r>
            <a:endParaRPr lang="de-DE" dirty="0"/>
          </a:p>
          <a:p>
            <a:pPr lvl="1"/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specifické</a:t>
            </a:r>
            <a:r>
              <a:rPr lang="en-US" dirty="0"/>
              <a:t> </a:t>
            </a:r>
            <a:r>
              <a:rPr lang="en-US" dirty="0" err="1"/>
              <a:t>pracovní</a:t>
            </a:r>
            <a:r>
              <a:rPr lang="en-US" dirty="0"/>
              <a:t> </a:t>
            </a:r>
            <a:r>
              <a:rPr lang="en-US" dirty="0" err="1"/>
              <a:t>procesy</a:t>
            </a:r>
            <a:r>
              <a:rPr lang="en-US" dirty="0"/>
              <a:t> v </a:t>
            </a:r>
            <a:r>
              <a:rPr lang="en-US" dirty="0" err="1"/>
              <a:t>odbornostech</a:t>
            </a:r>
            <a:r>
              <a:rPr lang="en-US" dirty="0"/>
              <a:t>: </a:t>
            </a:r>
            <a:r>
              <a:rPr lang="en-US" dirty="0" err="1"/>
              <a:t>biochemie</a:t>
            </a:r>
            <a:r>
              <a:rPr lang="en-US" dirty="0"/>
              <a:t>, </a:t>
            </a:r>
            <a:r>
              <a:rPr lang="en-US" dirty="0" err="1"/>
              <a:t>hematologie</a:t>
            </a:r>
            <a:r>
              <a:rPr lang="en-US" dirty="0"/>
              <a:t>, </a:t>
            </a:r>
            <a:r>
              <a:rPr lang="en-US" dirty="0" err="1"/>
              <a:t>imunologie</a:t>
            </a:r>
            <a:r>
              <a:rPr lang="en-US" dirty="0"/>
              <a:t>, </a:t>
            </a:r>
            <a:r>
              <a:rPr lang="en-US" dirty="0" err="1"/>
              <a:t>sérologie</a:t>
            </a:r>
            <a:r>
              <a:rPr lang="en-US" dirty="0"/>
              <a:t>, </a:t>
            </a:r>
            <a:r>
              <a:rPr lang="en-US" dirty="0" err="1"/>
              <a:t>parazitologie</a:t>
            </a:r>
            <a:r>
              <a:rPr lang="en-US" dirty="0"/>
              <a:t>, </a:t>
            </a:r>
            <a:r>
              <a:rPr lang="en-US" dirty="0" err="1"/>
              <a:t>mykologie</a:t>
            </a:r>
            <a:r>
              <a:rPr lang="en-US" dirty="0"/>
              <a:t>, </a:t>
            </a:r>
            <a:r>
              <a:rPr lang="en-US" dirty="0" err="1"/>
              <a:t>virologie</a:t>
            </a:r>
            <a:r>
              <a:rPr lang="en-US" dirty="0"/>
              <a:t>, </a:t>
            </a:r>
            <a:r>
              <a:rPr lang="en-US" dirty="0" err="1"/>
              <a:t>cytologie</a:t>
            </a:r>
            <a:r>
              <a:rPr lang="en-US" dirty="0"/>
              <a:t>, </a:t>
            </a:r>
            <a:r>
              <a:rPr lang="en-US" dirty="0" err="1"/>
              <a:t>genetika</a:t>
            </a:r>
            <a:r>
              <a:rPr lang="en-US" dirty="0"/>
              <a:t>, </a:t>
            </a:r>
            <a:r>
              <a:rPr lang="en-US" dirty="0" err="1"/>
              <a:t>cytogenetika</a:t>
            </a:r>
            <a:r>
              <a:rPr lang="en-US" dirty="0"/>
              <a:t>, </a:t>
            </a:r>
            <a:r>
              <a:rPr lang="en-US" dirty="0" err="1"/>
              <a:t>bakteriologie</a:t>
            </a:r>
            <a:r>
              <a:rPr lang="en-US" dirty="0"/>
              <a:t>, </a:t>
            </a:r>
            <a:r>
              <a:rPr lang="en-US" dirty="0" err="1"/>
              <a:t>transfuziologie</a:t>
            </a:r>
            <a:r>
              <a:rPr lang="en-US" dirty="0"/>
              <a:t>.</a:t>
            </a:r>
            <a:endParaRPr lang="de-DE" dirty="0"/>
          </a:p>
          <a:p>
            <a:r>
              <a:rPr lang="de-DE" dirty="0"/>
              <a:t>FONS Reports</a:t>
            </a:r>
          </a:p>
          <a:p>
            <a:pPr lvl="1"/>
            <a:r>
              <a:rPr lang="en-US" dirty="0" err="1"/>
              <a:t>Manažerský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endParaRPr lang="de-DE" dirty="0"/>
          </a:p>
          <a:p>
            <a:r>
              <a:rPr lang="de-DE" dirty="0"/>
              <a:t>FONS Integration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integraci</a:t>
            </a:r>
            <a:r>
              <a:rPr lang="en-US" dirty="0"/>
              <a:t> </a:t>
            </a:r>
            <a:r>
              <a:rPr lang="en-US" dirty="0" err="1"/>
              <a:t>heterogenních</a:t>
            </a:r>
            <a:r>
              <a:rPr lang="en-US" dirty="0"/>
              <a:t> </a:t>
            </a:r>
            <a:r>
              <a:rPr lang="en-US" dirty="0" err="1"/>
              <a:t>systémů</a:t>
            </a:r>
            <a:r>
              <a:rPr lang="en-US" dirty="0"/>
              <a:t> do </a:t>
            </a:r>
            <a:r>
              <a:rPr lang="en-US" dirty="0" err="1"/>
              <a:t>komplexních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</a:t>
            </a:r>
            <a:r>
              <a:rPr lang="en-US" dirty="0" err="1"/>
              <a:t>výměny</a:t>
            </a:r>
            <a:r>
              <a:rPr lang="en-US" dirty="0"/>
              <a:t> a </a:t>
            </a:r>
            <a:r>
              <a:rPr lang="en-US" dirty="0" err="1"/>
              <a:t>sdílení</a:t>
            </a:r>
            <a:r>
              <a:rPr lang="en-US" dirty="0"/>
              <a:t> </a:t>
            </a:r>
            <a:r>
              <a:rPr lang="en-US" dirty="0" err="1"/>
              <a:t>informací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v 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zdravotnického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pomoci</a:t>
            </a:r>
            <a:r>
              <a:rPr lang="en-US" dirty="0"/>
              <a:t> DASTA, HL7, IHE</a:t>
            </a:r>
            <a:endParaRPr lang="de-DE" dirty="0"/>
          </a:p>
          <a:p>
            <a:endParaRPr lang="de-DE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993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/>
              <a:t>Tým 2 – Modul Nastaveni Kalendáře</a:t>
            </a:r>
          </a:p>
          <a:p>
            <a:pPr lvl="1"/>
            <a:r>
              <a:rPr lang="cs-CZ" dirty="0"/>
              <a:t>Lékař může zadat časový úsek, kdy je dostupný na ordinace v oddělení</a:t>
            </a:r>
          </a:p>
          <a:p>
            <a:pPr lvl="1"/>
            <a:r>
              <a:rPr lang="cs-CZ" dirty="0"/>
              <a:t>Časový úsek má začátek a konec.</a:t>
            </a:r>
          </a:p>
          <a:p>
            <a:pPr lvl="1"/>
            <a:r>
              <a:rPr lang="cs-CZ" dirty="0"/>
              <a:t>Lékař může přihodit časový úsek k určitému datu, nebo ho opakovat na denní, týdenní nebo měsíční bázi</a:t>
            </a:r>
          </a:p>
          <a:p>
            <a:pPr lvl="1"/>
            <a:r>
              <a:rPr lang="cs-CZ" dirty="0"/>
              <a:t>Lékař může upravit nebo odstranit časové úseky </a:t>
            </a:r>
          </a:p>
          <a:p>
            <a:pPr lvl="1"/>
            <a:r>
              <a:rPr lang="cs-CZ" dirty="0"/>
              <a:t>Stav a barva časových úseků jsou vždy</a:t>
            </a:r>
          </a:p>
          <a:p>
            <a:pPr lvl="2"/>
            <a:r>
              <a:rPr lang="cs-CZ" dirty="0"/>
              <a:t>zelená pro volné (když není žádná rezervace, nebo jsou jen předběžné nebo odmítnuté rezervace)</a:t>
            </a:r>
          </a:p>
          <a:p>
            <a:pPr lvl="2"/>
            <a:r>
              <a:rPr lang="cs-CZ" dirty="0"/>
              <a:t>červená pro obsazeno (když je jedna potvrzená rezervace)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03792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Tým 3 – Modul Tvorba Rezervace</a:t>
            </a:r>
          </a:p>
          <a:p>
            <a:pPr lvl="1"/>
            <a:r>
              <a:rPr lang="cs-CZ" dirty="0"/>
              <a:t>Pacient může zobrazit kalendář všech lékařů</a:t>
            </a:r>
          </a:p>
          <a:p>
            <a:pPr lvl="1"/>
            <a:r>
              <a:rPr lang="cs-CZ" dirty="0"/>
              <a:t>Systém zobrazí pouze rezervace přihlášeného pacienta </a:t>
            </a:r>
          </a:p>
          <a:p>
            <a:pPr lvl="1"/>
            <a:r>
              <a:rPr lang="cs-CZ" dirty="0"/>
              <a:t>Pacient může vytvořit novou rezervaci na jedné nebo více časových úseků s ohledem na nastavené přístupné kapacity</a:t>
            </a:r>
          </a:p>
          <a:p>
            <a:pPr lvl="1"/>
            <a:r>
              <a:rPr lang="cs-CZ" dirty="0"/>
              <a:t>Pacient může zrušit rezervaci</a:t>
            </a:r>
          </a:p>
          <a:p>
            <a:pPr lvl="1"/>
            <a:r>
              <a:rPr lang="cs-CZ" dirty="0"/>
              <a:t>Systém pošle e-mail pacientovi i lékaře při vytváření nebo zrušení</a:t>
            </a:r>
          </a:p>
          <a:p>
            <a:r>
              <a:rPr lang="cs-CZ" dirty="0"/>
              <a:t>3 studenty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136944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Tým 4 – Modul Zprava Rezervace </a:t>
            </a:r>
          </a:p>
          <a:p>
            <a:pPr lvl="1"/>
            <a:r>
              <a:rPr lang="cs-CZ" dirty="0"/>
              <a:t>Lékař může zobrazit vlastní kalendář nebo kalendář kolegové</a:t>
            </a:r>
          </a:p>
          <a:p>
            <a:pPr lvl="1"/>
            <a:r>
              <a:rPr lang="cs-CZ" dirty="0"/>
              <a:t>Lékař může změnit rezervace provedené na vlastní kalendář</a:t>
            </a:r>
          </a:p>
          <a:p>
            <a:pPr lvl="1"/>
            <a:r>
              <a:rPr lang="cs-CZ" dirty="0"/>
              <a:t>Lékař může změnit stav rezervace, z nové na předběžné, z nové či předběžné na potvrzené nebo odmítnuté.</a:t>
            </a:r>
          </a:p>
          <a:p>
            <a:pPr lvl="1"/>
            <a:r>
              <a:rPr lang="cs-CZ" dirty="0"/>
              <a:t>E-mail je poslán pacientovi, pokud se změní stav</a:t>
            </a:r>
          </a:p>
          <a:p>
            <a:pPr lvl="1"/>
            <a:r>
              <a:rPr lang="cs-CZ" dirty="0"/>
              <a:t>Lékař může potvrdit maximálně jednou rezervace pro stejný časový úsek</a:t>
            </a:r>
          </a:p>
          <a:p>
            <a:pPr lvl="1"/>
            <a:r>
              <a:rPr lang="cs-CZ" dirty="0"/>
              <a:t>Stav a barva rezervace jsou vždy: žlutá (nová rezervace), oranžová (předběžná rezervace), červená (odmítnutá rezervace), modrá (potvrzená rezervace)</a:t>
            </a:r>
          </a:p>
          <a:p>
            <a:pPr lvl="1"/>
            <a:r>
              <a:rPr lang="cs-CZ" dirty="0"/>
              <a:t>Zvláštní Android aplikace umožňuje lékař zobrazit seznam všech potvrzené rezervace na svůj telefon</a:t>
            </a:r>
          </a:p>
          <a:p>
            <a:r>
              <a:rPr lang="cs-CZ" dirty="0"/>
              <a:t>5 studentů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16682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3810000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Zprovozňovaní na fakultní web</a:t>
            </a:r>
          </a:p>
          <a:p>
            <a:pPr lvl="1"/>
            <a:r>
              <a:rPr lang="cs-CZ" dirty="0"/>
              <a:t>Příprava databáze</a:t>
            </a:r>
          </a:p>
          <a:p>
            <a:pPr lvl="2"/>
            <a:r>
              <a:rPr lang="cs-CZ" dirty="0"/>
              <a:t>Aktivace fakultního účtu:</a:t>
            </a:r>
          </a:p>
          <a:p>
            <a:pPr marL="1703070" lvl="3" indent="-514350">
              <a:defRPr/>
            </a:pPr>
            <a:r>
              <a:rPr lang="cs-CZ" dirty="0"/>
              <a:t>Připojení k FTP</a:t>
            </a:r>
            <a:r>
              <a:rPr lang="en-US" dirty="0"/>
              <a:t> (</a:t>
            </a:r>
            <a:r>
              <a:rPr lang="en-US" dirty="0" err="1"/>
              <a:t>vytvo</a:t>
            </a:r>
            <a:r>
              <a:rPr lang="cs-CZ" dirty="0"/>
              <a:t>ří se vaše pracovní složka)</a:t>
            </a:r>
            <a:r>
              <a:rPr lang="en-US" dirty="0"/>
              <a:t>:</a:t>
            </a:r>
            <a:endParaRPr lang="cs-CZ" dirty="0"/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/>
              <a:t>Na Váš počítač </a:t>
            </a:r>
            <a:r>
              <a:rPr lang="en-US" dirty="0"/>
              <a:t>(</a:t>
            </a:r>
            <a:r>
              <a:rPr lang="cs-CZ" dirty="0"/>
              <a:t>Windows Explorer)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/>
              <a:t>Zadat vaše emailové přihlašovací údaje a heslo</a:t>
            </a:r>
          </a:p>
          <a:p>
            <a:pPr marL="1703070" lvl="3" indent="-514350">
              <a:defRPr/>
            </a:pPr>
            <a:r>
              <a:rPr lang="cs-CZ" dirty="0"/>
              <a:t>První otevření stránek v prohlížeči</a:t>
            </a:r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endParaRPr lang="cs-CZ" dirty="0"/>
          </a:p>
          <a:p>
            <a:pPr marL="1703070" lvl="3" indent="-514350">
              <a:defRPr/>
            </a:pPr>
            <a:r>
              <a:rPr lang="cs-CZ" dirty="0"/>
              <a:t>Kliknout na stránkách Vytvořit databázi.</a:t>
            </a:r>
          </a:p>
          <a:p>
            <a:pPr marL="1703070" lvl="3" indent="-514350">
              <a:defRPr/>
            </a:pPr>
            <a:r>
              <a:rPr lang="cs-CZ" dirty="0"/>
              <a:t>Na Vaši školní adresu by Vám měl přijít mail s </a:t>
            </a:r>
            <a:r>
              <a:rPr lang="cs-CZ" b="1" dirty="0"/>
              <a:t>přihlašovacími údaji pro databázi </a:t>
            </a:r>
            <a:r>
              <a:rPr lang="cs-CZ" dirty="0"/>
              <a:t>– ten si uschovejte.</a:t>
            </a:r>
          </a:p>
          <a:p>
            <a:pPr lvl="2"/>
            <a:r>
              <a:rPr lang="cs-CZ" dirty="0"/>
              <a:t>Vyplnění </a:t>
            </a:r>
            <a:r>
              <a:rPr lang="cs-CZ" dirty="0" err="1"/>
              <a:t>databaze</a:t>
            </a:r>
            <a:r>
              <a:rPr lang="cs-CZ" dirty="0"/>
              <a:t>:</a:t>
            </a:r>
          </a:p>
          <a:p>
            <a:pPr lvl="3"/>
            <a:r>
              <a:rPr lang="cs-CZ" dirty="0">
                <a:latin typeface="Arial Narrow" pitchFamily="34" charset="0"/>
              </a:rPr>
              <a:t>Otevřít </a:t>
            </a:r>
            <a:r>
              <a:rPr lang="cs-CZ" dirty="0">
                <a:latin typeface="Arial Narrow" pitchFamily="34" charset="0"/>
                <a:hlinkClick r:id="rId4"/>
              </a:rPr>
              <a:t>http://databaze.fbmi.cvut.cz/mysql</a:t>
            </a:r>
            <a:endParaRPr lang="cs-CZ" dirty="0">
              <a:latin typeface="Arial Narrow" pitchFamily="34" charset="0"/>
            </a:endParaRPr>
          </a:p>
          <a:p>
            <a:pPr lvl="3"/>
            <a:r>
              <a:rPr lang="cs-CZ" dirty="0">
                <a:latin typeface="Arial Narrow" pitchFamily="34" charset="0"/>
              </a:rPr>
              <a:t>Zadávat </a:t>
            </a:r>
            <a:r>
              <a:rPr lang="cs-CZ" dirty="0"/>
              <a:t>přihlašovací údaje pro databázi</a:t>
            </a:r>
          </a:p>
          <a:p>
            <a:pPr lvl="3"/>
            <a:r>
              <a:rPr lang="cs-CZ" dirty="0"/>
              <a:t>Otevřít SQL konsole a vložit SQL příkazy z souboru </a:t>
            </a:r>
            <a:r>
              <a:rPr lang="cs-CZ" b="1" dirty="0" err="1"/>
              <a:t>database.sql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vytvo</a:t>
            </a:r>
            <a:r>
              <a:rPr lang="cs-CZ" dirty="0"/>
              <a:t>ří se tabulky department, user, </a:t>
            </a:r>
            <a:r>
              <a:rPr lang="cs-CZ" dirty="0" err="1"/>
              <a:t>record</a:t>
            </a:r>
            <a:r>
              <a:rPr lang="cs-CZ" dirty="0"/>
              <a:t>, </a:t>
            </a:r>
            <a:r>
              <a:rPr lang="cs-CZ" dirty="0" err="1"/>
              <a:t>patient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.)</a:t>
            </a:r>
          </a:p>
          <a:p>
            <a:pPr lvl="2"/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Zprovozňovaní původní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381000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Zprovozňovaní na fakultní web</a:t>
            </a:r>
          </a:p>
          <a:p>
            <a:pPr lvl="1"/>
            <a:r>
              <a:rPr lang="cs-CZ" dirty="0"/>
              <a:t>Příprava PHP kódu</a:t>
            </a:r>
          </a:p>
          <a:p>
            <a:pPr lvl="2"/>
            <a:r>
              <a:rPr lang="cs-CZ" dirty="0"/>
              <a:t>Konfigurace připojeni k databáze</a:t>
            </a:r>
          </a:p>
          <a:p>
            <a:pPr lvl="3"/>
            <a:r>
              <a:rPr lang="cs-CZ" sz="2600" dirty="0"/>
              <a:t>Rozbalit </a:t>
            </a:r>
            <a:r>
              <a:rPr lang="cs-CZ" sz="2600" b="1" dirty="0" err="1"/>
              <a:t>nis.rar</a:t>
            </a:r>
            <a:r>
              <a:rPr lang="cs-CZ" sz="2600" dirty="0"/>
              <a:t> </a:t>
            </a:r>
          </a:p>
          <a:p>
            <a:pPr lvl="3"/>
            <a:r>
              <a:rPr lang="cs-CZ" sz="2600" dirty="0" err="1"/>
              <a:t>Otevrit</a:t>
            </a:r>
            <a:r>
              <a:rPr lang="cs-CZ" sz="2600" dirty="0"/>
              <a:t> </a:t>
            </a:r>
            <a:r>
              <a:rPr lang="cs-CZ" sz="2600" b="1" dirty="0" err="1"/>
              <a:t>connection.php</a:t>
            </a:r>
            <a:r>
              <a:rPr lang="cs-CZ" sz="2600" dirty="0"/>
              <a:t> a </a:t>
            </a:r>
            <a:r>
              <a:rPr lang="cs-CZ" sz="2600" dirty="0" err="1"/>
              <a:t>pridat</a:t>
            </a:r>
            <a:r>
              <a:rPr lang="cs-CZ" sz="2600" dirty="0"/>
              <a:t> </a:t>
            </a:r>
            <a:r>
              <a:rPr lang="cs-CZ" sz="2600" dirty="0" err="1"/>
              <a:t>fakultni_login</a:t>
            </a:r>
            <a:r>
              <a:rPr lang="cs-CZ" sz="2600" dirty="0"/>
              <a:t> a </a:t>
            </a:r>
            <a:r>
              <a:rPr lang="cs-CZ" sz="2600" dirty="0" err="1"/>
              <a:t>databazove_heslo</a:t>
            </a:r>
            <a:endParaRPr lang="cs-CZ" sz="2600" dirty="0"/>
          </a:p>
          <a:p>
            <a:pPr lvl="2"/>
            <a:r>
              <a:rPr lang="cs-CZ" sz="2300" dirty="0"/>
              <a:t>Připojení k FTP</a:t>
            </a:r>
            <a:endParaRPr lang="cs-CZ" dirty="0"/>
          </a:p>
          <a:p>
            <a:pPr lvl="3"/>
            <a:r>
              <a:rPr lang="cs-CZ" dirty="0"/>
              <a:t>Na Váš počítač </a:t>
            </a:r>
            <a:r>
              <a:rPr lang="en-US" dirty="0"/>
              <a:t>(</a:t>
            </a:r>
            <a:r>
              <a:rPr lang="cs-CZ" dirty="0"/>
              <a:t>Windows Explorer)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lvl="3"/>
            <a:r>
              <a:rPr lang="cs-CZ" dirty="0"/>
              <a:t>Zadat vaše emailové přihlašovací údaje a heslo</a:t>
            </a:r>
          </a:p>
          <a:p>
            <a:pPr lvl="2"/>
            <a:r>
              <a:rPr lang="cs-CZ" dirty="0" err="1"/>
              <a:t>Upload</a:t>
            </a:r>
            <a:r>
              <a:rPr lang="cs-CZ" dirty="0"/>
              <a:t> PHP soubory</a:t>
            </a:r>
          </a:p>
          <a:p>
            <a:pPr lvl="3"/>
            <a:r>
              <a:rPr lang="cs-CZ" sz="2600" dirty="0"/>
              <a:t>Kopírovat všechny PHP soubory včetně nove </a:t>
            </a:r>
            <a:r>
              <a:rPr lang="cs-CZ" sz="2600" dirty="0" err="1"/>
              <a:t>connection.php</a:t>
            </a:r>
            <a:r>
              <a:rPr lang="cs-CZ" sz="2600" dirty="0"/>
              <a:t> do FTP uložiště</a:t>
            </a:r>
          </a:p>
          <a:p>
            <a:pPr lvl="1"/>
            <a:r>
              <a:rPr lang="cs-CZ" dirty="0"/>
              <a:t>Testovat aplikaci</a:t>
            </a:r>
          </a:p>
          <a:p>
            <a:pPr lvl="2"/>
            <a:r>
              <a:rPr lang="cs-CZ" sz="2300" dirty="0"/>
              <a:t>Otevření stránek v prohlížeči</a:t>
            </a:r>
            <a:endParaRPr lang="de-DE" sz="2300" dirty="0"/>
          </a:p>
          <a:p>
            <a:pPr lvl="3"/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r>
              <a:rPr lang="cs-CZ" dirty="0">
                <a:hlinkClick r:id="rId3"/>
              </a:rPr>
              <a:t>/</a:t>
            </a:r>
            <a:r>
              <a:rPr lang="cs-CZ" dirty="0" err="1">
                <a:hlinkClick r:id="rId3"/>
              </a:rPr>
              <a:t>class.viewer.php</a:t>
            </a:r>
            <a:r>
              <a:rPr lang="de-DE" dirty="0">
                <a:hlinkClick r:id="rId3"/>
              </a:rPr>
              <a:t>?</a:t>
            </a:r>
            <a:r>
              <a:rPr lang="cs-CZ" dirty="0" err="1">
                <a:hlinkClick r:id="rId3"/>
              </a:rPr>
              <a:t>form_id</a:t>
            </a:r>
            <a:r>
              <a:rPr lang="de-DE" dirty="0">
                <a:hlinkClick r:id="rId3"/>
              </a:rPr>
              <a:t>=1</a:t>
            </a:r>
            <a:endParaRPr lang="de-DE" dirty="0"/>
          </a:p>
          <a:p>
            <a:pPr lvl="3"/>
            <a:r>
              <a:rPr lang="cs-CZ" dirty="0" err="1"/>
              <a:t>Login</a:t>
            </a:r>
            <a:r>
              <a:rPr lang="cs-CZ" dirty="0"/>
              <a:t> </a:t>
            </a:r>
            <a:r>
              <a:rPr lang="cs-CZ" dirty="0" err="1"/>
              <a:t>admin</a:t>
            </a:r>
            <a:r>
              <a:rPr lang="de-DE" dirty="0"/>
              <a:t>/</a:t>
            </a:r>
            <a:r>
              <a:rPr lang="cs-CZ" dirty="0" err="1"/>
              <a:t>admin</a:t>
            </a:r>
            <a:r>
              <a:rPr lang="cs-CZ" dirty="0"/>
              <a:t> pro </a:t>
            </a:r>
            <a:r>
              <a:rPr lang="cs-CZ" dirty="0" err="1"/>
              <a:t>spravce</a:t>
            </a:r>
            <a:r>
              <a:rPr lang="cs-CZ" dirty="0"/>
              <a:t> nebo </a:t>
            </a:r>
            <a:r>
              <a:rPr lang="cs-CZ" dirty="0" err="1"/>
              <a:t>janda</a:t>
            </a:r>
            <a:r>
              <a:rPr lang="de-DE" dirty="0"/>
              <a:t>/</a:t>
            </a:r>
            <a:r>
              <a:rPr lang="cs-CZ" dirty="0" err="1"/>
              <a:t>janda</a:t>
            </a:r>
            <a:r>
              <a:rPr lang="cs-CZ" dirty="0"/>
              <a:t> pro </a:t>
            </a:r>
            <a:r>
              <a:rPr lang="cs-CZ" dirty="0" err="1"/>
              <a:t>lekare</a:t>
            </a:r>
            <a:endParaRPr lang="cs-CZ" dirty="0"/>
          </a:p>
          <a:p>
            <a:pPr lvl="2"/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Zprovozňovaní původní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FONS </a:t>
            </a:r>
            <a:r>
              <a:rPr lang="de-DE" dirty="0" err="1"/>
              <a:t>Akord</a:t>
            </a:r>
            <a:r>
              <a:rPr lang="de-DE" dirty="0"/>
              <a:t> - </a:t>
            </a:r>
            <a:r>
              <a:rPr lang="de-DE" dirty="0" err="1"/>
              <a:t>Architektura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19231" y="2092993"/>
            <a:ext cx="2895600" cy="2133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</a:t>
            </a:r>
          </a:p>
          <a:p>
            <a:pPr lvl="1"/>
            <a:r>
              <a:rPr lang="cs-CZ" dirty="0"/>
              <a:t>Databáze (MS SQL Server)</a:t>
            </a:r>
          </a:p>
          <a:p>
            <a:pPr lvl="1"/>
            <a:r>
              <a:rPr lang="cs-CZ" dirty="0"/>
              <a:t>Licenční schéma (DB) </a:t>
            </a:r>
          </a:p>
          <a:p>
            <a:pPr lvl="1"/>
            <a:r>
              <a:rPr lang="cs-CZ" dirty="0"/>
              <a:t>Globální nastavení</a:t>
            </a:r>
          </a:p>
          <a:p>
            <a:pPr lvl="1"/>
            <a:r>
              <a:rPr lang="cs-CZ" dirty="0"/>
              <a:t>Uživatelské nastavení</a:t>
            </a:r>
          </a:p>
          <a:p>
            <a:pPr lvl="1"/>
            <a:r>
              <a:rPr lang="cs-CZ" dirty="0"/>
              <a:t>Provozní soubory aplikace</a:t>
            </a:r>
          </a:p>
          <a:p>
            <a:pPr lvl="1"/>
            <a:r>
              <a:rPr lang="cs-CZ" dirty="0"/>
              <a:t>Tiskové předlohy</a:t>
            </a:r>
          </a:p>
          <a:p>
            <a:pPr lvl="1"/>
            <a:r>
              <a:rPr lang="cs-CZ" dirty="0"/>
              <a:t>Logy</a:t>
            </a:r>
          </a:p>
          <a:p>
            <a:pPr lvl="1"/>
            <a:endParaRPr lang="en-US" dirty="0"/>
          </a:p>
        </p:txBody>
      </p:sp>
      <p:pic>
        <p:nvPicPr>
          <p:cNvPr id="5" name="Picture 4" descr="C:\Users\slosarcik\AppData\Local\Microsoft\Windows\Temporary Internet Files\Content.IE5\690NWCUX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781" y="877975"/>
            <a:ext cx="1111250" cy="1111250"/>
          </a:xfrm>
          <a:prstGeom prst="rect">
            <a:avLst/>
          </a:prstGeom>
          <a:noFill/>
        </p:spPr>
      </p:pic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381" y="1030375"/>
            <a:ext cx="974025" cy="598487"/>
          </a:xfrm>
          <a:prstGeom prst="rect">
            <a:avLst/>
          </a:prstGeom>
          <a:noFill/>
        </p:spPr>
      </p:pic>
      <p:cxnSp>
        <p:nvCxnSpPr>
          <p:cNvPr id="7" name="Přímá spojovací šipka 16"/>
          <p:cNvCxnSpPr>
            <a:stCxn id="5" idx="3"/>
          </p:cNvCxnSpPr>
          <p:nvPr/>
        </p:nvCxnSpPr>
        <p:spPr>
          <a:xfrm flipV="1">
            <a:off x="1767031" y="1411375"/>
            <a:ext cx="4679950" cy="2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/>
          <p:cNvSpPr txBox="1">
            <a:spLocks/>
          </p:cNvSpPr>
          <p:nvPr/>
        </p:nvSpPr>
        <p:spPr>
          <a:xfrm>
            <a:off x="5486400" y="1809750"/>
            <a:ext cx="2895600" cy="3048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dirty="0"/>
              <a:t>Klientská stanice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7338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Orientace v základním formuláři</a:t>
            </a:r>
            <a:endParaRPr lang="cs-CZ" dirty="0"/>
          </a:p>
          <a:p>
            <a:pPr lvl="1"/>
            <a:r>
              <a:rPr lang="cs-CZ" dirty="0"/>
              <a:t>přihlášení </a:t>
            </a:r>
            <a:r>
              <a:rPr lang="cs-CZ" dirty="0" err="1"/>
              <a:t>lekar</a:t>
            </a:r>
            <a:r>
              <a:rPr lang="cs-CZ" dirty="0"/>
              <a:t>/</a:t>
            </a:r>
            <a:r>
              <a:rPr lang="cs-CZ" dirty="0" err="1"/>
              <a:t>lekar</a:t>
            </a:r>
            <a:endParaRPr lang="cs-CZ" dirty="0"/>
          </a:p>
          <a:p>
            <a:pPr lvl="1"/>
            <a:r>
              <a:rPr lang="cs-CZ" dirty="0"/>
              <a:t>Po přihlášení se zobrazí základní okno formuláře se seznamem dostupných stanic a pacientů</a:t>
            </a:r>
            <a:endParaRPr lang="cs-CZ" sz="3700" dirty="0"/>
          </a:p>
          <a:p>
            <a:pPr lvl="1"/>
            <a:r>
              <a:rPr lang="cs-CZ" dirty="0"/>
              <a:t>V horní části formuláře jsou umístěny nabídky menu, pod nimi </a:t>
            </a:r>
            <a:r>
              <a:rPr lang="cs-CZ" dirty="0" err="1"/>
              <a:t>toolbar</a:t>
            </a:r>
            <a:r>
              <a:rPr lang="cs-CZ" dirty="0"/>
              <a:t> s ikonami</a:t>
            </a:r>
            <a:endParaRPr lang="cs-CZ" sz="3700" dirty="0"/>
          </a:p>
          <a:p>
            <a:pPr lvl="1"/>
            <a:r>
              <a:rPr lang="cs-CZ" dirty="0"/>
              <a:t>V levé části formuláře k dispozici je seznam dostupných oddělení, stanic a místností</a:t>
            </a:r>
            <a:endParaRPr lang="cs-CZ" sz="3700" dirty="0"/>
          </a:p>
          <a:p>
            <a:pPr lvl="1"/>
            <a:r>
              <a:rPr lang="cs-CZ" dirty="0"/>
              <a:t>V pravé části vidíme seznam pacientů, kteří jsou buď hospitalizováni nebo v aktuální den přijati do dané ambulance</a:t>
            </a:r>
            <a:endParaRPr lang="cs-CZ" sz="3700" dirty="0"/>
          </a:p>
          <a:p>
            <a:pPr lvl="1"/>
            <a:r>
              <a:rPr lang="cs-CZ" dirty="0"/>
              <a:t>Ve spodní části formuláře jsou k dispozici tlačítka k ukončení </a:t>
            </a:r>
            <a:r>
              <a:rPr lang="cs-CZ" dirty="0" err="1"/>
              <a:t>prgramu</a:t>
            </a:r>
            <a:r>
              <a:rPr lang="cs-CZ" dirty="0"/>
              <a:t>, odhlášení či přihlášení, Nápověda a filtrovací </a:t>
            </a:r>
            <a:r>
              <a:rPr lang="cs-CZ" dirty="0" err="1"/>
              <a:t>check</a:t>
            </a:r>
            <a:r>
              <a:rPr lang="cs-CZ" dirty="0"/>
              <a:t> boxy</a:t>
            </a:r>
            <a:endParaRPr lang="cs-CZ" sz="3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FONS Akord - FONS Akord – uživatelské rozhání</a:t>
            </a:r>
          </a:p>
        </p:txBody>
      </p:sp>
    </p:spTree>
    <p:extLst>
      <p:ext uri="{BB962C8B-B14F-4D97-AF65-F5344CB8AC3E}">
        <p14:creationId xmlns:p14="http://schemas.microsoft.com/office/powerpoint/2010/main" val="243759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411480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/>
              <a:t>formuláři</a:t>
            </a:r>
            <a:endParaRPr lang="cs-CZ" dirty="0"/>
          </a:p>
          <a:p>
            <a:pPr lvl="1"/>
            <a:r>
              <a:rPr lang="cs-CZ" dirty="0"/>
              <a:t>Formuláře slouží k zadávání údajů o pacientovi do počítače (chorobopis, recept, žádanky). </a:t>
            </a:r>
          </a:p>
          <a:p>
            <a:pPr lvl="1"/>
            <a:r>
              <a:rPr lang="cs-CZ" dirty="0"/>
              <a:t>V horní části formuláře je vidět panel </a:t>
            </a:r>
            <a:r>
              <a:rPr lang="cs-CZ" dirty="0" err="1"/>
              <a:t>nábídek</a:t>
            </a:r>
            <a:r>
              <a:rPr lang="cs-CZ" dirty="0"/>
              <a:t>. Tento panel se mění v závislosti na otevřeném formuláři.</a:t>
            </a:r>
          </a:p>
          <a:p>
            <a:pPr lvl="1"/>
            <a:r>
              <a:rPr lang="cs-CZ" dirty="0"/>
              <a:t>Nachází nástrojová lišta s ikonami tzv. </a:t>
            </a:r>
            <a:r>
              <a:rPr lang="cs-CZ" dirty="0" err="1"/>
              <a:t>Toolbar</a:t>
            </a:r>
            <a:r>
              <a:rPr lang="cs-CZ" dirty="0"/>
              <a:t>  </a:t>
            </a:r>
          </a:p>
          <a:p>
            <a:r>
              <a:rPr lang="cs-CZ" b="1" dirty="0"/>
              <a:t>Tabulky</a:t>
            </a:r>
          </a:p>
          <a:p>
            <a:pPr lvl="1"/>
            <a:r>
              <a:rPr lang="en-US" dirty="0" err="1"/>
              <a:t>Tabulky</a:t>
            </a:r>
            <a:r>
              <a:rPr lang="en-US" dirty="0"/>
              <a:t> se </a:t>
            </a:r>
            <a:r>
              <a:rPr lang="en-US" dirty="0" err="1"/>
              <a:t>využívají</a:t>
            </a:r>
            <a:r>
              <a:rPr lang="en-US" dirty="0"/>
              <a:t> k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různých</a:t>
            </a:r>
            <a:r>
              <a:rPr lang="en-US" dirty="0"/>
              <a:t> </a:t>
            </a:r>
            <a:r>
              <a:rPr lang="en-US" dirty="0" err="1"/>
              <a:t>výsledků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Biochemie</a:t>
            </a:r>
            <a:r>
              <a:rPr lang="en-US" dirty="0"/>
              <a:t>, </a:t>
            </a:r>
            <a:r>
              <a:rPr lang="en-US" dirty="0" err="1"/>
              <a:t>Hematologie</a:t>
            </a:r>
            <a:r>
              <a:rPr lang="en-US" dirty="0"/>
              <a:t>, </a:t>
            </a:r>
            <a:r>
              <a:rPr lang="en-US" dirty="0" err="1"/>
              <a:t>Vitální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, </a:t>
            </a:r>
            <a:r>
              <a:rPr lang="en-US" dirty="0" err="1"/>
              <a:t>Bilance</a:t>
            </a:r>
            <a:r>
              <a:rPr lang="en-US" dirty="0"/>
              <a:t> </a:t>
            </a:r>
            <a:r>
              <a:rPr lang="en-US" dirty="0" err="1"/>
              <a:t>tekutin</a:t>
            </a:r>
            <a:r>
              <a:rPr lang="en-US" dirty="0"/>
              <a:t> </a:t>
            </a:r>
            <a:r>
              <a:rPr lang="en-US" dirty="0" err="1"/>
              <a:t>atd</a:t>
            </a:r>
            <a:r>
              <a:rPr lang="en-US" dirty="0"/>
              <a:t>. </a:t>
            </a:r>
            <a:endParaRPr lang="cs-CZ" dirty="0"/>
          </a:p>
          <a:p>
            <a:r>
              <a:rPr lang="en-US" b="1" dirty="0" err="1"/>
              <a:t>Číselníky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výběru</a:t>
            </a:r>
            <a:r>
              <a:rPr lang="en-US" dirty="0"/>
              <a:t> </a:t>
            </a:r>
            <a:r>
              <a:rPr lang="en-US" dirty="0" err="1"/>
              <a:t>informací</a:t>
            </a:r>
            <a:r>
              <a:rPr lang="en-US" dirty="0"/>
              <a:t>. </a:t>
            </a:r>
            <a:endParaRPr lang="cs-CZ" dirty="0"/>
          </a:p>
          <a:p>
            <a:r>
              <a:rPr lang="cs-CZ" b="1" dirty="0"/>
              <a:t>Editory</a:t>
            </a:r>
          </a:p>
          <a:p>
            <a:pPr lvl="1"/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pořizování</a:t>
            </a:r>
            <a:r>
              <a:rPr lang="en-US" dirty="0"/>
              <a:t> </a:t>
            </a:r>
            <a:r>
              <a:rPr lang="en-US" dirty="0" err="1"/>
              <a:t>záznamů</a:t>
            </a:r>
            <a:r>
              <a:rPr lang="en-US" dirty="0"/>
              <a:t> o </a:t>
            </a:r>
            <a:r>
              <a:rPr lang="en-US" dirty="0" err="1"/>
              <a:t>pacientovi</a:t>
            </a:r>
            <a:r>
              <a:rPr lang="en-US" dirty="0"/>
              <a:t> </a:t>
            </a:r>
            <a:r>
              <a:rPr lang="en-US" dirty="0" err="1"/>
              <a:t>vypisovány</a:t>
            </a:r>
            <a:r>
              <a:rPr lang="en-US" dirty="0"/>
              <a:t> </a:t>
            </a:r>
            <a:r>
              <a:rPr lang="en-US" dirty="0" err="1"/>
              <a:t>volným</a:t>
            </a:r>
            <a:r>
              <a:rPr lang="en-US" dirty="0"/>
              <a:t> </a:t>
            </a:r>
            <a:r>
              <a:rPr lang="en-US" dirty="0" err="1"/>
              <a:t>textem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sz="2400" dirty="0" err="1"/>
              <a:t>možnost</a:t>
            </a:r>
            <a:r>
              <a:rPr lang="en-US" sz="2400" dirty="0"/>
              <a:t> </a:t>
            </a:r>
            <a:r>
              <a:rPr lang="en-US" sz="2400" dirty="0" err="1"/>
              <a:t>vybranou</a:t>
            </a:r>
            <a:r>
              <a:rPr lang="en-US" sz="2400" dirty="0"/>
              <a:t> </a:t>
            </a:r>
            <a:r>
              <a:rPr lang="en-US" sz="2400" dirty="0" err="1"/>
              <a:t>zprávu</a:t>
            </a:r>
            <a:r>
              <a:rPr lang="en-US" sz="2400" dirty="0"/>
              <a:t> „</a:t>
            </a:r>
            <a:r>
              <a:rPr lang="en-US" sz="2400" dirty="0" err="1"/>
              <a:t>zautorizovat</a:t>
            </a:r>
            <a:r>
              <a:rPr lang="en-US" sz="2400" dirty="0"/>
              <a:t>“, </a:t>
            </a:r>
            <a:r>
              <a:rPr lang="en-US" sz="2400" dirty="0" err="1"/>
              <a:t>tedy</a:t>
            </a:r>
            <a:r>
              <a:rPr lang="en-US" sz="2400" dirty="0"/>
              <a:t> </a:t>
            </a:r>
            <a:r>
              <a:rPr lang="en-US" sz="2400" dirty="0" err="1"/>
              <a:t>uzavřít</a:t>
            </a:r>
            <a:r>
              <a:rPr lang="en-US" sz="2400" dirty="0"/>
              <a:t> </a:t>
            </a:r>
            <a:r>
              <a:rPr lang="en-US" sz="2400" dirty="0" err="1"/>
              <a:t>proti</a:t>
            </a:r>
            <a:r>
              <a:rPr lang="en-US" sz="2400" dirty="0"/>
              <a:t> </a:t>
            </a:r>
            <a:r>
              <a:rPr lang="en-US" sz="2400" dirty="0" err="1"/>
              <a:t>jakýmkoliv</a:t>
            </a:r>
            <a:r>
              <a:rPr lang="en-US" sz="2400" dirty="0"/>
              <a:t> </a:t>
            </a:r>
            <a:r>
              <a:rPr lang="en-US" sz="2400" dirty="0" err="1"/>
              <a:t>změnám</a:t>
            </a:r>
            <a:r>
              <a:rPr lang="en-US" sz="2400" dirty="0"/>
              <a:t>. </a:t>
            </a:r>
            <a:endParaRPr lang="cs-CZ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uživatelské rozhání</a:t>
            </a:r>
          </a:p>
        </p:txBody>
      </p:sp>
    </p:spTree>
    <p:extLst>
      <p:ext uri="{BB962C8B-B14F-4D97-AF65-F5344CB8AC3E}">
        <p14:creationId xmlns:p14="http://schemas.microsoft.com/office/powerpoint/2010/main" val="11311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4248150"/>
          </a:xfrm>
        </p:spPr>
        <p:txBody>
          <a:bodyPr>
            <a:normAutofit fontScale="40000" lnSpcReduction="20000"/>
          </a:bodyPr>
          <a:lstStyle/>
          <a:p>
            <a:r>
              <a:rPr lang="cs-CZ" b="1" dirty="0"/>
              <a:t>Úvod</a:t>
            </a:r>
            <a:endParaRPr lang="cs-CZ" dirty="0"/>
          </a:p>
          <a:p>
            <a:pPr lvl="1"/>
            <a:r>
              <a:rPr lang="en-US" dirty="0" err="1"/>
              <a:t>Lékařský</a:t>
            </a:r>
            <a:r>
              <a:rPr lang="en-US" dirty="0"/>
              <a:t> </a:t>
            </a:r>
            <a:r>
              <a:rPr lang="en-US" dirty="0" err="1"/>
              <a:t>příjem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zpravidla</a:t>
            </a:r>
            <a:r>
              <a:rPr lang="en-US" dirty="0"/>
              <a:t> </a:t>
            </a:r>
            <a:r>
              <a:rPr lang="en-US" dirty="0" err="1"/>
              <a:t>samotný</a:t>
            </a:r>
            <a:r>
              <a:rPr lang="en-US" dirty="0"/>
              <a:t> </a:t>
            </a:r>
            <a:r>
              <a:rPr lang="en-US" dirty="0" err="1"/>
              <a:t>lékař</a:t>
            </a:r>
            <a:r>
              <a:rPr lang="en-US" dirty="0"/>
              <a:t>, </a:t>
            </a:r>
            <a:r>
              <a:rPr lang="en-US" dirty="0" err="1"/>
              <a:t>dokumentuje</a:t>
            </a:r>
            <a:r>
              <a:rPr lang="en-US" dirty="0"/>
              <a:t> </a:t>
            </a:r>
            <a:r>
              <a:rPr lang="en-US" dirty="0" err="1"/>
              <a:t>příjem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</a:t>
            </a:r>
            <a:r>
              <a:rPr lang="en-US" dirty="0" err="1"/>
              <a:t>zápisem</a:t>
            </a:r>
            <a:r>
              <a:rPr lang="en-US" dirty="0"/>
              <a:t> do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formulářů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sledu</a:t>
            </a:r>
            <a:r>
              <a:rPr lang="en-US" dirty="0"/>
              <a:t>: </a:t>
            </a:r>
            <a:r>
              <a:rPr lang="en-US" dirty="0" err="1"/>
              <a:t>Nynější</a:t>
            </a:r>
            <a:r>
              <a:rPr lang="en-US" dirty="0"/>
              <a:t> </a:t>
            </a:r>
            <a:r>
              <a:rPr lang="en-US" dirty="0" err="1"/>
              <a:t>onemocnění</a:t>
            </a:r>
            <a:r>
              <a:rPr lang="en-US" dirty="0"/>
              <a:t>, </a:t>
            </a:r>
            <a:r>
              <a:rPr lang="en-US" dirty="0" err="1"/>
              <a:t>Anamnéza</a:t>
            </a:r>
            <a:r>
              <a:rPr lang="en-US" dirty="0"/>
              <a:t>, Status </a:t>
            </a:r>
            <a:r>
              <a:rPr lang="en-US" dirty="0" err="1"/>
              <a:t>praesens</a:t>
            </a:r>
            <a:r>
              <a:rPr lang="en-US" dirty="0"/>
              <a:t>, </a:t>
            </a:r>
            <a:r>
              <a:rPr lang="en-US" dirty="0" err="1"/>
              <a:t>Závěr</a:t>
            </a:r>
            <a:r>
              <a:rPr lang="en-US" dirty="0"/>
              <a:t> z </a:t>
            </a:r>
            <a:r>
              <a:rPr lang="en-US" dirty="0" err="1"/>
              <a:t>příjmu</a:t>
            </a:r>
            <a:endParaRPr lang="cs-CZ" dirty="0"/>
          </a:p>
          <a:p>
            <a:r>
              <a:rPr lang="en-US" b="1" dirty="0" err="1"/>
              <a:t>Krok</a:t>
            </a:r>
            <a:r>
              <a:rPr lang="en-US" b="1" dirty="0"/>
              <a:t> 1 – </a:t>
            </a:r>
            <a:r>
              <a:rPr lang="en-US" b="1" dirty="0" err="1"/>
              <a:t>Spuštění</a:t>
            </a:r>
            <a:r>
              <a:rPr lang="en-US" b="1" dirty="0"/>
              <a:t> </a:t>
            </a:r>
            <a:r>
              <a:rPr lang="en-US" b="1" dirty="0" err="1"/>
              <a:t>lékařského</a:t>
            </a:r>
            <a:r>
              <a:rPr lang="en-US" b="1" dirty="0"/>
              <a:t> </a:t>
            </a:r>
            <a:r>
              <a:rPr lang="en-US" b="1" dirty="0" err="1"/>
              <a:t>příjmu</a:t>
            </a:r>
            <a:r>
              <a:rPr lang="en-US" b="1" dirty="0"/>
              <a:t> v </a:t>
            </a:r>
            <a:r>
              <a:rPr lang="en-US" b="1" dirty="0" err="1"/>
              <a:t>místnosti</a:t>
            </a:r>
            <a:r>
              <a:rPr lang="en-US" b="1" dirty="0"/>
              <a:t> „K </a:t>
            </a:r>
            <a:r>
              <a:rPr lang="en-US" b="1" dirty="0" err="1"/>
              <a:t>přijetí</a:t>
            </a:r>
            <a:r>
              <a:rPr lang="en-US" b="1" dirty="0"/>
              <a:t>“ </a:t>
            </a:r>
            <a:endParaRPr lang="cs-CZ" b="1" dirty="0"/>
          </a:p>
          <a:p>
            <a:r>
              <a:rPr lang="en-US" b="1" dirty="0" err="1"/>
              <a:t>Krok</a:t>
            </a:r>
            <a:r>
              <a:rPr lang="en-US" b="1" dirty="0"/>
              <a:t> 2 – </a:t>
            </a:r>
            <a:r>
              <a:rPr lang="en-US" b="1" dirty="0" err="1"/>
              <a:t>Doplnění</a:t>
            </a:r>
            <a:r>
              <a:rPr lang="en-US" b="1" dirty="0"/>
              <a:t> </a:t>
            </a:r>
            <a:r>
              <a:rPr lang="en-US" b="1" dirty="0" err="1"/>
              <a:t>záznamu</a:t>
            </a:r>
            <a:r>
              <a:rPr lang="en-US" b="1" dirty="0"/>
              <a:t> </a:t>
            </a:r>
            <a:r>
              <a:rPr lang="en-US" b="1" dirty="0" err="1"/>
              <a:t>hospitalizace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b="1" dirty="0" err="1"/>
              <a:t>Osobní</a:t>
            </a:r>
            <a:r>
              <a:rPr lang="en-US" b="1" dirty="0"/>
              <a:t>, </a:t>
            </a:r>
            <a:r>
              <a:rPr lang="en-US" b="1" dirty="0" err="1"/>
              <a:t>Adresy</a:t>
            </a:r>
            <a:r>
              <a:rPr lang="en-US" b="1" dirty="0"/>
              <a:t> a </a:t>
            </a:r>
            <a:r>
              <a:rPr lang="en-US" b="1" dirty="0" err="1"/>
              <a:t>Přijetí</a:t>
            </a:r>
            <a:endParaRPr lang="cs-CZ" dirty="0"/>
          </a:p>
          <a:p>
            <a:pPr lvl="1"/>
            <a:r>
              <a:rPr lang="en-US" b="1" dirty="0" err="1"/>
              <a:t>Diagnózy</a:t>
            </a:r>
            <a:r>
              <a:rPr lang="cs-CZ" b="1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dvojkliku</a:t>
            </a:r>
            <a:r>
              <a:rPr lang="en-US" dirty="0"/>
              <a:t> </a:t>
            </a:r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en-US" dirty="0" err="1"/>
              <a:t>číselník</a:t>
            </a:r>
            <a:r>
              <a:rPr lang="en-US" dirty="0"/>
              <a:t> </a:t>
            </a:r>
            <a:r>
              <a:rPr lang="en-US" dirty="0" err="1"/>
              <a:t>diagnóz</a:t>
            </a:r>
            <a:r>
              <a:rPr lang="en-US" dirty="0"/>
              <a:t> MKN10</a:t>
            </a:r>
            <a:endParaRPr lang="cs-CZ" dirty="0"/>
          </a:p>
          <a:p>
            <a:pPr lvl="1"/>
            <a:r>
              <a:rPr lang="en-US" b="1" dirty="0" err="1"/>
              <a:t>Operace</a:t>
            </a:r>
            <a:r>
              <a:rPr lang="cs-CZ" b="1" dirty="0"/>
              <a:t>, </a:t>
            </a:r>
            <a:r>
              <a:rPr lang="en-US" dirty="0" err="1"/>
              <a:t>informace</a:t>
            </a:r>
            <a:r>
              <a:rPr lang="en-US" dirty="0"/>
              <a:t> o </a:t>
            </a:r>
            <a:r>
              <a:rPr lang="en-US" dirty="0" err="1"/>
              <a:t>provedené</a:t>
            </a:r>
            <a:r>
              <a:rPr lang="en-US" dirty="0"/>
              <a:t> </a:t>
            </a:r>
            <a:r>
              <a:rPr lang="en-US" dirty="0" err="1"/>
              <a:t>operaci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b="1" dirty="0" err="1"/>
              <a:t>Trvalé</a:t>
            </a:r>
            <a:r>
              <a:rPr lang="en-US" b="1" dirty="0"/>
              <a:t> </a:t>
            </a:r>
            <a:r>
              <a:rPr lang="en-US" b="1" dirty="0" err="1"/>
              <a:t>diagnózy</a:t>
            </a:r>
            <a:r>
              <a:rPr lang="cs-CZ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</a:t>
            </a:r>
            <a:r>
              <a:rPr lang="en-US" dirty="0" err="1"/>
              <a:t>pravděpodobně</a:t>
            </a:r>
            <a:r>
              <a:rPr lang="en-US" dirty="0"/>
              <a:t> </a:t>
            </a:r>
            <a:r>
              <a:rPr lang="en-US" dirty="0" err="1"/>
              <a:t>provázet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zbytek</a:t>
            </a:r>
            <a:r>
              <a:rPr lang="en-US" dirty="0"/>
              <a:t> </a:t>
            </a:r>
            <a:r>
              <a:rPr lang="en-US" dirty="0" err="1"/>
              <a:t>života</a:t>
            </a:r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b="1" dirty="0" err="1"/>
              <a:t>Doprovod</a:t>
            </a:r>
            <a:r>
              <a:rPr lang="cs-CZ" b="1" dirty="0"/>
              <a:t>, </a:t>
            </a:r>
            <a:r>
              <a:rPr lang="pl-PL" dirty="0"/>
              <a:t>zda je pacient doprovázen jinou osobou </a:t>
            </a:r>
            <a:r>
              <a:rPr lang="en-US" b="1" dirty="0"/>
              <a:t> </a:t>
            </a:r>
            <a:endParaRPr lang="cs-CZ" b="1" dirty="0"/>
          </a:p>
          <a:p>
            <a:r>
              <a:rPr lang="en-US" b="1" dirty="0" err="1"/>
              <a:t>Krok</a:t>
            </a:r>
            <a:r>
              <a:rPr lang="en-US" b="1" dirty="0"/>
              <a:t> 3 – </a:t>
            </a:r>
            <a:r>
              <a:rPr lang="en-US" b="1" dirty="0" err="1"/>
              <a:t>Zápis</a:t>
            </a:r>
            <a:r>
              <a:rPr lang="en-US" b="1" dirty="0"/>
              <a:t> </a:t>
            </a:r>
            <a:r>
              <a:rPr lang="en-US" b="1" dirty="0" err="1"/>
              <a:t>Nynějšího</a:t>
            </a:r>
            <a:r>
              <a:rPr lang="en-US" b="1" dirty="0"/>
              <a:t> </a:t>
            </a:r>
            <a:r>
              <a:rPr lang="en-US" b="1" dirty="0" err="1"/>
              <a:t>onemocnění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en-US" dirty="0"/>
              <a:t>je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volným</a:t>
            </a:r>
            <a:r>
              <a:rPr lang="en-US" dirty="0"/>
              <a:t> </a:t>
            </a:r>
            <a:r>
              <a:rPr lang="en-US" dirty="0" err="1"/>
              <a:t>textem</a:t>
            </a:r>
            <a:r>
              <a:rPr lang="en-US" dirty="0"/>
              <a:t> </a:t>
            </a:r>
            <a:r>
              <a:rPr lang="en-US" dirty="0" err="1"/>
              <a:t>zapsat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pacienta</a:t>
            </a:r>
            <a:endParaRPr lang="cs-CZ" dirty="0"/>
          </a:p>
          <a:p>
            <a:pPr lvl="1"/>
            <a:r>
              <a:rPr lang="en-US" dirty="0"/>
              <a:t>je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využít</a:t>
            </a:r>
            <a:r>
              <a:rPr lang="en-US" dirty="0"/>
              <a:t> i </a:t>
            </a:r>
            <a:r>
              <a:rPr lang="en-US" dirty="0" err="1"/>
              <a:t>Předdefinované</a:t>
            </a:r>
            <a:r>
              <a:rPr lang="en-US" dirty="0"/>
              <a:t> </a:t>
            </a:r>
            <a:r>
              <a:rPr lang="en-US" dirty="0" err="1"/>
              <a:t>texty</a:t>
            </a:r>
            <a:r>
              <a:rPr lang="en-US" dirty="0"/>
              <a:t>  </a:t>
            </a:r>
            <a:endParaRPr lang="cs-CZ" dirty="0"/>
          </a:p>
          <a:p>
            <a:r>
              <a:rPr lang="en-US" b="1" dirty="0" err="1"/>
              <a:t>Krok</a:t>
            </a:r>
            <a:r>
              <a:rPr lang="en-US" b="1" dirty="0"/>
              <a:t> 4 – </a:t>
            </a:r>
            <a:r>
              <a:rPr lang="en-US" b="1" dirty="0" err="1"/>
              <a:t>Anamnéza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cs-CZ" sz="2500" dirty="0"/>
              <a:t>soubor informací potřebných k bližší analýze zdravotního stavu pacienta, a to zejména z jeho minulosti. Přímá anamnéza probíhá formou rozhovoru lékaře s pacientem</a:t>
            </a:r>
          </a:p>
          <a:p>
            <a:r>
              <a:rPr lang="en-US" b="1" dirty="0" err="1"/>
              <a:t>Krok</a:t>
            </a:r>
            <a:r>
              <a:rPr lang="en-US" b="1" dirty="0"/>
              <a:t> 5 - Status </a:t>
            </a:r>
            <a:r>
              <a:rPr lang="en-US" b="1" dirty="0" err="1"/>
              <a:t>praesens</a:t>
            </a:r>
            <a:r>
              <a:rPr lang="en-US" b="1" dirty="0"/>
              <a:t> </a:t>
            </a:r>
            <a:endParaRPr lang="cs-CZ" b="1" dirty="0"/>
          </a:p>
          <a:p>
            <a:pPr lvl="1"/>
            <a:r>
              <a:rPr lang="cs-CZ" sz="2500" dirty="0"/>
              <a:t>popis vzhled nemocného, zejména výsledky fyzikálního vyšetření (Pohled- </a:t>
            </a:r>
            <a:r>
              <a:rPr lang="cs-CZ" sz="2500" dirty="0" err="1"/>
              <a:t>Aspekce</a:t>
            </a:r>
            <a:r>
              <a:rPr lang="cs-CZ" sz="2500" dirty="0"/>
              <a:t>, Poslech- Auskultace, Poklep- </a:t>
            </a:r>
            <a:r>
              <a:rPr lang="cs-CZ" sz="2500" dirty="0" err="1"/>
              <a:t>Perkuze</a:t>
            </a:r>
            <a:r>
              <a:rPr lang="cs-CZ" sz="2500" dirty="0"/>
              <a:t>, </a:t>
            </a:r>
            <a:r>
              <a:rPr lang="cs-CZ" sz="2500" dirty="0" err="1"/>
              <a:t>Prohmat</a:t>
            </a:r>
            <a:r>
              <a:rPr lang="cs-CZ" sz="2500" dirty="0"/>
              <a:t>- Palpace)</a:t>
            </a:r>
          </a:p>
          <a:p>
            <a:r>
              <a:rPr lang="pl-PL" sz="3000" b="1" dirty="0"/>
              <a:t>Krok 6 – Závěr z příjmu </a:t>
            </a:r>
          </a:p>
          <a:p>
            <a:r>
              <a:rPr lang="en-US" sz="3000" b="1" dirty="0" err="1"/>
              <a:t>Krok</a:t>
            </a:r>
            <a:r>
              <a:rPr lang="en-US" sz="3000" b="1" dirty="0"/>
              <a:t> 7 – </a:t>
            </a:r>
            <a:r>
              <a:rPr lang="en-US" sz="3000" b="1" dirty="0" err="1"/>
              <a:t>Tisk</a:t>
            </a:r>
            <a:r>
              <a:rPr lang="en-US" sz="3000" b="1" dirty="0"/>
              <a:t> </a:t>
            </a:r>
            <a:r>
              <a:rPr lang="en-US" sz="3000" b="1" dirty="0" err="1"/>
              <a:t>příjmového</a:t>
            </a:r>
            <a:r>
              <a:rPr lang="en-US" sz="3000" b="1" dirty="0"/>
              <a:t> </a:t>
            </a:r>
            <a:r>
              <a:rPr lang="en-US" sz="3000" b="1" dirty="0" err="1"/>
              <a:t>listu</a:t>
            </a:r>
            <a:r>
              <a:rPr lang="en-US" sz="3000" b="1" dirty="0"/>
              <a:t> </a:t>
            </a:r>
            <a:endParaRPr lang="cs-CZ" sz="3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</a:t>
            </a:r>
            <a:r>
              <a:rPr lang="en-US" dirty="0" err="1"/>
              <a:t>Lékařský</a:t>
            </a:r>
            <a:r>
              <a:rPr lang="en-US" dirty="0"/>
              <a:t> </a:t>
            </a:r>
            <a:r>
              <a:rPr lang="en-US" dirty="0" err="1"/>
              <a:t>příjem</a:t>
            </a:r>
            <a:r>
              <a:rPr lang="en-US" dirty="0"/>
              <a:t> 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02" y="2114550"/>
            <a:ext cx="495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6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4248150"/>
          </a:xfrm>
        </p:spPr>
        <p:txBody>
          <a:bodyPr>
            <a:normAutofit/>
          </a:bodyPr>
          <a:lstStyle/>
          <a:p>
            <a:r>
              <a:rPr lang="cs-CZ" b="1" dirty="0"/>
              <a:t>Úvod</a:t>
            </a:r>
            <a:endParaRPr lang="cs-CZ" dirty="0"/>
          </a:p>
          <a:p>
            <a:pPr lvl="1"/>
            <a:r>
              <a:rPr lang="cs-CZ" dirty="0"/>
              <a:t>Chorobopis </a:t>
            </a:r>
            <a:r>
              <a:rPr lang="en-US" dirty="0"/>
              <a:t>je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zdravotnická</a:t>
            </a:r>
            <a:r>
              <a:rPr lang="en-US" dirty="0"/>
              <a:t> </a:t>
            </a:r>
            <a:r>
              <a:rPr lang="en-US" dirty="0" err="1"/>
              <a:t>dokumentace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v </a:t>
            </a:r>
            <a:r>
              <a:rPr lang="en-US" dirty="0" err="1"/>
              <a:t>nemocnici</a:t>
            </a:r>
            <a:r>
              <a:rPr lang="en-US" dirty="0"/>
              <a:t>. </a:t>
            </a:r>
            <a:r>
              <a:rPr lang="en-US" dirty="0" err="1"/>
              <a:t>Jsou</a:t>
            </a:r>
            <a:r>
              <a:rPr lang="en-US" dirty="0"/>
              <a:t> v </a:t>
            </a:r>
            <a:r>
              <a:rPr lang="en-US" dirty="0" err="1"/>
              <a:t>něm</a:t>
            </a:r>
            <a:r>
              <a:rPr lang="en-US" dirty="0"/>
              <a:t> </a:t>
            </a:r>
            <a:r>
              <a:rPr lang="en-US" dirty="0" err="1"/>
              <a:t>uvedena</a:t>
            </a:r>
            <a:r>
              <a:rPr lang="en-US" dirty="0"/>
              <a:t> </a:t>
            </a:r>
            <a:r>
              <a:rPr lang="en-US" dirty="0" err="1"/>
              <a:t>osobní</a:t>
            </a:r>
            <a:r>
              <a:rPr lang="en-US" dirty="0"/>
              <a:t> data, </a:t>
            </a:r>
            <a:r>
              <a:rPr lang="en-US" dirty="0" err="1"/>
              <a:t>anamnéza</a:t>
            </a:r>
            <a:r>
              <a:rPr lang="en-US" dirty="0"/>
              <a:t>, </a:t>
            </a:r>
            <a:r>
              <a:rPr lang="en-US" dirty="0" err="1"/>
              <a:t>výsledek</a:t>
            </a:r>
            <a:r>
              <a:rPr lang="en-US" dirty="0"/>
              <a:t> </a:t>
            </a:r>
            <a:r>
              <a:rPr lang="en-US" dirty="0" err="1"/>
              <a:t>objektivního</a:t>
            </a:r>
            <a:r>
              <a:rPr lang="en-US" dirty="0"/>
              <a:t> </a:t>
            </a:r>
            <a:r>
              <a:rPr lang="en-US" dirty="0" err="1"/>
              <a:t>vyšetření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přijetí</a:t>
            </a:r>
            <a:r>
              <a:rPr lang="en-US" dirty="0"/>
              <a:t>, </a:t>
            </a:r>
            <a:r>
              <a:rPr lang="en-US" dirty="0" err="1"/>
              <a:t>diagnóza</a:t>
            </a:r>
            <a:r>
              <a:rPr lang="en-US" dirty="0"/>
              <a:t>. </a:t>
            </a:r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pobytu</a:t>
            </a:r>
            <a:r>
              <a:rPr lang="en-US" dirty="0"/>
              <a:t> je </a:t>
            </a:r>
            <a:r>
              <a:rPr lang="en-US" dirty="0" err="1"/>
              <a:t>doplněn</a:t>
            </a:r>
            <a:r>
              <a:rPr lang="en-US" dirty="0"/>
              <a:t> </a:t>
            </a:r>
            <a:r>
              <a:rPr lang="en-US" dirty="0" err="1"/>
              <a:t>dekursem</a:t>
            </a:r>
            <a:r>
              <a:rPr lang="en-US" dirty="0"/>
              <a:t>, v </a:t>
            </a:r>
            <a:r>
              <a:rPr lang="en-US" dirty="0" err="1"/>
              <a:t>němž</a:t>
            </a:r>
            <a:r>
              <a:rPr lang="en-US" dirty="0"/>
              <a:t> je </a:t>
            </a:r>
            <a:r>
              <a:rPr lang="en-US" dirty="0" err="1"/>
              <a:t>zaznamenáván</a:t>
            </a:r>
            <a:r>
              <a:rPr lang="en-US" dirty="0"/>
              <a:t> </a:t>
            </a:r>
            <a:r>
              <a:rPr lang="en-US" dirty="0" err="1"/>
              <a:t>průběh</a:t>
            </a:r>
            <a:r>
              <a:rPr lang="en-US" dirty="0"/>
              <a:t> </a:t>
            </a:r>
            <a:r>
              <a:rPr lang="en-US" dirty="0" err="1"/>
              <a:t>nemoci</a:t>
            </a:r>
            <a:r>
              <a:rPr lang="en-US" dirty="0"/>
              <a:t> a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léčba</a:t>
            </a:r>
            <a:r>
              <a:rPr lang="en-US" dirty="0"/>
              <a:t>. </a:t>
            </a:r>
            <a:r>
              <a:rPr lang="en-US" dirty="0" err="1"/>
              <a:t>Rovněž</a:t>
            </a:r>
            <a:r>
              <a:rPr lang="en-US" dirty="0"/>
              <a:t> se v </a:t>
            </a:r>
            <a:r>
              <a:rPr lang="en-US" dirty="0" err="1"/>
              <a:t>něm</a:t>
            </a:r>
            <a:r>
              <a:rPr lang="en-US" dirty="0"/>
              <a:t> </a:t>
            </a:r>
            <a:r>
              <a:rPr lang="en-US" dirty="0" err="1"/>
              <a:t>shromažďují</a:t>
            </a:r>
            <a:r>
              <a:rPr lang="en-US" dirty="0"/>
              <a:t> </a:t>
            </a:r>
            <a:r>
              <a:rPr lang="en-US" dirty="0" err="1"/>
              <a:t>výsledky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vyšetření</a:t>
            </a:r>
            <a:r>
              <a:rPr lang="en-US" dirty="0"/>
              <a:t>. Na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podkladu</a:t>
            </a:r>
            <a:r>
              <a:rPr lang="en-US" dirty="0"/>
              <a:t> se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propuštění</a:t>
            </a:r>
            <a:r>
              <a:rPr lang="en-US" dirty="0"/>
              <a:t> z </a:t>
            </a:r>
            <a:r>
              <a:rPr lang="en-US" dirty="0" err="1"/>
              <a:t>nemocnice</a:t>
            </a:r>
            <a:r>
              <a:rPr lang="en-US" dirty="0"/>
              <a:t> </a:t>
            </a:r>
            <a:r>
              <a:rPr lang="en-US" dirty="0" err="1"/>
              <a:t>sepisuje</a:t>
            </a:r>
            <a:r>
              <a:rPr lang="en-US" dirty="0"/>
              <a:t> </a:t>
            </a:r>
            <a:r>
              <a:rPr lang="en-US" dirty="0" err="1"/>
              <a:t>propouštěcí</a:t>
            </a:r>
            <a:r>
              <a:rPr lang="en-US" dirty="0"/>
              <a:t> </a:t>
            </a:r>
            <a:r>
              <a:rPr lang="en-US" dirty="0" err="1"/>
              <a:t>zpráva</a:t>
            </a:r>
            <a:r>
              <a:rPr lang="en-US" dirty="0"/>
              <a:t>. Po </a:t>
            </a:r>
            <a:r>
              <a:rPr lang="en-US" dirty="0" err="1"/>
              <a:t>propuštění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se </a:t>
            </a:r>
            <a:r>
              <a:rPr lang="cs-CZ" dirty="0"/>
              <a:t>a</a:t>
            </a:r>
            <a:r>
              <a:rPr lang="en-US" dirty="0" err="1"/>
              <a:t>rchivuje</a:t>
            </a:r>
            <a:r>
              <a:rPr lang="cs-CZ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Chorobopis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4295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3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35814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Úvod</a:t>
            </a:r>
            <a:endParaRPr lang="cs-CZ" dirty="0"/>
          </a:p>
          <a:p>
            <a:pPr lvl="1"/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Ordinace</a:t>
            </a:r>
            <a:r>
              <a:rPr lang="en-US" dirty="0"/>
              <a:t> </a:t>
            </a:r>
            <a:r>
              <a:rPr lang="en-US" dirty="0" err="1"/>
              <a:t>léčby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zejména</a:t>
            </a:r>
            <a:r>
              <a:rPr lang="en-US" dirty="0"/>
              <a:t> </a:t>
            </a:r>
            <a:r>
              <a:rPr lang="en-US" dirty="0" err="1"/>
              <a:t>lékařům</a:t>
            </a:r>
            <a:r>
              <a:rPr lang="en-US" dirty="0"/>
              <a:t> pro </a:t>
            </a:r>
            <a:r>
              <a:rPr lang="en-US" dirty="0" err="1"/>
              <a:t>vedení</a:t>
            </a:r>
            <a:r>
              <a:rPr lang="en-US" dirty="0"/>
              <a:t> </a:t>
            </a:r>
            <a:r>
              <a:rPr lang="en-US" dirty="0" err="1"/>
              <a:t>denní</a:t>
            </a:r>
            <a:r>
              <a:rPr lang="en-US" dirty="0"/>
              <a:t> </a:t>
            </a:r>
            <a:r>
              <a:rPr lang="en-US" dirty="0" err="1"/>
              <a:t>ordinace</a:t>
            </a:r>
            <a:r>
              <a:rPr lang="en-US" dirty="0"/>
              <a:t> </a:t>
            </a:r>
            <a:r>
              <a:rPr lang="en-US" dirty="0" err="1"/>
              <a:t>léčby</a:t>
            </a:r>
            <a:r>
              <a:rPr lang="cs-CZ" dirty="0"/>
              <a:t>. </a:t>
            </a:r>
            <a:r>
              <a:rPr lang="en-US" dirty="0" err="1"/>
              <a:t>Sestry</a:t>
            </a:r>
            <a:r>
              <a:rPr lang="en-US" dirty="0"/>
              <a:t> </a:t>
            </a:r>
            <a:r>
              <a:rPr lang="en-US" dirty="0" err="1"/>
              <a:t>obvykle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Ordinace</a:t>
            </a:r>
            <a:r>
              <a:rPr lang="en-US" dirty="0"/>
              <a:t> </a:t>
            </a:r>
            <a:r>
              <a:rPr lang="en-US" dirty="0" err="1"/>
              <a:t>léčby</a:t>
            </a:r>
            <a:r>
              <a:rPr lang="en-US" dirty="0"/>
              <a:t> </a:t>
            </a:r>
            <a:r>
              <a:rPr lang="en-US" dirty="0" err="1"/>
              <a:t>dostupný</a:t>
            </a:r>
            <a:r>
              <a:rPr lang="en-US" dirty="0"/>
              <a:t> k </a:t>
            </a:r>
            <a:r>
              <a:rPr lang="en-US" dirty="0" err="1"/>
              <a:t>nahlédnutí</a:t>
            </a:r>
            <a:r>
              <a:rPr lang="en-US" dirty="0"/>
              <a:t> a s </a:t>
            </a:r>
            <a:r>
              <a:rPr lang="en-US" dirty="0" err="1"/>
              <a:t>možnostmi</a:t>
            </a:r>
            <a:r>
              <a:rPr lang="en-US" dirty="0"/>
              <a:t> </a:t>
            </a:r>
            <a:r>
              <a:rPr lang="en-US" dirty="0" err="1"/>
              <a:t>tisků</a:t>
            </a:r>
            <a:r>
              <a:rPr lang="en-US" dirty="0"/>
              <a:t>, </a:t>
            </a:r>
            <a:r>
              <a:rPr lang="en-US" dirty="0" err="1"/>
              <a:t>obvykle</a:t>
            </a:r>
            <a:r>
              <a:rPr lang="en-US" dirty="0"/>
              <a:t> </a:t>
            </a: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/>
              <a:t>práv</a:t>
            </a:r>
            <a:r>
              <a:rPr lang="en-US" dirty="0"/>
              <a:t> </a:t>
            </a:r>
            <a:r>
              <a:rPr lang="en-US" dirty="0" err="1"/>
              <a:t>cokoliv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. </a:t>
            </a:r>
            <a:endParaRPr lang="cs-CZ" dirty="0"/>
          </a:p>
          <a:p>
            <a:pPr lvl="1"/>
            <a:r>
              <a:rPr lang="en-US" dirty="0"/>
              <a:t>Po </a:t>
            </a:r>
            <a:r>
              <a:rPr lang="en-US" dirty="0" err="1"/>
              <a:t>zavolání</a:t>
            </a:r>
            <a:r>
              <a:rPr lang="en-US" dirty="0"/>
              <a:t> </a:t>
            </a:r>
            <a:r>
              <a:rPr lang="en-US" dirty="0" err="1"/>
              <a:t>funkčnosti</a:t>
            </a:r>
            <a:r>
              <a:rPr lang="en-US" dirty="0"/>
              <a:t> </a:t>
            </a:r>
            <a:r>
              <a:rPr lang="en-US" dirty="0" err="1"/>
              <a:t>modulu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konkrétním</a:t>
            </a:r>
            <a:r>
              <a:rPr lang="en-US" dirty="0"/>
              <a:t> </a:t>
            </a:r>
            <a:r>
              <a:rPr lang="en-US" dirty="0" err="1"/>
              <a:t>pacientem</a:t>
            </a:r>
            <a:r>
              <a:rPr lang="en-US" dirty="0"/>
              <a:t> se </a:t>
            </a:r>
            <a:r>
              <a:rPr lang="en-US" dirty="0" err="1"/>
              <a:t>objeví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 </a:t>
            </a:r>
            <a:r>
              <a:rPr lang="en-US" dirty="0" err="1"/>
              <a:t>rozhraní</a:t>
            </a:r>
            <a:r>
              <a:rPr lang="en-US" dirty="0"/>
              <a:t> </a:t>
            </a:r>
            <a:r>
              <a:rPr lang="en-US" dirty="0" err="1"/>
              <a:t>modulu</a:t>
            </a:r>
            <a:r>
              <a:rPr lang="en-US" dirty="0"/>
              <a:t> </a:t>
            </a:r>
            <a:endParaRPr lang="cs-CZ" dirty="0"/>
          </a:p>
          <a:p>
            <a:r>
              <a:rPr lang="en-US" b="1" dirty="0" err="1"/>
              <a:t>Lékař</a:t>
            </a:r>
            <a:r>
              <a:rPr lang="en-US" b="1" dirty="0"/>
              <a:t> </a:t>
            </a:r>
            <a:r>
              <a:rPr lang="en-US" b="1" dirty="0" err="1"/>
              <a:t>zadává</a:t>
            </a:r>
            <a:r>
              <a:rPr lang="en-US" b="1" dirty="0"/>
              <a:t> </a:t>
            </a:r>
            <a:r>
              <a:rPr lang="en-US" b="1" dirty="0" err="1"/>
              <a:t>denní</a:t>
            </a:r>
            <a:r>
              <a:rPr lang="en-US" b="1" dirty="0"/>
              <a:t> </a:t>
            </a:r>
            <a:r>
              <a:rPr lang="en-US" b="1" dirty="0" err="1"/>
              <a:t>ordinaci</a:t>
            </a:r>
            <a:r>
              <a:rPr lang="en-US" b="1" dirty="0"/>
              <a:t> </a:t>
            </a:r>
            <a:r>
              <a:rPr lang="en-US" b="1" dirty="0" err="1"/>
              <a:t>pacienta</a:t>
            </a:r>
            <a:r>
              <a:rPr lang="en-US" b="1" dirty="0"/>
              <a:t> </a:t>
            </a:r>
            <a:r>
              <a:rPr lang="en-US" b="1" dirty="0" err="1"/>
              <a:t>tak</a:t>
            </a:r>
            <a:r>
              <a:rPr lang="en-US" b="1" dirty="0"/>
              <a:t>, </a:t>
            </a:r>
            <a:r>
              <a:rPr lang="en-US" b="1" dirty="0" err="1"/>
              <a:t>že</a:t>
            </a:r>
            <a:r>
              <a:rPr lang="en-US" b="1" dirty="0"/>
              <a:t>: </a:t>
            </a:r>
            <a:endParaRPr lang="cs-CZ" b="1" dirty="0"/>
          </a:p>
          <a:p>
            <a:pPr lvl="1"/>
            <a:r>
              <a:rPr lang="en-US" dirty="0" err="1"/>
              <a:t>vyplní</a:t>
            </a:r>
            <a:r>
              <a:rPr lang="en-US" dirty="0"/>
              <a:t> </a:t>
            </a:r>
            <a:r>
              <a:rPr lang="en-US" dirty="0" err="1"/>
              <a:t>položky</a:t>
            </a:r>
            <a:r>
              <a:rPr lang="en-US" dirty="0"/>
              <a:t> </a:t>
            </a:r>
            <a:r>
              <a:rPr lang="cs-CZ" dirty="0"/>
              <a:t>d</a:t>
            </a:r>
            <a:r>
              <a:rPr lang="en-US" dirty="0" err="1"/>
              <a:t>ieta</a:t>
            </a:r>
            <a:r>
              <a:rPr lang="en-US" dirty="0"/>
              <a:t>, </a:t>
            </a:r>
            <a:r>
              <a:rPr lang="cs-CZ" dirty="0"/>
              <a:t>r</a:t>
            </a:r>
            <a:r>
              <a:rPr lang="en-US" dirty="0" err="1"/>
              <a:t>ežim</a:t>
            </a:r>
            <a:r>
              <a:rPr lang="cs-CZ" dirty="0"/>
              <a:t>, poznámka k terapii</a:t>
            </a:r>
          </a:p>
          <a:p>
            <a:pPr lvl="1"/>
            <a:r>
              <a:rPr lang="cs-CZ" dirty="0"/>
              <a:t>zadává dle potřeby jednotlivé části </a:t>
            </a:r>
            <a:r>
              <a:rPr lang="cs-CZ" dirty="0" err="1"/>
              <a:t>dekurzu</a:t>
            </a:r>
            <a:endParaRPr lang="cs-CZ" dirty="0"/>
          </a:p>
          <a:p>
            <a:pPr lvl="1"/>
            <a:r>
              <a:rPr lang="cs-CZ" dirty="0"/>
              <a:t>vytiskne výsledek denní ordinace </a:t>
            </a:r>
          </a:p>
          <a:p>
            <a:pPr lvl="1"/>
            <a:r>
              <a:rPr lang="cs-CZ" dirty="0"/>
              <a:t>může nakopírovat terapii nebo vytvořit podle standardu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66750"/>
            <a:ext cx="60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24350"/>
            <a:ext cx="7829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95350"/>
            <a:ext cx="8991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Vizita</a:t>
            </a:r>
            <a:r>
              <a:rPr lang="en-US" b="1" dirty="0"/>
              <a:t> </a:t>
            </a:r>
            <a:endParaRPr lang="cs-CZ" dirty="0"/>
          </a:p>
          <a:p>
            <a:pPr lvl="1"/>
            <a:r>
              <a:rPr lang="en-US" dirty="0"/>
              <a:t>Status </a:t>
            </a:r>
            <a:r>
              <a:rPr lang="en-US" dirty="0" err="1"/>
              <a:t>praesens</a:t>
            </a:r>
            <a:r>
              <a:rPr lang="cs-CZ" dirty="0"/>
              <a:t>, pro </a:t>
            </a:r>
            <a:r>
              <a:rPr lang="en-US" dirty="0" err="1"/>
              <a:t>vedení</a:t>
            </a:r>
            <a:r>
              <a:rPr lang="en-US" dirty="0"/>
              <a:t> </a:t>
            </a:r>
            <a:r>
              <a:rPr lang="en-US" dirty="0" err="1"/>
              <a:t>nestrukturovaných</a:t>
            </a:r>
            <a:r>
              <a:rPr lang="en-US" dirty="0"/>
              <a:t> </a:t>
            </a:r>
            <a:r>
              <a:rPr lang="en-US" dirty="0" err="1"/>
              <a:t>denních</a:t>
            </a:r>
            <a:r>
              <a:rPr lang="en-US" dirty="0"/>
              <a:t> </a:t>
            </a:r>
            <a:r>
              <a:rPr lang="en-US" dirty="0" err="1"/>
              <a:t>záznamů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 </a:t>
            </a:r>
            <a:endParaRPr lang="cs-CZ" dirty="0"/>
          </a:p>
          <a:p>
            <a:pPr lvl="1"/>
            <a:r>
              <a:rPr lang="en-US" dirty="0" err="1"/>
              <a:t>může</a:t>
            </a:r>
            <a:r>
              <a:rPr lang="en-US" dirty="0"/>
              <a:t> se </a:t>
            </a:r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dne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ordinovaná</a:t>
            </a:r>
            <a:r>
              <a:rPr lang="en-US" dirty="0"/>
              <a:t> </a:t>
            </a:r>
            <a:r>
              <a:rPr lang="en-US" dirty="0" err="1"/>
              <a:t>terapie</a:t>
            </a:r>
            <a:r>
              <a:rPr lang="en-US" dirty="0"/>
              <a:t>, a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zadávat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záznamy</a:t>
            </a:r>
            <a:r>
              <a:rPr lang="en-US" dirty="0"/>
              <a:t> </a:t>
            </a:r>
          </a:p>
          <a:p>
            <a:pPr lvl="1"/>
            <a:r>
              <a:rPr lang="en-US" sz="2400" dirty="0" err="1"/>
              <a:t>může</a:t>
            </a:r>
            <a:r>
              <a:rPr lang="en-US" sz="2400" dirty="0"/>
              <a:t> se </a:t>
            </a:r>
            <a:r>
              <a:rPr lang="en-US" dirty="0" err="1"/>
              <a:t>pouzivat</a:t>
            </a:r>
            <a:r>
              <a:rPr lang="en-US" dirty="0"/>
              <a:t> </a:t>
            </a:r>
            <a:r>
              <a:rPr lang="cs-CZ" dirty="0"/>
              <a:t>p</a:t>
            </a:r>
            <a:r>
              <a:rPr lang="en-US" dirty="0" err="1"/>
              <a:t>ředdefinovaný</a:t>
            </a:r>
            <a:r>
              <a:rPr lang="en-US" dirty="0"/>
              <a:t> text </a:t>
            </a:r>
            <a:r>
              <a:rPr lang="cs-CZ" dirty="0"/>
              <a:t>(</a:t>
            </a:r>
            <a:r>
              <a:rPr lang="de-DE" dirty="0"/>
              <a:t>%</a:t>
            </a:r>
            <a:r>
              <a:rPr lang="de-DE" dirty="0" err="1"/>
              <a:t>diag</a:t>
            </a:r>
            <a:r>
              <a:rPr lang="de-DE" dirty="0"/>
              <a:t>% pro </a:t>
            </a:r>
            <a:r>
              <a:rPr lang="de-DE" dirty="0" err="1"/>
              <a:t>seznam</a:t>
            </a:r>
            <a:r>
              <a:rPr lang="de-DE" dirty="0"/>
              <a:t> </a:t>
            </a:r>
            <a:r>
              <a:rPr lang="cs-CZ" dirty="0"/>
              <a:t>diagnóz</a:t>
            </a:r>
            <a:r>
              <a:rPr lang="de-DE" dirty="0"/>
              <a:t> z </a:t>
            </a:r>
            <a:r>
              <a:rPr lang="de-DE" dirty="0" err="1"/>
              <a:t>chorobopisu</a:t>
            </a:r>
            <a:r>
              <a:rPr lang="cs-CZ" dirty="0"/>
              <a:t>)</a:t>
            </a:r>
          </a:p>
          <a:p>
            <a:pPr lvl="1"/>
            <a:r>
              <a:rPr lang="en-US" dirty="0"/>
              <a:t>Po </a:t>
            </a:r>
            <a:r>
              <a:rPr lang="en-US" dirty="0" err="1"/>
              <a:t>uložení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záznamu</a:t>
            </a:r>
            <a:r>
              <a:rPr lang="en-US" dirty="0"/>
              <a:t> se </a:t>
            </a:r>
            <a:r>
              <a:rPr lang="en-US" dirty="0" err="1"/>
              <a:t>aktualizuje</a:t>
            </a:r>
            <a:r>
              <a:rPr lang="en-US" dirty="0"/>
              <a:t> </a:t>
            </a:r>
            <a:r>
              <a:rPr lang="en-US" dirty="0" err="1"/>
              <a:t>historie</a:t>
            </a:r>
            <a:r>
              <a:rPr lang="en-US" dirty="0"/>
              <a:t> </a:t>
            </a:r>
            <a:r>
              <a:rPr lang="en-US" dirty="0" err="1"/>
              <a:t>záznamů</a:t>
            </a:r>
            <a:r>
              <a:rPr lang="en-US" dirty="0"/>
              <a:t> 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údaje</a:t>
            </a:r>
            <a:r>
              <a:rPr lang="en-US" dirty="0"/>
              <a:t> o </a:t>
            </a:r>
            <a:r>
              <a:rPr lang="en-US" dirty="0" err="1"/>
              <a:t>čase</a:t>
            </a:r>
            <a:r>
              <a:rPr lang="en-US" dirty="0"/>
              <a:t>. </a:t>
            </a:r>
            <a:endParaRPr lang="cs-CZ" dirty="0"/>
          </a:p>
          <a:p>
            <a:pPr lvl="1"/>
            <a:r>
              <a:rPr lang="cs-CZ" dirty="0"/>
              <a:t>v </a:t>
            </a:r>
            <a:r>
              <a:rPr lang="en-US" dirty="0" err="1"/>
              <a:t>historii</a:t>
            </a:r>
            <a:r>
              <a:rPr lang="en-US" dirty="0"/>
              <a:t> </a:t>
            </a:r>
            <a:r>
              <a:rPr lang="en-US" dirty="0" err="1"/>
              <a:t>záznamů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vyvolat</a:t>
            </a:r>
            <a:r>
              <a:rPr lang="en-US" dirty="0"/>
              <a:t>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záznam</a:t>
            </a:r>
            <a:r>
              <a:rPr lang="en-US" dirty="0"/>
              <a:t>, </a:t>
            </a:r>
            <a:r>
              <a:rPr lang="en-US" dirty="0" err="1"/>
              <a:t>načíst</a:t>
            </a:r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 do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 err="1"/>
              <a:t>Uzamčení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funkcí</a:t>
            </a:r>
            <a:r>
              <a:rPr lang="en-US" dirty="0"/>
              <a:t> </a:t>
            </a:r>
            <a:r>
              <a:rPr lang="en-US" i="1" dirty="0" err="1"/>
              <a:t>Autorizace</a:t>
            </a:r>
            <a:r>
              <a:rPr lang="en-US" i="1" dirty="0"/>
              <a:t> </a:t>
            </a:r>
            <a:r>
              <a:rPr lang="en-US" i="1" dirty="0" err="1"/>
              <a:t>záznamu</a:t>
            </a:r>
            <a:r>
              <a:rPr lang="en-US" i="1" dirty="0"/>
              <a:t> </a:t>
            </a:r>
            <a:endParaRPr lang="cs-CZ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FONS Akord – Medikace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83" y="3409950"/>
            <a:ext cx="352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22" y="4774601"/>
            <a:ext cx="381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10" y="4171950"/>
            <a:ext cx="733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34" y="895350"/>
            <a:ext cx="762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43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2323</Words>
  <Application>Microsoft Office PowerPoint</Application>
  <PresentationFormat>On-screen Show (16:9)</PresentationFormat>
  <Paragraphs>263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je STAPRO</vt:lpstr>
      <vt:lpstr>FONS Akord - Architektura</vt:lpstr>
      <vt:lpstr>FONS Akord - FONS Akord – uživatelské rozhání</vt:lpstr>
      <vt:lpstr>FONS Akord – uživatelské rozhání</vt:lpstr>
      <vt:lpstr>FONS Akord – Lékařský příjem </vt:lpstr>
      <vt:lpstr>FONS Akord – Chorobopis</vt:lpstr>
      <vt:lpstr>FONS Akord – Medikace</vt:lpstr>
      <vt:lpstr>FONS Akord – Medikace</vt:lpstr>
      <vt:lpstr>FONS Akord – Medikace</vt:lpstr>
      <vt:lpstr>FONS Akord – Medikace</vt:lpstr>
      <vt:lpstr>FONS Akord – Medikace</vt:lpstr>
      <vt:lpstr>FONS Akord – Medikace</vt:lpstr>
      <vt:lpstr>FONS Akord – Recept</vt:lpstr>
      <vt:lpstr>FONS Akord – žádanky </vt:lpstr>
      <vt:lpstr>FONS Akord – další</vt:lpstr>
      <vt:lpstr>FONS Akord – další</vt:lpstr>
      <vt:lpstr>Co budete cvičit po celém semestru?</vt:lpstr>
      <vt:lpstr>Týmový projekt</vt:lpstr>
      <vt:lpstr>Týmový projekt</vt:lpstr>
      <vt:lpstr>Týmový projekt</vt:lpstr>
      <vt:lpstr>Týmový projekt</vt:lpstr>
      <vt:lpstr>Zprovozňovaní původní aplikace</vt:lpstr>
      <vt:lpstr>Zprovozňovaní původní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