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97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9" r:id="rId11"/>
    <p:sldId id="563" r:id="rId12"/>
    <p:sldId id="564" r:id="rId13"/>
    <p:sldId id="565" r:id="rId14"/>
    <p:sldId id="566" r:id="rId15"/>
    <p:sldId id="570" r:id="rId16"/>
    <p:sldId id="567" r:id="rId17"/>
    <p:sldId id="568" r:id="rId18"/>
    <p:sldId id="530" r:id="rId19"/>
    <p:sldId id="531" r:id="rId20"/>
    <p:sldId id="532" r:id="rId21"/>
    <p:sldId id="533" r:id="rId22"/>
    <p:sldId id="571" r:id="rId23"/>
    <p:sldId id="572" r:id="rId24"/>
    <p:sldId id="573" r:id="rId25"/>
    <p:sldId id="534" r:id="rId26"/>
    <p:sldId id="535" r:id="rId27"/>
    <p:sldId id="536" r:id="rId28"/>
    <p:sldId id="537" r:id="rId29"/>
    <p:sldId id="538" r:id="rId30"/>
    <p:sldId id="539" r:id="rId31"/>
    <p:sldId id="540" r:id="rId32"/>
    <p:sldId id="550" r:id="rId33"/>
    <p:sldId id="583" r:id="rId34"/>
    <p:sldId id="584" r:id="rId35"/>
    <p:sldId id="585" r:id="rId36"/>
    <p:sldId id="586" r:id="rId37"/>
    <p:sldId id="587" r:id="rId38"/>
    <p:sldId id="588" r:id="rId39"/>
    <p:sldId id="589" r:id="rId40"/>
    <p:sldId id="590" r:id="rId41"/>
    <p:sldId id="591" r:id="rId42"/>
    <p:sldId id="592" r:id="rId43"/>
    <p:sldId id="574" r:id="rId44"/>
    <p:sldId id="575" r:id="rId45"/>
    <p:sldId id="576" r:id="rId46"/>
    <p:sldId id="577" r:id="rId47"/>
    <p:sldId id="578" r:id="rId48"/>
    <p:sldId id="579" r:id="rId49"/>
    <p:sldId id="580" r:id="rId50"/>
    <p:sldId id="581" r:id="rId51"/>
    <p:sldId id="582" r:id="rId5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A38B8E"/>
    <a:srgbClr val="EDEAB3"/>
    <a:srgbClr val="DEC2DB"/>
    <a:srgbClr val="FFFF99"/>
    <a:srgbClr val="FFFF66"/>
    <a:srgbClr val="DF6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6934" autoAdjust="0"/>
  </p:normalViewPr>
  <p:slideViewPr>
    <p:cSldViewPr>
      <p:cViewPr varScale="1">
        <p:scale>
          <a:sx n="83" d="100"/>
          <a:sy n="83" d="100"/>
        </p:scale>
        <p:origin x="1104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5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5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1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1/3/2019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3.1.2019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288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1/3/2019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/>
          <a:p>
            <a:pPr algn="ctr"/>
            <a:r>
              <a:rPr lang="cs-CZ" b="1" dirty="0"/>
              <a:t>cvičení</a:t>
            </a:r>
            <a:r>
              <a:rPr lang="en-US" dirty="0"/>
              <a:t> </a:t>
            </a:r>
            <a:r>
              <a:rPr lang="cs-CZ" b="1" dirty="0"/>
              <a:t>Informační</a:t>
            </a:r>
            <a:r>
              <a:rPr lang="en-US" b="1" dirty="0"/>
              <a:t> </a:t>
            </a:r>
            <a:r>
              <a:rPr lang="cs-CZ" b="1" dirty="0"/>
              <a:t>systémy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zdravotnictví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Cvičení</a:t>
            </a:r>
            <a:r>
              <a:rPr lang="en-US"/>
              <a:t> 7 </a:t>
            </a:r>
            <a:r>
              <a:rPr lang="en-US" dirty="0"/>
              <a:t>- ZS 2014 – Michel Kana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5900"/>
            <a:ext cx="8433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3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PHP - Práce s </a:t>
            </a:r>
            <a:r>
              <a:rPr lang="cs-CZ" dirty="0" err="1"/>
              <a:t>MySQL</a:t>
            </a:r>
            <a:r>
              <a:rPr lang="cs-CZ" dirty="0"/>
              <a:t> databáze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" y="819150"/>
            <a:ext cx="7467600" cy="1120795"/>
            <a:chOff x="685800" y="819150"/>
            <a:chExt cx="7467600" cy="1120795"/>
          </a:xfrm>
        </p:grpSpPr>
        <p:pic>
          <p:nvPicPr>
            <p:cNvPr id="3074" name="Picture 2" descr="Server request for static html page by cli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819150"/>
              <a:ext cx="4114800" cy="839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147666" y="1005219"/>
              <a:ext cx="26933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cs-CZ" sz="1000" dirty="0"/>
                <a:t>http://databaze.fbmi.cvut.cz/</a:t>
              </a:r>
              <a:r>
                <a:rPr lang="cs-CZ" sz="1000" dirty="0" err="1"/>
                <a:t>vášlogin</a:t>
              </a:r>
              <a:r>
                <a:rPr lang="cs-CZ" sz="1000" dirty="0"/>
                <a:t>/login.html</a:t>
              </a:r>
            </a:p>
          </p:txBody>
        </p:sp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286" y="1376382"/>
              <a:ext cx="1501775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Right Arrow 21"/>
            <p:cNvSpPr/>
            <p:nvPr/>
          </p:nvSpPr>
          <p:spPr>
            <a:xfrm>
              <a:off x="685800" y="1066773"/>
              <a:ext cx="450980" cy="123111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3" name="Right Arrow 22"/>
            <p:cNvSpPr/>
            <p:nvPr/>
          </p:nvSpPr>
          <p:spPr>
            <a:xfrm rot="10800000">
              <a:off x="685800" y="1544258"/>
              <a:ext cx="461866" cy="1139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2887" y="1939945"/>
            <a:ext cx="7380513" cy="1393805"/>
            <a:chOff x="772887" y="1939945"/>
            <a:chExt cx="7380513" cy="1393805"/>
          </a:xfrm>
        </p:grpSpPr>
        <p:pic>
          <p:nvPicPr>
            <p:cNvPr id="3076" name="Picture 4" descr="Server executes the Script by PHP engine and then post back the data to cli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1939945"/>
              <a:ext cx="4114800" cy="1393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286" y="2197640"/>
              <a:ext cx="14859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Right Arrow 23"/>
            <p:cNvSpPr/>
            <p:nvPr/>
          </p:nvSpPr>
          <p:spPr>
            <a:xfrm>
              <a:off x="772887" y="2534746"/>
              <a:ext cx="450980" cy="123111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5" name="Right Arrow 24"/>
            <p:cNvSpPr/>
            <p:nvPr/>
          </p:nvSpPr>
          <p:spPr>
            <a:xfrm rot="10800000">
              <a:off x="772887" y="3012231"/>
              <a:ext cx="461866" cy="1139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6" name="Oval 25"/>
            <p:cNvSpPr/>
            <p:nvPr/>
          </p:nvSpPr>
          <p:spPr>
            <a:xfrm>
              <a:off x="1328511" y="2596301"/>
              <a:ext cx="587375" cy="21887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272" y="2965995"/>
              <a:ext cx="1020763" cy="206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849087" y="3562350"/>
            <a:ext cx="8231931" cy="1371600"/>
            <a:chOff x="849087" y="3562350"/>
            <a:chExt cx="8231931" cy="1371600"/>
          </a:xfrm>
        </p:grpSpPr>
        <p:pic>
          <p:nvPicPr>
            <p:cNvPr id="16" name="Picture 4" descr="Server executes the Script by PHP engine and then post back the data to cli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562350"/>
              <a:ext cx="4114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2486" y="3578220"/>
              <a:ext cx="14859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ight Arrow 17"/>
            <p:cNvSpPr/>
            <p:nvPr/>
          </p:nvSpPr>
          <p:spPr>
            <a:xfrm>
              <a:off x="849087" y="3915326"/>
              <a:ext cx="450980" cy="123111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849087" y="4392811"/>
              <a:ext cx="461866" cy="1139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8" name="Oval 27"/>
            <p:cNvSpPr/>
            <p:nvPr/>
          </p:nvSpPr>
          <p:spPr>
            <a:xfrm>
              <a:off x="1404711" y="3976881"/>
              <a:ext cx="587375" cy="21887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6472" y="4346575"/>
              <a:ext cx="1020763" cy="206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Can 4"/>
            <p:cNvSpPr/>
            <p:nvPr/>
          </p:nvSpPr>
          <p:spPr>
            <a:xfrm>
              <a:off x="8395218" y="4392811"/>
              <a:ext cx="685800" cy="484185"/>
            </a:xfrm>
            <a:prstGeom prst="can">
              <a:avLst>
                <a:gd name="adj" fmla="val 17292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200" dirty="0" err="1">
                  <a:solidFill>
                    <a:schemeClr val="tx1"/>
                  </a:solidFill>
                </a:rPr>
                <a:t>MySQL</a:t>
              </a:r>
              <a:r>
                <a:rPr lang="cs-CZ" sz="1200" dirty="0">
                  <a:solidFill>
                    <a:schemeClr val="tx1"/>
                  </a:solidFill>
                </a:rPr>
                <a:t> Server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8209386" y="4552950"/>
              <a:ext cx="165618" cy="819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1" name="Right Arrow 30"/>
            <p:cNvSpPr/>
            <p:nvPr/>
          </p:nvSpPr>
          <p:spPr>
            <a:xfrm rot="10800000" flipV="1">
              <a:off x="8201607" y="4705350"/>
              <a:ext cx="165618" cy="89693"/>
            </a:xfrm>
            <a:prstGeom prst="rightArrow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80517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PHP – Práce s </a:t>
            </a:r>
            <a:r>
              <a:rPr lang="cs-CZ" dirty="0" err="1"/>
              <a:t>MySQL</a:t>
            </a:r>
            <a:r>
              <a:rPr lang="cs-CZ" dirty="0"/>
              <a:t> databáze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666750"/>
            <a:ext cx="8001000" cy="4476750"/>
          </a:xfrm>
        </p:spPr>
        <p:txBody>
          <a:bodyPr>
            <a:normAutofit fontScale="62500" lnSpcReduction="20000"/>
          </a:bodyPr>
          <a:lstStyle/>
          <a:p>
            <a:r>
              <a:rPr lang="cs-CZ" dirty="0"/>
              <a:t>Příprava databáze</a:t>
            </a:r>
          </a:p>
          <a:p>
            <a:pPr lvl="1"/>
            <a:r>
              <a:rPr lang="cs-CZ" sz="2000" dirty="0">
                <a:latin typeface="Arial Narrow" pitchFamily="34" charset="0"/>
              </a:rPr>
              <a:t>http://databaze.fbmi.cvut.cz/mysql</a:t>
            </a:r>
          </a:p>
          <a:p>
            <a:pPr lvl="1"/>
            <a:r>
              <a:rPr lang="en-US" sz="2000" dirty="0">
                <a:latin typeface="Arial Narrow" pitchFamily="34" charset="0"/>
              </a:rPr>
              <a:t>CREATE TABLE u</a:t>
            </a:r>
            <a:r>
              <a:rPr lang="cs-CZ" sz="2000" dirty="0">
                <a:latin typeface="Arial Narrow" pitchFamily="34" charset="0"/>
              </a:rPr>
              <a:t>ser</a:t>
            </a:r>
            <a:r>
              <a:rPr lang="en-US" sz="2000" dirty="0">
                <a:latin typeface="Arial Narrow" pitchFamily="34" charset="0"/>
              </a:rPr>
              <a:t> ( </a:t>
            </a:r>
            <a:r>
              <a:rPr lang="cs-CZ" sz="2000" dirty="0">
                <a:latin typeface="Arial Narrow" pitchFamily="34" charset="0"/>
              </a:rPr>
              <a:t>user</a:t>
            </a:r>
            <a:r>
              <a:rPr lang="en-US" sz="2000" dirty="0">
                <a:latin typeface="Arial Narrow" pitchFamily="34" charset="0"/>
              </a:rPr>
              <a:t>_id </a:t>
            </a:r>
            <a:r>
              <a:rPr lang="en-US" sz="2000" dirty="0" err="1">
                <a:latin typeface="Arial Narrow" pitchFamily="34" charset="0"/>
              </a:rPr>
              <a:t>int</a:t>
            </a:r>
            <a:r>
              <a:rPr lang="cs-CZ" sz="2000" dirty="0">
                <a:latin typeface="Arial Narrow" pitchFamily="34" charset="0"/>
              </a:rPr>
              <a:t> </a:t>
            </a:r>
            <a:r>
              <a:rPr lang="en-US" sz="2000" dirty="0">
                <a:latin typeface="Arial Narrow" pitchFamily="34" charset="0"/>
              </a:rPr>
              <a:t>AUTO_INCREMENT,</a:t>
            </a:r>
            <a:r>
              <a:rPr lang="cs-CZ" sz="2000" dirty="0">
                <a:latin typeface="Arial Narrow" pitchFamily="34" charset="0"/>
              </a:rPr>
              <a:t> </a:t>
            </a:r>
            <a:r>
              <a:rPr lang="cs-CZ" sz="2000" dirty="0" err="1">
                <a:latin typeface="Arial Narrow" pitchFamily="34" charset="0"/>
              </a:rPr>
              <a:t>user_name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varchar</a:t>
            </a:r>
            <a:r>
              <a:rPr lang="en-US" sz="2000" dirty="0">
                <a:latin typeface="Arial Narrow" pitchFamily="34" charset="0"/>
              </a:rPr>
              <a:t>(60), </a:t>
            </a:r>
            <a:r>
              <a:rPr lang="cs-CZ" sz="2000" dirty="0">
                <a:latin typeface="Arial Narrow" pitchFamily="34" charset="0"/>
              </a:rPr>
              <a:t>user_</a:t>
            </a:r>
            <a:r>
              <a:rPr lang="en-US" sz="2000" dirty="0">
                <a:latin typeface="Arial Narrow" pitchFamily="34" charset="0"/>
              </a:rPr>
              <a:t>login </a:t>
            </a:r>
            <a:r>
              <a:rPr lang="en-US" sz="2000" dirty="0" err="1">
                <a:latin typeface="Arial Narrow" pitchFamily="34" charset="0"/>
              </a:rPr>
              <a:t>varchar</a:t>
            </a:r>
            <a:r>
              <a:rPr lang="en-US" sz="2000" dirty="0">
                <a:latin typeface="Arial Narrow" pitchFamily="34" charset="0"/>
              </a:rPr>
              <a:t>(60), </a:t>
            </a:r>
            <a:r>
              <a:rPr lang="cs-CZ" sz="2000" dirty="0" err="1">
                <a:latin typeface="Arial Narrow" pitchFamily="34" charset="0"/>
              </a:rPr>
              <a:t>user_password</a:t>
            </a:r>
            <a:r>
              <a:rPr lang="cs-CZ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varchar</a:t>
            </a:r>
            <a:r>
              <a:rPr lang="en-US" sz="2000" dirty="0">
                <a:latin typeface="Arial Narrow" pitchFamily="34" charset="0"/>
              </a:rPr>
              <a:t>(60), </a:t>
            </a:r>
            <a:r>
              <a:rPr lang="cs-CZ" sz="2000" dirty="0" err="1">
                <a:latin typeface="Arial Narrow" pitchFamily="34" charset="0"/>
              </a:rPr>
              <a:t>user_department_id</a:t>
            </a:r>
            <a:r>
              <a:rPr lang="cs-CZ" sz="2000" dirty="0">
                <a:latin typeface="Arial Narrow" pitchFamily="34" charset="0"/>
              </a:rPr>
              <a:t> </a:t>
            </a:r>
            <a:r>
              <a:rPr lang="cs-CZ" sz="2000" dirty="0" err="1">
                <a:latin typeface="Arial Narrow" pitchFamily="34" charset="0"/>
              </a:rPr>
              <a:t>int</a:t>
            </a:r>
            <a:r>
              <a:rPr lang="en-US" sz="2000" dirty="0">
                <a:latin typeface="Arial Narrow" pitchFamily="34" charset="0"/>
              </a:rPr>
              <a:t>, PRIMARY KEY (u</a:t>
            </a:r>
            <a:r>
              <a:rPr lang="cs-CZ" sz="2000" dirty="0">
                <a:latin typeface="Arial Narrow" pitchFamily="34" charset="0"/>
              </a:rPr>
              <a:t>ser</a:t>
            </a:r>
            <a:r>
              <a:rPr lang="en-US" sz="2000" dirty="0">
                <a:latin typeface="Arial Narrow" pitchFamily="34" charset="0"/>
              </a:rPr>
              <a:t>_id)</a:t>
            </a:r>
            <a:r>
              <a:rPr lang="cs-CZ" sz="2000" dirty="0">
                <a:latin typeface="Arial Narrow" pitchFamily="34" charset="0"/>
              </a:rPr>
              <a:t> </a:t>
            </a:r>
            <a:r>
              <a:rPr lang="en-US" sz="2000" dirty="0">
                <a:latin typeface="Arial Narrow" pitchFamily="34" charset="0"/>
              </a:rPr>
              <a:t>);</a:t>
            </a:r>
            <a:endParaRPr lang="cs-CZ" sz="2000" dirty="0">
              <a:latin typeface="Arial Narrow" pitchFamily="34" charset="0"/>
            </a:endParaRPr>
          </a:p>
          <a:p>
            <a:pPr lvl="1"/>
            <a:r>
              <a:rPr lang="cs-CZ" sz="2000" dirty="0">
                <a:latin typeface="Arial Narrow" pitchFamily="34" charset="0"/>
              </a:rPr>
              <a:t>INSERT INTO user (</a:t>
            </a:r>
            <a:r>
              <a:rPr lang="cs-CZ" sz="2000" dirty="0" err="1">
                <a:latin typeface="Arial Narrow" pitchFamily="34" charset="0"/>
              </a:rPr>
              <a:t>user_name</a:t>
            </a:r>
            <a:r>
              <a:rPr lang="cs-CZ" sz="2000" dirty="0">
                <a:latin typeface="Arial Narrow" pitchFamily="34" charset="0"/>
              </a:rPr>
              <a:t>, </a:t>
            </a:r>
            <a:r>
              <a:rPr lang="cs-CZ" sz="2000" dirty="0" err="1">
                <a:latin typeface="Arial Narrow" pitchFamily="34" charset="0"/>
              </a:rPr>
              <a:t>user_login</a:t>
            </a:r>
            <a:r>
              <a:rPr lang="cs-CZ" sz="2000" dirty="0">
                <a:latin typeface="Arial Narrow" pitchFamily="34" charset="0"/>
              </a:rPr>
              <a:t>, </a:t>
            </a:r>
            <a:r>
              <a:rPr lang="cs-CZ" sz="2000" dirty="0" err="1">
                <a:latin typeface="Arial Narrow" pitchFamily="34" charset="0"/>
              </a:rPr>
              <a:t>user_password</a:t>
            </a:r>
            <a:r>
              <a:rPr lang="cs-CZ" sz="2000" dirty="0">
                <a:latin typeface="Arial Narrow" pitchFamily="34" charset="0"/>
              </a:rPr>
              <a:t>, </a:t>
            </a:r>
            <a:r>
              <a:rPr lang="cs-CZ" sz="2000" dirty="0" err="1">
                <a:latin typeface="Arial Narrow" pitchFamily="34" charset="0"/>
              </a:rPr>
              <a:t>user_department_id</a:t>
            </a:r>
            <a:r>
              <a:rPr lang="cs-CZ" sz="2000" dirty="0">
                <a:latin typeface="Arial Narrow" pitchFamily="34" charset="0"/>
              </a:rPr>
              <a:t>) VALUES ('</a:t>
            </a:r>
            <a:r>
              <a:rPr lang="cs-CZ" sz="2000" dirty="0" err="1">
                <a:latin typeface="Arial Narrow" pitchFamily="34" charset="0"/>
              </a:rPr>
              <a:t>administrator</a:t>
            </a:r>
            <a:r>
              <a:rPr lang="cs-CZ" sz="2000" dirty="0">
                <a:latin typeface="Arial Narrow" pitchFamily="34" charset="0"/>
              </a:rPr>
              <a:t>', '</a:t>
            </a:r>
            <a:r>
              <a:rPr lang="cs-CZ" sz="2000" dirty="0" err="1">
                <a:latin typeface="Arial Narrow" pitchFamily="34" charset="0"/>
              </a:rPr>
              <a:t>admin</a:t>
            </a:r>
            <a:r>
              <a:rPr lang="cs-CZ" sz="2000" dirty="0">
                <a:latin typeface="Arial Narrow" pitchFamily="34" charset="0"/>
              </a:rPr>
              <a:t>', '</a:t>
            </a:r>
            <a:r>
              <a:rPr lang="cs-CZ" sz="2000" dirty="0" err="1">
                <a:latin typeface="Arial Narrow" pitchFamily="34" charset="0"/>
              </a:rPr>
              <a:t>admin</a:t>
            </a:r>
            <a:r>
              <a:rPr lang="cs-CZ" sz="2000" dirty="0">
                <a:latin typeface="Arial Narrow" pitchFamily="34" charset="0"/>
              </a:rPr>
              <a:t>', 1), ('MUDr. Pavel Janda', '</a:t>
            </a:r>
            <a:r>
              <a:rPr lang="cs-CZ" sz="2000" dirty="0" err="1">
                <a:latin typeface="Arial Narrow" pitchFamily="34" charset="0"/>
              </a:rPr>
              <a:t>janda</a:t>
            </a:r>
            <a:r>
              <a:rPr lang="cs-CZ" sz="2000" dirty="0">
                <a:latin typeface="Arial Narrow" pitchFamily="34" charset="0"/>
              </a:rPr>
              <a:t>', '</a:t>
            </a:r>
            <a:r>
              <a:rPr lang="cs-CZ" sz="2000" dirty="0" err="1">
                <a:latin typeface="Arial Narrow" pitchFamily="34" charset="0"/>
              </a:rPr>
              <a:t>janda</a:t>
            </a:r>
            <a:r>
              <a:rPr lang="cs-CZ" sz="2000" dirty="0">
                <a:latin typeface="Arial Narrow" pitchFamily="34" charset="0"/>
              </a:rPr>
              <a:t>', 2), ('MUDr. Jana </a:t>
            </a:r>
            <a:r>
              <a:rPr lang="cs-CZ" sz="2000" dirty="0" err="1">
                <a:latin typeface="Arial Narrow" pitchFamily="34" charset="0"/>
              </a:rPr>
              <a:t>Novakova</a:t>
            </a:r>
            <a:r>
              <a:rPr lang="cs-CZ" sz="2000" dirty="0">
                <a:latin typeface="Arial Narrow" pitchFamily="34" charset="0"/>
              </a:rPr>
              <a:t>', '</a:t>
            </a:r>
            <a:r>
              <a:rPr lang="cs-CZ" sz="2000" dirty="0" err="1">
                <a:latin typeface="Arial Narrow" pitchFamily="34" charset="0"/>
              </a:rPr>
              <a:t>novakova</a:t>
            </a:r>
            <a:r>
              <a:rPr lang="cs-CZ" sz="2000" dirty="0">
                <a:latin typeface="Arial Narrow" pitchFamily="34" charset="0"/>
              </a:rPr>
              <a:t>', 'nova123', 2)</a:t>
            </a:r>
            <a:endParaRPr lang="de-DE" sz="2000" dirty="0">
              <a:latin typeface="Arial Narrow" pitchFamily="34" charset="0"/>
            </a:endParaRPr>
          </a:p>
          <a:p>
            <a:pPr lvl="1"/>
            <a:r>
              <a:rPr lang="en-US" sz="2000" dirty="0">
                <a:latin typeface="Arial Narrow" pitchFamily="34" charset="0"/>
              </a:rPr>
              <a:t>CREATE TABLE department ( </a:t>
            </a:r>
            <a:r>
              <a:rPr lang="en-US" sz="2000" dirty="0" err="1">
                <a:latin typeface="Arial Narrow" pitchFamily="34" charset="0"/>
              </a:rPr>
              <a:t>department_id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int</a:t>
            </a:r>
            <a:r>
              <a:rPr lang="en-US" sz="2000" dirty="0">
                <a:latin typeface="Arial Narrow" pitchFamily="34" charset="0"/>
              </a:rPr>
              <a:t> AUTO_INCREMENT, </a:t>
            </a:r>
            <a:r>
              <a:rPr lang="en-US" sz="2000" dirty="0" err="1">
                <a:latin typeface="Arial Narrow" pitchFamily="34" charset="0"/>
              </a:rPr>
              <a:t>department_name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varchar</a:t>
            </a:r>
            <a:r>
              <a:rPr lang="en-US" sz="2000" dirty="0">
                <a:latin typeface="Arial Narrow" pitchFamily="34" charset="0"/>
              </a:rPr>
              <a:t>(60), PRIMARY KEY (</a:t>
            </a:r>
            <a:r>
              <a:rPr lang="en-US" sz="2000" dirty="0" err="1">
                <a:latin typeface="Arial Narrow" pitchFamily="34" charset="0"/>
              </a:rPr>
              <a:t>department_id</a:t>
            </a:r>
            <a:r>
              <a:rPr lang="en-US" sz="2000" dirty="0">
                <a:latin typeface="Arial Narrow" pitchFamily="34" charset="0"/>
              </a:rPr>
              <a:t>) );</a:t>
            </a:r>
            <a:endParaRPr lang="cs-CZ" sz="2000" dirty="0">
              <a:latin typeface="Arial Narrow" pitchFamily="34" charset="0"/>
            </a:endParaRPr>
          </a:p>
          <a:p>
            <a:pPr lvl="1"/>
            <a:r>
              <a:rPr lang="en-US" sz="2000" dirty="0">
                <a:latin typeface="Arial Narrow" pitchFamily="34" charset="0"/>
              </a:rPr>
              <a:t>INSERT INTO department(</a:t>
            </a:r>
            <a:r>
              <a:rPr lang="en-US" sz="2000" dirty="0" err="1">
                <a:latin typeface="Arial Narrow" pitchFamily="34" charset="0"/>
              </a:rPr>
              <a:t>department_name</a:t>
            </a:r>
            <a:r>
              <a:rPr lang="en-US" sz="2000" dirty="0">
                <a:latin typeface="Arial Narrow" pitchFamily="34" charset="0"/>
              </a:rPr>
              <a:t>) VALUES ('admin'), ('</a:t>
            </a:r>
            <a:r>
              <a:rPr lang="en-US" sz="2000" dirty="0" err="1">
                <a:latin typeface="Arial Narrow" pitchFamily="34" charset="0"/>
              </a:rPr>
              <a:t>pediatr</a:t>
            </a:r>
            <a:r>
              <a:rPr lang="en-US" sz="2000" dirty="0">
                <a:latin typeface="Arial Narrow" pitchFamily="34" charset="0"/>
              </a:rPr>
              <a:t>');</a:t>
            </a:r>
            <a:endParaRPr lang="cs-CZ" sz="2000" dirty="0">
              <a:latin typeface="Arial Narrow" pitchFamily="34" charset="0"/>
            </a:endParaRPr>
          </a:p>
          <a:p>
            <a:r>
              <a:rPr lang="cs-CZ" dirty="0"/>
              <a:t>Připojení k databázovému serveru</a:t>
            </a:r>
            <a:endParaRPr lang="cs-CZ" sz="4800" dirty="0"/>
          </a:p>
          <a:p>
            <a:pPr lvl="1"/>
            <a:r>
              <a:rPr lang="cs-CZ" sz="2000" dirty="0">
                <a:latin typeface="Arial Narrow" pitchFamily="34" charset="0"/>
              </a:rPr>
              <a:t>$spojeni= </a:t>
            </a:r>
            <a:r>
              <a:rPr lang="cs-CZ" sz="2000" dirty="0" err="1">
                <a:latin typeface="Arial Narrow" pitchFamily="34" charset="0"/>
              </a:rPr>
              <a:t>mysql_connect</a:t>
            </a:r>
            <a:r>
              <a:rPr lang="cs-CZ" sz="2000" dirty="0">
                <a:latin typeface="Arial Narrow" pitchFamily="34" charset="0"/>
              </a:rPr>
              <a:t>("</a:t>
            </a:r>
            <a:r>
              <a:rPr lang="cs-CZ" sz="2000" dirty="0" err="1">
                <a:latin typeface="Arial Narrow" pitchFamily="34" charset="0"/>
              </a:rPr>
              <a:t>localhost</a:t>
            </a:r>
            <a:r>
              <a:rPr lang="cs-CZ" sz="2000" dirty="0">
                <a:latin typeface="Arial Narrow" pitchFamily="34" charset="0"/>
              </a:rPr>
              <a:t>",  "</a:t>
            </a:r>
            <a:r>
              <a:rPr lang="cs-CZ" sz="2000" dirty="0" err="1">
                <a:latin typeface="Arial Narrow" pitchFamily="34" charset="0"/>
              </a:rPr>
              <a:t>vaslogin</a:t>
            </a:r>
            <a:r>
              <a:rPr lang="cs-CZ" sz="2000" dirty="0">
                <a:latin typeface="Arial Narrow" pitchFamily="34" charset="0"/>
              </a:rPr>
              <a:t>",  "</a:t>
            </a:r>
            <a:r>
              <a:rPr lang="cs-CZ" sz="2000" dirty="0" err="1">
                <a:latin typeface="Arial Narrow" pitchFamily="34" charset="0"/>
              </a:rPr>
              <a:t>vasheslo</a:t>
            </a:r>
            <a:r>
              <a:rPr lang="cs-CZ" sz="2000" dirty="0">
                <a:latin typeface="Arial Narrow" pitchFamily="34" charset="0"/>
              </a:rPr>
              <a:t>" ); </a:t>
            </a:r>
          </a:p>
          <a:p>
            <a:r>
              <a:rPr lang="cs-CZ" dirty="0"/>
              <a:t>Kontrola připojování k databázi</a:t>
            </a:r>
            <a:r>
              <a:rPr lang="cs-CZ" sz="4800" dirty="0"/>
              <a:t> </a:t>
            </a:r>
          </a:p>
          <a:p>
            <a:pPr lvl="1"/>
            <a:r>
              <a:rPr lang="en-US" sz="2000" dirty="0">
                <a:latin typeface="Arial Narrow" pitchFamily="34" charset="0"/>
              </a:rPr>
              <a:t>if (!$</a:t>
            </a:r>
            <a:r>
              <a:rPr lang="en-US" sz="2000" dirty="0" err="1">
                <a:latin typeface="Arial Narrow" pitchFamily="34" charset="0"/>
              </a:rPr>
              <a:t>spojeni</a:t>
            </a:r>
            <a:r>
              <a:rPr lang="en-US" sz="2000" dirty="0">
                <a:latin typeface="Arial Narrow" pitchFamily="34" charset="0"/>
              </a:rPr>
              <a:t>) { die('</a:t>
            </a:r>
            <a:r>
              <a:rPr lang="cs-CZ" sz="2000" dirty="0">
                <a:latin typeface="Arial Narrow" pitchFamily="34" charset="0"/>
              </a:rPr>
              <a:t> Připojení k databázi neúspěšná</a:t>
            </a:r>
            <a:r>
              <a:rPr lang="en-US" sz="2000" dirty="0">
                <a:latin typeface="Arial Narrow" pitchFamily="34" charset="0"/>
              </a:rPr>
              <a:t>: ' . </a:t>
            </a:r>
            <a:r>
              <a:rPr lang="en-US" sz="2000" dirty="0" err="1">
                <a:latin typeface="Arial Narrow" pitchFamily="34" charset="0"/>
              </a:rPr>
              <a:t>mysql_error</a:t>
            </a:r>
            <a:r>
              <a:rPr lang="en-US" sz="2000" dirty="0">
                <a:latin typeface="Arial Narrow" pitchFamily="34" charset="0"/>
              </a:rPr>
              <a:t>()); }</a:t>
            </a:r>
            <a:endParaRPr lang="cs-CZ" sz="2000" dirty="0">
              <a:latin typeface="Arial Narrow" pitchFamily="34" charset="0"/>
            </a:endParaRPr>
          </a:p>
          <a:p>
            <a:r>
              <a:rPr lang="cs-CZ" dirty="0"/>
              <a:t>Nastavit znakovou sadu UTF8 pro češtinu</a:t>
            </a:r>
          </a:p>
          <a:p>
            <a:pPr lvl="1"/>
            <a:r>
              <a:rPr lang="en-US" sz="2000" dirty="0" err="1">
                <a:latin typeface="Arial Narrow" pitchFamily="34" charset="0"/>
              </a:rPr>
              <a:t>mysql_query</a:t>
            </a:r>
            <a:r>
              <a:rPr lang="en-US" sz="2000" dirty="0">
                <a:latin typeface="Arial Narrow" pitchFamily="34" charset="0"/>
              </a:rPr>
              <a:t>("SET CHARACTER SET utf8");</a:t>
            </a:r>
            <a:endParaRPr lang="cs-CZ" sz="2000" dirty="0">
              <a:latin typeface="Arial Narrow" pitchFamily="34" charset="0"/>
            </a:endParaRPr>
          </a:p>
          <a:p>
            <a:r>
              <a:rPr lang="cs-CZ" dirty="0"/>
              <a:t>Připojení k databázi</a:t>
            </a:r>
            <a:r>
              <a:rPr lang="cs-CZ" sz="4800" dirty="0"/>
              <a:t> </a:t>
            </a:r>
          </a:p>
          <a:p>
            <a:pPr lvl="1"/>
            <a:r>
              <a:rPr lang="cs-CZ" sz="2000" dirty="0" err="1">
                <a:latin typeface="Arial Narrow" pitchFamily="34" charset="0"/>
              </a:rPr>
              <a:t>mysql_select_db</a:t>
            </a:r>
            <a:r>
              <a:rPr lang="cs-CZ" sz="2000" dirty="0">
                <a:latin typeface="Arial Narrow" pitchFamily="34" charset="0"/>
              </a:rPr>
              <a:t>("</a:t>
            </a:r>
            <a:r>
              <a:rPr lang="cs-CZ" sz="2000" dirty="0" err="1">
                <a:latin typeface="Arial Narrow" pitchFamily="34" charset="0"/>
              </a:rPr>
              <a:t>vaslogin</a:t>
            </a:r>
            <a:r>
              <a:rPr lang="cs-CZ" sz="2000" dirty="0">
                <a:latin typeface="Arial Narrow" pitchFamily="34" charset="0"/>
              </a:rPr>
              <a:t>"); 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11679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PHP – Práce s </a:t>
            </a:r>
            <a:r>
              <a:rPr lang="cs-CZ" dirty="0" err="1"/>
              <a:t>MySQL</a:t>
            </a:r>
            <a:r>
              <a:rPr lang="cs-CZ" dirty="0"/>
              <a:t> databáze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666750"/>
            <a:ext cx="8839200" cy="4343400"/>
          </a:xfrm>
        </p:spPr>
        <p:txBody>
          <a:bodyPr>
            <a:normAutofit/>
          </a:bodyPr>
          <a:lstStyle/>
          <a:p>
            <a:r>
              <a:rPr lang="cs-CZ" dirty="0"/>
              <a:t>Vybírání dat</a:t>
            </a:r>
          </a:p>
          <a:p>
            <a:pPr lvl="1"/>
            <a:r>
              <a:rPr lang="en-US" sz="1600" dirty="0">
                <a:latin typeface="Arial Narrow" pitchFamily="34" charset="0"/>
              </a:rPr>
              <a:t>$query = "SELECT * FROM user WHERE </a:t>
            </a:r>
            <a:r>
              <a:rPr lang="en-US" sz="1600" dirty="0" err="1">
                <a:latin typeface="Arial Narrow" pitchFamily="34" charset="0"/>
              </a:rPr>
              <a:t>user_login</a:t>
            </a:r>
            <a:r>
              <a:rPr lang="en-US" sz="1600" dirty="0">
                <a:latin typeface="Arial Narrow" pitchFamily="34" charset="0"/>
              </a:rPr>
              <a:t> ='" . $login . "' AND </a:t>
            </a:r>
            <a:r>
              <a:rPr lang="en-US" sz="1600" dirty="0" err="1">
                <a:latin typeface="Arial Narrow" pitchFamily="34" charset="0"/>
              </a:rPr>
              <a:t>user_password</a:t>
            </a:r>
            <a:r>
              <a:rPr lang="en-US" sz="1600" dirty="0">
                <a:latin typeface="Arial Narrow" pitchFamily="34" charset="0"/>
              </a:rPr>
              <a:t> = '" . $</a:t>
            </a:r>
            <a:r>
              <a:rPr lang="en-US" sz="1600" dirty="0" err="1">
                <a:latin typeface="Arial Narrow" pitchFamily="34" charset="0"/>
              </a:rPr>
              <a:t>heslo</a:t>
            </a:r>
            <a:r>
              <a:rPr lang="en-US" sz="1600" dirty="0">
                <a:latin typeface="Arial Narrow" pitchFamily="34" charset="0"/>
              </a:rPr>
              <a:t> . "'"; </a:t>
            </a:r>
            <a:endParaRPr lang="cs-CZ" sz="1600" dirty="0">
              <a:latin typeface="Arial Narrow" pitchFamily="34" charset="0"/>
            </a:endParaRPr>
          </a:p>
          <a:p>
            <a:pPr lvl="1"/>
            <a:r>
              <a:rPr lang="cs-CZ" sz="1600" dirty="0">
                <a:latin typeface="Arial Narrow" pitchFamily="34" charset="0"/>
              </a:rPr>
              <a:t>$</a:t>
            </a:r>
            <a:r>
              <a:rPr lang="cs-CZ" sz="1600" dirty="0" err="1">
                <a:latin typeface="Arial Narrow" pitchFamily="34" charset="0"/>
              </a:rPr>
              <a:t>rs</a:t>
            </a:r>
            <a:r>
              <a:rPr lang="cs-CZ" sz="1600" dirty="0">
                <a:latin typeface="Arial Narrow" pitchFamily="34" charset="0"/>
              </a:rPr>
              <a:t> = </a:t>
            </a:r>
            <a:r>
              <a:rPr lang="cs-CZ" sz="1600" dirty="0" err="1">
                <a:latin typeface="Arial Narrow" pitchFamily="34" charset="0"/>
              </a:rPr>
              <a:t>mysql_query</a:t>
            </a:r>
            <a:r>
              <a:rPr lang="cs-CZ" sz="1600" dirty="0">
                <a:latin typeface="Arial Narrow" pitchFamily="34" charset="0"/>
              </a:rPr>
              <a:t>($</a:t>
            </a:r>
            <a:r>
              <a:rPr lang="cs-CZ" sz="1600" dirty="0" err="1">
                <a:latin typeface="Arial Narrow" pitchFamily="34" charset="0"/>
              </a:rPr>
              <a:t>query</a:t>
            </a:r>
            <a:r>
              <a:rPr lang="cs-CZ" sz="1600" dirty="0">
                <a:latin typeface="Arial Narrow" pitchFamily="34" charset="0"/>
              </a:rPr>
              <a:t>);</a:t>
            </a:r>
          </a:p>
          <a:p>
            <a:r>
              <a:rPr lang="cs-CZ" dirty="0"/>
              <a:t>Kontrola vybírání dat</a:t>
            </a:r>
          </a:p>
          <a:p>
            <a:pPr lvl="1"/>
            <a:r>
              <a:rPr lang="en-US" sz="1600" dirty="0">
                <a:latin typeface="Arial Narrow" pitchFamily="34" charset="0"/>
              </a:rPr>
              <a:t>if (!$</a:t>
            </a:r>
            <a:r>
              <a:rPr lang="en-US" sz="1600" dirty="0" err="1">
                <a:latin typeface="Arial Narrow" pitchFamily="34" charset="0"/>
              </a:rPr>
              <a:t>rs</a:t>
            </a:r>
            <a:r>
              <a:rPr lang="en-US" sz="1600" dirty="0">
                <a:latin typeface="Arial Narrow" pitchFamily="34" charset="0"/>
              </a:rPr>
              <a:t>) {    echo "Could not execute query: $query";</a:t>
            </a:r>
            <a:r>
              <a:rPr lang="cs-CZ" sz="1600" dirty="0">
                <a:latin typeface="Arial Narrow" pitchFamily="34" charset="0"/>
              </a:rPr>
              <a:t> </a:t>
            </a:r>
            <a:r>
              <a:rPr lang="en-US" sz="1600" dirty="0">
                <a:latin typeface="Arial Narrow" pitchFamily="34" charset="0"/>
              </a:rPr>
              <a:t>}</a:t>
            </a:r>
            <a:endParaRPr lang="cs-CZ" sz="1600" dirty="0">
              <a:latin typeface="Arial Narrow" pitchFamily="34" charset="0"/>
            </a:endParaRPr>
          </a:p>
          <a:p>
            <a:r>
              <a:rPr lang="cs-CZ" dirty="0"/>
              <a:t>Výpis záznamů do asociativní pole </a:t>
            </a:r>
          </a:p>
          <a:p>
            <a:pPr lvl="1"/>
            <a:r>
              <a:rPr lang="cs-CZ" sz="1600" dirty="0">
                <a:latin typeface="Arial Narrow" pitchFamily="34" charset="0"/>
              </a:rPr>
              <a:t>$</a:t>
            </a:r>
            <a:r>
              <a:rPr lang="cs-CZ" sz="1600" dirty="0" err="1">
                <a:latin typeface="Arial Narrow" pitchFamily="34" charset="0"/>
              </a:rPr>
              <a:t>row</a:t>
            </a:r>
            <a:r>
              <a:rPr lang="cs-CZ" sz="1600" dirty="0">
                <a:latin typeface="Arial Narrow" pitchFamily="34" charset="0"/>
              </a:rPr>
              <a:t> = </a:t>
            </a:r>
            <a:r>
              <a:rPr lang="cs-CZ" sz="1600" dirty="0" err="1">
                <a:latin typeface="Arial Narrow" pitchFamily="34" charset="0"/>
              </a:rPr>
              <a:t>mysql_fetch_assoc</a:t>
            </a:r>
            <a:r>
              <a:rPr lang="cs-CZ" sz="1600" dirty="0">
                <a:latin typeface="Arial Narrow" pitchFamily="34" charset="0"/>
              </a:rPr>
              <a:t>($</a:t>
            </a:r>
            <a:r>
              <a:rPr lang="cs-CZ" sz="1600" dirty="0" err="1">
                <a:latin typeface="Arial Narrow" pitchFamily="34" charset="0"/>
              </a:rPr>
              <a:t>rs</a:t>
            </a:r>
            <a:r>
              <a:rPr lang="cs-CZ" sz="1600" dirty="0">
                <a:latin typeface="Arial Narrow" pitchFamily="34" charset="0"/>
              </a:rPr>
              <a:t>)</a:t>
            </a:r>
          </a:p>
          <a:p>
            <a:r>
              <a:rPr lang="cs-CZ" dirty="0"/>
              <a:t>Zobrazeni výsledky</a:t>
            </a:r>
          </a:p>
          <a:p>
            <a:pPr lvl="1"/>
            <a:r>
              <a:rPr lang="cs-CZ" sz="1600" dirty="0">
                <a:latin typeface="Arial Narrow" pitchFamily="34" charset="0"/>
              </a:rPr>
              <a:t>echo '</a:t>
            </a:r>
            <a:r>
              <a:rPr lang="cs-CZ" sz="1600" dirty="0" err="1">
                <a:latin typeface="Arial Narrow" pitchFamily="34" charset="0"/>
              </a:rPr>
              <a:t>Prihlašovaní</a:t>
            </a:r>
            <a:r>
              <a:rPr lang="cs-CZ" sz="1600" dirty="0">
                <a:latin typeface="Arial Narrow" pitchFamily="34" charset="0"/>
              </a:rPr>
              <a:t> </a:t>
            </a:r>
            <a:r>
              <a:rPr lang="cs-CZ" sz="1600" dirty="0" err="1">
                <a:latin typeface="Arial Narrow" pitchFamily="34" charset="0"/>
              </a:rPr>
              <a:t>úspešné</a:t>
            </a:r>
            <a:r>
              <a:rPr lang="cs-CZ" sz="1600" dirty="0">
                <a:latin typeface="Arial Narrow" pitchFamily="34" charset="0"/>
              </a:rPr>
              <a:t>. Úvodní stránka pro ' . $</a:t>
            </a:r>
            <a:r>
              <a:rPr lang="cs-CZ" sz="1600" dirty="0" err="1">
                <a:latin typeface="Arial Narrow" pitchFamily="34" charset="0"/>
              </a:rPr>
              <a:t>row</a:t>
            </a:r>
            <a:r>
              <a:rPr lang="cs-CZ" sz="1600" dirty="0">
                <a:latin typeface="Arial Narrow" pitchFamily="34" charset="0"/>
              </a:rPr>
              <a:t>['</a:t>
            </a:r>
            <a:r>
              <a:rPr lang="cs-CZ" sz="1600" dirty="0" err="1">
                <a:latin typeface="Arial Narrow" pitchFamily="34" charset="0"/>
              </a:rPr>
              <a:t>user_name</a:t>
            </a:r>
            <a:r>
              <a:rPr lang="cs-CZ" sz="1600" dirty="0">
                <a:latin typeface="Arial Narrow" pitchFamily="34" charset="0"/>
              </a:rPr>
              <a:t>'];</a:t>
            </a:r>
          </a:p>
          <a:p>
            <a:pPr lvl="1"/>
            <a:r>
              <a:rPr lang="cs-CZ" sz="1600" dirty="0" err="1">
                <a:latin typeface="Arial Narrow" pitchFamily="34" charset="0"/>
              </a:rPr>
              <a:t>print</a:t>
            </a:r>
            <a:r>
              <a:rPr lang="cs-CZ" sz="1600" dirty="0">
                <a:latin typeface="Arial Narrow" pitchFamily="34" charset="0"/>
              </a:rPr>
              <a:t> '</a:t>
            </a:r>
            <a:r>
              <a:rPr lang="cs-CZ" sz="1600" dirty="0" err="1">
                <a:latin typeface="Arial Narrow" pitchFamily="34" charset="0"/>
              </a:rPr>
              <a:t>Prihlašovaní</a:t>
            </a:r>
            <a:r>
              <a:rPr lang="cs-CZ" sz="1600" dirty="0">
                <a:latin typeface="Arial Narrow" pitchFamily="34" charset="0"/>
              </a:rPr>
              <a:t> </a:t>
            </a:r>
            <a:r>
              <a:rPr lang="cs-CZ" sz="1600" dirty="0" err="1">
                <a:latin typeface="Arial Narrow" pitchFamily="34" charset="0"/>
              </a:rPr>
              <a:t>neúspešné</a:t>
            </a:r>
            <a:r>
              <a:rPr lang="cs-CZ" sz="1600" dirty="0">
                <a:latin typeface="Arial Narrow" pitchFamily="34" charset="0"/>
              </a:rPr>
              <a:t>. </a:t>
            </a:r>
            <a:r>
              <a:rPr lang="cs-CZ" sz="1600" dirty="0" err="1">
                <a:latin typeface="Arial Narrow" pitchFamily="34" charset="0"/>
              </a:rPr>
              <a:t>Nespravné</a:t>
            </a:r>
            <a:r>
              <a:rPr lang="cs-CZ" sz="1600" dirty="0">
                <a:latin typeface="Arial Narrow" pitchFamily="34" charset="0"/>
              </a:rPr>
              <a:t> </a:t>
            </a:r>
            <a:r>
              <a:rPr lang="cs-CZ" sz="1600" dirty="0" err="1">
                <a:latin typeface="Arial Narrow" pitchFamily="34" charset="0"/>
              </a:rPr>
              <a:t>login</a:t>
            </a:r>
            <a:r>
              <a:rPr lang="cs-CZ" sz="1600" dirty="0">
                <a:latin typeface="Arial Narrow" pitchFamily="34" charset="0"/>
              </a:rPr>
              <a:t> nebo heslo!';</a:t>
            </a:r>
          </a:p>
          <a:p>
            <a:pPr lvl="1"/>
            <a:endParaRPr lang="cs-CZ" sz="45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8409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98" y="882302"/>
            <a:ext cx="15017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19600" y="882302"/>
            <a:ext cx="4648200" cy="344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02"/>
          <a:stretch/>
        </p:blipFill>
        <p:spPr bwMode="auto">
          <a:xfrm>
            <a:off x="157065" y="3348317"/>
            <a:ext cx="3779091" cy="112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PHP – Práce s </a:t>
            </a:r>
            <a:r>
              <a:rPr lang="cs-CZ" dirty="0" err="1"/>
              <a:t>MySQL</a:t>
            </a:r>
            <a:r>
              <a:rPr lang="cs-CZ" dirty="0"/>
              <a:t> databáze</a:t>
            </a:r>
          </a:p>
        </p:txBody>
      </p:sp>
      <p:sp>
        <p:nvSpPr>
          <p:cNvPr id="5" name="Oval 4"/>
          <p:cNvSpPr/>
          <p:nvPr/>
        </p:nvSpPr>
        <p:spPr>
          <a:xfrm>
            <a:off x="837098" y="1217811"/>
            <a:ext cx="587375" cy="218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" t="17648" r="43898" b="48691"/>
          <a:stretch/>
        </p:blipFill>
        <p:spPr bwMode="auto">
          <a:xfrm>
            <a:off x="152400" y="1504950"/>
            <a:ext cx="360628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" y="819150"/>
            <a:ext cx="3962400" cy="2057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Rectangle 7"/>
          <p:cNvSpPr/>
          <p:nvPr/>
        </p:nvSpPr>
        <p:spPr>
          <a:xfrm>
            <a:off x="76200" y="3028950"/>
            <a:ext cx="3962400" cy="161037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4419600" y="819149"/>
            <a:ext cx="4648200" cy="3584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Right Arrow 9"/>
          <p:cNvSpPr/>
          <p:nvPr/>
        </p:nvSpPr>
        <p:spPr>
          <a:xfrm>
            <a:off x="4038600" y="1847850"/>
            <a:ext cx="381000" cy="1143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ight Arrow 10"/>
          <p:cNvSpPr/>
          <p:nvPr/>
        </p:nvSpPr>
        <p:spPr>
          <a:xfrm rot="10800000">
            <a:off x="4038600" y="3257550"/>
            <a:ext cx="381000" cy="1524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Box 14"/>
          <p:cNvSpPr txBox="1"/>
          <p:nvPr/>
        </p:nvSpPr>
        <p:spPr>
          <a:xfrm>
            <a:off x="2842587" y="848479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login.html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8780" y="209774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err="1"/>
              <a:t>login.php</a:t>
            </a:r>
            <a:endParaRPr lang="cs-CZ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42587" y="425981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err="1"/>
              <a:t>login.php</a:t>
            </a:r>
            <a:endParaRPr lang="cs-CZ" b="1" dirty="0"/>
          </a:p>
        </p:txBody>
      </p:sp>
      <p:sp>
        <p:nvSpPr>
          <p:cNvPr id="20" name="Can 19"/>
          <p:cNvSpPr/>
          <p:nvPr/>
        </p:nvSpPr>
        <p:spPr>
          <a:xfrm>
            <a:off x="7010400" y="4650650"/>
            <a:ext cx="685800" cy="484185"/>
          </a:xfrm>
          <a:prstGeom prst="can">
            <a:avLst>
              <a:gd name="adj" fmla="val 1729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err="1">
                <a:solidFill>
                  <a:schemeClr val="tx1"/>
                </a:solidFill>
              </a:rPr>
              <a:t>MySQL</a:t>
            </a:r>
            <a:r>
              <a:rPr lang="cs-CZ" sz="1200" dirty="0">
                <a:solidFill>
                  <a:schemeClr val="tx1"/>
                </a:solidFill>
              </a:rPr>
              <a:t> Server</a:t>
            </a:r>
          </a:p>
        </p:txBody>
      </p:sp>
      <p:sp>
        <p:nvSpPr>
          <p:cNvPr id="21" name="Right Arrow 20"/>
          <p:cNvSpPr/>
          <p:nvPr/>
        </p:nvSpPr>
        <p:spPr>
          <a:xfrm rot="5400000">
            <a:off x="7316639" y="4478486"/>
            <a:ext cx="218492" cy="68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Right Arrow 21"/>
          <p:cNvSpPr/>
          <p:nvPr/>
        </p:nvSpPr>
        <p:spPr>
          <a:xfrm rot="16200000" flipV="1">
            <a:off x="7079733" y="4469685"/>
            <a:ext cx="252704" cy="86571"/>
          </a:xfrm>
          <a:prstGeom prst="rightArrow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72" y="3044825"/>
            <a:ext cx="31321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11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133350"/>
            <a:ext cx="6781800" cy="502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38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PHP – </a:t>
            </a:r>
            <a:r>
              <a:rPr lang="en-US" dirty="0"/>
              <a:t>T</a:t>
            </a:r>
            <a:r>
              <a:rPr lang="cs-CZ" dirty="0"/>
              <a:t>ří</a:t>
            </a:r>
            <a:r>
              <a:rPr lang="en-US" dirty="0" err="1"/>
              <a:t>dy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666750"/>
            <a:ext cx="8839200" cy="4343400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Třidu se definuje kdekoliv ve PHP souboru</a:t>
            </a:r>
          </a:p>
          <a:p>
            <a:pPr lvl="1"/>
            <a:r>
              <a:rPr lang="cs-CZ" sz="1600" dirty="0">
                <a:latin typeface="Arial Narrow" pitchFamily="34" charset="0"/>
              </a:rPr>
              <a:t>class jmeno_tridy</a:t>
            </a:r>
            <a:r>
              <a:rPr lang="en-US" sz="1600" dirty="0">
                <a:latin typeface="Arial Narrow" pitchFamily="34" charset="0"/>
              </a:rPr>
              <a:t>{    }</a:t>
            </a:r>
            <a:endParaRPr lang="cs-CZ" sz="1600" dirty="0">
              <a:latin typeface="Arial Narrow" pitchFamily="34" charset="0"/>
            </a:endParaRPr>
          </a:p>
          <a:p>
            <a:r>
              <a:rPr lang="cs-CZ" dirty="0"/>
              <a:t>Atributy </a:t>
            </a:r>
            <a:r>
              <a:rPr lang="en-US" dirty="0"/>
              <a:t>a operator</a:t>
            </a:r>
            <a:r>
              <a:rPr lang="cs-CZ" dirty="0"/>
              <a:t>í ve třídě</a:t>
            </a:r>
          </a:p>
          <a:p>
            <a:pPr lvl="1"/>
            <a:r>
              <a:rPr lang="cs-CZ" sz="1600" dirty="0">
                <a:latin typeface="Arial Narrow" pitchFamily="34" charset="0"/>
              </a:rPr>
              <a:t>class jmeno_tridy</a:t>
            </a:r>
            <a:r>
              <a:rPr lang="en-US" sz="1600" dirty="0">
                <a:latin typeface="Arial Narrow" pitchFamily="34" charset="0"/>
              </a:rPr>
              <a:t>{    </a:t>
            </a:r>
            <a:br>
              <a:rPr lang="cs-CZ" sz="1600" dirty="0">
                <a:latin typeface="Arial Narrow" pitchFamily="34" charset="0"/>
              </a:rPr>
            </a:br>
            <a:r>
              <a:rPr lang="cs-CZ" sz="1600" dirty="0">
                <a:latin typeface="Arial Narrow" pitchFamily="34" charset="0"/>
              </a:rPr>
              <a:t>	</a:t>
            </a:r>
            <a:r>
              <a:rPr lang="de-DE" sz="1600" dirty="0">
                <a:latin typeface="Arial Narrow" pitchFamily="34" charset="0"/>
              </a:rPr>
              <a:t>$atribut </a:t>
            </a:r>
            <a:r>
              <a:rPr lang="en-US" sz="1600" dirty="0">
                <a:latin typeface="Arial Narrow" pitchFamily="34" charset="0"/>
              </a:rPr>
              <a:t>= “ …”;</a:t>
            </a:r>
            <a:br>
              <a:rPr lang="cs-CZ" sz="1600" dirty="0">
                <a:latin typeface="Arial Narrow" pitchFamily="34" charset="0"/>
              </a:rPr>
            </a:br>
            <a:r>
              <a:rPr lang="cs-CZ" sz="1600" dirty="0">
                <a:latin typeface="Arial Narrow" pitchFamily="34" charset="0"/>
              </a:rPr>
              <a:t>       function zmena(</a:t>
            </a:r>
            <a:r>
              <a:rPr lang="de-DE" sz="1600" dirty="0">
                <a:latin typeface="Arial Narrow" pitchFamily="34" charset="0"/>
              </a:rPr>
              <a:t>$</a:t>
            </a:r>
            <a:r>
              <a:rPr lang="cs-CZ" sz="1600" dirty="0">
                <a:latin typeface="Arial Narrow" pitchFamily="34" charset="0"/>
              </a:rPr>
              <a:t>nova_hodnota)</a:t>
            </a:r>
            <a:r>
              <a:rPr lang="en-US" sz="1600" dirty="0">
                <a:latin typeface="Arial Narrow" pitchFamily="34" charset="0"/>
              </a:rPr>
              <a:t>{</a:t>
            </a:r>
            <a:br>
              <a:rPr lang="en-US" sz="1600" dirty="0">
                <a:latin typeface="Arial Narrow" pitchFamily="34" charset="0"/>
              </a:rPr>
            </a:br>
            <a:r>
              <a:rPr lang="en-US" sz="1600" dirty="0">
                <a:latin typeface="Arial Narrow" pitchFamily="34" charset="0"/>
              </a:rPr>
              <a:t>          $this-&gt;</a:t>
            </a:r>
            <a:r>
              <a:rPr lang="en-US" sz="1600" dirty="0" err="1">
                <a:latin typeface="Arial Narrow" pitchFamily="34" charset="0"/>
              </a:rPr>
              <a:t>atribut</a:t>
            </a:r>
            <a:r>
              <a:rPr lang="en-US" sz="1600" dirty="0">
                <a:latin typeface="Arial Narrow" pitchFamily="34" charset="0"/>
              </a:rPr>
              <a:t> = $</a:t>
            </a:r>
            <a:r>
              <a:rPr lang="en-US" sz="1600" dirty="0" err="1">
                <a:latin typeface="Arial Narrow" pitchFamily="34" charset="0"/>
              </a:rPr>
              <a:t>nova_hodnota</a:t>
            </a:r>
            <a:r>
              <a:rPr lang="en-US" sz="1600" dirty="0">
                <a:latin typeface="Arial Narrow" pitchFamily="34" charset="0"/>
              </a:rPr>
              <a:t>;</a:t>
            </a:r>
            <a:br>
              <a:rPr lang="en-US" sz="1600" dirty="0">
                <a:latin typeface="Arial Narrow" pitchFamily="34" charset="0"/>
              </a:rPr>
            </a:br>
            <a:r>
              <a:rPr lang="en-US" sz="1600" dirty="0">
                <a:latin typeface="Arial Narrow" pitchFamily="34" charset="0"/>
              </a:rPr>
              <a:t>       }</a:t>
            </a:r>
            <a:br>
              <a:rPr lang="cs-CZ" sz="1600" dirty="0">
                <a:latin typeface="Arial Narrow" pitchFamily="34" charset="0"/>
              </a:rPr>
            </a:br>
            <a:r>
              <a:rPr lang="en-US" sz="1600" dirty="0">
                <a:latin typeface="Arial Narrow" pitchFamily="34" charset="0"/>
              </a:rPr>
              <a:t>}</a:t>
            </a:r>
            <a:endParaRPr lang="cs-CZ" sz="1600" dirty="0">
              <a:latin typeface="Arial Narrow" pitchFamily="34" charset="0"/>
            </a:endParaRPr>
          </a:p>
          <a:p>
            <a:r>
              <a:rPr lang="en-US" dirty="0" err="1"/>
              <a:t>Tvo</a:t>
            </a:r>
            <a:r>
              <a:rPr lang="cs-CZ" dirty="0"/>
              <a:t>řba objektu </a:t>
            </a:r>
          </a:p>
          <a:p>
            <a:pPr lvl="1"/>
            <a:r>
              <a:rPr lang="cs-CZ" sz="1600" dirty="0">
                <a:latin typeface="Arial Narrow" pitchFamily="34" charset="0"/>
              </a:rPr>
              <a:t>$jmeno_objektu = new jmeno_tridy()</a:t>
            </a:r>
            <a:r>
              <a:rPr lang="en-US" sz="1600" dirty="0">
                <a:latin typeface="Arial Narrow" pitchFamily="34" charset="0"/>
              </a:rPr>
              <a:t>;</a:t>
            </a:r>
            <a:endParaRPr lang="cs-CZ" sz="1600" dirty="0">
              <a:latin typeface="Arial Narrow" pitchFamily="34" charset="0"/>
            </a:endParaRPr>
          </a:p>
          <a:p>
            <a:r>
              <a:rPr lang="cs-CZ" dirty="0" err="1"/>
              <a:t>V</a:t>
            </a:r>
            <a:r>
              <a:rPr lang="en-US" dirty="0" err="1"/>
              <a:t>olat</a:t>
            </a:r>
            <a:r>
              <a:rPr lang="en-US" dirty="0"/>
              <a:t> </a:t>
            </a:r>
            <a:r>
              <a:rPr lang="en-US" dirty="0" err="1"/>
              <a:t>funkce</a:t>
            </a:r>
            <a:r>
              <a:rPr lang="en-US" dirty="0"/>
              <a:t> </a:t>
            </a:r>
            <a:r>
              <a:rPr lang="cs-CZ" dirty="0"/>
              <a:t>objektu</a:t>
            </a:r>
          </a:p>
          <a:p>
            <a:pPr lvl="1"/>
            <a:r>
              <a:rPr lang="cs-CZ" sz="1600" dirty="0">
                <a:latin typeface="Arial Narrow" pitchFamily="34" charset="0"/>
              </a:rPr>
              <a:t>$jmeno_objektu</a:t>
            </a:r>
            <a:r>
              <a:rPr lang="en-US" sz="1600" dirty="0">
                <a:latin typeface="Arial Narrow" pitchFamily="34" charset="0"/>
              </a:rPr>
              <a:t>-&gt;</a:t>
            </a:r>
            <a:r>
              <a:rPr lang="en-US" sz="1600" dirty="0" err="1">
                <a:latin typeface="Arial Narrow" pitchFamily="34" charset="0"/>
              </a:rPr>
              <a:t>zmena</a:t>
            </a:r>
            <a:r>
              <a:rPr lang="en-US" sz="1600" dirty="0">
                <a:latin typeface="Arial Narrow" pitchFamily="34" charset="0"/>
              </a:rPr>
              <a:t>(“</a:t>
            </a:r>
            <a:r>
              <a:rPr lang="en-US" sz="1600" dirty="0" err="1">
                <a:latin typeface="Arial Narrow" pitchFamily="34" charset="0"/>
              </a:rPr>
              <a:t>Ahoj</a:t>
            </a:r>
            <a:r>
              <a:rPr lang="en-US" sz="1600" dirty="0">
                <a:latin typeface="Arial Narrow" pitchFamily="34" charset="0"/>
              </a:rPr>
              <a:t>”)</a:t>
            </a:r>
            <a:r>
              <a:rPr lang="cs-CZ" sz="1600" dirty="0">
                <a:latin typeface="Arial Narrow" pitchFamily="34" charset="0"/>
              </a:rPr>
              <a:t>;</a:t>
            </a:r>
            <a:endParaRPr lang="en-US" sz="1600" dirty="0">
              <a:latin typeface="Arial Narrow" pitchFamily="34" charset="0"/>
            </a:endParaRPr>
          </a:p>
          <a:p>
            <a:pPr lvl="1"/>
            <a:r>
              <a:rPr lang="cs-CZ" sz="1600" dirty="0">
                <a:latin typeface="Arial Narrow" pitchFamily="34" charset="0"/>
              </a:rPr>
              <a:t>$jmeno_objektu</a:t>
            </a:r>
            <a:r>
              <a:rPr lang="en-US" sz="1600" dirty="0">
                <a:latin typeface="Arial Narrow" pitchFamily="34" charset="0"/>
              </a:rPr>
              <a:t>-&gt;</a:t>
            </a:r>
            <a:r>
              <a:rPr lang="en-US" sz="1600" dirty="0" err="1">
                <a:latin typeface="Arial Narrow" pitchFamily="34" charset="0"/>
              </a:rPr>
              <a:t>atribut</a:t>
            </a:r>
            <a:r>
              <a:rPr lang="en-US" sz="1600" dirty="0">
                <a:latin typeface="Arial Narrow" pitchFamily="34" charset="0"/>
              </a:rPr>
              <a:t> = “</a:t>
            </a:r>
            <a:r>
              <a:rPr lang="en-US" sz="1600" dirty="0" err="1">
                <a:latin typeface="Arial Narrow" pitchFamily="34" charset="0"/>
              </a:rPr>
              <a:t>Ahoj</a:t>
            </a:r>
            <a:r>
              <a:rPr lang="en-US" sz="1600" dirty="0">
                <a:latin typeface="Arial Narrow" pitchFamily="34" charset="0"/>
              </a:rPr>
              <a:t>”</a:t>
            </a:r>
            <a:r>
              <a:rPr lang="cs-CZ" sz="1600" dirty="0">
                <a:latin typeface="Arial Narrow" pitchFamily="34" charset="0"/>
              </a:rPr>
              <a:t>;</a:t>
            </a:r>
            <a:endParaRPr lang="en-US" sz="1600" dirty="0">
              <a:latin typeface="Arial Narrow" pitchFamily="34" charset="0"/>
            </a:endParaRPr>
          </a:p>
          <a:p>
            <a:pPr lvl="1"/>
            <a:endParaRPr lang="cs-CZ" sz="1600" dirty="0">
              <a:latin typeface="Arial Narrow" pitchFamily="34" charset="0"/>
            </a:endParaRPr>
          </a:p>
          <a:p>
            <a:pPr lvl="1"/>
            <a:endParaRPr lang="cs-CZ" sz="45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151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PHP – </a:t>
            </a:r>
            <a:r>
              <a:rPr lang="en-US" dirty="0"/>
              <a:t>T</a:t>
            </a:r>
            <a:r>
              <a:rPr lang="cs-CZ" dirty="0"/>
              <a:t>ří</a:t>
            </a:r>
            <a:r>
              <a:rPr lang="en-US" dirty="0" err="1"/>
              <a:t>dy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47750"/>
            <a:ext cx="39909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38113" y="666750"/>
            <a:ext cx="164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class.viewer.php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476750"/>
            <a:ext cx="416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cs-CZ" sz="1400" dirty="0">
                <a:latin typeface="Arial Narrow" pitchFamily="34" charset="0"/>
              </a:rPr>
              <a:t>http://databaze.fbmi.cvut.cz/vášlogin/l</a:t>
            </a:r>
            <a:r>
              <a:rPr lang="en-US" sz="1400" dirty="0" err="1">
                <a:latin typeface="Arial Narrow" pitchFamily="34" charset="0"/>
              </a:rPr>
              <a:t>class.viewer.php?id</a:t>
            </a:r>
            <a:r>
              <a:rPr lang="en-US" sz="1400" dirty="0">
                <a:latin typeface="Arial Narrow" pitchFamily="34" charset="0"/>
              </a:rPr>
              <a:t>=1  </a:t>
            </a:r>
          </a:p>
        </p:txBody>
      </p:sp>
      <p:sp>
        <p:nvSpPr>
          <p:cNvPr id="9" name="Rectangle 8"/>
          <p:cNvSpPr/>
          <p:nvPr/>
        </p:nvSpPr>
        <p:spPr>
          <a:xfrm>
            <a:off x="5297616" y="4476750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cs-CZ" sz="1400" dirty="0">
                <a:latin typeface="Arial Narrow" pitchFamily="34" charset="0"/>
              </a:rPr>
              <a:t>http://databaze.fbmi.cvut.cz/vášlogin/login.html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4648200" y="4552950"/>
            <a:ext cx="5334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23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610600" cy="472440"/>
          </a:xfrm>
        </p:spPr>
        <p:txBody>
          <a:bodyPr/>
          <a:lstStyle/>
          <a:p>
            <a:r>
              <a:rPr lang="cs-CZ" dirty="0"/>
              <a:t>Realizace vlastního informačního systému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42950"/>
            <a:ext cx="7152640" cy="397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47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610600" cy="472440"/>
          </a:xfrm>
        </p:spPr>
        <p:txBody>
          <a:bodyPr/>
          <a:lstStyle/>
          <a:p>
            <a:r>
              <a:rPr lang="cs-CZ" dirty="0"/>
              <a:t>Realizace vlastního informačního systému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19"/>
          <a:stretch/>
        </p:blipFill>
        <p:spPr bwMode="auto">
          <a:xfrm>
            <a:off x="10161" y="673100"/>
            <a:ext cx="2672080" cy="196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://yuml.me/diagram/scruffy/usecase/1ae904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-190846"/>
            <a:ext cx="6835899" cy="533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0" y="673100"/>
            <a:ext cx="838200" cy="4508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731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cs-CZ" dirty="0"/>
              <a:t>Co uděláme v dnešním cvičení?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819150"/>
            <a:ext cx="7924800" cy="38020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sz="3200" b="1" dirty="0"/>
              <a:t>Úvod </a:t>
            </a:r>
            <a:r>
              <a:rPr lang="de-DE" sz="3200" b="1" dirty="0"/>
              <a:t>do </a:t>
            </a:r>
            <a:r>
              <a:rPr lang="cs-CZ" sz="3200" b="1" dirty="0"/>
              <a:t>HTML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3200" b="1" dirty="0"/>
              <a:t>Úvod </a:t>
            </a:r>
            <a:r>
              <a:rPr lang="de-DE" sz="3200" b="1" dirty="0"/>
              <a:t>do PHP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3200" b="1" dirty="0"/>
              <a:t>PHP: Implementace vlastního informačního systému </a:t>
            </a:r>
            <a:endParaRPr lang="de-DE" sz="3200" b="1" dirty="0"/>
          </a:p>
          <a:p>
            <a:pPr marL="514350" indent="-514350">
              <a:buFont typeface="+mj-lt"/>
              <a:buAutoNum type="arabicPeriod"/>
            </a:pPr>
            <a:r>
              <a:rPr lang="de-DE" sz="3200" b="1" dirty="0" err="1"/>
              <a:t>Úvod</a:t>
            </a:r>
            <a:r>
              <a:rPr lang="de-DE" sz="3200" b="1" dirty="0"/>
              <a:t> do </a:t>
            </a:r>
            <a:r>
              <a:rPr lang="de-DE" sz="3200" b="1"/>
              <a:t>Android</a:t>
            </a:r>
            <a:endParaRPr lang="de-DE" sz="3200" b="1" dirty="0"/>
          </a:p>
          <a:p>
            <a:pPr marL="514350" indent="-514350">
              <a:buFont typeface="+mj-lt"/>
              <a:buAutoNum type="arabicPeriod"/>
            </a:pPr>
            <a:r>
              <a:rPr lang="cs-CZ" sz="3200" b="1" dirty="0"/>
              <a:t>Týmový</a:t>
            </a:r>
            <a:r>
              <a:rPr lang="de-DE" sz="3200" b="1" dirty="0"/>
              <a:t> </a:t>
            </a:r>
            <a:r>
              <a:rPr lang="cs-CZ" sz="3200" b="1" dirty="0"/>
              <a:t>projekt</a:t>
            </a:r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610600" cy="472440"/>
          </a:xfrm>
        </p:spPr>
        <p:txBody>
          <a:bodyPr/>
          <a:lstStyle/>
          <a:p>
            <a:r>
              <a:rPr lang="cs-CZ" dirty="0"/>
              <a:t>Realizace vlastního informačního systému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73100"/>
            <a:ext cx="3535375" cy="196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838200" y="1130300"/>
            <a:ext cx="838200" cy="4508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670" y="742950"/>
            <a:ext cx="3924300" cy="249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Server executes the Script by PHP engine and then post back the data to 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13" y="3714750"/>
            <a:ext cx="4114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n 13"/>
          <p:cNvSpPr/>
          <p:nvPr/>
        </p:nvSpPr>
        <p:spPr>
          <a:xfrm>
            <a:off x="8384331" y="4545211"/>
            <a:ext cx="685800" cy="484185"/>
          </a:xfrm>
          <a:prstGeom prst="can">
            <a:avLst>
              <a:gd name="adj" fmla="val 1729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err="1">
                <a:solidFill>
                  <a:schemeClr val="tx1"/>
                </a:solidFill>
              </a:rPr>
              <a:t>MySQL</a:t>
            </a:r>
            <a:r>
              <a:rPr lang="cs-CZ" sz="1200" dirty="0">
                <a:solidFill>
                  <a:schemeClr val="tx1"/>
                </a:solidFill>
              </a:rPr>
              <a:t> Server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198499" y="4705350"/>
            <a:ext cx="165618" cy="81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Right Arrow 15"/>
          <p:cNvSpPr/>
          <p:nvPr/>
        </p:nvSpPr>
        <p:spPr>
          <a:xfrm rot="10800000" flipV="1">
            <a:off x="8190720" y="4857750"/>
            <a:ext cx="165618" cy="89693"/>
          </a:xfrm>
          <a:prstGeom prst="rightArrow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3865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80" b="24478"/>
          <a:stretch/>
        </p:blipFill>
        <p:spPr bwMode="auto">
          <a:xfrm>
            <a:off x="0" y="3525564"/>
            <a:ext cx="2895600" cy="161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 descr="http://yuml.me/diagram/scruffy/class/9ddb52e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813"/>
            <a:ext cx="3962400" cy="1918823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yuml.me/diagram/scruffy/class/006c275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646237"/>
            <a:ext cx="3695700" cy="193522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/>
          <p:cNvCxnSpPr>
            <a:stCxn id="4" idx="2"/>
            <a:endCxn id="12294" idx="1"/>
          </p:cNvCxnSpPr>
          <p:nvPr/>
        </p:nvCxnSpPr>
        <p:spPr>
          <a:xfrm rot="16200000" flipH="1">
            <a:off x="1530043" y="2438793"/>
            <a:ext cx="1626214" cy="723900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12294" idx="3"/>
          </p:cNvCxnSpPr>
          <p:nvPr/>
        </p:nvCxnSpPr>
        <p:spPr>
          <a:xfrm rot="5400000">
            <a:off x="6375052" y="1835498"/>
            <a:ext cx="1804101" cy="1752603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905000" y="4629150"/>
            <a:ext cx="1021157" cy="4508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Rectangle 1"/>
          <p:cNvSpPr/>
          <p:nvPr/>
        </p:nvSpPr>
        <p:spPr>
          <a:xfrm>
            <a:off x="142240" y="2038350"/>
            <a:ext cx="1427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 err="1">
                <a:solidFill>
                  <a:srgbClr val="00B050"/>
                </a:solidFill>
              </a:rPr>
              <a:t>class</a:t>
            </a:r>
            <a:r>
              <a:rPr lang="cs-CZ" sz="1400" b="1" dirty="0">
                <a:solidFill>
                  <a:srgbClr val="00B050"/>
                </a:solidFill>
              </a:rPr>
              <a:t>.</a:t>
            </a:r>
            <a:r>
              <a:rPr lang="en-US" sz="1400" b="1" dirty="0">
                <a:solidFill>
                  <a:srgbClr val="00B050"/>
                </a:solidFill>
              </a:rPr>
              <a:t>viewer</a:t>
            </a:r>
            <a:r>
              <a:rPr lang="cs-CZ" sz="1400" b="1" dirty="0">
                <a:solidFill>
                  <a:srgbClr val="00B050"/>
                </a:solidFill>
              </a:rPr>
              <a:t>.</a:t>
            </a:r>
            <a:r>
              <a:rPr lang="cs-CZ" sz="1400" b="1" dirty="0" err="1">
                <a:solidFill>
                  <a:srgbClr val="00B050"/>
                </a:solidFill>
              </a:rPr>
              <a:t>php</a:t>
            </a:r>
            <a:endParaRPr lang="cs-CZ" sz="1400" b="1" dirty="0">
              <a:solidFill>
                <a:srgbClr val="00B050"/>
              </a:solidFill>
            </a:endParaRPr>
          </a:p>
        </p:txBody>
      </p:sp>
      <p:pic>
        <p:nvPicPr>
          <p:cNvPr id="3074" name="Picture 2" descr="http://yuml.me/diagram/scruffy/class/ec1807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156" y="110722"/>
            <a:ext cx="4669172" cy="1940362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616528" y="4681659"/>
            <a:ext cx="1715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 err="1">
                <a:solidFill>
                  <a:srgbClr val="00B050"/>
                </a:solidFill>
              </a:rPr>
              <a:t>class.distrubutor.php</a:t>
            </a:r>
            <a:endParaRPr lang="cs-CZ" sz="1400" b="1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60676" y="1386574"/>
            <a:ext cx="1231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 err="1">
                <a:solidFill>
                  <a:srgbClr val="00B050"/>
                </a:solidFill>
              </a:rPr>
              <a:t>class.user.php</a:t>
            </a:r>
            <a:endParaRPr lang="cs-CZ" sz="1400" b="1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72254" y="115434"/>
            <a:ext cx="1376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 err="1">
                <a:solidFill>
                  <a:srgbClr val="00B050"/>
                </a:solidFill>
              </a:rPr>
              <a:t>class.doctor.php</a:t>
            </a:r>
            <a:endParaRPr lang="cs-CZ" sz="1400" b="1" dirty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91935" y="1728340"/>
            <a:ext cx="1913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 err="1">
                <a:solidFill>
                  <a:srgbClr val="00B050"/>
                </a:solidFill>
              </a:rPr>
              <a:t>class.administrator.php</a:t>
            </a:r>
            <a:endParaRPr lang="cs-CZ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61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819150"/>
            <a:ext cx="8991600" cy="4324350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Třida pro </a:t>
            </a:r>
            <a:r>
              <a:rPr lang="en-US" dirty="0"/>
              <a:t>u</a:t>
            </a:r>
            <a:r>
              <a:rPr lang="cs-CZ" dirty="0"/>
              <a:t>živatelské rozhraní : class.</a:t>
            </a:r>
            <a:r>
              <a:rPr lang="en-US" dirty="0"/>
              <a:t>viewer</a:t>
            </a:r>
            <a:r>
              <a:rPr lang="cs-CZ" dirty="0"/>
              <a:t>.php</a:t>
            </a:r>
          </a:p>
          <a:p>
            <a:pPr lvl="1"/>
            <a:r>
              <a:rPr lang="cs-CZ" sz="2900" dirty="0"/>
              <a:t>Operací</a:t>
            </a:r>
          </a:p>
          <a:p>
            <a:pPr lvl="2"/>
            <a:r>
              <a:rPr lang="en-US" i="1" dirty="0" err="1"/>
              <a:t>display_login_form</a:t>
            </a:r>
            <a:r>
              <a:rPr lang="en-US" i="1" dirty="0"/>
              <a:t>()</a:t>
            </a:r>
            <a:endParaRPr lang="cs-CZ" i="1" dirty="0"/>
          </a:p>
          <a:p>
            <a:pPr lvl="2"/>
            <a:r>
              <a:rPr lang="en-US" i="1" dirty="0"/>
              <a:t>display_</a:t>
            </a:r>
            <a:r>
              <a:rPr lang="cs-CZ" i="1" dirty="0"/>
              <a:t>homepage</a:t>
            </a:r>
            <a:r>
              <a:rPr lang="en-US" i="1" dirty="0"/>
              <a:t>()</a:t>
            </a:r>
            <a:endParaRPr lang="cs-CZ" i="1" dirty="0"/>
          </a:p>
          <a:p>
            <a:pPr lvl="2"/>
            <a:r>
              <a:rPr lang="en-US" i="1" dirty="0" err="1"/>
              <a:t>display_new</a:t>
            </a:r>
            <a:r>
              <a:rPr lang="en-US" i="1" dirty="0"/>
              <a:t>_</a:t>
            </a:r>
            <a:r>
              <a:rPr lang="cs-CZ" i="1" dirty="0"/>
              <a:t>department_</a:t>
            </a:r>
            <a:r>
              <a:rPr lang="en-US" i="1" dirty="0"/>
              <a:t>form()</a:t>
            </a:r>
            <a:endParaRPr lang="cs-CZ" i="1" dirty="0"/>
          </a:p>
          <a:p>
            <a:pPr lvl="2"/>
            <a:r>
              <a:rPr lang="en-US" i="1" dirty="0" err="1"/>
              <a:t>display_new_doctor_form</a:t>
            </a:r>
            <a:r>
              <a:rPr lang="en-US" i="1" dirty="0"/>
              <a:t>()</a:t>
            </a:r>
            <a:endParaRPr lang="cs-CZ" i="1" dirty="0"/>
          </a:p>
          <a:p>
            <a:pPr lvl="2"/>
            <a:r>
              <a:rPr lang="en-US" i="1" dirty="0" err="1"/>
              <a:t>display_departments_list_page</a:t>
            </a:r>
            <a:r>
              <a:rPr lang="en-US" i="1" dirty="0"/>
              <a:t>()</a:t>
            </a:r>
            <a:endParaRPr lang="cs-CZ" i="1" dirty="0"/>
          </a:p>
          <a:p>
            <a:pPr lvl="2"/>
            <a:r>
              <a:rPr lang="en-US" i="1" dirty="0" err="1"/>
              <a:t>display_doctors_list_page</a:t>
            </a:r>
            <a:r>
              <a:rPr lang="en-US" i="1" dirty="0"/>
              <a:t>()</a:t>
            </a:r>
            <a:endParaRPr lang="cs-CZ" i="1" dirty="0"/>
          </a:p>
          <a:p>
            <a:pPr lvl="2"/>
            <a:r>
              <a:rPr lang="en-US" i="1" dirty="0"/>
              <a:t>display_</a:t>
            </a:r>
            <a:r>
              <a:rPr lang="cs-CZ" i="1" dirty="0"/>
              <a:t>system_message</a:t>
            </a:r>
            <a:r>
              <a:rPr lang="en-US" i="1" dirty="0"/>
              <a:t>()</a:t>
            </a:r>
            <a:endParaRPr lang="cs-CZ" i="1" dirty="0"/>
          </a:p>
          <a:p>
            <a:pPr lvl="2"/>
            <a:r>
              <a:rPr lang="en-US" i="1" dirty="0" err="1"/>
              <a:t>display_new_patient_form</a:t>
            </a:r>
            <a:r>
              <a:rPr lang="en-US" i="1" dirty="0"/>
              <a:t>()</a:t>
            </a:r>
            <a:endParaRPr lang="cs-CZ" i="1" dirty="0"/>
          </a:p>
          <a:p>
            <a:pPr lvl="2"/>
            <a:r>
              <a:rPr lang="en-US" i="1" dirty="0" err="1"/>
              <a:t>display_patients_list_page</a:t>
            </a:r>
            <a:r>
              <a:rPr lang="en-US" i="1" dirty="0"/>
              <a:t>()</a:t>
            </a:r>
            <a:endParaRPr lang="cs-CZ" i="1" dirty="0"/>
          </a:p>
          <a:p>
            <a:pPr lvl="2"/>
            <a:r>
              <a:rPr lang="en-US" i="1" dirty="0" err="1"/>
              <a:t>display_patient_visits_page</a:t>
            </a:r>
            <a:r>
              <a:rPr lang="en-US" i="1" dirty="0"/>
              <a:t>()</a:t>
            </a:r>
            <a:endParaRPr lang="cs-CZ" i="1" dirty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</a:t>
            </a:r>
            <a:r>
              <a:rPr lang="cs-CZ" i="1" dirty="0"/>
              <a:t> </a:t>
            </a:r>
            <a:r>
              <a:rPr lang="de-DE" dirty="0"/>
              <a:t>- </a:t>
            </a:r>
            <a:r>
              <a:rPr lang="cs-CZ" dirty="0"/>
              <a:t>Uživatelské rozhraní </a:t>
            </a:r>
          </a:p>
        </p:txBody>
      </p:sp>
      <p:pic>
        <p:nvPicPr>
          <p:cNvPr id="4" name="Picture 4" descr="http://yuml.me/diagram/scruffy/class/9ddb52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68076"/>
            <a:ext cx="4648200" cy="2398529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700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742950"/>
            <a:ext cx="9144000" cy="4400550"/>
          </a:xfrm>
        </p:spPr>
        <p:txBody>
          <a:bodyPr>
            <a:normAutofit/>
          </a:bodyPr>
          <a:lstStyle/>
          <a:p>
            <a:r>
              <a:rPr lang="cs-CZ" sz="1800" dirty="0"/>
              <a:t>Třida pro distribuci výpočetní logiky: </a:t>
            </a:r>
            <a:r>
              <a:rPr lang="cs-CZ" sz="1800" b="1" dirty="0" err="1"/>
              <a:t>class.distributor.php</a:t>
            </a:r>
            <a:endParaRPr lang="cs-CZ" sz="1800" b="1" dirty="0"/>
          </a:p>
          <a:p>
            <a:pPr lvl="1"/>
            <a:r>
              <a:rPr lang="cs-CZ" sz="1800" dirty="0"/>
              <a:t>Operací</a:t>
            </a:r>
          </a:p>
          <a:p>
            <a:pPr lvl="2"/>
            <a:r>
              <a:rPr lang="en-US" sz="1400" i="1" dirty="0" err="1"/>
              <a:t>request_check_l</a:t>
            </a:r>
            <a:r>
              <a:rPr lang="cs-CZ" sz="1400" i="1" dirty="0"/>
              <a:t>ogin</a:t>
            </a:r>
            <a:r>
              <a:rPr lang="en-US" sz="1400" i="1" dirty="0"/>
              <a:t>_credentials</a:t>
            </a:r>
            <a:r>
              <a:rPr lang="cs-CZ" sz="1400" i="1" dirty="0"/>
              <a:t>(</a:t>
            </a:r>
            <a:r>
              <a:rPr lang="en-US" sz="1400" i="1" dirty="0"/>
              <a:t>$login, $password</a:t>
            </a:r>
            <a:r>
              <a:rPr lang="cs-CZ" sz="1400" i="1" dirty="0"/>
              <a:t>)</a:t>
            </a:r>
          </a:p>
          <a:p>
            <a:pPr lvl="2"/>
            <a:r>
              <a:rPr lang="en-US" sz="1400" i="1" dirty="0"/>
              <a:t>request_</a:t>
            </a:r>
            <a:r>
              <a:rPr lang="cs-CZ" sz="1400" i="1" dirty="0"/>
              <a:t>new_department</a:t>
            </a:r>
            <a:r>
              <a:rPr lang="en-US" sz="1400" i="1" dirty="0"/>
              <a:t>_creation</a:t>
            </a:r>
            <a:r>
              <a:rPr lang="cs-CZ" sz="1400" i="1" dirty="0"/>
              <a:t>(</a:t>
            </a:r>
            <a:r>
              <a:rPr lang="de-DE" sz="1400" i="1" dirty="0"/>
              <a:t>$</a:t>
            </a:r>
            <a:r>
              <a:rPr lang="cs-CZ" sz="1400" i="1" dirty="0"/>
              <a:t>department_name)</a:t>
            </a:r>
          </a:p>
          <a:p>
            <a:pPr lvl="2"/>
            <a:r>
              <a:rPr lang="en-US" sz="1400" i="1" dirty="0"/>
              <a:t>request_</a:t>
            </a:r>
            <a:r>
              <a:rPr lang="cs-CZ" sz="1400" i="1" dirty="0"/>
              <a:t>departments</a:t>
            </a:r>
            <a:r>
              <a:rPr lang="en-US" sz="1400" i="1" dirty="0"/>
              <a:t>_listing</a:t>
            </a:r>
            <a:r>
              <a:rPr lang="cs-CZ" sz="1400" i="1" dirty="0"/>
              <a:t>()</a:t>
            </a:r>
          </a:p>
          <a:p>
            <a:pPr lvl="2"/>
            <a:r>
              <a:rPr lang="en-US" sz="1400" i="1" dirty="0"/>
              <a:t>request_</a:t>
            </a:r>
            <a:r>
              <a:rPr lang="cs-CZ" sz="1400" i="1" dirty="0"/>
              <a:t>new_doctor</a:t>
            </a:r>
            <a:r>
              <a:rPr lang="en-US" sz="1400" i="1" dirty="0"/>
              <a:t>_creation</a:t>
            </a:r>
            <a:r>
              <a:rPr lang="cs-CZ" sz="1400" i="1" dirty="0"/>
              <a:t>(</a:t>
            </a:r>
            <a:r>
              <a:rPr lang="de-DE" sz="1400" i="1" dirty="0"/>
              <a:t>$</a:t>
            </a:r>
            <a:r>
              <a:rPr lang="cs-CZ" sz="1400" i="1" dirty="0" err="1"/>
              <a:t>doctor_name</a:t>
            </a:r>
            <a:r>
              <a:rPr lang="cs-CZ" sz="1400" i="1" dirty="0"/>
              <a:t>, </a:t>
            </a:r>
            <a:r>
              <a:rPr lang="de-DE" sz="1400" i="1" dirty="0"/>
              <a:t>$</a:t>
            </a:r>
            <a:r>
              <a:rPr lang="cs-CZ" sz="1400" i="1" dirty="0" err="1"/>
              <a:t>department_name</a:t>
            </a:r>
            <a:r>
              <a:rPr lang="cs-CZ" sz="1400" i="1" dirty="0"/>
              <a:t>)</a:t>
            </a:r>
          </a:p>
          <a:p>
            <a:pPr lvl="2"/>
            <a:r>
              <a:rPr lang="en-US" sz="1400" i="1" dirty="0"/>
              <a:t>request_</a:t>
            </a:r>
            <a:r>
              <a:rPr lang="cs-CZ" sz="1400" i="1" dirty="0"/>
              <a:t>doctors</a:t>
            </a:r>
            <a:r>
              <a:rPr lang="en-US" sz="1400" i="1" dirty="0"/>
              <a:t>_listing</a:t>
            </a:r>
            <a:r>
              <a:rPr lang="cs-CZ" sz="1400" i="1" dirty="0"/>
              <a:t>()</a:t>
            </a:r>
          </a:p>
          <a:p>
            <a:pPr lvl="2"/>
            <a:r>
              <a:rPr lang="en-US" sz="1400" i="1" dirty="0"/>
              <a:t>request_</a:t>
            </a:r>
            <a:r>
              <a:rPr lang="cs-CZ" sz="1400" i="1" dirty="0"/>
              <a:t>new_patient</a:t>
            </a:r>
            <a:r>
              <a:rPr lang="en-US" sz="1400" i="1" dirty="0"/>
              <a:t>_registration</a:t>
            </a:r>
            <a:r>
              <a:rPr lang="cs-CZ" sz="1400" i="1" dirty="0"/>
              <a:t>(</a:t>
            </a:r>
            <a:r>
              <a:rPr lang="de-DE" sz="1400" i="1" dirty="0"/>
              <a:t>$</a:t>
            </a:r>
            <a:r>
              <a:rPr lang="cs-CZ" sz="1400" i="1" dirty="0" err="1"/>
              <a:t>patient_name</a:t>
            </a:r>
            <a:r>
              <a:rPr lang="cs-CZ" sz="1400" i="1" dirty="0"/>
              <a:t>, </a:t>
            </a:r>
            <a:r>
              <a:rPr lang="de-DE" sz="1400" i="1" dirty="0"/>
              <a:t>$</a:t>
            </a:r>
            <a:r>
              <a:rPr lang="cs-CZ" sz="1400" i="1" dirty="0" err="1"/>
              <a:t>patient_age</a:t>
            </a:r>
            <a:r>
              <a:rPr lang="cs-CZ" sz="1400" i="1" dirty="0"/>
              <a:t>, </a:t>
            </a:r>
            <a:r>
              <a:rPr lang="de-DE" sz="1400" i="1" dirty="0"/>
              <a:t>$</a:t>
            </a:r>
            <a:r>
              <a:rPr lang="cs-CZ" sz="1400" i="1" dirty="0" err="1"/>
              <a:t>patient_birth_number</a:t>
            </a:r>
            <a:r>
              <a:rPr lang="cs-CZ" sz="1400" i="1" dirty="0"/>
              <a:t>)</a:t>
            </a:r>
          </a:p>
          <a:p>
            <a:pPr lvl="2"/>
            <a:r>
              <a:rPr lang="en-US" sz="1400" i="1" dirty="0"/>
              <a:t>request_</a:t>
            </a:r>
            <a:r>
              <a:rPr lang="cs-CZ" sz="1400" i="1" dirty="0"/>
              <a:t>patients</a:t>
            </a:r>
            <a:r>
              <a:rPr lang="en-US" sz="1400" i="1" dirty="0"/>
              <a:t>_listing</a:t>
            </a:r>
            <a:r>
              <a:rPr lang="cs-CZ" sz="1400" i="1" dirty="0"/>
              <a:t>()</a:t>
            </a:r>
          </a:p>
          <a:p>
            <a:pPr lvl="2"/>
            <a:r>
              <a:rPr lang="en-US" sz="1400" i="1" dirty="0"/>
              <a:t>request_</a:t>
            </a:r>
            <a:r>
              <a:rPr lang="cs-CZ" sz="1400" i="1" dirty="0"/>
              <a:t>patient</a:t>
            </a:r>
            <a:r>
              <a:rPr lang="en-US" sz="1400" i="1" dirty="0"/>
              <a:t>_receiving</a:t>
            </a:r>
            <a:r>
              <a:rPr lang="cs-CZ" sz="1400" i="1" dirty="0"/>
              <a:t>(</a:t>
            </a:r>
            <a:r>
              <a:rPr lang="de-DE" sz="1400" i="1" dirty="0"/>
              <a:t>$</a:t>
            </a:r>
            <a:r>
              <a:rPr lang="cs-CZ" sz="1400" i="1" dirty="0" err="1"/>
              <a:t>patient_birth_number</a:t>
            </a:r>
            <a:r>
              <a:rPr lang="cs-CZ" sz="1400" i="1" dirty="0"/>
              <a:t>, </a:t>
            </a:r>
            <a:r>
              <a:rPr lang="de-DE" sz="1400" i="1" dirty="0"/>
              <a:t>$</a:t>
            </a:r>
            <a:r>
              <a:rPr lang="cs-CZ" sz="1400" i="1" dirty="0" err="1"/>
              <a:t>arrival_date</a:t>
            </a:r>
            <a:r>
              <a:rPr lang="cs-CZ" sz="1400" i="1" dirty="0"/>
              <a:t>)</a:t>
            </a:r>
          </a:p>
          <a:p>
            <a:pPr lvl="2"/>
            <a:r>
              <a:rPr lang="en-US" sz="1400" i="1" dirty="0"/>
              <a:t>request_</a:t>
            </a:r>
            <a:r>
              <a:rPr lang="cs-CZ" sz="1400" i="1" dirty="0"/>
              <a:t>patient</a:t>
            </a:r>
            <a:r>
              <a:rPr lang="en-US" sz="1400" i="1" dirty="0"/>
              <a:t>_release</a:t>
            </a:r>
            <a:r>
              <a:rPr lang="cs-CZ" sz="1400" i="1" dirty="0"/>
              <a:t>(</a:t>
            </a:r>
            <a:r>
              <a:rPr lang="de-DE" sz="1400" i="1" dirty="0"/>
              <a:t>$</a:t>
            </a:r>
            <a:r>
              <a:rPr lang="cs-CZ" sz="1400" i="1" dirty="0" err="1"/>
              <a:t>patient_birth_number</a:t>
            </a:r>
            <a:r>
              <a:rPr lang="cs-CZ" sz="1400" i="1" dirty="0"/>
              <a:t>, </a:t>
            </a:r>
            <a:r>
              <a:rPr lang="de-DE" sz="1400" i="1" dirty="0"/>
              <a:t>$</a:t>
            </a:r>
            <a:r>
              <a:rPr lang="cs-CZ" sz="1400" i="1" dirty="0" err="1"/>
              <a:t>departure_date</a:t>
            </a:r>
            <a:r>
              <a:rPr lang="cs-CZ" sz="1400" i="1" dirty="0"/>
              <a:t>)</a:t>
            </a:r>
          </a:p>
          <a:p>
            <a:pPr lvl="2"/>
            <a:r>
              <a:rPr lang="en-US" sz="1400" i="1" dirty="0"/>
              <a:t>request_</a:t>
            </a:r>
            <a:r>
              <a:rPr lang="cs-CZ" sz="1400" i="1" dirty="0"/>
              <a:t>patient_visits</a:t>
            </a:r>
            <a:r>
              <a:rPr lang="en-US" sz="1400" i="1" dirty="0"/>
              <a:t>_listing</a:t>
            </a:r>
            <a:r>
              <a:rPr lang="cs-CZ" sz="1400" i="1" dirty="0"/>
              <a:t>(</a:t>
            </a:r>
            <a:r>
              <a:rPr lang="de-DE" sz="1400" i="1" dirty="0"/>
              <a:t>$</a:t>
            </a:r>
            <a:r>
              <a:rPr lang="cs-CZ" sz="1400" i="1" dirty="0" err="1"/>
              <a:t>patient_birth_number</a:t>
            </a:r>
            <a:r>
              <a:rPr lang="cs-CZ" sz="1400" i="1" dirty="0"/>
              <a:t>)</a:t>
            </a:r>
          </a:p>
          <a:p>
            <a:pPr marL="1143000" lvl="2" indent="-457200">
              <a:buFont typeface="+mj-lt"/>
              <a:buAutoNum type="arabicPeriod"/>
            </a:pPr>
            <a:endParaRPr lang="cs-CZ" sz="2200" i="1" dirty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 </a:t>
            </a:r>
            <a:r>
              <a:rPr lang="de-DE" dirty="0"/>
              <a:t>– </a:t>
            </a:r>
            <a:r>
              <a:rPr lang="cs-CZ" dirty="0"/>
              <a:t>Distributor</a:t>
            </a:r>
          </a:p>
        </p:txBody>
      </p:sp>
      <p:pic>
        <p:nvPicPr>
          <p:cNvPr id="4" name="Picture 6" descr="http://yuml.me/diagram/scruffy/class/006c27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052" y="1047751"/>
            <a:ext cx="3492456" cy="1828799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15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742950"/>
            <a:ext cx="8915400" cy="4400550"/>
          </a:xfrm>
        </p:spPr>
        <p:txBody>
          <a:bodyPr>
            <a:normAutofit fontScale="92500" lnSpcReduction="20000"/>
          </a:bodyPr>
          <a:lstStyle/>
          <a:p>
            <a:r>
              <a:rPr lang="cs-CZ" sz="2400" dirty="0"/>
              <a:t>Třida pro správu dat všech uživatelé: </a:t>
            </a:r>
            <a:r>
              <a:rPr lang="cs-CZ" sz="2400" b="1" dirty="0"/>
              <a:t>class.user.php</a:t>
            </a:r>
            <a:endParaRPr lang="en-US" sz="2400" b="1" dirty="0"/>
          </a:p>
          <a:p>
            <a:pPr lvl="1"/>
            <a:r>
              <a:rPr lang="cs-CZ" sz="1800" dirty="0"/>
              <a:t>Operací</a:t>
            </a:r>
          </a:p>
          <a:p>
            <a:pPr lvl="2"/>
            <a:r>
              <a:rPr lang="en-US" sz="1400" i="1" dirty="0" err="1"/>
              <a:t>db_check_l</a:t>
            </a:r>
            <a:r>
              <a:rPr lang="cs-CZ" sz="1400" i="1" dirty="0"/>
              <a:t>ogin</a:t>
            </a:r>
            <a:r>
              <a:rPr lang="en-US" sz="1400" i="1" dirty="0"/>
              <a:t>_credentials</a:t>
            </a:r>
            <a:r>
              <a:rPr lang="cs-CZ" sz="1400" i="1" dirty="0"/>
              <a:t>(</a:t>
            </a:r>
            <a:r>
              <a:rPr lang="en-US" sz="1400" i="1" dirty="0"/>
              <a:t>$login, $password</a:t>
            </a:r>
            <a:r>
              <a:rPr lang="cs-CZ" sz="1400" i="1" dirty="0"/>
              <a:t>)</a:t>
            </a:r>
          </a:p>
          <a:p>
            <a:r>
              <a:rPr lang="cs-CZ" sz="2400" dirty="0"/>
              <a:t>Třida pro správu dat správce: </a:t>
            </a:r>
            <a:r>
              <a:rPr lang="cs-CZ" sz="2400" b="1" dirty="0"/>
              <a:t>class.administrator.php</a:t>
            </a:r>
            <a:endParaRPr lang="en-US" sz="2400" b="1" dirty="0"/>
          </a:p>
          <a:p>
            <a:pPr lvl="1"/>
            <a:r>
              <a:rPr lang="cs-CZ" sz="1800" dirty="0"/>
              <a:t>Operací</a:t>
            </a:r>
          </a:p>
          <a:p>
            <a:pPr lvl="2"/>
            <a:r>
              <a:rPr lang="en-US" sz="1400" i="1" dirty="0"/>
              <a:t>db_</a:t>
            </a:r>
            <a:r>
              <a:rPr lang="cs-CZ" sz="1400" i="1" dirty="0"/>
              <a:t>create_new_department(</a:t>
            </a:r>
            <a:r>
              <a:rPr lang="de-DE" sz="1400" i="1" dirty="0"/>
              <a:t>$</a:t>
            </a:r>
            <a:r>
              <a:rPr lang="cs-CZ" sz="1400" i="1" dirty="0"/>
              <a:t>department_name)</a:t>
            </a:r>
          </a:p>
          <a:p>
            <a:pPr lvl="2"/>
            <a:r>
              <a:rPr lang="en-US" sz="1400" i="1" dirty="0"/>
              <a:t>db_</a:t>
            </a:r>
            <a:r>
              <a:rPr lang="cs-CZ" sz="1400" i="1" dirty="0"/>
              <a:t>list_departments()</a:t>
            </a:r>
          </a:p>
          <a:p>
            <a:pPr lvl="2"/>
            <a:r>
              <a:rPr lang="en-US" sz="1400" i="1" dirty="0"/>
              <a:t>db_ </a:t>
            </a:r>
            <a:r>
              <a:rPr lang="cs-CZ" sz="1400" i="1" dirty="0"/>
              <a:t>create_new_doctor(</a:t>
            </a:r>
            <a:r>
              <a:rPr lang="de-DE" sz="1400" i="1" dirty="0"/>
              <a:t>$</a:t>
            </a:r>
            <a:r>
              <a:rPr lang="cs-CZ" sz="1400" i="1" dirty="0"/>
              <a:t>doctor_name, </a:t>
            </a:r>
            <a:r>
              <a:rPr lang="de-DE" sz="1400" i="1" dirty="0"/>
              <a:t>$</a:t>
            </a:r>
            <a:r>
              <a:rPr lang="cs-CZ" sz="1400" i="1" dirty="0"/>
              <a:t>department_name)</a:t>
            </a:r>
          </a:p>
          <a:p>
            <a:pPr lvl="2"/>
            <a:r>
              <a:rPr lang="en-US" sz="1400" i="1" dirty="0"/>
              <a:t>db_ </a:t>
            </a:r>
            <a:r>
              <a:rPr lang="cs-CZ" sz="1400" i="1" dirty="0"/>
              <a:t>list_all_doctors()</a:t>
            </a:r>
            <a:endParaRPr lang="cs-CZ" sz="2100" b="1" dirty="0"/>
          </a:p>
          <a:p>
            <a:r>
              <a:rPr lang="cs-CZ" sz="2400" dirty="0"/>
              <a:t>Třida pro správu dat lékaři: </a:t>
            </a:r>
            <a:r>
              <a:rPr lang="cs-CZ" sz="2400" b="1" dirty="0" err="1"/>
              <a:t>class.doctor.php</a:t>
            </a:r>
            <a:endParaRPr lang="cs-CZ" sz="2200" i="1" dirty="0"/>
          </a:p>
          <a:p>
            <a:pPr lvl="1"/>
            <a:r>
              <a:rPr lang="cs-CZ" sz="1800" dirty="0"/>
              <a:t>Operací</a:t>
            </a:r>
          </a:p>
          <a:p>
            <a:pPr lvl="2"/>
            <a:r>
              <a:rPr lang="en-US" sz="1400" i="1" dirty="0"/>
              <a:t>db_ </a:t>
            </a:r>
            <a:r>
              <a:rPr lang="cs-CZ" sz="1400" i="1" dirty="0"/>
              <a:t>register_new_patient(</a:t>
            </a:r>
            <a:r>
              <a:rPr lang="de-DE" sz="1400" i="1" dirty="0"/>
              <a:t>$</a:t>
            </a:r>
            <a:r>
              <a:rPr lang="cs-CZ" sz="1400" i="1" dirty="0"/>
              <a:t>patient_name, </a:t>
            </a:r>
            <a:r>
              <a:rPr lang="de-DE" sz="1400" i="1" dirty="0"/>
              <a:t>$</a:t>
            </a:r>
            <a:r>
              <a:rPr lang="cs-CZ" sz="1400" i="1" dirty="0"/>
              <a:t>patient_age, </a:t>
            </a:r>
            <a:r>
              <a:rPr lang="de-DE" sz="1400" i="1" dirty="0"/>
              <a:t>$</a:t>
            </a:r>
            <a:r>
              <a:rPr lang="cs-CZ" sz="1400" i="1" dirty="0"/>
              <a:t>patient_birth_number)</a:t>
            </a:r>
          </a:p>
          <a:p>
            <a:pPr lvl="2"/>
            <a:r>
              <a:rPr lang="en-US" sz="1400" i="1" dirty="0"/>
              <a:t>db_ </a:t>
            </a:r>
            <a:r>
              <a:rPr lang="cs-CZ" sz="1400" i="1" dirty="0"/>
              <a:t>list_all_patients()</a:t>
            </a:r>
          </a:p>
          <a:p>
            <a:pPr lvl="2"/>
            <a:r>
              <a:rPr lang="en-US" sz="1400" i="1" dirty="0"/>
              <a:t>db_ </a:t>
            </a:r>
            <a:r>
              <a:rPr lang="cs-CZ" sz="1400" i="1" dirty="0"/>
              <a:t>receive_patient(</a:t>
            </a:r>
            <a:r>
              <a:rPr lang="de-DE" sz="1400" i="1" dirty="0"/>
              <a:t>$</a:t>
            </a:r>
            <a:r>
              <a:rPr lang="cs-CZ" sz="1400" i="1" dirty="0"/>
              <a:t>patient_birth_number, </a:t>
            </a:r>
            <a:r>
              <a:rPr lang="de-DE" sz="1400" i="1" dirty="0"/>
              <a:t>$</a:t>
            </a:r>
            <a:r>
              <a:rPr lang="cs-CZ" sz="1400" i="1" dirty="0"/>
              <a:t>arrival_date)</a:t>
            </a:r>
          </a:p>
          <a:p>
            <a:pPr lvl="2"/>
            <a:r>
              <a:rPr lang="en-US" sz="1400" i="1" dirty="0"/>
              <a:t>db_ </a:t>
            </a:r>
            <a:r>
              <a:rPr lang="cs-CZ" sz="1400" i="1" dirty="0"/>
              <a:t>release_patient(</a:t>
            </a:r>
            <a:r>
              <a:rPr lang="de-DE" sz="1400" i="1" dirty="0"/>
              <a:t>$</a:t>
            </a:r>
            <a:r>
              <a:rPr lang="cs-CZ" sz="1400" i="1" dirty="0"/>
              <a:t>patient_birth_number, </a:t>
            </a:r>
            <a:r>
              <a:rPr lang="de-DE" sz="1400" i="1" dirty="0"/>
              <a:t>$</a:t>
            </a:r>
            <a:r>
              <a:rPr lang="cs-CZ" sz="1400" i="1" dirty="0"/>
              <a:t>departure_date)</a:t>
            </a:r>
          </a:p>
          <a:p>
            <a:pPr lvl="2"/>
            <a:r>
              <a:rPr lang="en-US" sz="1400" i="1" dirty="0"/>
              <a:t>db_ </a:t>
            </a:r>
            <a:r>
              <a:rPr lang="cs-CZ" sz="1400" i="1" dirty="0"/>
              <a:t>list_all_patient_visits(</a:t>
            </a:r>
            <a:r>
              <a:rPr lang="de-DE" sz="1400" i="1" dirty="0"/>
              <a:t>$</a:t>
            </a:r>
            <a:r>
              <a:rPr lang="cs-CZ" sz="1400" i="1" dirty="0"/>
              <a:t>patient_birth_number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 </a:t>
            </a:r>
            <a:r>
              <a:rPr lang="de-DE" dirty="0"/>
              <a:t>– </a:t>
            </a:r>
            <a:r>
              <a:rPr lang="cs-CZ" dirty="0"/>
              <a:t>Persistence </a:t>
            </a:r>
          </a:p>
        </p:txBody>
      </p:sp>
      <p:pic>
        <p:nvPicPr>
          <p:cNvPr id="4" name="Picture 8" descr="http://yuml.me/diagram/scruffy;dir:LR;/class/%5BU%C5%BEivatel%5D%5E-%5BSpr%C3%A1vce%5D,%20%5BU%C5%BEivatel%5D%5E-%5BLekar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871" y="1962150"/>
            <a:ext cx="3292129" cy="14478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193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 – </a:t>
            </a:r>
            <a:r>
              <a:rPr lang="cs-CZ" b="1" dirty="0"/>
              <a:t>přihlásit se do systému</a:t>
            </a:r>
            <a:endParaRPr lang="cs-CZ" dirty="0"/>
          </a:p>
        </p:txBody>
      </p:sp>
      <p:pic>
        <p:nvPicPr>
          <p:cNvPr id="3078" name="Picture 6" descr="http://www.websequencediagrams.com/index.php?png=mscxJgsY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4"/>
          <a:stretch/>
        </p:blipFill>
        <p:spPr bwMode="auto">
          <a:xfrm>
            <a:off x="990599" y="666750"/>
            <a:ext cx="7799719" cy="440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667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600" y="666750"/>
            <a:ext cx="7558852" cy="437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 – </a:t>
            </a:r>
            <a:r>
              <a:rPr lang="en-US" dirty="0"/>
              <a:t>T</a:t>
            </a:r>
            <a:r>
              <a:rPr lang="cs-CZ" dirty="0"/>
              <a:t>ří</a:t>
            </a:r>
            <a:r>
              <a:rPr lang="en-US" dirty="0"/>
              <a:t>d</a:t>
            </a:r>
            <a:r>
              <a:rPr lang="cs-CZ" dirty="0"/>
              <a:t>a </a:t>
            </a:r>
            <a:r>
              <a:rPr lang="cs-CZ" dirty="0" err="1"/>
              <a:t>class.viewer.php</a:t>
            </a:r>
            <a:endParaRPr lang="cs-CZ" dirty="0"/>
          </a:p>
        </p:txBody>
      </p:sp>
      <p:pic>
        <p:nvPicPr>
          <p:cNvPr id="4" name="Picture 4" descr="http://yuml.me/diagram/scruffy/class/9ddb52e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52550"/>
            <a:ext cx="4720626" cy="2286000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48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 – </a:t>
            </a:r>
            <a:r>
              <a:rPr lang="en-US" dirty="0"/>
              <a:t>T</a:t>
            </a:r>
            <a:r>
              <a:rPr lang="cs-CZ" dirty="0"/>
              <a:t>ří</a:t>
            </a:r>
            <a:r>
              <a:rPr lang="en-US" dirty="0"/>
              <a:t>d</a:t>
            </a:r>
            <a:r>
              <a:rPr lang="cs-CZ" dirty="0"/>
              <a:t>a </a:t>
            </a:r>
            <a:r>
              <a:rPr lang="cs-CZ" dirty="0" err="1"/>
              <a:t>class.viewer.php</a:t>
            </a:r>
            <a:endParaRPr lang="cs-C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" y="879824"/>
            <a:ext cx="6604651" cy="3749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 descr="http://yuml.me/diagram/scruffy/class/9ddb52e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04950"/>
            <a:ext cx="3657600" cy="1771221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809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 – </a:t>
            </a:r>
            <a:r>
              <a:rPr lang="en-US" dirty="0"/>
              <a:t>T</a:t>
            </a:r>
            <a:r>
              <a:rPr lang="cs-CZ" dirty="0"/>
              <a:t>ří</a:t>
            </a:r>
            <a:r>
              <a:rPr lang="en-US" dirty="0"/>
              <a:t>d</a:t>
            </a:r>
            <a:r>
              <a:rPr lang="cs-CZ" dirty="0"/>
              <a:t>a </a:t>
            </a:r>
            <a:r>
              <a:rPr lang="cs-CZ" dirty="0" err="1"/>
              <a:t>class.viewer.php</a:t>
            </a:r>
            <a:endParaRPr lang="cs-C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66750"/>
            <a:ext cx="6800123" cy="44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 descr="http://yuml.me/diagram/scruffy/class/9ddb52e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32" y="3305341"/>
            <a:ext cx="3657600" cy="1771221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435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 – </a:t>
            </a:r>
            <a:r>
              <a:rPr lang="en-US" dirty="0"/>
              <a:t>T</a:t>
            </a:r>
            <a:r>
              <a:rPr lang="cs-CZ" dirty="0"/>
              <a:t>ří</a:t>
            </a:r>
            <a:r>
              <a:rPr lang="en-US" dirty="0"/>
              <a:t>d</a:t>
            </a:r>
            <a:r>
              <a:rPr lang="cs-CZ" dirty="0"/>
              <a:t>a </a:t>
            </a:r>
            <a:r>
              <a:rPr lang="cs-CZ" dirty="0" err="1"/>
              <a:t>class</a:t>
            </a:r>
            <a:r>
              <a:rPr lang="cs-CZ" dirty="0"/>
              <a:t>.</a:t>
            </a:r>
            <a:r>
              <a:rPr lang="de-DE" dirty="0" err="1"/>
              <a:t>distributor</a:t>
            </a:r>
            <a:r>
              <a:rPr lang="cs-CZ" dirty="0"/>
              <a:t>.</a:t>
            </a:r>
            <a:r>
              <a:rPr lang="cs-CZ" dirty="0" err="1"/>
              <a:t>php</a:t>
            </a:r>
            <a:endParaRPr lang="cs-C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42950"/>
            <a:ext cx="8121139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 descr="http://yuml.me/diagram/scruffy/class/006c27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28950"/>
            <a:ext cx="3695700" cy="193522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28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HTML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742951"/>
            <a:ext cx="8197701" cy="3878224"/>
          </a:xfrm>
        </p:spPr>
        <p:txBody>
          <a:bodyPr>
            <a:normAutofit/>
          </a:bodyPr>
          <a:lstStyle/>
          <a:p>
            <a:r>
              <a:rPr lang="cs-CZ" b="1" dirty="0" err="1"/>
              <a:t>HyperText</a:t>
            </a:r>
            <a:r>
              <a:rPr lang="cs-CZ" b="1" dirty="0"/>
              <a:t> </a:t>
            </a:r>
            <a:r>
              <a:rPr lang="cs-CZ" b="1" dirty="0" err="1"/>
              <a:t>Markup</a:t>
            </a:r>
            <a:r>
              <a:rPr lang="cs-CZ" b="1" dirty="0"/>
              <a:t> </a:t>
            </a:r>
            <a:r>
              <a:rPr lang="cs-CZ" b="1" dirty="0" err="1"/>
              <a:t>Language</a:t>
            </a:r>
            <a:r>
              <a:rPr lang="cs-CZ" b="1" dirty="0"/>
              <a:t> </a:t>
            </a:r>
            <a:r>
              <a:rPr lang="cs-CZ" dirty="0"/>
              <a:t>je značkovací jazyk pro vytváření stránek na Internetu.</a:t>
            </a:r>
          </a:p>
          <a:p>
            <a:r>
              <a:rPr lang="cs-CZ" dirty="0"/>
              <a:t>Stránka v jazyku HTML má předepsanou strukturu:</a:t>
            </a:r>
          </a:p>
          <a:p>
            <a:pPr marL="594360" lvl="2" indent="0">
              <a:buNone/>
            </a:pPr>
            <a:r>
              <a:rPr lang="cs-CZ" sz="1400" dirty="0"/>
              <a:t>&lt;!DOCTYPE HTML PUBLIC "-//W3C//DTD HTML 4.01//EN" "http://www.w3.org/TR/html4/strict.dtd"&gt;</a:t>
            </a:r>
            <a:br>
              <a:rPr lang="cs-CZ" sz="1400" dirty="0"/>
            </a:br>
            <a:r>
              <a:rPr lang="cs-CZ" sz="1400" dirty="0"/>
              <a:t>&lt;</a:t>
            </a:r>
            <a:r>
              <a:rPr lang="cs-CZ" sz="1400" dirty="0" err="1"/>
              <a:t>html</a:t>
            </a:r>
            <a:r>
              <a:rPr lang="cs-CZ" sz="1400" dirty="0"/>
              <a:t>&gt; </a:t>
            </a:r>
          </a:p>
          <a:p>
            <a:pPr marL="594360" lvl="2" indent="0">
              <a:buNone/>
            </a:pPr>
            <a:r>
              <a:rPr lang="cs-CZ" sz="1400" dirty="0"/>
              <a:t>    &lt;</a:t>
            </a:r>
            <a:r>
              <a:rPr lang="cs-CZ" sz="1400" dirty="0" err="1"/>
              <a:t>head</a:t>
            </a:r>
            <a:r>
              <a:rPr lang="cs-CZ" sz="1400" dirty="0"/>
              <a:t>&gt;       </a:t>
            </a:r>
          </a:p>
          <a:p>
            <a:pPr marL="594360" lvl="2" indent="0">
              <a:buNone/>
            </a:pPr>
            <a:r>
              <a:rPr lang="cs-CZ" sz="1400" dirty="0"/>
              <a:t>    &lt;/</a:t>
            </a:r>
            <a:r>
              <a:rPr lang="cs-CZ" sz="1400" dirty="0" err="1"/>
              <a:t>head</a:t>
            </a:r>
            <a:r>
              <a:rPr lang="cs-CZ" sz="1400" dirty="0"/>
              <a:t>&gt; </a:t>
            </a:r>
          </a:p>
          <a:p>
            <a:pPr marL="594360" lvl="2" indent="0">
              <a:buNone/>
            </a:pPr>
            <a:r>
              <a:rPr lang="cs-CZ" sz="1400" dirty="0"/>
              <a:t>    &lt;body&gt; </a:t>
            </a:r>
          </a:p>
          <a:p>
            <a:pPr marL="594360" lvl="2" indent="0">
              <a:buNone/>
            </a:pPr>
            <a:r>
              <a:rPr lang="cs-CZ" sz="1400" dirty="0"/>
              <a:t>    &lt;/body&gt; </a:t>
            </a:r>
          </a:p>
          <a:p>
            <a:pPr marL="594360" lvl="2" indent="0">
              <a:buNone/>
            </a:pPr>
            <a:r>
              <a:rPr lang="cs-CZ" sz="1400" dirty="0"/>
              <a:t>&lt;/</a:t>
            </a:r>
            <a:r>
              <a:rPr lang="cs-CZ" sz="1400" dirty="0" err="1"/>
              <a:t>html</a:t>
            </a:r>
            <a:r>
              <a:rPr lang="cs-CZ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86628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CF5"/>
              </a:clrFrom>
              <a:clrTo>
                <a:srgbClr val="FEFC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3" t="10312" b="17617"/>
          <a:stretch/>
        </p:blipFill>
        <p:spPr bwMode="auto">
          <a:xfrm>
            <a:off x="152400" y="665550"/>
            <a:ext cx="7315199" cy="44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 – </a:t>
            </a:r>
            <a:r>
              <a:rPr lang="en-US" dirty="0"/>
              <a:t>T</a:t>
            </a:r>
            <a:r>
              <a:rPr lang="cs-CZ" dirty="0"/>
              <a:t>ří</a:t>
            </a:r>
            <a:r>
              <a:rPr lang="en-US" dirty="0"/>
              <a:t>d</a:t>
            </a:r>
            <a:r>
              <a:rPr lang="cs-CZ" dirty="0"/>
              <a:t>a </a:t>
            </a:r>
            <a:r>
              <a:rPr lang="cs-CZ" dirty="0" err="1"/>
              <a:t>class</a:t>
            </a:r>
            <a:r>
              <a:rPr lang="cs-CZ" dirty="0"/>
              <a:t>.</a:t>
            </a:r>
            <a:r>
              <a:rPr lang="de-DE" dirty="0" err="1"/>
              <a:t>user</a:t>
            </a:r>
            <a:r>
              <a:rPr lang="cs-CZ" dirty="0"/>
              <a:t>.</a:t>
            </a:r>
            <a:r>
              <a:rPr lang="cs-CZ" dirty="0" err="1"/>
              <a:t>php</a:t>
            </a:r>
            <a:endParaRPr lang="cs-CZ" dirty="0"/>
          </a:p>
        </p:txBody>
      </p:sp>
      <p:pic>
        <p:nvPicPr>
          <p:cNvPr id="6" name="Picture 6" descr="http://yuml.me/diagram/scruffy/class/4ab6505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50"/>
          <a:stretch/>
        </p:blipFill>
        <p:spPr bwMode="auto">
          <a:xfrm>
            <a:off x="6248400" y="2876550"/>
            <a:ext cx="149352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31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cs-CZ" dirty="0"/>
              <a:t>– </a:t>
            </a:r>
            <a:r>
              <a:rPr lang="cs-CZ" b="1" dirty="0"/>
              <a:t>přihlásit se do systému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666750"/>
            <a:ext cx="8001000" cy="4476750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cs-CZ" sz="2900" dirty="0" err="1"/>
              <a:t>Přihl</a:t>
            </a:r>
            <a:r>
              <a:rPr lang="de-DE" sz="2900" dirty="0" err="1"/>
              <a:t>ásit</a:t>
            </a:r>
            <a:r>
              <a:rPr lang="de-DE" sz="2900" dirty="0"/>
              <a:t> se </a:t>
            </a:r>
            <a:r>
              <a:rPr lang="de-DE" sz="2900" dirty="0" err="1"/>
              <a:t>jako</a:t>
            </a:r>
            <a:r>
              <a:rPr lang="de-DE" sz="2900" dirty="0"/>
              <a:t> </a:t>
            </a:r>
            <a:r>
              <a:rPr lang="cs-CZ" sz="2900" dirty="0"/>
              <a:t>Správce </a:t>
            </a:r>
            <a:r>
              <a:rPr lang="de-DE" sz="2900" dirty="0" err="1"/>
              <a:t>nebo</a:t>
            </a:r>
            <a:r>
              <a:rPr lang="de-DE" sz="2900" dirty="0"/>
              <a:t> </a:t>
            </a:r>
            <a:r>
              <a:rPr lang="cs-CZ" sz="2900" dirty="0"/>
              <a:t>Lékař</a:t>
            </a:r>
            <a:endParaRPr lang="de-DE" sz="2900" dirty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cs-CZ" sz="2000" dirty="0">
                <a:latin typeface="Arial Narrow" pitchFamily="34" charset="0"/>
              </a:rPr>
              <a:t>http://databaze.fbmi.cvut.cz/</a:t>
            </a:r>
            <a:r>
              <a:rPr lang="cs-CZ" sz="2000" dirty="0" err="1">
                <a:latin typeface="Arial Narrow" pitchFamily="34" charset="0"/>
              </a:rPr>
              <a:t>vášlogin</a:t>
            </a:r>
            <a:r>
              <a:rPr lang="cs-CZ" sz="2000" dirty="0">
                <a:latin typeface="Arial Narrow" pitchFamily="34" charset="0"/>
              </a:rPr>
              <a:t>/</a:t>
            </a:r>
            <a:r>
              <a:rPr lang="en-US" sz="2000" dirty="0" err="1">
                <a:latin typeface="Arial Narrow" pitchFamily="34" charset="0"/>
              </a:rPr>
              <a:t>class.viewer.php?form_id</a:t>
            </a:r>
            <a:r>
              <a:rPr lang="en-US" sz="2000" dirty="0">
                <a:latin typeface="Arial Narrow" pitchFamily="34" charset="0"/>
              </a:rPr>
              <a:t>=1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190750"/>
            <a:ext cx="3535375" cy="196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103575" y="3704766"/>
            <a:ext cx="838200" cy="4508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0001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yuml.me/diagram/scruffy/usecase/1ae904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1950"/>
            <a:ext cx="8665333" cy="469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00696" y="249555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00B050"/>
                </a:solidFill>
              </a:rPr>
              <a:t>√</a:t>
            </a:r>
            <a:endParaRPr lang="cs-CZ" sz="3600" b="1" dirty="0">
              <a:solidFill>
                <a:srgbClr val="00B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0"/>
            <a:ext cx="8610600" cy="47244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de-DE" sz="2000" dirty="0" err="1"/>
              <a:t>Implementace</a:t>
            </a:r>
            <a:r>
              <a:rPr lang="de-DE" sz="2000" dirty="0"/>
              <a:t> </a:t>
            </a:r>
            <a:r>
              <a:rPr lang="cs-CZ" sz="2000" dirty="0"/>
              <a:t>vlastního informačního systému</a:t>
            </a:r>
            <a:r>
              <a:rPr lang="de-DE" sz="2000" dirty="0"/>
              <a:t> 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563006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472440"/>
          </a:xfrm>
        </p:spPr>
        <p:txBody>
          <a:bodyPr/>
          <a:lstStyle/>
          <a:p>
            <a:r>
              <a:rPr lang="cs-CZ" sz="3200" dirty="0"/>
              <a:t>Implementace – </a:t>
            </a:r>
            <a:r>
              <a:rPr lang="cs-CZ" sz="3200" b="1" dirty="0"/>
              <a:t>nastavit nové nemocniční oddělení</a:t>
            </a:r>
            <a:endParaRPr lang="cs-CZ" sz="3200" dirty="0"/>
          </a:p>
        </p:txBody>
      </p:sp>
      <p:pic>
        <p:nvPicPr>
          <p:cNvPr id="9220" name="Picture 4" descr="http://www.websequencediagrams.com/index.php?png=mscaKBvJq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5"/>
          <a:stretch/>
        </p:blipFill>
        <p:spPr bwMode="auto">
          <a:xfrm>
            <a:off x="734568" y="742950"/>
            <a:ext cx="7772400" cy="426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104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2" y="319"/>
            <a:ext cx="6367788" cy="523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33350"/>
            <a:ext cx="5791200" cy="472440"/>
          </a:xfrm>
        </p:spPr>
        <p:txBody>
          <a:bodyPr/>
          <a:lstStyle/>
          <a:p>
            <a:r>
              <a:rPr lang="cs-CZ" sz="2800" dirty="0"/>
              <a:t>Implementace – </a:t>
            </a:r>
            <a:r>
              <a:rPr lang="en-US" sz="2800" dirty="0"/>
              <a:t>T</a:t>
            </a:r>
            <a:r>
              <a:rPr lang="cs-CZ" sz="2800" dirty="0"/>
              <a:t>ří</a:t>
            </a:r>
            <a:r>
              <a:rPr lang="en-US" sz="2800" dirty="0"/>
              <a:t>d</a:t>
            </a:r>
            <a:r>
              <a:rPr lang="cs-CZ" sz="2800" dirty="0"/>
              <a:t>a </a:t>
            </a:r>
            <a:r>
              <a:rPr lang="cs-CZ" sz="2800" dirty="0" err="1"/>
              <a:t>class.viewer.php</a:t>
            </a:r>
            <a:endParaRPr lang="cs-CZ" sz="2800" dirty="0"/>
          </a:p>
        </p:txBody>
      </p:sp>
      <p:pic>
        <p:nvPicPr>
          <p:cNvPr id="4" name="Picture 4" descr="http://yuml.me/diagram/scruffy/class/9ddb52e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974" y="1123951"/>
            <a:ext cx="4720626" cy="2286000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52400" y="895350"/>
            <a:ext cx="2133600" cy="22860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ounded Rectangle 6"/>
          <p:cNvSpPr/>
          <p:nvPr/>
        </p:nvSpPr>
        <p:spPr>
          <a:xfrm>
            <a:off x="115824" y="4019550"/>
            <a:ext cx="5065776" cy="8382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Rounded Rectangle 7"/>
          <p:cNvSpPr/>
          <p:nvPr/>
        </p:nvSpPr>
        <p:spPr>
          <a:xfrm>
            <a:off x="97536" y="84582"/>
            <a:ext cx="874776" cy="19050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9396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 – </a:t>
            </a:r>
            <a:r>
              <a:rPr lang="en-US" dirty="0"/>
              <a:t>T</a:t>
            </a:r>
            <a:r>
              <a:rPr lang="cs-CZ" dirty="0"/>
              <a:t>ří</a:t>
            </a:r>
            <a:r>
              <a:rPr lang="en-US" dirty="0"/>
              <a:t>d</a:t>
            </a:r>
            <a:r>
              <a:rPr lang="cs-CZ" dirty="0"/>
              <a:t>a </a:t>
            </a:r>
            <a:r>
              <a:rPr lang="cs-CZ" dirty="0" err="1"/>
              <a:t>class.viewer.php</a:t>
            </a:r>
            <a:endParaRPr lang="cs-CZ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0"/>
            <a:ext cx="7543800" cy="332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 descr="http://yuml.me/diagram/scruffy/class/9ddb52e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76171"/>
            <a:ext cx="3657600" cy="1771221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659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 – </a:t>
            </a:r>
            <a:r>
              <a:rPr lang="en-US" dirty="0"/>
              <a:t>T</a:t>
            </a:r>
            <a:r>
              <a:rPr lang="cs-CZ" dirty="0"/>
              <a:t>ří</a:t>
            </a:r>
            <a:r>
              <a:rPr lang="en-US" dirty="0"/>
              <a:t>d</a:t>
            </a:r>
            <a:r>
              <a:rPr lang="cs-CZ" dirty="0"/>
              <a:t>a </a:t>
            </a:r>
            <a:r>
              <a:rPr lang="cs-CZ" dirty="0" err="1"/>
              <a:t>class</a:t>
            </a:r>
            <a:r>
              <a:rPr lang="cs-CZ" dirty="0"/>
              <a:t>.</a:t>
            </a:r>
            <a:r>
              <a:rPr lang="de-DE" dirty="0" err="1"/>
              <a:t>distributor</a:t>
            </a:r>
            <a:r>
              <a:rPr lang="cs-CZ" dirty="0"/>
              <a:t>.</a:t>
            </a:r>
            <a:r>
              <a:rPr lang="cs-CZ" dirty="0" err="1"/>
              <a:t>php</a:t>
            </a:r>
            <a:endParaRPr lang="cs-CZ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66750"/>
            <a:ext cx="726645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 descr="http://yuml.me/diagram/scruffy/class/006c27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05150"/>
            <a:ext cx="3695700" cy="193522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57200" y="2343150"/>
            <a:ext cx="4800600" cy="6858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9484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EFCF5"/>
              </a:clrFrom>
              <a:clrTo>
                <a:srgbClr val="FEFC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" t="9960" r="18532" b="30508"/>
          <a:stretch/>
        </p:blipFill>
        <p:spPr bwMode="auto">
          <a:xfrm>
            <a:off x="228600" y="719545"/>
            <a:ext cx="7010400" cy="442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8110"/>
            <a:ext cx="8534400" cy="472440"/>
          </a:xfrm>
        </p:spPr>
        <p:txBody>
          <a:bodyPr/>
          <a:lstStyle/>
          <a:p>
            <a:r>
              <a:rPr lang="cs-CZ" dirty="0"/>
              <a:t>Implementace – </a:t>
            </a:r>
            <a:r>
              <a:rPr lang="en-US" dirty="0"/>
              <a:t>T</a:t>
            </a:r>
            <a:r>
              <a:rPr lang="cs-CZ" dirty="0"/>
              <a:t>ří</a:t>
            </a:r>
            <a:r>
              <a:rPr lang="en-US" dirty="0"/>
              <a:t>d</a:t>
            </a:r>
            <a:r>
              <a:rPr lang="cs-CZ" dirty="0"/>
              <a:t>a </a:t>
            </a:r>
            <a:r>
              <a:rPr lang="cs-CZ" dirty="0" err="1"/>
              <a:t>class</a:t>
            </a:r>
            <a:r>
              <a:rPr lang="cs-CZ" dirty="0"/>
              <a:t>.</a:t>
            </a:r>
            <a:r>
              <a:rPr lang="de-DE" dirty="0" err="1"/>
              <a:t>administrator</a:t>
            </a:r>
            <a:r>
              <a:rPr lang="cs-CZ" dirty="0"/>
              <a:t>.</a:t>
            </a:r>
            <a:r>
              <a:rPr lang="cs-CZ" dirty="0" err="1"/>
              <a:t>php</a:t>
            </a:r>
            <a:endParaRPr lang="cs-CZ" dirty="0"/>
          </a:p>
        </p:txBody>
      </p:sp>
      <p:pic>
        <p:nvPicPr>
          <p:cNvPr id="7" name="Picture 6" descr="http://yuml.me/diagram/scruffy/class/4ab6505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86150"/>
            <a:ext cx="610927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905000" y="1028700"/>
            <a:ext cx="914400" cy="17145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Rounded Rectangle 5"/>
          <p:cNvSpPr/>
          <p:nvPr/>
        </p:nvSpPr>
        <p:spPr>
          <a:xfrm>
            <a:off x="4114800" y="4048125"/>
            <a:ext cx="304800" cy="17145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901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472440"/>
          </a:xfrm>
        </p:spPr>
        <p:txBody>
          <a:bodyPr/>
          <a:lstStyle/>
          <a:p>
            <a:r>
              <a:rPr lang="cs-CZ" sz="3000" dirty="0"/>
              <a:t>Implementace – </a:t>
            </a:r>
            <a:r>
              <a:rPr lang="cs-CZ" sz="3000" b="1" dirty="0"/>
              <a:t>zobrazit seznam nemocniční oddělení</a:t>
            </a:r>
            <a:endParaRPr lang="cs-CZ" sz="3000" dirty="0"/>
          </a:p>
        </p:txBody>
      </p:sp>
      <p:pic>
        <p:nvPicPr>
          <p:cNvPr id="14338" name="Picture 2" descr="http://www.websequencediagrams.com/index.php?png=mscrRLCJ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03"/>
          <a:stretch/>
        </p:blipFill>
        <p:spPr bwMode="auto">
          <a:xfrm>
            <a:off x="146576" y="895350"/>
            <a:ext cx="8891156" cy="364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780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-69850"/>
            <a:ext cx="3905250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33350"/>
            <a:ext cx="5791200" cy="472440"/>
          </a:xfrm>
        </p:spPr>
        <p:txBody>
          <a:bodyPr/>
          <a:lstStyle/>
          <a:p>
            <a:r>
              <a:rPr lang="cs-CZ" sz="2800" dirty="0"/>
              <a:t>Implementace – </a:t>
            </a:r>
            <a:r>
              <a:rPr lang="en-US" sz="2800" dirty="0"/>
              <a:t>T</a:t>
            </a:r>
            <a:r>
              <a:rPr lang="cs-CZ" sz="2800" dirty="0"/>
              <a:t>ří</a:t>
            </a:r>
            <a:r>
              <a:rPr lang="en-US" sz="2800" dirty="0"/>
              <a:t>d</a:t>
            </a:r>
            <a:r>
              <a:rPr lang="cs-CZ" sz="2800" dirty="0"/>
              <a:t>a </a:t>
            </a:r>
            <a:r>
              <a:rPr lang="cs-CZ" sz="2800" dirty="0" err="1"/>
              <a:t>class.viewer.php</a:t>
            </a:r>
            <a:endParaRPr lang="cs-CZ" sz="2800" dirty="0"/>
          </a:p>
        </p:txBody>
      </p:sp>
      <p:pic>
        <p:nvPicPr>
          <p:cNvPr id="4" name="Picture 4" descr="http://yuml.me/diagram/scruffy/class/9ddb52e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974" y="1123951"/>
            <a:ext cx="4720626" cy="2286000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52400" y="971550"/>
            <a:ext cx="3276600" cy="18288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ounded Rectangle 6"/>
          <p:cNvSpPr/>
          <p:nvPr/>
        </p:nvSpPr>
        <p:spPr>
          <a:xfrm>
            <a:off x="115824" y="4705350"/>
            <a:ext cx="3846576" cy="43815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867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2419350"/>
            <a:ext cx="8153400" cy="2724150"/>
          </a:xfrm>
        </p:spPr>
        <p:txBody>
          <a:bodyPr>
            <a:normAutofit fontScale="92500" lnSpcReduction="20000"/>
          </a:bodyPr>
          <a:lstStyle/>
          <a:p>
            <a:pPr marL="651510" indent="-514350">
              <a:buFont typeface="+mj-lt"/>
              <a:buAutoNum type="arabicPeriod"/>
              <a:defRPr/>
            </a:pPr>
            <a:r>
              <a:rPr lang="cs-CZ" sz="2600" dirty="0"/>
              <a:t>HTML kódovaní v editoru</a:t>
            </a:r>
          </a:p>
          <a:p>
            <a:pPr marL="651510" indent="-514350">
              <a:buFont typeface="+mj-lt"/>
              <a:buAutoNum type="arabicPeriod"/>
              <a:defRPr/>
            </a:pPr>
            <a:r>
              <a:rPr lang="cs-CZ" sz="2600" dirty="0"/>
              <a:t>Připojení k FTP</a:t>
            </a:r>
            <a:r>
              <a:rPr lang="de-DE" sz="2600" dirty="0"/>
              <a:t> </a:t>
            </a:r>
            <a:r>
              <a:rPr lang="de-DE" sz="2600" dirty="0" err="1"/>
              <a:t>pres</a:t>
            </a:r>
            <a:r>
              <a:rPr lang="de-DE" sz="2600" dirty="0"/>
              <a:t> Notepad++</a:t>
            </a:r>
            <a:endParaRPr lang="cs-CZ" sz="2600" dirty="0"/>
          </a:p>
          <a:p>
            <a:pPr marL="1097280" lvl="1" indent="-514350">
              <a:buFont typeface="Arial" pitchFamily="34" charset="0"/>
              <a:buChar char="•"/>
              <a:defRPr/>
            </a:pPr>
            <a:r>
              <a:rPr lang="cs-CZ" dirty="0"/>
              <a:t>Tento počítač </a:t>
            </a:r>
            <a:r>
              <a:rPr lang="en-US" dirty="0"/>
              <a:t>-&gt; ftp://databaze.fbmi.cvut.cz</a:t>
            </a:r>
            <a:endParaRPr lang="cs-CZ" dirty="0"/>
          </a:p>
          <a:p>
            <a:pPr marL="1097280" lvl="1" indent="-514350">
              <a:buFont typeface="Arial" pitchFamily="34" charset="0"/>
              <a:buChar char="•"/>
              <a:defRPr/>
            </a:pPr>
            <a:r>
              <a:rPr lang="cs-CZ" dirty="0"/>
              <a:t>Zadat vaše přihlašovací údaje a heslo</a:t>
            </a:r>
          </a:p>
          <a:p>
            <a:pPr marL="651510" indent="-514350">
              <a:buFont typeface="+mj-lt"/>
              <a:buAutoNum type="arabicPeriod"/>
              <a:defRPr/>
            </a:pPr>
            <a:r>
              <a:rPr lang="cs-CZ" sz="2600" dirty="0" err="1"/>
              <a:t>Upload</a:t>
            </a:r>
            <a:r>
              <a:rPr lang="cs-CZ" sz="2600" dirty="0"/>
              <a:t> HTML souboru</a:t>
            </a:r>
          </a:p>
          <a:p>
            <a:pPr marL="651510" indent="-514350">
              <a:buFont typeface="+mj-lt"/>
              <a:buAutoNum type="arabicPeriod"/>
              <a:defRPr/>
            </a:pPr>
            <a:r>
              <a:rPr lang="cs-CZ" sz="2600" dirty="0"/>
              <a:t>Otevření stránek v prohlížeči</a:t>
            </a:r>
          </a:p>
          <a:p>
            <a:pPr marL="1097280" lvl="1" indent="-514350">
              <a:buFont typeface="Arial" pitchFamily="34" charset="0"/>
              <a:buChar char="•"/>
              <a:defRPr/>
            </a:pPr>
            <a:r>
              <a:rPr lang="cs-CZ" dirty="0"/>
              <a:t>http://databaze.fbmi.cvut.cz/</a:t>
            </a:r>
            <a:r>
              <a:rPr lang="cs-CZ" dirty="0" err="1"/>
              <a:t>vášlogin</a:t>
            </a:r>
            <a:r>
              <a:rPr lang="cs-CZ" dirty="0"/>
              <a:t>/soubor.html</a:t>
            </a:r>
          </a:p>
          <a:p>
            <a:pPr marL="365760" lvl="1" indent="0">
              <a:buNone/>
            </a:pPr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HTML – vývojové </a:t>
            </a:r>
            <a:r>
              <a:rPr lang="pl-PL" dirty="0"/>
              <a:t>infrastruktura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762000" y="819150"/>
            <a:ext cx="1600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Váš počítač</a:t>
            </a:r>
          </a:p>
          <a:p>
            <a:pPr marL="285750" indent="-285750" algn="ctr">
              <a:buFontTx/>
              <a:buChar char="-"/>
            </a:pPr>
            <a:r>
              <a:rPr lang="cs-CZ" sz="1400" dirty="0"/>
              <a:t>Text editor </a:t>
            </a:r>
          </a:p>
          <a:p>
            <a:pPr marL="285750" indent="-285750" algn="ctr">
              <a:buFontTx/>
              <a:buChar char="-"/>
            </a:pPr>
            <a:r>
              <a:rPr lang="cs-CZ" sz="1400" dirty="0"/>
              <a:t>FTP klient</a:t>
            </a:r>
          </a:p>
          <a:p>
            <a:pPr marL="285750" indent="-285750" algn="ctr">
              <a:buFontTx/>
              <a:buChar char="-"/>
            </a:pPr>
            <a:r>
              <a:rPr lang="cs-CZ" sz="1400" dirty="0"/>
              <a:t>Prohlížeč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819150"/>
            <a:ext cx="3581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Webový server </a:t>
            </a:r>
            <a:r>
              <a:rPr lang="cs-CZ" dirty="0" err="1"/>
              <a:t>Apache</a:t>
            </a:r>
            <a:endParaRPr lang="cs-CZ" dirty="0"/>
          </a:p>
          <a:p>
            <a:pPr marL="1143000" lvl="2" indent="-285750" fontAlgn="auto">
              <a:spcAft>
                <a:spcPts val="0"/>
              </a:spcAft>
              <a:buFontTx/>
              <a:buChar char="-"/>
              <a:defRPr/>
            </a:pPr>
            <a:r>
              <a:rPr lang="cs-CZ" sz="1400" dirty="0"/>
              <a:t>databaze.fbmi.cvut.cz/</a:t>
            </a:r>
            <a:r>
              <a:rPr lang="cs-CZ" sz="1400" dirty="0" err="1"/>
              <a:t>vášlogin</a:t>
            </a:r>
            <a:endParaRPr lang="cs-CZ" sz="1400" dirty="0"/>
          </a:p>
          <a:p>
            <a:pPr marL="857250" lvl="2" fontAlgn="auto">
              <a:spcAft>
                <a:spcPts val="0"/>
              </a:spcAft>
              <a:defRPr/>
            </a:pPr>
            <a:r>
              <a:rPr lang="cs-CZ" dirty="0"/>
              <a:t>FTP Server</a:t>
            </a:r>
          </a:p>
          <a:p>
            <a:pPr marL="857250" lvl="2">
              <a:defRPr/>
            </a:pPr>
            <a:r>
              <a:rPr lang="cs-CZ" sz="1400" dirty="0"/>
              <a:t>- </a:t>
            </a:r>
            <a:r>
              <a:rPr lang="en-US" sz="1400" dirty="0"/>
              <a:t>ftp://databaze.fbmi.cvut.cz</a:t>
            </a:r>
            <a:endParaRPr lang="cs-CZ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2200" y="120015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62200" y="158115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31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742950"/>
            <a:ext cx="776740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 – </a:t>
            </a:r>
            <a:r>
              <a:rPr lang="en-US" dirty="0"/>
              <a:t>T</a:t>
            </a:r>
            <a:r>
              <a:rPr lang="cs-CZ" dirty="0"/>
              <a:t>ří</a:t>
            </a:r>
            <a:r>
              <a:rPr lang="en-US" dirty="0"/>
              <a:t>d</a:t>
            </a:r>
            <a:r>
              <a:rPr lang="cs-CZ" dirty="0"/>
              <a:t>a </a:t>
            </a:r>
            <a:r>
              <a:rPr lang="cs-CZ" dirty="0" err="1"/>
              <a:t>class</a:t>
            </a:r>
            <a:r>
              <a:rPr lang="cs-CZ" dirty="0"/>
              <a:t>.</a:t>
            </a:r>
            <a:r>
              <a:rPr lang="de-DE" dirty="0" err="1"/>
              <a:t>distributor</a:t>
            </a:r>
            <a:r>
              <a:rPr lang="cs-CZ" dirty="0"/>
              <a:t>.</a:t>
            </a:r>
            <a:r>
              <a:rPr lang="cs-CZ" dirty="0" err="1"/>
              <a:t>php</a:t>
            </a:r>
            <a:endParaRPr lang="cs-CZ" dirty="0"/>
          </a:p>
        </p:txBody>
      </p:sp>
      <p:pic>
        <p:nvPicPr>
          <p:cNvPr id="5" name="Picture 6" descr="http://yuml.me/diagram/scruffy/class/006c27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05150"/>
            <a:ext cx="3695700" cy="193522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28600" y="3333750"/>
            <a:ext cx="4114800" cy="78498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4858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CF5"/>
              </a:clrFrom>
              <a:clrTo>
                <a:srgbClr val="FEFC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0" t="9900" r="34635" b="27566"/>
          <a:stretch/>
        </p:blipFill>
        <p:spPr bwMode="auto">
          <a:xfrm>
            <a:off x="45464" y="657859"/>
            <a:ext cx="5394960" cy="453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8110"/>
            <a:ext cx="8534400" cy="472440"/>
          </a:xfrm>
        </p:spPr>
        <p:txBody>
          <a:bodyPr/>
          <a:lstStyle/>
          <a:p>
            <a:r>
              <a:rPr lang="cs-CZ" dirty="0"/>
              <a:t>Implementace – </a:t>
            </a:r>
            <a:r>
              <a:rPr lang="en-US" dirty="0"/>
              <a:t>T</a:t>
            </a:r>
            <a:r>
              <a:rPr lang="cs-CZ" dirty="0"/>
              <a:t>ří</a:t>
            </a:r>
            <a:r>
              <a:rPr lang="en-US" dirty="0"/>
              <a:t>d</a:t>
            </a:r>
            <a:r>
              <a:rPr lang="cs-CZ" dirty="0"/>
              <a:t>a </a:t>
            </a:r>
            <a:r>
              <a:rPr lang="cs-CZ" dirty="0" err="1"/>
              <a:t>class</a:t>
            </a:r>
            <a:r>
              <a:rPr lang="cs-CZ" dirty="0"/>
              <a:t>.</a:t>
            </a:r>
            <a:r>
              <a:rPr lang="de-DE" dirty="0" err="1"/>
              <a:t>administrator</a:t>
            </a:r>
            <a:r>
              <a:rPr lang="cs-CZ" dirty="0"/>
              <a:t>.</a:t>
            </a:r>
            <a:r>
              <a:rPr lang="cs-CZ" dirty="0" err="1"/>
              <a:t>php</a:t>
            </a:r>
            <a:endParaRPr lang="cs-CZ" dirty="0"/>
          </a:p>
        </p:txBody>
      </p:sp>
      <p:pic>
        <p:nvPicPr>
          <p:cNvPr id="7" name="Picture 6" descr="http://yuml.me/diagram/scruffy/class/4ab6505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1"/>
          <a:stretch/>
        </p:blipFill>
        <p:spPr bwMode="auto">
          <a:xfrm>
            <a:off x="5499763" y="730249"/>
            <a:ext cx="3644237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25253" y="1581150"/>
            <a:ext cx="5235383" cy="29718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722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yuml.me/diagram/scruffy/usecase/1ae904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1950"/>
            <a:ext cx="8665333" cy="469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00696" y="249555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00B050"/>
                </a:solidFill>
              </a:rPr>
              <a:t>√</a:t>
            </a:r>
            <a:endParaRPr lang="cs-CZ" sz="3600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379095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00B050"/>
                </a:solidFill>
              </a:rPr>
              <a:t>√</a:t>
            </a:r>
            <a:endParaRPr lang="cs-CZ" sz="36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8800" y="289491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00B050"/>
                </a:solidFill>
              </a:rPr>
              <a:t>√</a:t>
            </a:r>
            <a:endParaRPr lang="cs-CZ" sz="3600" b="1" dirty="0">
              <a:solidFill>
                <a:srgbClr val="00B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0"/>
            <a:ext cx="8610600" cy="47244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de-DE" sz="2000" dirty="0" err="1"/>
              <a:t>Implementace</a:t>
            </a:r>
            <a:r>
              <a:rPr lang="de-DE" sz="2000" dirty="0"/>
              <a:t> </a:t>
            </a:r>
            <a:r>
              <a:rPr lang="cs-CZ" sz="2000" dirty="0"/>
              <a:t>vlastního informačního systému</a:t>
            </a:r>
            <a:r>
              <a:rPr lang="de-DE" sz="2000" dirty="0"/>
              <a:t> – </a:t>
            </a:r>
            <a:r>
              <a:rPr lang="de-DE" sz="2000" i="1" dirty="0" err="1"/>
              <a:t>status</a:t>
            </a:r>
            <a:r>
              <a:rPr lang="de-DE" sz="2000" i="1" dirty="0"/>
              <a:t> </a:t>
            </a:r>
            <a:r>
              <a:rPr lang="de-DE" sz="2000" i="1" dirty="0" err="1"/>
              <a:t>implementace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892467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Vytvoření Lékaře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113589"/>
            <a:ext cx="1990725" cy="65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3320" y="1059582"/>
            <a:ext cx="6120680" cy="52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355726"/>
            <a:ext cx="2400300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Přímá spojovací šipka 7"/>
          <p:cNvCxnSpPr/>
          <p:nvPr/>
        </p:nvCxnSpPr>
        <p:spPr>
          <a:xfrm>
            <a:off x="2483768" y="127560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/>
          <p:nvPr/>
        </p:nvCxnSpPr>
        <p:spPr>
          <a:xfrm flipH="1">
            <a:off x="2051720" y="1545636"/>
            <a:ext cx="1368152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2193708"/>
            <a:ext cx="15430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Přímá spojovací šipka 12"/>
          <p:cNvCxnSpPr/>
          <p:nvPr/>
        </p:nvCxnSpPr>
        <p:spPr>
          <a:xfrm>
            <a:off x="2843808" y="273376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08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Vytvoření Pacienta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13589"/>
            <a:ext cx="2019300" cy="59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7" y="1005576"/>
            <a:ext cx="5172075" cy="100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5" y="2355726"/>
            <a:ext cx="2619375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7" y="2085696"/>
            <a:ext cx="2600325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Přímá spojovací šipka 8"/>
          <p:cNvCxnSpPr>
            <a:endCxn id="3075" idx="1"/>
          </p:cNvCxnSpPr>
          <p:nvPr/>
        </p:nvCxnSpPr>
        <p:spPr>
          <a:xfrm>
            <a:off x="2483768" y="1437624"/>
            <a:ext cx="792088" cy="7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ovací šipka 10"/>
          <p:cNvCxnSpPr>
            <a:stCxn id="3075" idx="1"/>
            <a:endCxn id="3076" idx="0"/>
          </p:cNvCxnSpPr>
          <p:nvPr/>
        </p:nvCxnSpPr>
        <p:spPr>
          <a:xfrm flipH="1">
            <a:off x="1777232" y="1509211"/>
            <a:ext cx="1498624" cy="846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ovací šipka 12"/>
          <p:cNvCxnSpPr/>
          <p:nvPr/>
        </p:nvCxnSpPr>
        <p:spPr>
          <a:xfrm>
            <a:off x="3059832" y="2841780"/>
            <a:ext cx="194421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71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Přijmutí pacienta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3648"/>
            <a:ext cx="2042160" cy="16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221600"/>
            <a:ext cx="41719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Přímá spojovací šipka 6"/>
          <p:cNvCxnSpPr/>
          <p:nvPr/>
        </p:nvCxnSpPr>
        <p:spPr>
          <a:xfrm>
            <a:off x="2195736" y="176166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014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Vytvoření Záznamu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05576"/>
            <a:ext cx="41719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437624"/>
            <a:ext cx="3744416" cy="81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Přímá spojovací šipka 6"/>
          <p:cNvCxnSpPr>
            <a:endCxn id="5123" idx="1"/>
          </p:cNvCxnSpPr>
          <p:nvPr/>
        </p:nvCxnSpPr>
        <p:spPr>
          <a:xfrm flipV="1">
            <a:off x="4572000" y="1844592"/>
            <a:ext cx="432048" cy="25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273828"/>
            <a:ext cx="3943350" cy="135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Přímá spojovací šipka 11"/>
          <p:cNvCxnSpPr>
            <a:endCxn id="5124" idx="0"/>
          </p:cNvCxnSpPr>
          <p:nvPr/>
        </p:nvCxnSpPr>
        <p:spPr>
          <a:xfrm>
            <a:off x="2555777" y="2571750"/>
            <a:ext cx="171475" cy="702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346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 budete cvičit po celém semestru?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742950"/>
            <a:ext cx="19812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17PBINIS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0377" y="1733550"/>
            <a:ext cx="154533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de-DE" sz="1400" dirty="0"/>
              <a:t>1. </a:t>
            </a:r>
            <a:r>
              <a:rPr lang="cs-CZ" sz="1400" dirty="0"/>
              <a:t>hodina</a:t>
            </a:r>
          </a:p>
          <a:p>
            <a:r>
              <a:rPr lang="cs-CZ" sz="1300" b="1" dirty="0"/>
              <a:t>Ovládání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5494" y="2346127"/>
            <a:ext cx="154533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de-DE" sz="1400" dirty="0"/>
              <a:t>2. hodina</a:t>
            </a:r>
            <a:endParaRPr lang="en-US" sz="1400" dirty="0"/>
          </a:p>
          <a:p>
            <a:r>
              <a:rPr lang="de-DE" sz="1300" b="1" dirty="0" err="1"/>
              <a:t>Konfigurace</a:t>
            </a:r>
            <a:endParaRPr lang="en-US" sz="1300" b="1" dirty="0"/>
          </a:p>
        </p:txBody>
      </p:sp>
      <p:cxnSp>
        <p:nvCxnSpPr>
          <p:cNvPr id="37" name="Elbow Connector 36"/>
          <p:cNvCxnSpPr>
            <a:endCxn id="28" idx="1"/>
          </p:cNvCxnSpPr>
          <p:nvPr/>
        </p:nvCxnSpPr>
        <p:spPr>
          <a:xfrm rot="16200000" flipH="1">
            <a:off x="338290" y="1700063"/>
            <a:ext cx="304798" cy="21937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45"/>
          <p:cNvCxnSpPr>
            <a:endCxn id="30" idx="1"/>
          </p:cNvCxnSpPr>
          <p:nvPr/>
        </p:nvCxnSpPr>
        <p:spPr>
          <a:xfrm rot="16200000" flipH="1">
            <a:off x="-3541" y="1965691"/>
            <a:ext cx="993577" cy="22449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93226" y="1733550"/>
            <a:ext cx="154533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600" dirty="0"/>
              <a:t>4. </a:t>
            </a:r>
            <a:r>
              <a:rPr lang="en-US" sz="1600" dirty="0" err="1"/>
              <a:t>hodina</a:t>
            </a:r>
            <a:endParaRPr lang="en-US" sz="1600" dirty="0"/>
          </a:p>
          <a:p>
            <a:pPr algn="ctr"/>
            <a:r>
              <a:rPr lang="cs-CZ" sz="1300" b="1" dirty="0"/>
              <a:t>Ovládání</a:t>
            </a:r>
            <a:endParaRPr lang="en-US" sz="13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079226" y="1733550"/>
            <a:ext cx="1545336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/>
              <a:t>7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cs-CZ" sz="1300" b="1" dirty="0"/>
              <a:t>Ovládání</a:t>
            </a:r>
            <a:endParaRPr lang="en-US" sz="13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084343" y="2346126"/>
            <a:ext cx="1545057" cy="454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/>
              <a:t>8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</a:p>
          <a:p>
            <a:pPr algn="ctr"/>
            <a:r>
              <a:rPr lang="de-DE" sz="1300" b="1" dirty="0"/>
              <a:t>Laborator</a:t>
            </a:r>
            <a:endParaRPr lang="en-US" sz="1300" b="1" dirty="0"/>
          </a:p>
        </p:txBody>
      </p:sp>
      <p:cxnSp>
        <p:nvCxnSpPr>
          <p:cNvPr id="73" name="Elbow Connector 72"/>
          <p:cNvCxnSpPr>
            <a:endCxn id="65" idx="1"/>
          </p:cNvCxnSpPr>
          <p:nvPr/>
        </p:nvCxnSpPr>
        <p:spPr>
          <a:xfrm rot="16200000" flipH="1">
            <a:off x="4787515" y="1670439"/>
            <a:ext cx="380998" cy="20242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45"/>
          <p:cNvCxnSpPr>
            <a:endCxn id="67" idx="1"/>
          </p:cNvCxnSpPr>
          <p:nvPr/>
        </p:nvCxnSpPr>
        <p:spPr>
          <a:xfrm rot="16200000" flipH="1">
            <a:off x="4484527" y="1973422"/>
            <a:ext cx="992088" cy="2075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45"/>
          <p:cNvCxnSpPr>
            <a:endCxn id="47" idx="1"/>
          </p:cNvCxnSpPr>
          <p:nvPr/>
        </p:nvCxnSpPr>
        <p:spPr>
          <a:xfrm rot="16200000" flipH="1">
            <a:off x="2539613" y="1708537"/>
            <a:ext cx="304800" cy="20242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365226" y="1730573"/>
            <a:ext cx="1545336" cy="4572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/>
              <a:t>3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de-DE" sz="1300" b="1" dirty="0" err="1"/>
              <a:t>Databaze</a:t>
            </a:r>
            <a:endParaRPr lang="en-US" sz="13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370343" y="2343149"/>
            <a:ext cx="1545057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/>
              <a:t>6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de-DE" sz="1300" b="1" dirty="0" err="1"/>
              <a:t>Analyza</a:t>
            </a:r>
            <a:r>
              <a:rPr lang="de-DE" sz="1300" b="1" dirty="0"/>
              <a:t> &amp; </a:t>
            </a:r>
            <a:r>
              <a:rPr lang="cs-CZ" sz="1300" b="1" dirty="0"/>
              <a:t>Návrh </a:t>
            </a:r>
            <a:r>
              <a:rPr lang="en-US" sz="1300" b="1" dirty="0"/>
              <a:t>IS</a:t>
            </a:r>
          </a:p>
        </p:txBody>
      </p:sp>
      <p:cxnSp>
        <p:nvCxnSpPr>
          <p:cNvPr id="107" name="Elbow Connector 72"/>
          <p:cNvCxnSpPr>
            <a:endCxn id="105" idx="1"/>
          </p:cNvCxnSpPr>
          <p:nvPr/>
        </p:nvCxnSpPr>
        <p:spPr>
          <a:xfrm rot="16200000" flipH="1">
            <a:off x="7075004" y="1668950"/>
            <a:ext cx="378021" cy="20242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45"/>
          <p:cNvCxnSpPr>
            <a:endCxn id="106" idx="1"/>
          </p:cNvCxnSpPr>
          <p:nvPr/>
        </p:nvCxnSpPr>
        <p:spPr>
          <a:xfrm rot="16200000" flipH="1">
            <a:off x="6772016" y="1971933"/>
            <a:ext cx="989111" cy="2075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495" y="1352550"/>
            <a:ext cx="974947" cy="24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</a:rPr>
              <a:t>MEDICUS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17344" y="1352550"/>
            <a:ext cx="1176219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</a:rPr>
              <a:t>Care Center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03344" y="1352550"/>
            <a:ext cx="880306" cy="246221"/>
          </a:xfrm>
          <a:prstGeom prst="rect">
            <a:avLst/>
          </a:prstGeom>
          <a:solidFill>
            <a:srgbClr val="A38B8E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spAutoFit/>
          </a:bodyPr>
          <a:lstStyle/>
          <a:p>
            <a:r>
              <a:rPr lang="en-US" sz="1600" b="1" dirty="0"/>
              <a:t>STAPRO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989344" y="1352550"/>
            <a:ext cx="1502078" cy="24622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</a:rPr>
              <a:t>Tymový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Projekt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8" name="Elbow Connector 137"/>
          <p:cNvCxnSpPr>
            <a:stCxn id="8" idx="2"/>
            <a:endCxn id="64" idx="0"/>
          </p:cNvCxnSpPr>
          <p:nvPr/>
        </p:nvCxnSpPr>
        <p:spPr>
          <a:xfrm rot="16200000" flipH="1">
            <a:off x="4615248" y="824300"/>
            <a:ext cx="332601" cy="7238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139"/>
          <p:cNvCxnSpPr>
            <a:stCxn id="8" idx="2"/>
            <a:endCxn id="104" idx="0"/>
          </p:cNvCxnSpPr>
          <p:nvPr/>
        </p:nvCxnSpPr>
        <p:spPr>
          <a:xfrm rot="16200000" flipH="1">
            <a:off x="5913691" y="-474143"/>
            <a:ext cx="332601" cy="33207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8" idx="2"/>
            <a:endCxn id="46" idx="0"/>
          </p:cNvCxnSpPr>
          <p:nvPr/>
        </p:nvCxnSpPr>
        <p:spPr>
          <a:xfrm rot="5400000">
            <a:off x="3546227" y="479176"/>
            <a:ext cx="332601" cy="14141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8" idx="2"/>
            <a:endCxn id="27" idx="0"/>
          </p:cNvCxnSpPr>
          <p:nvPr/>
        </p:nvCxnSpPr>
        <p:spPr>
          <a:xfrm rot="5400000">
            <a:off x="2399485" y="-667566"/>
            <a:ext cx="332601" cy="37076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70343" y="2955727"/>
            <a:ext cx="1545057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400" dirty="0"/>
              <a:t>1</a:t>
            </a:r>
            <a:r>
              <a:rPr lang="de-DE" sz="1400" dirty="0"/>
              <a:t>0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en-US" sz="1300" b="1" dirty="0"/>
              <a:t>PHP, MySQL, Android</a:t>
            </a:r>
          </a:p>
        </p:txBody>
      </p:sp>
      <p:cxnSp>
        <p:nvCxnSpPr>
          <p:cNvPr id="45" name="Elbow Connector 45"/>
          <p:cNvCxnSpPr>
            <a:endCxn id="44" idx="1"/>
          </p:cNvCxnSpPr>
          <p:nvPr/>
        </p:nvCxnSpPr>
        <p:spPr>
          <a:xfrm rot="16200000" flipH="1">
            <a:off x="6772016" y="2584511"/>
            <a:ext cx="989111" cy="2075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93226" y="2343150"/>
            <a:ext cx="154533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/>
              <a:t>5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de-DE" sz="1300" b="1" dirty="0"/>
              <a:t>Radiologie</a:t>
            </a:r>
            <a:endParaRPr lang="en-US" sz="1300" b="1" dirty="0"/>
          </a:p>
        </p:txBody>
      </p:sp>
      <p:cxnSp>
        <p:nvCxnSpPr>
          <p:cNvPr id="43" name="Elbow Connector 45"/>
          <p:cNvCxnSpPr>
            <a:endCxn id="42" idx="1"/>
          </p:cNvCxnSpPr>
          <p:nvPr/>
        </p:nvCxnSpPr>
        <p:spPr>
          <a:xfrm rot="16200000" flipH="1">
            <a:off x="2385725" y="2164248"/>
            <a:ext cx="612577" cy="20242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73045" y="3816707"/>
            <a:ext cx="5114623" cy="1015663"/>
          </a:xfrm>
          <a:prstGeom prst="rect">
            <a:avLst/>
          </a:prstGeom>
          <a:solidFill>
            <a:srgbClr val="EDEAB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s-CZ" sz="1200" b="1" dirty="0"/>
              <a:t>Získání zápočtu ze cvičení</a:t>
            </a:r>
          </a:p>
          <a:p>
            <a:r>
              <a:rPr lang="cs-CZ" sz="1200" i="1" dirty="0"/>
              <a:t>Ze cvičení lze získat maximálně 30 bodů. Pro získání zápočtu je potřeba </a:t>
            </a:r>
            <a:r>
              <a:rPr lang="cs-CZ" sz="1200" b="1" i="1" dirty="0"/>
              <a:t>20 bodů</a:t>
            </a:r>
            <a:r>
              <a:rPr lang="cs-CZ" sz="1200" i="1" dirty="0"/>
              <a:t>. </a:t>
            </a:r>
          </a:p>
          <a:p>
            <a:r>
              <a:rPr lang="cs-CZ" sz="1200" i="1" dirty="0"/>
              <a:t>Až </a:t>
            </a:r>
            <a:r>
              <a:rPr lang="de-DE" sz="1200" b="1" i="1" dirty="0">
                <a:solidFill>
                  <a:srgbClr val="FF0000"/>
                </a:solidFill>
              </a:rPr>
              <a:t>6</a:t>
            </a:r>
            <a:r>
              <a:rPr lang="de-DE" sz="1200" i="1" dirty="0"/>
              <a:t> </a:t>
            </a:r>
            <a:r>
              <a:rPr lang="cs-CZ" sz="1200" i="1" dirty="0"/>
              <a:t>bodů lze získat za aktivní účast na cvičení (</a:t>
            </a:r>
            <a:r>
              <a:rPr lang="de-DE" sz="1200" b="1" i="1" dirty="0">
                <a:solidFill>
                  <a:srgbClr val="FF0000"/>
                </a:solidFill>
              </a:rPr>
              <a:t>1/2</a:t>
            </a:r>
            <a:r>
              <a:rPr lang="cs-CZ" sz="1200" i="1" dirty="0"/>
              <a:t> bod za hodinu).</a:t>
            </a:r>
          </a:p>
          <a:p>
            <a:r>
              <a:rPr lang="cs-CZ" sz="1200" i="1" dirty="0"/>
              <a:t>Až </a:t>
            </a:r>
            <a:r>
              <a:rPr lang="de-DE" sz="1200" b="1" i="1" dirty="0">
                <a:solidFill>
                  <a:srgbClr val="FF0000"/>
                </a:solidFill>
              </a:rPr>
              <a:t>10</a:t>
            </a:r>
            <a:r>
              <a:rPr lang="cs-CZ" sz="1200" i="1" dirty="0"/>
              <a:t> bodů lze získat za zápočtový test, který se uskuteční v </a:t>
            </a:r>
            <a:r>
              <a:rPr lang="de-DE" sz="1200" b="1" i="1" dirty="0">
                <a:solidFill>
                  <a:srgbClr val="FF0000"/>
                </a:solidFill>
              </a:rPr>
              <a:t>9</a:t>
            </a:r>
            <a:r>
              <a:rPr lang="cs-CZ" sz="1200" b="1" i="1" dirty="0">
                <a:solidFill>
                  <a:srgbClr val="FF0000"/>
                </a:solidFill>
              </a:rPr>
              <a:t>.</a:t>
            </a:r>
            <a:r>
              <a:rPr lang="cs-CZ" sz="1200" i="1" dirty="0"/>
              <a:t> hodině. </a:t>
            </a:r>
          </a:p>
          <a:p>
            <a:r>
              <a:rPr lang="cs-CZ" sz="1200" i="1" dirty="0"/>
              <a:t>Až </a:t>
            </a:r>
            <a:r>
              <a:rPr lang="de-DE" sz="1200" b="1" i="1" dirty="0">
                <a:solidFill>
                  <a:srgbClr val="FF0000"/>
                </a:solidFill>
              </a:rPr>
              <a:t>14</a:t>
            </a:r>
            <a:r>
              <a:rPr lang="cs-CZ" sz="1200" i="1" dirty="0"/>
              <a:t> bodů lze získat za </a:t>
            </a:r>
            <a:r>
              <a:rPr lang="en-US" sz="1200" i="1" dirty="0" err="1"/>
              <a:t>finální</a:t>
            </a:r>
            <a:r>
              <a:rPr lang="en-US" sz="1200" i="1" dirty="0"/>
              <a:t> pre</a:t>
            </a:r>
            <a:r>
              <a:rPr lang="cs-CZ" sz="1200" i="1" dirty="0"/>
              <a:t>z</a:t>
            </a:r>
            <a:r>
              <a:rPr lang="en-US" sz="1200" i="1" dirty="0" err="1"/>
              <a:t>entaci</a:t>
            </a:r>
            <a:r>
              <a:rPr lang="cs-CZ" sz="1200" i="1" dirty="0"/>
              <a:t>, </a:t>
            </a:r>
            <a:r>
              <a:rPr lang="cs-CZ" sz="1200" i="1" dirty="0" err="1"/>
              <a:t>kter</a:t>
            </a:r>
            <a:r>
              <a:rPr lang="de-DE" sz="1200" i="1" dirty="0"/>
              <a:t>á</a:t>
            </a:r>
            <a:r>
              <a:rPr lang="cs-CZ" sz="1200" i="1" dirty="0"/>
              <a:t> se uskuteční v 1</a:t>
            </a:r>
            <a:r>
              <a:rPr lang="de-DE" sz="1200" i="1" dirty="0"/>
              <a:t>2</a:t>
            </a:r>
            <a:r>
              <a:rPr lang="cs-CZ" sz="1200" i="1" dirty="0"/>
              <a:t>. hodině.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70343" y="3533042"/>
            <a:ext cx="1545057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400" dirty="0"/>
              <a:t>11.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en-US" sz="1300" b="1" dirty="0"/>
              <a:t>PHP, MySQL, Android</a:t>
            </a:r>
          </a:p>
        </p:txBody>
      </p:sp>
      <p:cxnSp>
        <p:nvCxnSpPr>
          <p:cNvPr id="52" name="Elbow Connector 45"/>
          <p:cNvCxnSpPr>
            <a:endCxn id="51" idx="1"/>
          </p:cNvCxnSpPr>
          <p:nvPr/>
        </p:nvCxnSpPr>
        <p:spPr>
          <a:xfrm rot="16200000" flipH="1">
            <a:off x="6772016" y="3161826"/>
            <a:ext cx="989111" cy="2075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70343" y="4095750"/>
            <a:ext cx="1545057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400" dirty="0"/>
              <a:t>12.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en-US" sz="1300" b="1" dirty="0" err="1"/>
              <a:t>Finální</a:t>
            </a:r>
            <a:r>
              <a:rPr lang="en-US" sz="1300" b="1" dirty="0"/>
              <a:t> pre</a:t>
            </a:r>
            <a:r>
              <a:rPr lang="cs-CZ" sz="1300" b="1" dirty="0"/>
              <a:t>z</a:t>
            </a:r>
            <a:r>
              <a:rPr lang="en-US" sz="1300" b="1" dirty="0" err="1"/>
              <a:t>entace</a:t>
            </a:r>
            <a:endParaRPr lang="en-US" sz="1300" b="1" dirty="0"/>
          </a:p>
        </p:txBody>
      </p:sp>
      <p:cxnSp>
        <p:nvCxnSpPr>
          <p:cNvPr id="60" name="Elbow Connector 45"/>
          <p:cNvCxnSpPr>
            <a:endCxn id="59" idx="1"/>
          </p:cNvCxnSpPr>
          <p:nvPr/>
        </p:nvCxnSpPr>
        <p:spPr>
          <a:xfrm rot="16200000" flipH="1">
            <a:off x="6766826" y="3729250"/>
            <a:ext cx="989112" cy="19811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1001" y="3188074"/>
            <a:ext cx="434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8. </a:t>
            </a:r>
            <a:r>
              <a:rPr lang="en-US" b="1" dirty="0" err="1">
                <a:solidFill>
                  <a:srgbClr val="FF0000"/>
                </a:solidFill>
              </a:rPr>
              <a:t>Hodina</a:t>
            </a:r>
            <a:r>
              <a:rPr lang="en-US" b="1" dirty="0">
                <a:solidFill>
                  <a:srgbClr val="FF0000"/>
                </a:solidFill>
              </a:rPr>
              <a:t> – </a:t>
            </a:r>
            <a:r>
              <a:rPr lang="cs-CZ" b="1">
                <a:solidFill>
                  <a:srgbClr val="FF0000"/>
                </a:solidFill>
              </a:rPr>
              <a:t>náhradní</a:t>
            </a:r>
            <a:r>
              <a:rPr lang="en-US" b="1">
                <a:solidFill>
                  <a:srgbClr val="FF0000"/>
                </a:solidFill>
              </a:rPr>
              <a:t>! </a:t>
            </a:r>
            <a:r>
              <a:rPr lang="pl-PL" dirty="0"/>
              <a:t>pondeli 24.11. 8 - 10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461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95350"/>
            <a:ext cx="8153400" cy="4191000"/>
          </a:xfrm>
        </p:spPr>
        <p:txBody>
          <a:bodyPr>
            <a:normAutofit fontScale="77500" lnSpcReduction="20000"/>
          </a:bodyPr>
          <a:lstStyle/>
          <a:p>
            <a:r>
              <a:rPr lang="cs-CZ" dirty="0"/>
              <a:t>Cílem je přidat plánovací komponent</a:t>
            </a:r>
            <a:r>
              <a:rPr lang="de-DE" dirty="0"/>
              <a:t> s</a:t>
            </a:r>
            <a:r>
              <a:rPr lang="cs-CZ" dirty="0"/>
              <a:t> kalendáře</a:t>
            </a:r>
            <a:r>
              <a:rPr lang="de-DE" dirty="0"/>
              <a:t>m</a:t>
            </a:r>
            <a:r>
              <a:rPr lang="cs-CZ" dirty="0"/>
              <a:t> </a:t>
            </a:r>
            <a:r>
              <a:rPr lang="de-DE" dirty="0"/>
              <a:t>k</a:t>
            </a:r>
            <a:r>
              <a:rPr lang="cs-CZ" dirty="0"/>
              <a:t> naši</a:t>
            </a:r>
            <a:r>
              <a:rPr lang="de-DE" dirty="0"/>
              <a:t>m</a:t>
            </a:r>
            <a:r>
              <a:rPr lang="cs-CZ" dirty="0"/>
              <a:t> </a:t>
            </a:r>
            <a:r>
              <a:rPr lang="de-DE" dirty="0"/>
              <a:t>NIS</a:t>
            </a:r>
            <a:r>
              <a:rPr lang="cs-CZ" dirty="0"/>
              <a:t>.</a:t>
            </a:r>
            <a:endParaRPr lang="de-DE" dirty="0"/>
          </a:p>
          <a:p>
            <a:r>
              <a:rPr lang="cs-CZ" b="1" dirty="0"/>
              <a:t>Tým 1 – Modul Registrace</a:t>
            </a:r>
          </a:p>
          <a:p>
            <a:pPr lvl="1"/>
            <a:r>
              <a:rPr lang="cs-CZ" dirty="0"/>
              <a:t>Pacient může požádat o přístup do systému tím, že výplní jméno, příjmení, e-mailovou adresu a telefonní číslo do přihlašovacího formuláře</a:t>
            </a:r>
          </a:p>
          <a:p>
            <a:pPr lvl="1"/>
            <a:r>
              <a:rPr lang="cs-CZ" dirty="0"/>
              <a:t>Lékař může povolit nebo zakázat přístup k systému, pokud je žádost schválená, systém vygeneruje heslo, které je zasláno pacientovi e-mailem</a:t>
            </a:r>
          </a:p>
          <a:p>
            <a:pPr lvl="1"/>
            <a:r>
              <a:rPr lang="cs-CZ" dirty="0"/>
              <a:t>Lékař může při autorizaci určit přístupné kapacity pro pacienta: maximální počet minut, které pacient může rezervovat stejně jako maximální počet rezervací za den, týden nebo měsíce</a:t>
            </a:r>
          </a:p>
          <a:p>
            <a:pPr lvl="1"/>
            <a:r>
              <a:rPr lang="cs-CZ" dirty="0"/>
              <a:t>Autorizovaný pacient se můžete přihlásit do systému, změnit své heslo, jméno, příjmení, e-mailovou adresu a telefonní číslo nebo zobrazovat nastaveni přístupné kapacity</a:t>
            </a:r>
          </a:p>
          <a:p>
            <a:r>
              <a:rPr lang="cs-CZ" dirty="0"/>
              <a:t>3 studenty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Týmový projekt</a:t>
            </a:r>
          </a:p>
        </p:txBody>
      </p:sp>
    </p:spTree>
    <p:extLst>
      <p:ext uri="{BB962C8B-B14F-4D97-AF65-F5344CB8AC3E}">
        <p14:creationId xmlns:p14="http://schemas.microsoft.com/office/powerpoint/2010/main" val="26575181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95350"/>
            <a:ext cx="8153400" cy="4038600"/>
          </a:xfrm>
        </p:spPr>
        <p:txBody>
          <a:bodyPr>
            <a:normAutofit fontScale="85000" lnSpcReduction="20000"/>
          </a:bodyPr>
          <a:lstStyle/>
          <a:p>
            <a:r>
              <a:rPr lang="cs-CZ" b="1" dirty="0"/>
              <a:t>Tým 2 – Modul Nastaveni Kalendáře</a:t>
            </a:r>
          </a:p>
          <a:p>
            <a:pPr lvl="1"/>
            <a:r>
              <a:rPr lang="cs-CZ" dirty="0"/>
              <a:t>Lékař může zadat časový úsek, kdy je dostupný na ordinace v oddělení</a:t>
            </a:r>
          </a:p>
          <a:p>
            <a:pPr lvl="1"/>
            <a:r>
              <a:rPr lang="cs-CZ" dirty="0"/>
              <a:t>Časový úsek má začátek a konec.</a:t>
            </a:r>
          </a:p>
          <a:p>
            <a:pPr lvl="1"/>
            <a:r>
              <a:rPr lang="cs-CZ" dirty="0"/>
              <a:t>Lékař může přihodit časový úsek k určitému datu, nebo ho opakovat na denní, týdenní nebo měsíční bázi</a:t>
            </a:r>
          </a:p>
          <a:p>
            <a:pPr lvl="1"/>
            <a:r>
              <a:rPr lang="cs-CZ" dirty="0"/>
              <a:t>Lékař může upravit nebo odstranit časové úseky </a:t>
            </a:r>
          </a:p>
          <a:p>
            <a:pPr lvl="1"/>
            <a:r>
              <a:rPr lang="cs-CZ" dirty="0"/>
              <a:t>Stav a barva časových úseků jsou vždy</a:t>
            </a:r>
          </a:p>
          <a:p>
            <a:pPr lvl="2"/>
            <a:r>
              <a:rPr lang="cs-CZ" dirty="0"/>
              <a:t>zelená pro volné (když není žádná rezervace, nebo jsou jen předběžné nebo odmítnuté rezervace)</a:t>
            </a:r>
          </a:p>
          <a:p>
            <a:pPr lvl="2"/>
            <a:r>
              <a:rPr lang="cs-CZ" dirty="0"/>
              <a:t>červená pro obsazeno (když je jedna potvrzená rezervace)</a:t>
            </a:r>
          </a:p>
          <a:p>
            <a:r>
              <a:rPr lang="cs-CZ" dirty="0"/>
              <a:t>3 studenty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Týmový projekt</a:t>
            </a:r>
          </a:p>
        </p:txBody>
      </p:sp>
    </p:spTree>
    <p:extLst>
      <p:ext uri="{BB962C8B-B14F-4D97-AF65-F5344CB8AC3E}">
        <p14:creationId xmlns:p14="http://schemas.microsoft.com/office/powerpoint/2010/main" val="270754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t="2152" r="38862" b="44502"/>
          <a:stretch/>
        </p:blipFill>
        <p:spPr bwMode="auto">
          <a:xfrm>
            <a:off x="727787" y="979715"/>
            <a:ext cx="7315201" cy="386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HTML - přihlašovací formulář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43150"/>
            <a:ext cx="243668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5800" y="455295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login.html</a:t>
            </a:r>
          </a:p>
        </p:txBody>
      </p:sp>
    </p:spTree>
    <p:extLst>
      <p:ext uri="{BB962C8B-B14F-4D97-AF65-F5344CB8AC3E}">
        <p14:creationId xmlns:p14="http://schemas.microsoft.com/office/powerpoint/2010/main" val="32333055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95350"/>
            <a:ext cx="8153400" cy="4038600"/>
          </a:xfrm>
        </p:spPr>
        <p:txBody>
          <a:bodyPr>
            <a:normAutofit fontScale="92500"/>
          </a:bodyPr>
          <a:lstStyle/>
          <a:p>
            <a:r>
              <a:rPr lang="cs-CZ" b="1" dirty="0"/>
              <a:t>Tým 3 – Modul Tvorba Rezervace</a:t>
            </a:r>
          </a:p>
          <a:p>
            <a:pPr lvl="1"/>
            <a:r>
              <a:rPr lang="cs-CZ" dirty="0"/>
              <a:t>Pacient může zobrazit kalendář všech lékařů</a:t>
            </a:r>
          </a:p>
          <a:p>
            <a:pPr lvl="1"/>
            <a:r>
              <a:rPr lang="cs-CZ" dirty="0"/>
              <a:t>Systém zobrazí pouze rezervace přihlášeného pacienta </a:t>
            </a:r>
          </a:p>
          <a:p>
            <a:pPr lvl="1"/>
            <a:r>
              <a:rPr lang="cs-CZ" dirty="0"/>
              <a:t>Pacient může vytvořit novou rezervaci na jedné nebo více časových úseků s ohledem na nastavené přístupné kapacity</a:t>
            </a:r>
          </a:p>
          <a:p>
            <a:pPr lvl="1"/>
            <a:r>
              <a:rPr lang="cs-CZ" dirty="0"/>
              <a:t>Pacient může zrušit rezervaci</a:t>
            </a:r>
          </a:p>
          <a:p>
            <a:pPr lvl="1"/>
            <a:r>
              <a:rPr lang="cs-CZ" dirty="0"/>
              <a:t>Systém pošle e-mail pacientovi i lékaře při vytváření nebo zrušení</a:t>
            </a:r>
          </a:p>
          <a:p>
            <a:r>
              <a:rPr lang="cs-CZ" dirty="0"/>
              <a:t>3 studenty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Týmový projekt</a:t>
            </a:r>
          </a:p>
        </p:txBody>
      </p:sp>
    </p:spTree>
    <p:extLst>
      <p:ext uri="{BB962C8B-B14F-4D97-AF65-F5344CB8AC3E}">
        <p14:creationId xmlns:p14="http://schemas.microsoft.com/office/powerpoint/2010/main" val="1885552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95350"/>
            <a:ext cx="8153400" cy="4038600"/>
          </a:xfrm>
        </p:spPr>
        <p:txBody>
          <a:bodyPr>
            <a:normAutofit fontScale="77500" lnSpcReduction="20000"/>
          </a:bodyPr>
          <a:lstStyle/>
          <a:p>
            <a:r>
              <a:rPr lang="cs-CZ" b="1" dirty="0"/>
              <a:t>Tým 4 – Modul Zprava Rezervace </a:t>
            </a:r>
          </a:p>
          <a:p>
            <a:pPr lvl="1"/>
            <a:r>
              <a:rPr lang="cs-CZ" dirty="0"/>
              <a:t>Lékař může zobrazit vlastní kalendář nebo kalendář kolegové</a:t>
            </a:r>
          </a:p>
          <a:p>
            <a:pPr lvl="1"/>
            <a:r>
              <a:rPr lang="cs-CZ" dirty="0"/>
              <a:t>Lékař může změnit rezervace provedené na vlastní kalendář</a:t>
            </a:r>
          </a:p>
          <a:p>
            <a:pPr lvl="1"/>
            <a:r>
              <a:rPr lang="cs-CZ" dirty="0"/>
              <a:t>Lékař může změnit stav rezervace, z nové na předběžné, z nové či předběžné na potvrzené nebo odmítnuté.</a:t>
            </a:r>
          </a:p>
          <a:p>
            <a:pPr lvl="1"/>
            <a:r>
              <a:rPr lang="cs-CZ" dirty="0"/>
              <a:t>E-mail je poslán pacientovi, pokud se změní stav</a:t>
            </a:r>
          </a:p>
          <a:p>
            <a:pPr lvl="1"/>
            <a:r>
              <a:rPr lang="cs-CZ" dirty="0"/>
              <a:t>Lékař může potvrdit maximálně jednou rezervace pro stejný časový úsek</a:t>
            </a:r>
          </a:p>
          <a:p>
            <a:pPr lvl="1"/>
            <a:r>
              <a:rPr lang="cs-CZ" dirty="0"/>
              <a:t>Stav a barva rezervace jsou vždy: žlutá (nová rezervace), oranžová (předběžná rezervace), červená (odmítnutá rezervace), modrá (potvrzená rezervace)</a:t>
            </a:r>
          </a:p>
          <a:p>
            <a:pPr lvl="1"/>
            <a:r>
              <a:rPr lang="cs-CZ" dirty="0"/>
              <a:t>Zvláštní Android aplikace umožňuje lékař zobrazit seznam všech potvrzené rezervace na svůj telefon</a:t>
            </a:r>
          </a:p>
          <a:p>
            <a:r>
              <a:rPr lang="cs-CZ" dirty="0"/>
              <a:t>5 studentů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Týmový projekt</a:t>
            </a:r>
          </a:p>
        </p:txBody>
      </p:sp>
    </p:spTree>
    <p:extLst>
      <p:ext uri="{BB962C8B-B14F-4D97-AF65-F5344CB8AC3E}">
        <p14:creationId xmlns:p14="http://schemas.microsoft.com/office/powerpoint/2010/main" val="105708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PHP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742951"/>
            <a:ext cx="8197701" cy="914399"/>
          </a:xfrm>
        </p:spPr>
        <p:txBody>
          <a:bodyPr>
            <a:normAutofit fontScale="77500" lnSpcReduction="20000"/>
          </a:bodyPr>
          <a:lstStyle/>
          <a:p>
            <a:r>
              <a:rPr lang="cs-CZ" dirty="0"/>
              <a:t> Hypertextový preprocesor (původně </a:t>
            </a:r>
            <a:r>
              <a:rPr lang="cs-CZ" i="1" dirty="0" err="1"/>
              <a:t>Personal</a:t>
            </a:r>
            <a:r>
              <a:rPr lang="cs-CZ" i="1" dirty="0"/>
              <a:t> </a:t>
            </a:r>
            <a:r>
              <a:rPr lang="cs-CZ" i="1" dirty="0" err="1"/>
              <a:t>Home</a:t>
            </a:r>
            <a:r>
              <a:rPr lang="cs-CZ" i="1" dirty="0"/>
              <a:t> </a:t>
            </a:r>
            <a:r>
              <a:rPr lang="cs-CZ" i="1" dirty="0" err="1"/>
              <a:t>Page</a:t>
            </a:r>
            <a:r>
              <a:rPr lang="cs-CZ" dirty="0"/>
              <a:t>) je serverový skriptovací jazyk navržený pro </a:t>
            </a:r>
            <a:r>
              <a:rPr lang="cs-CZ" dirty="0" err="1"/>
              <a:t>pro</a:t>
            </a:r>
            <a:r>
              <a:rPr lang="cs-CZ" dirty="0"/>
              <a:t> programování dynamických internetových stránek</a:t>
            </a:r>
          </a:p>
        </p:txBody>
      </p:sp>
      <p:pic>
        <p:nvPicPr>
          <p:cNvPr id="3074" name="Picture 2" descr="Server request for static html page by cli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6081"/>
            <a:ext cx="4114800" cy="107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rver executes the Script by PHP engine and then post back the data to cli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64937"/>
            <a:ext cx="4114800" cy="173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3405897"/>
            <a:ext cx="14859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47666" y="1962150"/>
            <a:ext cx="26933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cs-CZ" sz="1000" dirty="0"/>
              <a:t>http://databaze.fbmi.cvut.cz/</a:t>
            </a:r>
            <a:r>
              <a:rPr lang="cs-CZ" sz="1000" dirty="0" err="1"/>
              <a:t>vášlogin</a:t>
            </a:r>
            <a:r>
              <a:rPr lang="cs-CZ" sz="1000" dirty="0"/>
              <a:t>/login.html</a:t>
            </a: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2333313"/>
            <a:ext cx="1501775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ight Arrow 21"/>
          <p:cNvSpPr/>
          <p:nvPr/>
        </p:nvSpPr>
        <p:spPr>
          <a:xfrm>
            <a:off x="685800" y="2023704"/>
            <a:ext cx="450980" cy="12311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Right Arrow 22"/>
          <p:cNvSpPr/>
          <p:nvPr/>
        </p:nvSpPr>
        <p:spPr>
          <a:xfrm rot="10800000">
            <a:off x="685800" y="2501189"/>
            <a:ext cx="461866" cy="1139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Right Arrow 23"/>
          <p:cNvSpPr/>
          <p:nvPr/>
        </p:nvSpPr>
        <p:spPr>
          <a:xfrm>
            <a:off x="772887" y="3743003"/>
            <a:ext cx="450980" cy="12311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Right Arrow 24"/>
          <p:cNvSpPr/>
          <p:nvPr/>
        </p:nvSpPr>
        <p:spPr>
          <a:xfrm rot="10800000">
            <a:off x="772887" y="4220488"/>
            <a:ext cx="461866" cy="1139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val 25"/>
          <p:cNvSpPr/>
          <p:nvPr/>
        </p:nvSpPr>
        <p:spPr>
          <a:xfrm>
            <a:off x="1328511" y="3804558"/>
            <a:ext cx="587375" cy="218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72" y="4174252"/>
            <a:ext cx="1020763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44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PHP – Vlastnosti jazyku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895350"/>
            <a:ext cx="8001000" cy="1600200"/>
          </a:xfrm>
        </p:spPr>
        <p:txBody>
          <a:bodyPr>
            <a:normAutofit fontScale="85000" lnSpcReduction="20000"/>
          </a:bodyPr>
          <a:lstStyle/>
          <a:p>
            <a:r>
              <a:rPr lang="cs-CZ" dirty="0"/>
              <a:t>PHP soubor je textový soubor obsahující PHP kód</a:t>
            </a:r>
          </a:p>
          <a:p>
            <a:r>
              <a:rPr lang="cs-CZ" dirty="0"/>
              <a:t>Začátek PHP kódu se označí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cs-CZ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cs-CZ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cs-CZ" dirty="0"/>
              <a:t>Konec PHP kódu se označí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  <a:p>
            <a:r>
              <a:rPr lang="cs-CZ" dirty="0"/>
              <a:t>PHP soubor může obsahovat HTML kód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09596"/>
            <a:ext cx="670097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63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PHP – Vlastnosti jazyku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4724400" cy="4552950"/>
          </a:xfrm>
        </p:spPr>
        <p:txBody>
          <a:bodyPr>
            <a:normAutofit/>
          </a:bodyPr>
          <a:lstStyle/>
          <a:p>
            <a:r>
              <a:rPr lang="cs-CZ" sz="1600" dirty="0"/>
              <a:t>Proměnné začínají znakem $</a:t>
            </a:r>
          </a:p>
          <a:p>
            <a:pPr lvl="1"/>
            <a:r>
              <a:rPr lang="cs-CZ" sz="1600" dirty="0">
                <a:latin typeface="Arial Narrow" pitchFamily="34" charset="0"/>
              </a:rPr>
              <a:t>$</a:t>
            </a:r>
            <a:r>
              <a:rPr lang="cs-CZ" sz="1600" dirty="0" err="1">
                <a:latin typeface="Arial Narrow" pitchFamily="34" charset="0"/>
              </a:rPr>
              <a:t>cislo</a:t>
            </a:r>
            <a:r>
              <a:rPr lang="cs-CZ" sz="1600" dirty="0">
                <a:latin typeface="Arial Narrow" pitchFamily="34" charset="0"/>
              </a:rPr>
              <a:t> = 100;</a:t>
            </a:r>
          </a:p>
          <a:p>
            <a:pPr lvl="1"/>
            <a:r>
              <a:rPr lang="cs-CZ" sz="1600" dirty="0">
                <a:latin typeface="Arial Narrow" pitchFamily="34" charset="0"/>
              </a:rPr>
              <a:t>$</a:t>
            </a:r>
            <a:r>
              <a:rPr lang="cs-CZ" sz="1600" dirty="0" err="1">
                <a:latin typeface="Arial Narrow" pitchFamily="34" charset="0"/>
              </a:rPr>
              <a:t>retez</a:t>
            </a:r>
            <a:r>
              <a:rPr lang="cs-CZ" sz="1600" dirty="0">
                <a:latin typeface="Arial Narrow" pitchFamily="34" charset="0"/>
              </a:rPr>
              <a:t> = "Ahoj, světe" ;</a:t>
            </a:r>
          </a:p>
          <a:p>
            <a:r>
              <a:rPr lang="cs-CZ" sz="1600" dirty="0"/>
              <a:t>Vytiskne proměnné </a:t>
            </a:r>
          </a:p>
          <a:p>
            <a:pPr lvl="1"/>
            <a:r>
              <a:rPr lang="cs-CZ" sz="1600" dirty="0"/>
              <a:t>echo </a:t>
            </a:r>
            <a:r>
              <a:rPr lang="cs-CZ" sz="1600" dirty="0">
                <a:latin typeface="Arial Narrow" pitchFamily="34" charset="0"/>
              </a:rPr>
              <a:t>$</a:t>
            </a:r>
            <a:r>
              <a:rPr lang="cs-CZ" sz="1600" dirty="0" err="1">
                <a:latin typeface="Arial Narrow" pitchFamily="34" charset="0"/>
              </a:rPr>
              <a:t>cislo</a:t>
            </a:r>
            <a:r>
              <a:rPr lang="cs-CZ" sz="1600" dirty="0">
                <a:latin typeface="Arial Narrow" pitchFamily="34" charset="0"/>
              </a:rPr>
              <a:t>; </a:t>
            </a:r>
          </a:p>
          <a:p>
            <a:pPr lvl="1"/>
            <a:r>
              <a:rPr lang="cs-CZ" sz="1600" dirty="0"/>
              <a:t>echo </a:t>
            </a:r>
            <a:r>
              <a:rPr lang="cs-CZ" sz="1600" dirty="0">
                <a:latin typeface="Arial Narrow" pitchFamily="34" charset="0"/>
              </a:rPr>
              <a:t>$</a:t>
            </a:r>
            <a:r>
              <a:rPr lang="cs-CZ" sz="1600" dirty="0" err="1">
                <a:latin typeface="Arial Narrow" pitchFamily="34" charset="0"/>
              </a:rPr>
              <a:t>retez</a:t>
            </a:r>
            <a:r>
              <a:rPr lang="cs-CZ" sz="1600" dirty="0">
                <a:latin typeface="Arial Narrow" pitchFamily="34" charset="0"/>
              </a:rPr>
              <a:t>;</a:t>
            </a:r>
            <a:endParaRPr lang="cs-CZ" sz="1600" dirty="0"/>
          </a:p>
          <a:p>
            <a:r>
              <a:rPr lang="cs-CZ" sz="1600" dirty="0"/>
              <a:t>Tečka je operátor spojování řetězců</a:t>
            </a:r>
          </a:p>
          <a:p>
            <a:pPr lvl="1"/>
            <a:r>
              <a:rPr lang="cs-CZ" sz="1600" dirty="0">
                <a:latin typeface="Arial Narrow" pitchFamily="34" charset="0"/>
              </a:rPr>
              <a:t>$</a:t>
            </a:r>
            <a:r>
              <a:rPr lang="cs-CZ" sz="1600" dirty="0" err="1">
                <a:latin typeface="Arial Narrow" pitchFamily="34" charset="0"/>
              </a:rPr>
              <a:t>uzivatel</a:t>
            </a:r>
            <a:r>
              <a:rPr lang="cs-CZ" sz="1600" dirty="0">
                <a:latin typeface="Arial Narrow" pitchFamily="34" charset="0"/>
              </a:rPr>
              <a:t> = "student" ;</a:t>
            </a:r>
          </a:p>
          <a:p>
            <a:pPr lvl="1"/>
            <a:r>
              <a:rPr lang="cs-CZ" sz="1600" dirty="0">
                <a:latin typeface="Arial Narrow" pitchFamily="34" charset="0"/>
              </a:rPr>
              <a:t>$zprava = "Ahoj, " . $</a:t>
            </a:r>
            <a:r>
              <a:rPr lang="cs-CZ" sz="1600" dirty="0" err="1">
                <a:latin typeface="Arial Narrow" pitchFamily="34" charset="0"/>
              </a:rPr>
              <a:t>uzivatel</a:t>
            </a:r>
            <a:r>
              <a:rPr lang="cs-CZ" sz="1600" dirty="0">
                <a:latin typeface="Arial Narrow" pitchFamily="34" charset="0"/>
              </a:rPr>
              <a:t>;</a:t>
            </a:r>
          </a:p>
          <a:p>
            <a:r>
              <a:rPr lang="cs-CZ" sz="1600" dirty="0"/>
              <a:t>Matematické operace jsou /, *, +, -, % (modulo) </a:t>
            </a:r>
          </a:p>
          <a:p>
            <a:pPr lvl="1"/>
            <a:r>
              <a:rPr lang="cs-CZ" sz="1600" dirty="0">
                <a:latin typeface="Arial Narrow" pitchFamily="34" charset="0"/>
              </a:rPr>
              <a:t>$cislo = $cislo </a:t>
            </a:r>
            <a:r>
              <a:rPr lang="cs-CZ" sz="1600" dirty="0"/>
              <a:t>% 5</a:t>
            </a:r>
            <a:r>
              <a:rPr lang="cs-CZ" sz="1600" dirty="0">
                <a:latin typeface="Arial Narrow" pitchFamily="34" charset="0"/>
              </a:rPr>
              <a:t> + $cislo * 10 - $cislo </a:t>
            </a:r>
            <a:r>
              <a:rPr lang="cs-CZ" sz="1600" dirty="0"/>
              <a:t>/ 9</a:t>
            </a:r>
            <a:r>
              <a:rPr lang="cs-CZ" sz="1600" dirty="0">
                <a:latin typeface="Arial Narrow" pitchFamily="34" charset="0"/>
              </a:rPr>
              <a:t>;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endParaRPr lang="cs-CZ" sz="1600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4724400" y="666750"/>
            <a:ext cx="4419600" cy="4552950"/>
          </a:xfrm>
        </p:spPr>
        <p:txBody>
          <a:bodyPr>
            <a:normAutofit/>
          </a:bodyPr>
          <a:lstStyle/>
          <a:p>
            <a:r>
              <a:rPr lang="cs-CZ" sz="1600" dirty="0"/>
              <a:t>Operátory pro porovnání jsou </a:t>
            </a:r>
            <a:r>
              <a:rPr lang="cs-CZ" sz="1600" dirty="0">
                <a:latin typeface="Arial Narrow" pitchFamily="34" charset="0"/>
              </a:rPr>
              <a:t>== , &gt;= , &lt;= , !=, &lt;&gt;, === </a:t>
            </a:r>
          </a:p>
          <a:p>
            <a:r>
              <a:rPr lang="cs-CZ" sz="1600" dirty="0"/>
              <a:t>Logické operace jsou </a:t>
            </a:r>
            <a:r>
              <a:rPr lang="en-US" sz="1600" dirty="0">
                <a:latin typeface="Arial Narrow" pitchFamily="34" charset="0"/>
              </a:rPr>
              <a:t>&amp;&amp;(and) || (or), ! (</a:t>
            </a:r>
            <a:r>
              <a:rPr lang="en-US" sz="1600" dirty="0" err="1">
                <a:latin typeface="Arial Narrow" pitchFamily="34" charset="0"/>
              </a:rPr>
              <a:t>negace</a:t>
            </a:r>
            <a:r>
              <a:rPr lang="en-US" sz="1600" dirty="0">
                <a:latin typeface="Arial Narrow" pitchFamily="34" charset="0"/>
              </a:rPr>
              <a:t>), </a:t>
            </a:r>
          </a:p>
          <a:p>
            <a:r>
              <a:rPr lang="cs-CZ" sz="1600" dirty="0"/>
              <a:t>Kontrolní příkazy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1600" dirty="0">
                <a:latin typeface="Arial Narrow" pitchFamily="34" charset="0"/>
              </a:rPr>
              <a:t>if ($</a:t>
            </a:r>
            <a:r>
              <a:rPr lang="cs-CZ" sz="1600" dirty="0" err="1">
                <a:latin typeface="Arial Narrow" pitchFamily="34" charset="0"/>
              </a:rPr>
              <a:t>cislo</a:t>
            </a:r>
            <a:r>
              <a:rPr lang="cs-CZ" sz="1600" dirty="0">
                <a:latin typeface="Arial Narrow" pitchFamily="34" charset="0"/>
              </a:rPr>
              <a:t> </a:t>
            </a:r>
            <a:r>
              <a:rPr lang="en-US" sz="1600" dirty="0">
                <a:latin typeface="Arial Narrow" pitchFamily="34" charset="0"/>
              </a:rPr>
              <a:t>&gt; </a:t>
            </a:r>
            <a:r>
              <a:rPr lang="cs-CZ" sz="1600" dirty="0">
                <a:latin typeface="Arial Narrow" pitchFamily="34" charset="0"/>
              </a:rPr>
              <a:t>0</a:t>
            </a:r>
            <a:r>
              <a:rPr lang="en-US" sz="1600" dirty="0">
                <a:latin typeface="Arial Narrow" pitchFamily="34" charset="0"/>
              </a:rPr>
              <a:t>) { </a:t>
            </a:r>
            <a:r>
              <a:rPr lang="cs-CZ" sz="1600" dirty="0">
                <a:latin typeface="Arial Narrow" pitchFamily="34" charset="0"/>
              </a:rPr>
              <a:t>--- </a:t>
            </a:r>
            <a:r>
              <a:rPr lang="en-US" sz="1600" dirty="0">
                <a:latin typeface="Arial Narrow" pitchFamily="34" charset="0"/>
              </a:rPr>
              <a:t>} </a:t>
            </a:r>
            <a:endParaRPr lang="cs-CZ" sz="1600" dirty="0">
              <a:latin typeface="Arial Narrow" pitchFamily="34" charset="0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1600" dirty="0">
                <a:latin typeface="Arial Narrow" pitchFamily="34" charset="0"/>
              </a:rPr>
              <a:t>if ($</a:t>
            </a:r>
            <a:r>
              <a:rPr lang="cs-CZ" sz="1600" dirty="0" err="1">
                <a:latin typeface="Arial Narrow" pitchFamily="34" charset="0"/>
              </a:rPr>
              <a:t>cislo</a:t>
            </a:r>
            <a:r>
              <a:rPr lang="cs-CZ" sz="1600" dirty="0">
                <a:latin typeface="Arial Narrow" pitchFamily="34" charset="0"/>
              </a:rPr>
              <a:t> </a:t>
            </a:r>
            <a:r>
              <a:rPr lang="en-US" sz="1600" dirty="0">
                <a:latin typeface="Arial Narrow" pitchFamily="34" charset="0"/>
              </a:rPr>
              <a:t>&gt; </a:t>
            </a:r>
            <a:r>
              <a:rPr lang="cs-CZ" sz="1600" dirty="0">
                <a:latin typeface="Arial Narrow" pitchFamily="34" charset="0"/>
              </a:rPr>
              <a:t>0</a:t>
            </a:r>
            <a:r>
              <a:rPr lang="en-US" sz="1600" dirty="0">
                <a:latin typeface="Arial Narrow" pitchFamily="34" charset="0"/>
              </a:rPr>
              <a:t>) { </a:t>
            </a:r>
            <a:r>
              <a:rPr lang="cs-CZ" sz="1600" dirty="0">
                <a:latin typeface="Arial Narrow" pitchFamily="34" charset="0"/>
              </a:rPr>
              <a:t>--- </a:t>
            </a:r>
            <a:r>
              <a:rPr lang="en-US" sz="1600" dirty="0">
                <a:latin typeface="Arial Narrow" pitchFamily="34" charset="0"/>
              </a:rPr>
              <a:t>} </a:t>
            </a:r>
            <a:r>
              <a:rPr lang="cs-CZ" sz="1600" dirty="0" err="1">
                <a:latin typeface="Arial Narrow" pitchFamily="34" charset="0"/>
              </a:rPr>
              <a:t>elseif</a:t>
            </a:r>
            <a:r>
              <a:rPr lang="cs-CZ" sz="1600" dirty="0">
                <a:latin typeface="Arial Narrow" pitchFamily="34" charset="0"/>
              </a:rPr>
              <a:t> </a:t>
            </a:r>
            <a:r>
              <a:rPr lang="en-US" sz="1600" dirty="0">
                <a:latin typeface="Arial Narrow" pitchFamily="34" charset="0"/>
              </a:rPr>
              <a:t>($</a:t>
            </a:r>
            <a:r>
              <a:rPr lang="cs-CZ" sz="1600" dirty="0" err="1">
                <a:latin typeface="Arial Narrow" pitchFamily="34" charset="0"/>
              </a:rPr>
              <a:t>cislo</a:t>
            </a:r>
            <a:r>
              <a:rPr lang="cs-CZ" sz="1600" dirty="0">
                <a:latin typeface="Arial Narrow" pitchFamily="34" charset="0"/>
              </a:rPr>
              <a:t> </a:t>
            </a:r>
            <a:r>
              <a:rPr lang="en-US" sz="1600" dirty="0">
                <a:latin typeface="Arial Narrow" pitchFamily="34" charset="0"/>
              </a:rPr>
              <a:t>&gt; </a:t>
            </a:r>
            <a:r>
              <a:rPr lang="cs-CZ" sz="1600" dirty="0">
                <a:latin typeface="Arial Narrow" pitchFamily="34" charset="0"/>
              </a:rPr>
              <a:t>-10</a:t>
            </a:r>
            <a:r>
              <a:rPr lang="en-US" sz="1600" dirty="0">
                <a:latin typeface="Arial Narrow" pitchFamily="34" charset="0"/>
              </a:rPr>
              <a:t>) { </a:t>
            </a:r>
            <a:r>
              <a:rPr lang="cs-CZ" sz="1600" dirty="0">
                <a:latin typeface="Arial Narrow" pitchFamily="34" charset="0"/>
              </a:rPr>
              <a:t>--- </a:t>
            </a:r>
            <a:r>
              <a:rPr lang="en-US" sz="1600" dirty="0">
                <a:latin typeface="Arial Narrow" pitchFamily="34" charset="0"/>
              </a:rPr>
              <a:t>} </a:t>
            </a:r>
            <a:endParaRPr lang="cs-CZ" sz="1600" dirty="0">
              <a:latin typeface="Arial Narrow" pitchFamily="34" charset="0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cs-CZ" sz="1600" dirty="0" err="1">
                <a:latin typeface="Arial Narrow" pitchFamily="34" charset="0"/>
              </a:rPr>
              <a:t>while</a:t>
            </a:r>
            <a:r>
              <a:rPr lang="cs-CZ" sz="1600" dirty="0">
                <a:latin typeface="Arial Narrow" pitchFamily="34" charset="0"/>
              </a:rPr>
              <a:t> </a:t>
            </a:r>
            <a:r>
              <a:rPr lang="en-US" sz="1600" dirty="0">
                <a:latin typeface="Arial Narrow" pitchFamily="34" charset="0"/>
              </a:rPr>
              <a:t>($</a:t>
            </a:r>
            <a:r>
              <a:rPr lang="cs-CZ" sz="1600" dirty="0" err="1">
                <a:latin typeface="Arial Narrow" pitchFamily="34" charset="0"/>
              </a:rPr>
              <a:t>cislo</a:t>
            </a:r>
            <a:r>
              <a:rPr lang="cs-CZ" sz="1600" dirty="0">
                <a:latin typeface="Arial Narrow" pitchFamily="34" charset="0"/>
              </a:rPr>
              <a:t> &lt;=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cs-CZ" sz="1600" dirty="0">
                <a:latin typeface="Arial Narrow" pitchFamily="34" charset="0"/>
              </a:rPr>
              <a:t>0</a:t>
            </a:r>
            <a:r>
              <a:rPr lang="en-US" sz="1600" dirty="0">
                <a:latin typeface="Arial Narrow" pitchFamily="34" charset="0"/>
              </a:rPr>
              <a:t>) { </a:t>
            </a:r>
            <a:r>
              <a:rPr lang="cs-CZ" sz="1600" dirty="0">
                <a:latin typeface="Arial Narrow" pitchFamily="34" charset="0"/>
              </a:rPr>
              <a:t>--- </a:t>
            </a:r>
            <a:r>
              <a:rPr lang="en-US" sz="1600" dirty="0">
                <a:latin typeface="Arial Narrow" pitchFamily="34" charset="0"/>
              </a:rPr>
              <a:t>}</a:t>
            </a:r>
            <a:endParaRPr lang="cs-CZ" sz="1600" dirty="0">
              <a:latin typeface="Arial Narrow" pitchFamily="34" charset="0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cs-CZ" sz="1600" dirty="0">
                <a:latin typeface="Arial Narrow" pitchFamily="34" charset="0"/>
              </a:rPr>
              <a:t>do </a:t>
            </a:r>
            <a:r>
              <a:rPr lang="en-US" sz="1600" dirty="0">
                <a:latin typeface="Arial Narrow" pitchFamily="34" charset="0"/>
              </a:rPr>
              <a:t>{ </a:t>
            </a:r>
            <a:r>
              <a:rPr lang="cs-CZ" sz="1600" dirty="0">
                <a:latin typeface="Arial Narrow" pitchFamily="34" charset="0"/>
              </a:rPr>
              <a:t>--- </a:t>
            </a:r>
            <a:r>
              <a:rPr lang="en-US" sz="1600" dirty="0">
                <a:latin typeface="Arial Narrow" pitchFamily="34" charset="0"/>
              </a:rPr>
              <a:t>}</a:t>
            </a:r>
            <a:r>
              <a:rPr lang="cs-CZ" sz="1600" dirty="0">
                <a:latin typeface="Arial Narrow" pitchFamily="34" charset="0"/>
              </a:rPr>
              <a:t> </a:t>
            </a:r>
            <a:r>
              <a:rPr lang="cs-CZ" sz="1600" dirty="0" err="1">
                <a:latin typeface="Arial Narrow" pitchFamily="34" charset="0"/>
              </a:rPr>
              <a:t>while</a:t>
            </a:r>
            <a:r>
              <a:rPr lang="cs-CZ" sz="1600" dirty="0">
                <a:latin typeface="Arial Narrow" pitchFamily="34" charset="0"/>
              </a:rPr>
              <a:t> </a:t>
            </a:r>
            <a:r>
              <a:rPr lang="en-US" sz="1600" dirty="0">
                <a:latin typeface="Arial Narrow" pitchFamily="34" charset="0"/>
              </a:rPr>
              <a:t>($</a:t>
            </a:r>
            <a:r>
              <a:rPr lang="cs-CZ" sz="1600" dirty="0" err="1">
                <a:latin typeface="Arial Narrow" pitchFamily="34" charset="0"/>
              </a:rPr>
              <a:t>cislo</a:t>
            </a:r>
            <a:r>
              <a:rPr lang="cs-CZ" sz="1600" dirty="0">
                <a:latin typeface="Arial Narrow" pitchFamily="34" charset="0"/>
              </a:rPr>
              <a:t> &lt;=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cs-CZ" sz="1600" dirty="0">
                <a:latin typeface="Arial Narrow" pitchFamily="34" charset="0"/>
              </a:rPr>
              <a:t>0</a:t>
            </a:r>
            <a:r>
              <a:rPr lang="en-US" sz="1600" dirty="0">
                <a:latin typeface="Arial Narrow" pitchFamily="34" charset="0"/>
              </a:rPr>
              <a:t>) </a:t>
            </a:r>
            <a:endParaRPr lang="cs-CZ" sz="1600" dirty="0">
              <a:latin typeface="Arial Narrow" pitchFamily="34" charset="0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nn-NO" sz="1600" dirty="0">
                <a:latin typeface="Arial Narrow" pitchFamily="34" charset="0"/>
              </a:rPr>
              <a:t>for ($i = 1; $i &lt;= 10; $i++) </a:t>
            </a:r>
            <a:r>
              <a:rPr lang="en-US" sz="1600" dirty="0">
                <a:latin typeface="Arial Narrow" pitchFamily="34" charset="0"/>
              </a:rPr>
              <a:t>{ </a:t>
            </a:r>
            <a:r>
              <a:rPr lang="cs-CZ" sz="1600" dirty="0">
                <a:latin typeface="Arial Narrow" pitchFamily="34" charset="0"/>
              </a:rPr>
              <a:t>--- </a:t>
            </a:r>
            <a:r>
              <a:rPr lang="en-US" sz="1600" dirty="0">
                <a:latin typeface="Arial Narrow" pitchFamily="34" charset="0"/>
              </a:rPr>
              <a:t>} </a:t>
            </a:r>
            <a:endParaRPr lang="cs-CZ" sz="1600" dirty="0">
              <a:latin typeface="Arial Narrow" pitchFamily="34" charset="0"/>
            </a:endParaRPr>
          </a:p>
          <a:p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32396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PHP – zpracování formuláře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0" y="742950"/>
            <a:ext cx="8001000" cy="533400"/>
          </a:xfrm>
        </p:spPr>
        <p:txBody>
          <a:bodyPr>
            <a:normAutofit fontScale="55000" lnSpcReduction="20000"/>
          </a:bodyPr>
          <a:lstStyle/>
          <a:p>
            <a:r>
              <a:rPr lang="cs-CZ" dirty="0"/>
              <a:t>Odeslané data z formuláře můžeme získat pres proměnnou: </a:t>
            </a:r>
            <a:r>
              <a:rPr lang="cs-CZ" sz="2600" dirty="0">
                <a:latin typeface="Arial Narrow" pitchFamily="34" charset="0"/>
              </a:rPr>
              <a:t>$_POST</a:t>
            </a:r>
          </a:p>
          <a:p>
            <a:pPr lvl="1"/>
            <a:r>
              <a:rPr lang="cs-CZ" dirty="0">
                <a:latin typeface="Arial Narrow" pitchFamily="34" charset="0"/>
              </a:rPr>
              <a:t>$_POST['log']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73" y="1504950"/>
            <a:ext cx="14859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837098" y="1903611"/>
            <a:ext cx="587375" cy="218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" t="17648" r="43898" b="48691"/>
          <a:stretch/>
        </p:blipFill>
        <p:spPr bwMode="auto">
          <a:xfrm>
            <a:off x="152400" y="2190750"/>
            <a:ext cx="360628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127" y="2062389"/>
            <a:ext cx="4460930" cy="2257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85" y="3714750"/>
            <a:ext cx="1020763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" y="1504950"/>
            <a:ext cx="3962400" cy="2057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943350"/>
            <a:ext cx="3917664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6200" y="3714750"/>
            <a:ext cx="3962400" cy="13747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4419600" y="1903611"/>
            <a:ext cx="4648200" cy="2498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Right Arrow 9"/>
          <p:cNvSpPr/>
          <p:nvPr/>
        </p:nvSpPr>
        <p:spPr>
          <a:xfrm>
            <a:off x="4038600" y="2533650"/>
            <a:ext cx="381000" cy="1143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ight Arrow 10"/>
          <p:cNvSpPr/>
          <p:nvPr/>
        </p:nvSpPr>
        <p:spPr>
          <a:xfrm rot="10800000">
            <a:off x="4038600" y="3943350"/>
            <a:ext cx="381000" cy="1524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Box 14"/>
          <p:cNvSpPr txBox="1"/>
          <p:nvPr/>
        </p:nvSpPr>
        <p:spPr>
          <a:xfrm>
            <a:off x="2842587" y="1534279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login.html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8780" y="278354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err="1"/>
              <a:t>login.php</a:t>
            </a:r>
            <a:endParaRPr lang="cs-CZ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42587" y="462915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err="1"/>
              <a:t>login.php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178471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2109</Words>
  <Application>Microsoft Office PowerPoint</Application>
  <PresentationFormat>On-screen Show (16:9)</PresentationFormat>
  <Paragraphs>293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Arial Narrow</vt:lpstr>
      <vt:lpstr>Calibri</vt:lpstr>
      <vt:lpstr>Tw Cen MT</vt:lpstr>
      <vt:lpstr>Wingdings</vt:lpstr>
      <vt:lpstr>Wingdings 2</vt:lpstr>
      <vt:lpstr>WidescreenPresentation</vt:lpstr>
      <vt:lpstr>cvičení Informační systémy ve zdravotnictví</vt:lpstr>
      <vt:lpstr>Co uděláme v dnešním cvičení? </vt:lpstr>
      <vt:lpstr>Úvod do HTML</vt:lpstr>
      <vt:lpstr>Úvod do HTML – vývojové infrastruktura</vt:lpstr>
      <vt:lpstr>Úvod do HTML - přihlašovací formulář</vt:lpstr>
      <vt:lpstr>Úvod do PHP</vt:lpstr>
      <vt:lpstr>Úvod do PHP – Vlastnosti jazyku</vt:lpstr>
      <vt:lpstr>Úvod do PHP – Vlastnosti jazyku</vt:lpstr>
      <vt:lpstr>Úvod do PHP – zpracování formuláře</vt:lpstr>
      <vt:lpstr>PowerPoint Presentation</vt:lpstr>
      <vt:lpstr>Úvod do PHP - Práce s MySQL databáze</vt:lpstr>
      <vt:lpstr>Úvod do PHP – Práce s MySQL databáze</vt:lpstr>
      <vt:lpstr>Úvod do PHP – Práce s MySQL databáze</vt:lpstr>
      <vt:lpstr>Úvod do PHP – Práce s MySQL databáze</vt:lpstr>
      <vt:lpstr>PowerPoint Presentation</vt:lpstr>
      <vt:lpstr>Úvod do PHP – Třídy</vt:lpstr>
      <vt:lpstr>Úvod do PHP – Třídy</vt:lpstr>
      <vt:lpstr>Realizace vlastního informačního systému</vt:lpstr>
      <vt:lpstr>Realizace vlastního informačního systému</vt:lpstr>
      <vt:lpstr>Realizace vlastního informačního systému</vt:lpstr>
      <vt:lpstr>PowerPoint Presentation</vt:lpstr>
      <vt:lpstr>Implementace - Uživatelské rozhraní </vt:lpstr>
      <vt:lpstr>Implementace – Distributor</vt:lpstr>
      <vt:lpstr>Implementace – Persistence </vt:lpstr>
      <vt:lpstr>Implementace – přihlásit se do systému</vt:lpstr>
      <vt:lpstr>Implementace – Třída class.viewer.php</vt:lpstr>
      <vt:lpstr>Implementace – Třída class.viewer.php</vt:lpstr>
      <vt:lpstr>Implementace – Třída class.viewer.php</vt:lpstr>
      <vt:lpstr>Implementace – Třída class.distributor.php</vt:lpstr>
      <vt:lpstr>Implementace – Třída class.user.php</vt:lpstr>
      <vt:lpstr>Test – přihlásit se do systému</vt:lpstr>
      <vt:lpstr>PowerPoint Presentation</vt:lpstr>
      <vt:lpstr>Implementace – nastavit nové nemocniční oddělení</vt:lpstr>
      <vt:lpstr>Implementace – Třída class.viewer.php</vt:lpstr>
      <vt:lpstr>Implementace – Třída class.viewer.php</vt:lpstr>
      <vt:lpstr>Implementace – Třída class.distributor.php</vt:lpstr>
      <vt:lpstr>Implementace – Třída class.administrator.php</vt:lpstr>
      <vt:lpstr>Implementace – zobrazit seznam nemocniční oddělení</vt:lpstr>
      <vt:lpstr>Implementace – Třída class.viewer.php</vt:lpstr>
      <vt:lpstr>Implementace – Třída class.distributor.php</vt:lpstr>
      <vt:lpstr>Implementace – Třída class.administrator.php</vt:lpstr>
      <vt:lpstr>PowerPoint Presentation</vt:lpstr>
      <vt:lpstr>Vytvoření Lékaře</vt:lpstr>
      <vt:lpstr>Vytvoření Pacienta</vt:lpstr>
      <vt:lpstr>Přijmutí pacienta</vt:lpstr>
      <vt:lpstr>Vytvoření Záznamu</vt:lpstr>
      <vt:lpstr>Co budete cvičit po celém semestru?</vt:lpstr>
      <vt:lpstr>Týmový projekt</vt:lpstr>
      <vt:lpstr>Týmový projekt</vt:lpstr>
      <vt:lpstr>Týmový projekt</vt:lpstr>
      <vt:lpstr>Týmový projekt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2019-01-03T12:31:10Z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