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A38B8E"/>
    <a:srgbClr val="EDEAB3"/>
    <a:srgbClr val="DEC2DB"/>
    <a:srgbClr val="FFFF99"/>
    <a:srgbClr val="FFFF66"/>
    <a:srgbClr val="DF6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1/3/2019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ava-archive-downloads-javase6-419409.html#jdk-6u45-oth-JP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en-US" b="1" dirty="0" err="1"/>
              <a:t>INFORmation</a:t>
            </a:r>
            <a:r>
              <a:rPr lang="en-US" b="1" dirty="0"/>
              <a:t> systems in healthcare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Cvičení</a:t>
            </a:r>
            <a:r>
              <a:rPr lang="en-US"/>
              <a:t> 8 </a:t>
            </a:r>
            <a:r>
              <a:rPr lang="en-US" dirty="0"/>
              <a:t>- ZS 2014 – Michel Kana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95350"/>
            <a:ext cx="8153400" cy="3962400"/>
          </a:xfrm>
        </p:spPr>
        <p:txBody>
          <a:bodyPr>
            <a:normAutofit fontScale="62500" lnSpcReduction="20000"/>
          </a:bodyPr>
          <a:lstStyle/>
          <a:p>
            <a:pPr marL="651510" indent="-514350">
              <a:defRPr/>
            </a:pPr>
            <a:r>
              <a:rPr lang="cs-CZ" dirty="0"/>
              <a:t>Struktura </a:t>
            </a:r>
            <a:r>
              <a:rPr lang="cs-CZ" dirty="0" err="1"/>
              <a:t>workspace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Najdete </a:t>
            </a:r>
            <a:r>
              <a:rPr lang="cs-CZ" dirty="0" err="1"/>
              <a:t>tri</a:t>
            </a:r>
            <a:r>
              <a:rPr lang="cs-CZ" dirty="0"/>
              <a:t> projekty: </a:t>
            </a:r>
            <a:r>
              <a:rPr lang="cs-CZ" dirty="0" err="1"/>
              <a:t>HelloWorld</a:t>
            </a:r>
            <a:r>
              <a:rPr lang="cs-CZ" dirty="0"/>
              <a:t> (Váš první Android projekt), </a:t>
            </a:r>
            <a:r>
              <a:rPr lang="cs-CZ" dirty="0" err="1"/>
              <a:t>nis</a:t>
            </a:r>
            <a:r>
              <a:rPr lang="cs-CZ" dirty="0"/>
              <a:t> (zaklad pro Váš týmový projekt), appcompat_v7 (doplňující projekt pro zpětnou komptabilitu s starými telefonními)</a:t>
            </a:r>
          </a:p>
          <a:p>
            <a:pPr marL="651510" indent="-514350">
              <a:defRPr/>
            </a:pPr>
            <a:r>
              <a:rPr lang="cs-CZ" dirty="0"/>
              <a:t>Struktura kódu - </a:t>
            </a:r>
            <a:r>
              <a:rPr lang="cs-CZ" dirty="0" err="1"/>
              <a:t>src</a:t>
            </a:r>
            <a:r>
              <a:rPr lang="cs-CZ" dirty="0"/>
              <a:t> – </a:t>
            </a:r>
            <a:r>
              <a:rPr lang="en-US" dirty="0" err="1"/>
              <a:t>cz.cvut.fbmi.nis</a:t>
            </a:r>
            <a:r>
              <a:rPr lang="cs-CZ" dirty="0"/>
              <a:t> </a:t>
            </a:r>
          </a:p>
          <a:p>
            <a:pPr marL="971550" lvl="1" indent="-514350">
              <a:defRPr/>
            </a:pPr>
            <a:r>
              <a:rPr lang="cs-CZ" dirty="0"/>
              <a:t>MainActivity.java</a:t>
            </a:r>
          </a:p>
          <a:p>
            <a:pPr marL="1245870" lvl="2" indent="-514350">
              <a:defRPr/>
            </a:pPr>
            <a:r>
              <a:rPr lang="cs-CZ" dirty="0"/>
              <a:t>Hlavni aktivita aplikace</a:t>
            </a:r>
          </a:p>
          <a:p>
            <a:pPr marL="1245870" lvl="2" indent="-514350">
              <a:defRPr/>
            </a:pPr>
            <a:r>
              <a:rPr lang="cs-CZ" dirty="0"/>
              <a:t>inicializuje GUI a data</a:t>
            </a:r>
          </a:p>
          <a:p>
            <a:pPr marL="651510" indent="-514350">
              <a:defRPr/>
            </a:pPr>
            <a:r>
              <a:rPr lang="cs-CZ" dirty="0"/>
              <a:t>Struktura GUI – res - layout</a:t>
            </a:r>
          </a:p>
          <a:p>
            <a:pPr marL="971550" lvl="1" indent="-514350">
              <a:defRPr/>
            </a:pPr>
            <a:r>
              <a:rPr lang="cs-CZ" dirty="0"/>
              <a:t>activity_main.xml</a:t>
            </a:r>
          </a:p>
          <a:p>
            <a:pPr marL="1245870" lvl="2" indent="-514350">
              <a:defRPr/>
            </a:pPr>
            <a:r>
              <a:rPr lang="cs-CZ" dirty="0"/>
              <a:t>uživatelské rozhání hlavni okno</a:t>
            </a:r>
          </a:p>
          <a:p>
            <a:pPr marL="971550" lvl="1" indent="-514350">
              <a:defRPr/>
            </a:pPr>
            <a:r>
              <a:rPr lang="cs-CZ" dirty="0"/>
              <a:t>login.xml</a:t>
            </a:r>
          </a:p>
          <a:p>
            <a:pPr marL="1245870" lvl="2" indent="-514350">
              <a:defRPr/>
            </a:pPr>
            <a:r>
              <a:rPr lang="cs-CZ" dirty="0"/>
              <a:t>uživatelské rozhání okno pro zadaní jmena a hesla</a:t>
            </a:r>
          </a:p>
          <a:p>
            <a:pPr marL="971550" lvl="1" indent="-514350">
              <a:defRPr/>
            </a:pPr>
            <a:r>
              <a:rPr lang="cs-CZ" dirty="0"/>
              <a:t>Results.xml</a:t>
            </a:r>
          </a:p>
          <a:p>
            <a:pPr marL="1245870" lvl="2" indent="-514350">
              <a:defRPr/>
            </a:pPr>
            <a:r>
              <a:rPr lang="cs-CZ" dirty="0"/>
              <a:t>uživatelské rozhání pro zobrazovaní výsledek</a:t>
            </a:r>
          </a:p>
          <a:p>
            <a:pPr marL="1245870" lvl="2" indent="-514350">
              <a:defRPr/>
            </a:pPr>
            <a:endParaRPr lang="cs-CZ" dirty="0"/>
          </a:p>
          <a:p>
            <a:pPr marL="1245870" lvl="2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Eclipse</a:t>
            </a:r>
            <a:r>
              <a:rPr lang="cs-CZ" dirty="0"/>
              <a:t> – orientace ve </a:t>
            </a:r>
            <a:r>
              <a:rPr lang="cs-CZ" dirty="0" err="1"/>
              <a:t>workspace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662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95350"/>
            <a:ext cx="6096000" cy="2438400"/>
          </a:xfrm>
        </p:spPr>
        <p:txBody>
          <a:bodyPr>
            <a:normAutofit/>
          </a:bodyPr>
          <a:lstStyle/>
          <a:p>
            <a:pPr marL="274320" indent="-274320">
              <a:defRPr/>
            </a:pPr>
            <a:r>
              <a:rPr lang="cs-CZ" dirty="0"/>
              <a:t>Dialog pro zadaní jmena a hesla 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nn-NO" dirty="0">
                <a:latin typeface="Agency FB" pitchFamily="34" charset="0"/>
              </a:rPr>
              <a:t>final Dialog dialog = new Dialog(MainActivity.this);</a:t>
            </a:r>
            <a:endParaRPr lang="cs-CZ" dirty="0">
              <a:latin typeface="Agency FB" pitchFamily="34" charset="0"/>
            </a:endParaRP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dialog.setContentView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R.layout.login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dialog.setTitle</a:t>
            </a:r>
            <a:r>
              <a:rPr lang="cs-CZ" dirty="0">
                <a:latin typeface="Agency FB" pitchFamily="34" charset="0"/>
              </a:rPr>
              <a:t>("FBMI NIS");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dialog.show</a:t>
            </a:r>
            <a:r>
              <a:rPr lang="cs-CZ" dirty="0">
                <a:latin typeface="Agency FB" pitchFamily="34" charset="0"/>
              </a:rPr>
              <a:t>();</a:t>
            </a:r>
          </a:p>
          <a:p>
            <a:pPr marL="1245870" lvl="2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 NIS – MainActivity.java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895349"/>
            <a:ext cx="3048000" cy="36317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s-CZ" sz="1200" b="1" dirty="0"/>
              <a:t>Login.xml</a:t>
            </a:r>
            <a:endParaRPr lang="en-US" sz="1200" b="1" dirty="0"/>
          </a:p>
          <a:p>
            <a:r>
              <a:rPr lang="en-US" sz="1000" dirty="0"/>
              <a:t>    &lt;</a:t>
            </a:r>
            <a:r>
              <a:rPr lang="en-US" sz="1000" dirty="0" err="1"/>
              <a:t>EditText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editTextUserNameToLogin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match_parent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android:hint</a:t>
            </a:r>
            <a:r>
              <a:rPr lang="en-US" sz="1000" dirty="0"/>
              <a:t>=</a:t>
            </a:r>
            <a:r>
              <a:rPr lang="en-US" sz="1000" i="1" dirty="0"/>
              <a:t>"Doctor user name"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android:ems</a:t>
            </a:r>
            <a:r>
              <a:rPr lang="en-US" sz="1000" dirty="0"/>
              <a:t>=</a:t>
            </a:r>
            <a:r>
              <a:rPr lang="en-US" sz="1000" i="1" dirty="0"/>
              <a:t>"10" 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EditText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EditText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editTextPasswordToLogin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match_parent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android:ems</a:t>
            </a:r>
            <a:r>
              <a:rPr lang="en-US" sz="1000" dirty="0"/>
              <a:t>=</a:t>
            </a:r>
            <a:r>
              <a:rPr lang="en-US" sz="1000" i="1" dirty="0"/>
              <a:t>"10"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android:inputType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textPassword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android:hint</a:t>
            </a:r>
            <a:r>
              <a:rPr lang="en-US" sz="1000" dirty="0"/>
              <a:t>=</a:t>
            </a:r>
            <a:r>
              <a:rPr lang="en-US" sz="1000" i="1" dirty="0"/>
              <a:t>"Doctor password"/&gt;</a:t>
            </a:r>
          </a:p>
          <a:p>
            <a:endParaRPr lang="en-US" sz="1000" dirty="0"/>
          </a:p>
          <a:p>
            <a:r>
              <a:rPr lang="en-US" sz="1000" dirty="0"/>
              <a:t>    &lt;Button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buttonSignIn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fill_parent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android:text</a:t>
            </a:r>
            <a:r>
              <a:rPr lang="en-US" sz="1000" dirty="0"/>
              <a:t>=</a:t>
            </a:r>
            <a:r>
              <a:rPr lang="en-US" sz="1000" i="1" dirty="0"/>
              <a:t>"Get Visits History" /&gt;</a:t>
            </a:r>
          </a:p>
          <a:p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1047750"/>
            <a:ext cx="2514600" cy="838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8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95350"/>
            <a:ext cx="6096000" cy="3352800"/>
          </a:xfrm>
        </p:spPr>
        <p:txBody>
          <a:bodyPr>
            <a:normAutofit fontScale="62500" lnSpcReduction="20000"/>
          </a:bodyPr>
          <a:lstStyle/>
          <a:p>
            <a:pPr marL="274320" indent="-274320">
              <a:defRPr/>
            </a:pPr>
            <a:r>
              <a:rPr lang="cs-CZ" dirty="0"/>
              <a:t>Tlačítko </a:t>
            </a:r>
            <a:r>
              <a:rPr lang="cs-CZ" i="1" dirty="0" err="1"/>
              <a:t>Get</a:t>
            </a:r>
            <a:r>
              <a:rPr lang="cs-CZ" i="1" dirty="0"/>
              <a:t> </a:t>
            </a:r>
            <a:r>
              <a:rPr lang="cs-CZ" i="1" dirty="0" err="1"/>
              <a:t>Visits</a:t>
            </a:r>
            <a:r>
              <a:rPr lang="cs-CZ" i="1" dirty="0"/>
              <a:t> </a:t>
            </a:r>
            <a:r>
              <a:rPr lang="cs-CZ" i="1" dirty="0" err="1"/>
              <a:t>History</a:t>
            </a:r>
            <a:endParaRPr lang="cs-CZ" i="1" dirty="0"/>
          </a:p>
          <a:p>
            <a:pPr lvl="1" indent="-228600">
              <a:buSzPct val="75000"/>
              <a:buFont typeface="Wingdings"/>
              <a:buChar char=""/>
              <a:defRPr/>
            </a:pPr>
            <a:r>
              <a:rPr lang="cs-CZ" sz="2200" dirty="0" err="1">
                <a:latin typeface="Agency FB" pitchFamily="34" charset="0"/>
              </a:rPr>
              <a:t>Button</a:t>
            </a:r>
            <a:r>
              <a:rPr lang="cs-CZ" sz="2200" dirty="0">
                <a:latin typeface="Agency FB" pitchFamily="34" charset="0"/>
              </a:rPr>
              <a:t> </a:t>
            </a:r>
            <a:r>
              <a:rPr lang="cs-CZ" sz="2200" dirty="0" err="1">
                <a:latin typeface="Agency FB" pitchFamily="34" charset="0"/>
              </a:rPr>
              <a:t>btnSignIn</a:t>
            </a:r>
            <a:r>
              <a:rPr lang="cs-CZ" sz="2200" dirty="0">
                <a:latin typeface="Agency FB" pitchFamily="34" charset="0"/>
              </a:rPr>
              <a:t>=(</a:t>
            </a:r>
            <a:r>
              <a:rPr lang="cs-CZ" sz="2200" dirty="0" err="1">
                <a:latin typeface="Agency FB" pitchFamily="34" charset="0"/>
              </a:rPr>
              <a:t>Button</a:t>
            </a:r>
            <a:r>
              <a:rPr lang="cs-CZ" sz="2200" dirty="0">
                <a:latin typeface="Agency FB" pitchFamily="34" charset="0"/>
              </a:rPr>
              <a:t>)</a:t>
            </a:r>
            <a:r>
              <a:rPr lang="cs-CZ" sz="2200" dirty="0" err="1">
                <a:latin typeface="Agency FB" pitchFamily="34" charset="0"/>
              </a:rPr>
              <a:t>dialog.findViewById</a:t>
            </a:r>
            <a:r>
              <a:rPr lang="cs-CZ" sz="2200" dirty="0">
                <a:latin typeface="Agency FB" pitchFamily="34" charset="0"/>
              </a:rPr>
              <a:t>(</a:t>
            </a:r>
            <a:r>
              <a:rPr lang="cs-CZ" sz="2200" dirty="0" err="1">
                <a:latin typeface="Agency FB" pitchFamily="34" charset="0"/>
              </a:rPr>
              <a:t>R.id.buttonSignIn</a:t>
            </a:r>
            <a:r>
              <a:rPr lang="cs-CZ" sz="2200" dirty="0">
                <a:latin typeface="Agency FB" pitchFamily="34" charset="0"/>
              </a:rPr>
              <a:t>);</a:t>
            </a:r>
          </a:p>
          <a:p>
            <a:pPr marL="594360" lvl="1">
              <a:defRPr/>
            </a:pPr>
            <a:r>
              <a:rPr lang="cs-CZ" dirty="0"/>
              <a:t>Vstupný dat </a:t>
            </a:r>
          </a:p>
          <a:p>
            <a:pPr marL="868680" lvl="2">
              <a:defRPr/>
            </a:pPr>
            <a:r>
              <a:rPr lang="cs-CZ" dirty="0" err="1">
                <a:latin typeface="Agency FB" pitchFamily="34" charset="0"/>
              </a:rPr>
              <a:t>final</a:t>
            </a:r>
            <a:r>
              <a:rPr lang="cs-CZ" dirty="0">
                <a:latin typeface="Agency FB" pitchFamily="34" charset="0"/>
              </a:rPr>
              <a:t>  </a:t>
            </a:r>
            <a:r>
              <a:rPr lang="cs-CZ" dirty="0" err="1">
                <a:latin typeface="Agency FB" pitchFamily="34" charset="0"/>
              </a:rPr>
              <a:t>EditText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editTextUserName</a:t>
            </a:r>
            <a:r>
              <a:rPr lang="cs-CZ" dirty="0">
                <a:latin typeface="Agency FB" pitchFamily="34" charset="0"/>
              </a:rPr>
              <a:t>=(</a:t>
            </a:r>
            <a:r>
              <a:rPr lang="cs-CZ" dirty="0" err="1">
                <a:latin typeface="Agency FB" pitchFamily="34" charset="0"/>
              </a:rPr>
              <a:t>EditText</a:t>
            </a:r>
            <a:r>
              <a:rPr lang="cs-CZ" dirty="0">
                <a:latin typeface="Agency FB" pitchFamily="34" charset="0"/>
              </a:rPr>
              <a:t>)</a:t>
            </a:r>
            <a:r>
              <a:rPr lang="cs-CZ" dirty="0" err="1">
                <a:latin typeface="Agency FB" pitchFamily="34" charset="0"/>
              </a:rPr>
              <a:t>dialog.findViewById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R.id.editTextUserNameToLogin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868680" lvl="2">
              <a:defRPr/>
            </a:pPr>
            <a:r>
              <a:rPr lang="cs-CZ" dirty="0" err="1">
                <a:latin typeface="Agency FB" pitchFamily="34" charset="0"/>
              </a:rPr>
              <a:t>final</a:t>
            </a:r>
            <a:r>
              <a:rPr lang="cs-CZ" dirty="0">
                <a:latin typeface="Agency FB" pitchFamily="34" charset="0"/>
              </a:rPr>
              <a:t>  </a:t>
            </a:r>
            <a:r>
              <a:rPr lang="cs-CZ" dirty="0" err="1">
                <a:latin typeface="Agency FB" pitchFamily="34" charset="0"/>
              </a:rPr>
              <a:t>EditText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editTextPassword</a:t>
            </a:r>
            <a:r>
              <a:rPr lang="cs-CZ" dirty="0">
                <a:latin typeface="Agency FB" pitchFamily="34" charset="0"/>
              </a:rPr>
              <a:t>=(</a:t>
            </a:r>
            <a:r>
              <a:rPr lang="cs-CZ" dirty="0" err="1">
                <a:latin typeface="Agency FB" pitchFamily="34" charset="0"/>
              </a:rPr>
              <a:t>EditText</a:t>
            </a:r>
            <a:r>
              <a:rPr lang="cs-CZ" dirty="0">
                <a:latin typeface="Agency FB" pitchFamily="34" charset="0"/>
              </a:rPr>
              <a:t>)</a:t>
            </a:r>
            <a:r>
              <a:rPr lang="cs-CZ" dirty="0" err="1">
                <a:latin typeface="Agency FB" pitchFamily="34" charset="0"/>
              </a:rPr>
              <a:t>dialog.findViewById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R.id.editTextPasswordToLogin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868680" lvl="2">
              <a:defRPr/>
            </a:pPr>
            <a:r>
              <a:rPr lang="cs-CZ" dirty="0" err="1">
                <a:latin typeface="Agency FB" pitchFamily="34" charset="0"/>
              </a:rPr>
              <a:t>String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doctorUserName</a:t>
            </a:r>
            <a:r>
              <a:rPr lang="cs-CZ" dirty="0">
                <a:latin typeface="Agency FB" pitchFamily="34" charset="0"/>
              </a:rPr>
              <a:t>=</a:t>
            </a:r>
            <a:r>
              <a:rPr lang="cs-CZ" dirty="0" err="1">
                <a:latin typeface="Agency FB" pitchFamily="34" charset="0"/>
              </a:rPr>
              <a:t>editTextUserName.getText</a:t>
            </a:r>
            <a:r>
              <a:rPr lang="cs-CZ" dirty="0">
                <a:latin typeface="Agency FB" pitchFamily="34" charset="0"/>
              </a:rPr>
              <a:t>().</a:t>
            </a:r>
            <a:r>
              <a:rPr lang="cs-CZ" dirty="0" err="1">
                <a:latin typeface="Agency FB" pitchFamily="34" charset="0"/>
              </a:rPr>
              <a:t>toString</a:t>
            </a:r>
            <a:r>
              <a:rPr lang="cs-CZ" dirty="0">
                <a:latin typeface="Agency FB" pitchFamily="34" charset="0"/>
              </a:rPr>
              <a:t>();</a:t>
            </a:r>
          </a:p>
          <a:p>
            <a:pPr marL="868680" lvl="2">
              <a:defRPr/>
            </a:pPr>
            <a:r>
              <a:rPr lang="cs-CZ" dirty="0" err="1">
                <a:latin typeface="Agency FB" pitchFamily="34" charset="0"/>
              </a:rPr>
              <a:t>String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doctorPassword</a:t>
            </a:r>
            <a:r>
              <a:rPr lang="cs-CZ" dirty="0">
                <a:latin typeface="Agency FB" pitchFamily="34" charset="0"/>
              </a:rPr>
              <a:t>=</a:t>
            </a:r>
            <a:r>
              <a:rPr lang="cs-CZ" dirty="0" err="1">
                <a:latin typeface="Agency FB" pitchFamily="34" charset="0"/>
              </a:rPr>
              <a:t>editTextPassword.getText</a:t>
            </a:r>
            <a:r>
              <a:rPr lang="cs-CZ" dirty="0">
                <a:latin typeface="Agency FB" pitchFamily="34" charset="0"/>
              </a:rPr>
              <a:t>().</a:t>
            </a:r>
            <a:r>
              <a:rPr lang="cs-CZ" dirty="0" err="1">
                <a:latin typeface="Agency FB" pitchFamily="34" charset="0"/>
              </a:rPr>
              <a:t>toString</a:t>
            </a:r>
            <a:r>
              <a:rPr lang="cs-CZ" dirty="0">
                <a:latin typeface="Agency FB" pitchFamily="34" charset="0"/>
              </a:rPr>
              <a:t>();</a:t>
            </a:r>
          </a:p>
          <a:p>
            <a:pPr marL="594360" lvl="1">
              <a:defRPr/>
            </a:pPr>
            <a:r>
              <a:rPr lang="cs-CZ" dirty="0"/>
              <a:t>Chovaní</a:t>
            </a:r>
          </a:p>
          <a:p>
            <a:pPr marL="868680" lvl="2">
              <a:defRPr/>
            </a:pPr>
            <a:r>
              <a:rPr lang="en-US" sz="2200" dirty="0" err="1">
                <a:latin typeface="Agency FB" pitchFamily="34" charset="0"/>
              </a:rPr>
              <a:t>btnSignIn.setOnClickListener</a:t>
            </a:r>
            <a:endParaRPr lang="cs-CZ" sz="2200" dirty="0">
              <a:latin typeface="Agency FB" pitchFamily="34" charset="0"/>
            </a:endParaRPr>
          </a:p>
          <a:p>
            <a:pPr marL="1325880" lvl="3">
              <a:defRPr/>
            </a:pPr>
            <a:r>
              <a:rPr lang="en-US" sz="2200" dirty="0">
                <a:latin typeface="Agency FB" pitchFamily="34" charset="0"/>
              </a:rPr>
              <a:t>String </a:t>
            </a:r>
            <a:r>
              <a:rPr lang="en-US" sz="2200" dirty="0" err="1">
                <a:latin typeface="Agency FB" pitchFamily="34" charset="0"/>
              </a:rPr>
              <a:t>visitsHistory</a:t>
            </a:r>
            <a:r>
              <a:rPr lang="en-US" sz="2200" dirty="0">
                <a:latin typeface="Agency FB" pitchFamily="34" charset="0"/>
              </a:rPr>
              <a:t> = </a:t>
            </a:r>
            <a:r>
              <a:rPr lang="en-US" sz="2200" dirty="0" err="1">
                <a:latin typeface="Agency FB" pitchFamily="34" charset="0"/>
              </a:rPr>
              <a:t>getVisitsHistory</a:t>
            </a:r>
            <a:r>
              <a:rPr lang="en-US" sz="2200" dirty="0">
                <a:latin typeface="Agency FB" pitchFamily="34" charset="0"/>
              </a:rPr>
              <a:t>(</a:t>
            </a:r>
            <a:r>
              <a:rPr lang="en-US" sz="2200" dirty="0" err="1">
                <a:latin typeface="Agency FB" pitchFamily="34" charset="0"/>
              </a:rPr>
              <a:t>doctorUserName</a:t>
            </a:r>
            <a:r>
              <a:rPr lang="en-US" sz="2200" dirty="0">
                <a:latin typeface="Agency FB" pitchFamily="34" charset="0"/>
              </a:rPr>
              <a:t>, </a:t>
            </a:r>
            <a:r>
              <a:rPr lang="en-US" sz="2200" dirty="0" err="1">
                <a:latin typeface="Agency FB" pitchFamily="34" charset="0"/>
              </a:rPr>
              <a:t>doctorPassword</a:t>
            </a:r>
            <a:r>
              <a:rPr lang="en-US" sz="2200" dirty="0">
                <a:latin typeface="Agency FB" pitchFamily="34" charset="0"/>
              </a:rPr>
              <a:t>, </a:t>
            </a:r>
            <a:r>
              <a:rPr lang="en-US" sz="2200" dirty="0" err="1">
                <a:latin typeface="Agency FB" pitchFamily="34" charset="0"/>
              </a:rPr>
              <a:t>facultyUserName</a:t>
            </a:r>
            <a:r>
              <a:rPr lang="en-US" sz="2200" dirty="0">
                <a:latin typeface="Agency FB" pitchFamily="34" charset="0"/>
              </a:rPr>
              <a:t>, </a:t>
            </a:r>
            <a:r>
              <a:rPr lang="en-US" sz="2200" dirty="0" err="1">
                <a:latin typeface="Agency FB" pitchFamily="34" charset="0"/>
              </a:rPr>
              <a:t>facultyPassword,facultyUrl</a:t>
            </a:r>
            <a:r>
              <a:rPr lang="en-US" sz="2200" dirty="0">
                <a:latin typeface="Agency FB" pitchFamily="34" charset="0"/>
              </a:rPr>
              <a:t>);</a:t>
            </a:r>
            <a:endParaRPr lang="cs-CZ" sz="2200" dirty="0">
              <a:latin typeface="Agency FB" pitchFamily="34" charset="0"/>
            </a:endParaRPr>
          </a:p>
          <a:p>
            <a:pPr marL="182880" lvl="2" indent="0">
              <a:spcBef>
                <a:spcPts val="0"/>
              </a:spcBef>
              <a:buNone/>
              <a:defRPr/>
            </a:pPr>
            <a:endParaRPr lang="cs-CZ" dirty="0">
              <a:latin typeface="Agency FB" pitchFamily="34" charset="0"/>
            </a:endParaRPr>
          </a:p>
          <a:p>
            <a:pPr marL="822960" lvl="3" indent="-182880">
              <a:spcBef>
                <a:spcPts val="0"/>
              </a:spcBef>
              <a:defRPr/>
            </a:pPr>
            <a:endParaRPr lang="cs-CZ" dirty="0">
              <a:latin typeface="Agency FB" pitchFamily="34" charset="0"/>
            </a:endParaRPr>
          </a:p>
          <a:p>
            <a:pPr marL="1245870" lvl="2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 NIS – MainActivity.java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895349"/>
            <a:ext cx="3048000" cy="36317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s-CZ" sz="1200" b="1" dirty="0"/>
              <a:t>Login.xml</a:t>
            </a:r>
            <a:endParaRPr lang="en-US" sz="1200" b="1" dirty="0"/>
          </a:p>
          <a:p>
            <a:r>
              <a:rPr lang="en-US" sz="1000" dirty="0"/>
              <a:t>    &lt;</a:t>
            </a:r>
            <a:r>
              <a:rPr lang="en-US" sz="1000" dirty="0" err="1"/>
              <a:t>EditText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editTextUserNameToLogin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match_parent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android:hint</a:t>
            </a:r>
            <a:r>
              <a:rPr lang="en-US" sz="1000" dirty="0"/>
              <a:t>=</a:t>
            </a:r>
            <a:r>
              <a:rPr lang="en-US" sz="1000" i="1" dirty="0"/>
              <a:t>"Doctor user name"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android:ems</a:t>
            </a:r>
            <a:r>
              <a:rPr lang="en-US" sz="1000" dirty="0"/>
              <a:t>=</a:t>
            </a:r>
            <a:r>
              <a:rPr lang="en-US" sz="1000" i="1" dirty="0"/>
              <a:t>"10" 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EditText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EditText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editTextPasswordToLogin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match_parent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android:ems</a:t>
            </a:r>
            <a:r>
              <a:rPr lang="en-US" sz="1000" dirty="0"/>
              <a:t>=</a:t>
            </a:r>
            <a:r>
              <a:rPr lang="en-US" sz="1000" i="1" dirty="0"/>
              <a:t>"10"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android:inputType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textPassword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android:hint</a:t>
            </a:r>
            <a:r>
              <a:rPr lang="en-US" sz="1000" dirty="0"/>
              <a:t>=</a:t>
            </a:r>
            <a:r>
              <a:rPr lang="en-US" sz="1000" i="1" dirty="0"/>
              <a:t>"Doctor password"/&gt;</a:t>
            </a:r>
          </a:p>
          <a:p>
            <a:endParaRPr lang="en-US" sz="1000" dirty="0"/>
          </a:p>
          <a:p>
            <a:r>
              <a:rPr lang="en-US" sz="1000" dirty="0"/>
              <a:t>    &lt;Button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buttonSignIn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fill_parent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android:text</a:t>
            </a:r>
            <a:r>
              <a:rPr lang="en-US" sz="1000" dirty="0"/>
              <a:t>=</a:t>
            </a:r>
            <a:r>
              <a:rPr lang="en-US" sz="1000" i="1" dirty="0"/>
              <a:t>"Get Visits History" /&gt;</a:t>
            </a:r>
          </a:p>
          <a:p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1428750"/>
            <a:ext cx="3657600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480560" y="2381250"/>
            <a:ext cx="3657600" cy="1905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10000" y="1428750"/>
            <a:ext cx="4114800" cy="2362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6840" y="702310"/>
            <a:ext cx="9027160" cy="1628140"/>
          </a:xfrm>
        </p:spPr>
        <p:txBody>
          <a:bodyPr>
            <a:normAutofit fontScale="70000" lnSpcReduction="20000"/>
          </a:bodyPr>
          <a:lstStyle/>
          <a:p>
            <a:pPr marL="274320" indent="-274320">
              <a:defRPr/>
            </a:pPr>
            <a:r>
              <a:rPr lang="cs-CZ" dirty="0"/>
              <a:t>HTTP</a:t>
            </a:r>
          </a:p>
          <a:p>
            <a:pPr marL="594360" lvl="1">
              <a:defRPr/>
            </a:pPr>
            <a:r>
              <a:rPr lang="cs-CZ" sz="2000" dirty="0" err="1">
                <a:latin typeface="Agency FB" pitchFamily="34" charset="0"/>
              </a:rPr>
              <a:t>HttpPost</a:t>
            </a:r>
            <a:r>
              <a:rPr lang="cs-CZ" sz="2000" dirty="0">
                <a:latin typeface="Agency FB" pitchFamily="34" charset="0"/>
              </a:rPr>
              <a:t> </a:t>
            </a:r>
            <a:r>
              <a:rPr lang="cs-CZ" sz="2000" dirty="0" err="1">
                <a:latin typeface="Agency FB" pitchFamily="34" charset="0"/>
              </a:rPr>
              <a:t>httppost</a:t>
            </a:r>
            <a:r>
              <a:rPr lang="cs-CZ" sz="2000" dirty="0">
                <a:latin typeface="Agency FB" pitchFamily="34" charset="0"/>
              </a:rPr>
              <a:t> = </a:t>
            </a:r>
            <a:r>
              <a:rPr lang="cs-CZ" sz="2000" dirty="0" err="1">
                <a:latin typeface="Agency FB" pitchFamily="34" charset="0"/>
              </a:rPr>
              <a:t>new</a:t>
            </a:r>
            <a:r>
              <a:rPr lang="cs-CZ" sz="2000" dirty="0">
                <a:latin typeface="Agency FB" pitchFamily="34" charset="0"/>
              </a:rPr>
              <a:t> </a:t>
            </a:r>
            <a:r>
              <a:rPr lang="cs-CZ" sz="2000" dirty="0" err="1">
                <a:latin typeface="Agency FB" pitchFamily="34" charset="0"/>
              </a:rPr>
              <a:t>HttpPost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facultyUrl</a:t>
            </a:r>
            <a:r>
              <a:rPr lang="cs-CZ" sz="2000" dirty="0">
                <a:latin typeface="Agency FB" pitchFamily="34" charset="0"/>
              </a:rPr>
              <a:t> + "/</a:t>
            </a:r>
            <a:r>
              <a:rPr lang="cs-CZ" sz="2000" dirty="0" err="1">
                <a:latin typeface="Agency FB" pitchFamily="34" charset="0"/>
              </a:rPr>
              <a:t>getDataForAndroid.php?log</a:t>
            </a:r>
            <a:r>
              <a:rPr lang="cs-CZ" sz="2000" dirty="0">
                <a:latin typeface="Agency FB" pitchFamily="34" charset="0"/>
              </a:rPr>
              <a:t>=" + </a:t>
            </a:r>
            <a:r>
              <a:rPr lang="cs-CZ" sz="2000" dirty="0" err="1">
                <a:latin typeface="Agency FB" pitchFamily="34" charset="0"/>
              </a:rPr>
              <a:t>doctorUserName</a:t>
            </a:r>
            <a:r>
              <a:rPr lang="cs-CZ" sz="2000" dirty="0">
                <a:latin typeface="Agency FB" pitchFamily="34" charset="0"/>
              </a:rPr>
              <a:t> + "&amp;</a:t>
            </a:r>
            <a:r>
              <a:rPr lang="cs-CZ" sz="2000" dirty="0" err="1">
                <a:latin typeface="Agency FB" pitchFamily="34" charset="0"/>
              </a:rPr>
              <a:t>pwd</a:t>
            </a:r>
            <a:r>
              <a:rPr lang="cs-CZ" sz="2000" dirty="0">
                <a:latin typeface="Agency FB" pitchFamily="34" charset="0"/>
              </a:rPr>
              <a:t>=" + </a:t>
            </a:r>
            <a:r>
              <a:rPr lang="cs-CZ" sz="2000" dirty="0" err="1">
                <a:latin typeface="Agency FB" pitchFamily="34" charset="0"/>
              </a:rPr>
              <a:t>doctorPassword</a:t>
            </a:r>
            <a:r>
              <a:rPr lang="cs-CZ" sz="2000" dirty="0">
                <a:latin typeface="Agency FB" pitchFamily="34" charset="0"/>
              </a:rPr>
              <a:t>);</a:t>
            </a:r>
          </a:p>
          <a:p>
            <a:pPr marL="594360" lvl="1">
              <a:defRPr/>
            </a:pPr>
            <a:r>
              <a:rPr lang="cs-CZ" sz="2000" dirty="0" err="1">
                <a:latin typeface="Agency FB" pitchFamily="34" charset="0"/>
              </a:rPr>
              <a:t>httppost.addHeader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BasicScheme.authenticate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new</a:t>
            </a:r>
            <a:r>
              <a:rPr lang="cs-CZ" sz="2000" dirty="0">
                <a:latin typeface="Agency FB" pitchFamily="34" charset="0"/>
              </a:rPr>
              <a:t> </a:t>
            </a:r>
            <a:r>
              <a:rPr lang="cs-CZ" sz="2000" dirty="0" err="1">
                <a:latin typeface="Agency FB" pitchFamily="34" charset="0"/>
              </a:rPr>
              <a:t>UsernamePasswordCredentials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FacultyUserName</a:t>
            </a:r>
            <a:r>
              <a:rPr lang="cs-CZ" sz="2000" dirty="0">
                <a:latin typeface="Agency FB" pitchFamily="34" charset="0"/>
              </a:rPr>
              <a:t>, </a:t>
            </a:r>
            <a:r>
              <a:rPr lang="cs-CZ" sz="2000" dirty="0" err="1">
                <a:latin typeface="Agency FB" pitchFamily="34" charset="0"/>
              </a:rPr>
              <a:t>FacultyPassword</a:t>
            </a:r>
            <a:r>
              <a:rPr lang="cs-CZ" sz="2000" dirty="0">
                <a:latin typeface="Agency FB" pitchFamily="34" charset="0"/>
              </a:rPr>
              <a:t>), "UTF-8", </a:t>
            </a:r>
            <a:r>
              <a:rPr lang="cs-CZ" sz="2000" dirty="0" err="1">
                <a:latin typeface="Agency FB" pitchFamily="34" charset="0"/>
              </a:rPr>
              <a:t>false</a:t>
            </a:r>
            <a:r>
              <a:rPr lang="cs-CZ" sz="2000" dirty="0">
                <a:latin typeface="Agency FB" pitchFamily="34" charset="0"/>
              </a:rPr>
              <a:t>));</a:t>
            </a:r>
          </a:p>
          <a:p>
            <a:pPr marL="594360" lvl="1">
              <a:defRPr/>
            </a:pPr>
            <a:r>
              <a:rPr lang="cs-CZ" sz="2000" dirty="0" err="1">
                <a:latin typeface="Agency FB" pitchFamily="34" charset="0"/>
              </a:rPr>
              <a:t>HttpResponse</a:t>
            </a:r>
            <a:r>
              <a:rPr lang="cs-CZ" sz="2000" dirty="0">
                <a:latin typeface="Agency FB" pitchFamily="34" charset="0"/>
              </a:rPr>
              <a:t> response = </a:t>
            </a:r>
            <a:r>
              <a:rPr lang="cs-CZ" sz="2000" dirty="0" err="1">
                <a:latin typeface="Agency FB" pitchFamily="34" charset="0"/>
              </a:rPr>
              <a:t>httpclient.execute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httppost</a:t>
            </a:r>
            <a:r>
              <a:rPr lang="cs-CZ" sz="2000" dirty="0">
                <a:latin typeface="Agency FB" pitchFamily="34" charset="0"/>
              </a:rPr>
              <a:t>);</a:t>
            </a:r>
          </a:p>
          <a:p>
            <a:pPr marL="594360" lvl="1">
              <a:defRPr/>
            </a:pPr>
            <a:r>
              <a:rPr lang="cs-CZ" sz="2000" dirty="0" err="1">
                <a:latin typeface="Agency FB" pitchFamily="34" charset="0"/>
              </a:rPr>
              <a:t>String</a:t>
            </a:r>
            <a:r>
              <a:rPr lang="cs-CZ" sz="2000" dirty="0">
                <a:latin typeface="Agency FB" pitchFamily="34" charset="0"/>
              </a:rPr>
              <a:t>   data = </a:t>
            </a:r>
            <a:r>
              <a:rPr lang="cs-CZ" sz="2000" dirty="0" err="1">
                <a:latin typeface="Agency FB" pitchFamily="34" charset="0"/>
              </a:rPr>
              <a:t>inputStreamToString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response.getEntity</a:t>
            </a:r>
            <a:r>
              <a:rPr lang="cs-CZ" sz="2000" dirty="0">
                <a:latin typeface="Agency FB" pitchFamily="34" charset="0"/>
              </a:rPr>
              <a:t>().</a:t>
            </a:r>
            <a:r>
              <a:rPr lang="cs-CZ" sz="2000" dirty="0" err="1">
                <a:latin typeface="Agency FB" pitchFamily="34" charset="0"/>
              </a:rPr>
              <a:t>getContent</a:t>
            </a:r>
            <a:r>
              <a:rPr lang="cs-CZ" sz="2000" dirty="0">
                <a:latin typeface="Agency FB" pitchFamily="34" charset="0"/>
              </a:rPr>
              <a:t>()).</a:t>
            </a:r>
            <a:r>
              <a:rPr lang="cs-CZ" sz="2000" dirty="0" err="1">
                <a:latin typeface="Agency FB" pitchFamily="34" charset="0"/>
              </a:rPr>
              <a:t>toString</a:t>
            </a:r>
            <a:r>
              <a:rPr lang="cs-CZ" sz="2000" dirty="0">
                <a:latin typeface="Agency FB" pitchFamily="34" charset="0"/>
              </a:rPr>
              <a:t>();</a:t>
            </a:r>
          </a:p>
          <a:p>
            <a:pPr marL="1245870" lvl="2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 NIS – MainActivity.java - </a:t>
            </a:r>
            <a:r>
              <a:rPr lang="en-US" dirty="0" err="1">
                <a:latin typeface="Agency FB" pitchFamily="34" charset="0"/>
              </a:rPr>
              <a:t>getVisitsHistory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1000" y="2419350"/>
            <a:ext cx="8305800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s-CZ" sz="1200" b="1" dirty="0"/>
              <a:t>http://database.fbmi.cvut.cz/vaslogin/getDataForAndroid.php</a:t>
            </a:r>
            <a:endParaRPr lang="en-US" sz="1200" b="1" dirty="0"/>
          </a:p>
          <a:p>
            <a:r>
              <a:rPr lang="en-US" sz="1000" dirty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endParaRPr lang="cs-CZ" sz="1000" dirty="0"/>
          </a:p>
          <a:p>
            <a:r>
              <a:rPr lang="en-US" sz="1000" dirty="0"/>
              <a:t>$login = $_REQUEST['log'];</a:t>
            </a:r>
          </a:p>
          <a:p>
            <a:r>
              <a:rPr lang="en-US" sz="1000" dirty="0"/>
              <a:t>$password = $_REQUEST['</a:t>
            </a:r>
            <a:r>
              <a:rPr lang="en-US" sz="1000" dirty="0" err="1"/>
              <a:t>pwd</a:t>
            </a:r>
            <a:r>
              <a:rPr lang="en-US" sz="1000" dirty="0"/>
              <a:t>'];</a:t>
            </a:r>
          </a:p>
          <a:p>
            <a:r>
              <a:rPr lang="en-US" sz="1000" dirty="0"/>
              <a:t>$query = "SELECT patient.name </a:t>
            </a:r>
            <a:r>
              <a:rPr lang="en-US" sz="1000" dirty="0" err="1"/>
              <a:t>patient_name</a:t>
            </a:r>
            <a:r>
              <a:rPr lang="en-US" sz="1000" dirty="0"/>
              <a:t>, </a:t>
            </a:r>
            <a:r>
              <a:rPr lang="en-US" sz="1000" dirty="0" err="1"/>
              <a:t>visit.start</a:t>
            </a:r>
            <a:r>
              <a:rPr lang="en-US" sz="1000" dirty="0"/>
              <a:t> </a:t>
            </a:r>
            <a:r>
              <a:rPr lang="en-US" sz="1000" dirty="0" err="1"/>
              <a:t>visit_start</a:t>
            </a:r>
            <a:r>
              <a:rPr lang="en-US" sz="1000" dirty="0"/>
              <a:t>, </a:t>
            </a:r>
            <a:r>
              <a:rPr lang="en-US" sz="1000" dirty="0" err="1"/>
              <a:t>visit.end</a:t>
            </a:r>
            <a:r>
              <a:rPr lang="en-US" sz="1000" dirty="0"/>
              <a:t> </a:t>
            </a:r>
            <a:r>
              <a:rPr lang="en-US" sz="1000" dirty="0" err="1"/>
              <a:t>visit_end</a:t>
            </a:r>
            <a:r>
              <a:rPr lang="en-US" sz="1000" dirty="0"/>
              <a:t> FROM user, visit, patient " ."WHERE </a:t>
            </a:r>
            <a:r>
              <a:rPr lang="en-US" sz="1000" dirty="0" err="1"/>
              <a:t>user.user_id</a:t>
            </a:r>
            <a:r>
              <a:rPr lang="en-US" sz="1000" dirty="0"/>
              <a:t> = </a:t>
            </a:r>
            <a:r>
              <a:rPr lang="en-US" sz="1000" dirty="0" err="1"/>
              <a:t>visit.doctor_id</a:t>
            </a:r>
            <a:r>
              <a:rPr lang="en-US" sz="1000" dirty="0"/>
              <a:t> " . "AND   </a:t>
            </a:r>
            <a:r>
              <a:rPr lang="en-US" sz="1000" dirty="0" err="1"/>
              <a:t>visit.patient_id</a:t>
            </a:r>
            <a:r>
              <a:rPr lang="en-US" sz="1000" dirty="0"/>
              <a:t> = patient.id " . "AND </a:t>
            </a:r>
            <a:r>
              <a:rPr lang="en-US" sz="1000" dirty="0" err="1"/>
              <a:t>user.user_login</a:t>
            </a:r>
            <a:r>
              <a:rPr lang="en-US" sz="1000" dirty="0"/>
              <a:t> ='" . $login . "' " . "AND </a:t>
            </a:r>
            <a:r>
              <a:rPr lang="en-US" sz="1000" dirty="0" err="1"/>
              <a:t>user.user_password</a:t>
            </a:r>
            <a:r>
              <a:rPr lang="en-US" sz="1000" dirty="0"/>
              <a:t> = '" . $password . "'";</a:t>
            </a:r>
          </a:p>
          <a:p>
            <a:r>
              <a:rPr lang="en-US" sz="1000" dirty="0"/>
              <a:t>$result = </a:t>
            </a:r>
            <a:r>
              <a:rPr lang="en-US" sz="1000" dirty="0" err="1"/>
              <a:t>mysql_query</a:t>
            </a:r>
            <a:r>
              <a:rPr lang="en-US" sz="1000" dirty="0"/>
              <a:t>($query);</a:t>
            </a:r>
          </a:p>
          <a:p>
            <a:r>
              <a:rPr lang="en-US" sz="1000" dirty="0"/>
              <a:t>if (!$result) {</a:t>
            </a:r>
            <a:r>
              <a:rPr lang="cs-CZ" sz="1000" dirty="0"/>
              <a:t> </a:t>
            </a:r>
            <a:r>
              <a:rPr lang="en-US" sz="1000" dirty="0"/>
              <a:t>echo "Could not execute query: $query";}		</a:t>
            </a:r>
          </a:p>
          <a:p>
            <a:r>
              <a:rPr lang="en-US" sz="1000" dirty="0"/>
              <a:t>$data = '';</a:t>
            </a:r>
            <a:endParaRPr lang="cs-CZ" sz="1000" dirty="0"/>
          </a:p>
          <a:p>
            <a:r>
              <a:rPr lang="en-US" sz="1000" dirty="0"/>
              <a:t>while($row=</a:t>
            </a:r>
            <a:r>
              <a:rPr lang="en-US" sz="1000" dirty="0" err="1"/>
              <a:t>mysql_fetch_assoc</a:t>
            </a:r>
            <a:r>
              <a:rPr lang="en-US" sz="1000" dirty="0"/>
              <a:t>($result)){</a:t>
            </a:r>
          </a:p>
          <a:p>
            <a:r>
              <a:rPr lang="cs-CZ" sz="1000" dirty="0"/>
              <a:t>   </a:t>
            </a:r>
            <a:r>
              <a:rPr lang="en-US" sz="1000" dirty="0"/>
              <a:t>$data=$data . $row['</a:t>
            </a:r>
            <a:r>
              <a:rPr lang="en-US" sz="1000" dirty="0" err="1"/>
              <a:t>patient_name</a:t>
            </a:r>
            <a:r>
              <a:rPr lang="en-US" sz="1000" dirty="0"/>
              <a:t>'] . " (od " . </a:t>
            </a:r>
            <a:r>
              <a:rPr lang="cs-CZ" sz="1000" dirty="0"/>
              <a:t>  </a:t>
            </a:r>
            <a:r>
              <a:rPr lang="en-US" sz="1000" dirty="0"/>
              <a:t>$row['</a:t>
            </a:r>
            <a:r>
              <a:rPr lang="en-US" sz="1000" dirty="0" err="1"/>
              <a:t>visit_start</a:t>
            </a:r>
            <a:r>
              <a:rPr lang="en-US" sz="1000" dirty="0"/>
              <a:t>'] . " do " . $row['</a:t>
            </a:r>
            <a:r>
              <a:rPr lang="en-US" sz="1000" dirty="0" err="1"/>
              <a:t>visit_start</a:t>
            </a:r>
            <a:r>
              <a:rPr lang="en-US" sz="1000" dirty="0"/>
              <a:t>'] . ") \n ";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 err="1"/>
              <a:t>mysql_close</a:t>
            </a:r>
            <a:r>
              <a:rPr lang="en-US" sz="1000" dirty="0"/>
              <a:t>($con);</a:t>
            </a:r>
          </a:p>
          <a:p>
            <a:r>
              <a:rPr lang="en-US" sz="1000" dirty="0"/>
              <a:t>echo $data; 	</a:t>
            </a:r>
          </a:p>
          <a:p>
            <a:r>
              <a:rPr lang="en-US" sz="1000" dirty="0"/>
              <a:t>?&gt;</a:t>
            </a:r>
          </a:p>
        </p:txBody>
      </p:sp>
      <p:sp>
        <p:nvSpPr>
          <p:cNvPr id="17" name="Freeform 16"/>
          <p:cNvSpPr/>
          <p:nvPr/>
        </p:nvSpPr>
        <p:spPr>
          <a:xfrm>
            <a:off x="91440" y="1117600"/>
            <a:ext cx="518159" cy="1392472"/>
          </a:xfrm>
          <a:custGeom>
            <a:avLst/>
            <a:gdLst>
              <a:gd name="connsiteX0" fmla="*/ 375920 w 429217"/>
              <a:gd name="connsiteY0" fmla="*/ 0 h 1392472"/>
              <a:gd name="connsiteX1" fmla="*/ 264160 w 429217"/>
              <a:gd name="connsiteY1" fmla="*/ 40640 h 1392472"/>
              <a:gd name="connsiteX2" fmla="*/ 213360 w 429217"/>
              <a:gd name="connsiteY2" fmla="*/ 81280 h 1392472"/>
              <a:gd name="connsiteX3" fmla="*/ 182880 w 429217"/>
              <a:gd name="connsiteY3" fmla="*/ 111760 h 1392472"/>
              <a:gd name="connsiteX4" fmla="*/ 142240 w 429217"/>
              <a:gd name="connsiteY4" fmla="*/ 142240 h 1392472"/>
              <a:gd name="connsiteX5" fmla="*/ 121920 w 429217"/>
              <a:gd name="connsiteY5" fmla="*/ 172720 h 1392472"/>
              <a:gd name="connsiteX6" fmla="*/ 91440 w 429217"/>
              <a:gd name="connsiteY6" fmla="*/ 203200 h 1392472"/>
              <a:gd name="connsiteX7" fmla="*/ 71120 w 429217"/>
              <a:gd name="connsiteY7" fmla="*/ 243840 h 1392472"/>
              <a:gd name="connsiteX8" fmla="*/ 50800 w 429217"/>
              <a:gd name="connsiteY8" fmla="*/ 304800 h 1392472"/>
              <a:gd name="connsiteX9" fmla="*/ 40640 w 429217"/>
              <a:gd name="connsiteY9" fmla="*/ 375920 h 1392472"/>
              <a:gd name="connsiteX10" fmla="*/ 20320 w 429217"/>
              <a:gd name="connsiteY10" fmla="*/ 426720 h 1392472"/>
              <a:gd name="connsiteX11" fmla="*/ 10160 w 429217"/>
              <a:gd name="connsiteY11" fmla="*/ 467360 h 1392472"/>
              <a:gd name="connsiteX12" fmla="*/ 0 w 429217"/>
              <a:gd name="connsiteY12" fmla="*/ 670560 h 1392472"/>
              <a:gd name="connsiteX13" fmla="*/ 10160 w 429217"/>
              <a:gd name="connsiteY13" fmla="*/ 792480 h 1392472"/>
              <a:gd name="connsiteX14" fmla="*/ 30480 w 429217"/>
              <a:gd name="connsiteY14" fmla="*/ 914400 h 1392472"/>
              <a:gd name="connsiteX15" fmla="*/ 40640 w 429217"/>
              <a:gd name="connsiteY15" fmla="*/ 965200 h 1392472"/>
              <a:gd name="connsiteX16" fmla="*/ 60960 w 429217"/>
              <a:gd name="connsiteY16" fmla="*/ 1026160 h 1392472"/>
              <a:gd name="connsiteX17" fmla="*/ 71120 w 429217"/>
              <a:gd name="connsiteY17" fmla="*/ 1066800 h 1392472"/>
              <a:gd name="connsiteX18" fmla="*/ 101600 w 429217"/>
              <a:gd name="connsiteY18" fmla="*/ 1087120 h 1392472"/>
              <a:gd name="connsiteX19" fmla="*/ 162560 w 429217"/>
              <a:gd name="connsiteY19" fmla="*/ 1209040 h 1392472"/>
              <a:gd name="connsiteX20" fmla="*/ 193040 w 429217"/>
              <a:gd name="connsiteY20" fmla="*/ 1239520 h 1392472"/>
              <a:gd name="connsiteX21" fmla="*/ 223520 w 429217"/>
              <a:gd name="connsiteY21" fmla="*/ 1249680 h 1392472"/>
              <a:gd name="connsiteX22" fmla="*/ 274320 w 429217"/>
              <a:gd name="connsiteY22" fmla="*/ 1290320 h 1392472"/>
              <a:gd name="connsiteX23" fmla="*/ 304800 w 429217"/>
              <a:gd name="connsiteY23" fmla="*/ 1320800 h 1392472"/>
              <a:gd name="connsiteX24" fmla="*/ 335280 w 429217"/>
              <a:gd name="connsiteY24" fmla="*/ 1330960 h 1392472"/>
              <a:gd name="connsiteX25" fmla="*/ 396240 w 429217"/>
              <a:gd name="connsiteY25" fmla="*/ 1371600 h 1392472"/>
              <a:gd name="connsiteX26" fmla="*/ 426720 w 429217"/>
              <a:gd name="connsiteY26" fmla="*/ 1391920 h 1392472"/>
              <a:gd name="connsiteX27" fmla="*/ 396240 w 429217"/>
              <a:gd name="connsiteY27" fmla="*/ 1381760 h 1392472"/>
              <a:gd name="connsiteX28" fmla="*/ 365760 w 429217"/>
              <a:gd name="connsiteY28" fmla="*/ 1361440 h 139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9217" h="1392472">
                <a:moveTo>
                  <a:pt x="375920" y="0"/>
                </a:moveTo>
                <a:cubicBezTo>
                  <a:pt x="366148" y="3257"/>
                  <a:pt x="276530" y="31804"/>
                  <a:pt x="264160" y="40640"/>
                </a:cubicBezTo>
                <a:cubicBezTo>
                  <a:pt x="183737" y="98085"/>
                  <a:pt x="302928" y="51424"/>
                  <a:pt x="213360" y="81280"/>
                </a:cubicBezTo>
                <a:cubicBezTo>
                  <a:pt x="203200" y="91440"/>
                  <a:pt x="193789" y="102409"/>
                  <a:pt x="182880" y="111760"/>
                </a:cubicBezTo>
                <a:cubicBezTo>
                  <a:pt x="170023" y="122780"/>
                  <a:pt x="154214" y="130266"/>
                  <a:pt x="142240" y="142240"/>
                </a:cubicBezTo>
                <a:cubicBezTo>
                  <a:pt x="133606" y="150874"/>
                  <a:pt x="129737" y="163339"/>
                  <a:pt x="121920" y="172720"/>
                </a:cubicBezTo>
                <a:cubicBezTo>
                  <a:pt x="112722" y="183758"/>
                  <a:pt x="99791" y="191508"/>
                  <a:pt x="91440" y="203200"/>
                </a:cubicBezTo>
                <a:cubicBezTo>
                  <a:pt x="82637" y="215525"/>
                  <a:pt x="76745" y="229778"/>
                  <a:pt x="71120" y="243840"/>
                </a:cubicBezTo>
                <a:cubicBezTo>
                  <a:pt x="63165" y="263727"/>
                  <a:pt x="50800" y="304800"/>
                  <a:pt x="50800" y="304800"/>
                </a:cubicBezTo>
                <a:cubicBezTo>
                  <a:pt x="47413" y="328507"/>
                  <a:pt x="46448" y="352688"/>
                  <a:pt x="40640" y="375920"/>
                </a:cubicBezTo>
                <a:cubicBezTo>
                  <a:pt x="36217" y="393613"/>
                  <a:pt x="26087" y="409418"/>
                  <a:pt x="20320" y="426720"/>
                </a:cubicBezTo>
                <a:cubicBezTo>
                  <a:pt x="15904" y="439967"/>
                  <a:pt x="13547" y="453813"/>
                  <a:pt x="10160" y="467360"/>
                </a:cubicBezTo>
                <a:cubicBezTo>
                  <a:pt x="6773" y="535093"/>
                  <a:pt x="0" y="602742"/>
                  <a:pt x="0" y="670560"/>
                </a:cubicBezTo>
                <a:cubicBezTo>
                  <a:pt x="0" y="711341"/>
                  <a:pt x="5102" y="752014"/>
                  <a:pt x="10160" y="792480"/>
                </a:cubicBezTo>
                <a:cubicBezTo>
                  <a:pt x="15270" y="833362"/>
                  <a:pt x="22400" y="874000"/>
                  <a:pt x="30480" y="914400"/>
                </a:cubicBezTo>
                <a:cubicBezTo>
                  <a:pt x="33867" y="931333"/>
                  <a:pt x="36096" y="948540"/>
                  <a:pt x="40640" y="965200"/>
                </a:cubicBezTo>
                <a:cubicBezTo>
                  <a:pt x="46276" y="985864"/>
                  <a:pt x="55765" y="1005380"/>
                  <a:pt x="60960" y="1026160"/>
                </a:cubicBezTo>
                <a:cubicBezTo>
                  <a:pt x="64347" y="1039707"/>
                  <a:pt x="63374" y="1055182"/>
                  <a:pt x="71120" y="1066800"/>
                </a:cubicBezTo>
                <a:cubicBezTo>
                  <a:pt x="77893" y="1076960"/>
                  <a:pt x="91440" y="1080347"/>
                  <a:pt x="101600" y="1087120"/>
                </a:cubicBezTo>
                <a:cubicBezTo>
                  <a:pt x="118127" y="1136700"/>
                  <a:pt x="123169" y="1169649"/>
                  <a:pt x="162560" y="1209040"/>
                </a:cubicBezTo>
                <a:cubicBezTo>
                  <a:pt x="172720" y="1219200"/>
                  <a:pt x="181085" y="1231550"/>
                  <a:pt x="193040" y="1239520"/>
                </a:cubicBezTo>
                <a:cubicBezTo>
                  <a:pt x="201951" y="1245461"/>
                  <a:pt x="213360" y="1246293"/>
                  <a:pt x="223520" y="1249680"/>
                </a:cubicBezTo>
                <a:cubicBezTo>
                  <a:pt x="268965" y="1317847"/>
                  <a:pt x="215430" y="1251060"/>
                  <a:pt x="274320" y="1290320"/>
                </a:cubicBezTo>
                <a:cubicBezTo>
                  <a:pt x="286275" y="1298290"/>
                  <a:pt x="292845" y="1312830"/>
                  <a:pt x="304800" y="1320800"/>
                </a:cubicBezTo>
                <a:cubicBezTo>
                  <a:pt x="313711" y="1326741"/>
                  <a:pt x="325918" y="1325759"/>
                  <a:pt x="335280" y="1330960"/>
                </a:cubicBezTo>
                <a:cubicBezTo>
                  <a:pt x="356628" y="1342820"/>
                  <a:pt x="375920" y="1358053"/>
                  <a:pt x="396240" y="1371600"/>
                </a:cubicBezTo>
                <a:cubicBezTo>
                  <a:pt x="406400" y="1378373"/>
                  <a:pt x="438304" y="1395781"/>
                  <a:pt x="426720" y="1391920"/>
                </a:cubicBezTo>
                <a:cubicBezTo>
                  <a:pt x="416560" y="1388533"/>
                  <a:pt x="405819" y="1386549"/>
                  <a:pt x="396240" y="1381760"/>
                </a:cubicBezTo>
                <a:cubicBezTo>
                  <a:pt x="385318" y="1376299"/>
                  <a:pt x="365760" y="1361440"/>
                  <a:pt x="365760" y="136144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032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95350"/>
            <a:ext cx="8686800" cy="1953259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defRPr/>
            </a:pPr>
            <a:r>
              <a:rPr lang="cs-CZ" dirty="0"/>
              <a:t>Dialog pro zobrazeni výsledek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nn-NO" dirty="0">
                <a:latin typeface="Agency FB" pitchFamily="34" charset="0"/>
              </a:rPr>
              <a:t>final Dialog dialogResults = new Dialog(MainActivity.this);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nn-NO" dirty="0">
                <a:latin typeface="Agency FB" pitchFamily="34" charset="0"/>
              </a:rPr>
              <a:t>dialogResults.setContentView(R.layout.results);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nn-NO" dirty="0">
                <a:latin typeface="Agency FB" pitchFamily="34" charset="0"/>
              </a:rPr>
              <a:t>dialogResults.setTitle("Results");</a:t>
            </a:r>
            <a:endParaRPr lang="cs-CZ" dirty="0">
              <a:latin typeface="Agency FB" pitchFamily="34" charset="0"/>
            </a:endParaRP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final</a:t>
            </a:r>
            <a:r>
              <a:rPr lang="cs-CZ" dirty="0">
                <a:latin typeface="Agency FB" pitchFamily="34" charset="0"/>
              </a:rPr>
              <a:t>  </a:t>
            </a:r>
            <a:r>
              <a:rPr lang="cs-CZ" dirty="0" err="1">
                <a:latin typeface="Agency FB" pitchFamily="34" charset="0"/>
              </a:rPr>
              <a:t>TextView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textViewResult</a:t>
            </a:r>
            <a:r>
              <a:rPr lang="cs-CZ" dirty="0">
                <a:latin typeface="Agency FB" pitchFamily="34" charset="0"/>
              </a:rPr>
              <a:t>=(</a:t>
            </a:r>
            <a:r>
              <a:rPr lang="cs-CZ" dirty="0" err="1">
                <a:latin typeface="Agency FB" pitchFamily="34" charset="0"/>
              </a:rPr>
              <a:t>TextView</a:t>
            </a:r>
            <a:r>
              <a:rPr lang="cs-CZ" dirty="0">
                <a:latin typeface="Agency FB" pitchFamily="34" charset="0"/>
              </a:rPr>
              <a:t>)</a:t>
            </a:r>
            <a:r>
              <a:rPr lang="cs-CZ" dirty="0" err="1">
                <a:latin typeface="Agency FB" pitchFamily="34" charset="0"/>
              </a:rPr>
              <a:t>dialogResults.findViewById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R.id.textViewResult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textViewResult.setText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visitsHistory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 NIS – MainActivity.java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2848609"/>
            <a:ext cx="3048000" cy="22775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s-CZ" sz="1200" b="1" dirty="0"/>
              <a:t>Results.xml</a:t>
            </a:r>
            <a:endParaRPr lang="en-US" sz="1200" b="1" dirty="0"/>
          </a:p>
          <a:p>
            <a:r>
              <a:rPr lang="en-US" sz="1000" dirty="0"/>
              <a:t>    &lt;</a:t>
            </a:r>
            <a:r>
              <a:rPr lang="en-US" sz="1000" dirty="0" err="1"/>
              <a:t>TextView</a:t>
            </a:r>
            <a:r>
              <a:rPr lang="en-US" sz="1000" dirty="0"/>
              <a:t>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textViewResult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</a:t>
            </a:r>
            <a:r>
              <a:rPr lang="cs-CZ" sz="1000" dirty="0"/>
              <a:t>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fill_parent</a:t>
            </a:r>
            <a:r>
              <a:rPr lang="en-US" sz="1000" i="1" dirty="0"/>
              <a:t>" </a:t>
            </a:r>
          </a:p>
          <a:p>
            <a:r>
              <a:rPr lang="en-US" sz="1000" dirty="0"/>
              <a:t>    </a:t>
            </a:r>
            <a:r>
              <a:rPr lang="cs-CZ" sz="1000" dirty="0"/>
              <a:t>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 </a:t>
            </a:r>
          </a:p>
          <a:p>
            <a:r>
              <a:rPr lang="en-US" sz="1000" dirty="0"/>
              <a:t>    </a:t>
            </a:r>
            <a:r>
              <a:rPr lang="cs-CZ" sz="1000" dirty="0"/>
              <a:t>    </a:t>
            </a:r>
            <a:r>
              <a:rPr lang="en-US" sz="1000" dirty="0" err="1"/>
              <a:t>android:singleLine</a:t>
            </a:r>
            <a:r>
              <a:rPr lang="en-US" sz="1000" dirty="0"/>
              <a:t>=</a:t>
            </a:r>
            <a:r>
              <a:rPr lang="en-US" sz="1000" i="1" dirty="0"/>
              <a:t>"false"  </a:t>
            </a:r>
          </a:p>
          <a:p>
            <a:r>
              <a:rPr lang="en-US" sz="1000" dirty="0"/>
              <a:t>    </a:t>
            </a:r>
            <a:r>
              <a:rPr lang="cs-CZ" sz="1000" dirty="0"/>
              <a:t>    </a:t>
            </a:r>
            <a:r>
              <a:rPr lang="en-US" sz="1000" dirty="0" err="1"/>
              <a:t>android:maxLines</a:t>
            </a:r>
            <a:r>
              <a:rPr lang="en-US" sz="1000" dirty="0"/>
              <a:t>=</a:t>
            </a:r>
            <a:r>
              <a:rPr lang="en-US" sz="1000" i="1" dirty="0"/>
              <a:t>"100"</a:t>
            </a:r>
          </a:p>
          <a:p>
            <a:r>
              <a:rPr lang="en-US" sz="1000" dirty="0"/>
              <a:t>    /&gt;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&lt;Button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buttonClose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fill_parent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android:text</a:t>
            </a:r>
            <a:r>
              <a:rPr lang="en-US" sz="1000" dirty="0"/>
              <a:t>=</a:t>
            </a:r>
            <a:r>
              <a:rPr lang="en-US" sz="1000" i="1" dirty="0"/>
              <a:t>"Close" /&gt;</a:t>
            </a: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38600" y="1885950"/>
            <a:ext cx="457200" cy="1066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72200" y="2419350"/>
            <a:ext cx="990600" cy="838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0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budete cvičit po celém semestru?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17PBINIS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377" y="1733550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/>
              <a:t>1. </a:t>
            </a:r>
            <a:r>
              <a:rPr lang="cs-CZ" sz="1400" dirty="0"/>
              <a:t>hodina</a:t>
            </a:r>
          </a:p>
          <a:p>
            <a:r>
              <a:rPr lang="cs-CZ" sz="1300" b="1" dirty="0"/>
              <a:t>Ovládání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5494" y="2346127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/>
              <a:t>2. hodina</a:t>
            </a:r>
            <a:endParaRPr lang="en-US" sz="1400" dirty="0"/>
          </a:p>
          <a:p>
            <a:r>
              <a:rPr lang="de-DE" sz="1300" b="1" dirty="0" err="1"/>
              <a:t>Konfigurace</a:t>
            </a:r>
            <a:endParaRPr lang="en-US" sz="13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16200000" flipH="1">
            <a:off x="338290" y="1700063"/>
            <a:ext cx="304798" cy="21937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5"/>
          <p:cNvCxnSpPr>
            <a:endCxn id="30" idx="1"/>
          </p:cNvCxnSpPr>
          <p:nvPr/>
        </p:nvCxnSpPr>
        <p:spPr>
          <a:xfrm rot="16200000" flipH="1">
            <a:off x="-3541" y="1965691"/>
            <a:ext cx="993577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3226" y="17335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600" dirty="0"/>
              <a:t>4. </a:t>
            </a:r>
            <a:r>
              <a:rPr lang="en-US" sz="1600" dirty="0" err="1"/>
              <a:t>hodina</a:t>
            </a:r>
            <a:endParaRPr lang="en-US" sz="1600" dirty="0"/>
          </a:p>
          <a:p>
            <a:pPr algn="ctr"/>
            <a:r>
              <a:rPr lang="cs-CZ" sz="1300" b="1" dirty="0"/>
              <a:t>Ovládání</a:t>
            </a:r>
            <a:endParaRPr lang="en-US" sz="13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79226" y="1733550"/>
            <a:ext cx="1545336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7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cs-CZ" sz="1300" b="1" dirty="0"/>
              <a:t>Ovládání</a:t>
            </a:r>
            <a:endParaRPr lang="en-US" sz="13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084343" y="2346126"/>
            <a:ext cx="1545057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8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</a:p>
          <a:p>
            <a:pPr algn="ctr"/>
            <a:r>
              <a:rPr lang="de-DE" sz="1300" b="1" dirty="0"/>
              <a:t>Laborator</a:t>
            </a:r>
            <a:endParaRPr lang="en-US" sz="1300" b="1" dirty="0"/>
          </a:p>
        </p:txBody>
      </p:sp>
      <p:cxnSp>
        <p:nvCxnSpPr>
          <p:cNvPr id="73" name="Elbow Connector 72"/>
          <p:cNvCxnSpPr>
            <a:endCxn id="65" idx="1"/>
          </p:cNvCxnSpPr>
          <p:nvPr/>
        </p:nvCxnSpPr>
        <p:spPr>
          <a:xfrm rot="16200000" flipH="1">
            <a:off x="4787515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45"/>
          <p:cNvCxnSpPr>
            <a:endCxn id="67" idx="1"/>
          </p:cNvCxnSpPr>
          <p:nvPr/>
        </p:nvCxnSpPr>
        <p:spPr>
          <a:xfrm rot="16200000" flipH="1">
            <a:off x="4484527" y="1973422"/>
            <a:ext cx="992088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5"/>
          <p:cNvCxnSpPr>
            <a:endCxn id="47" idx="1"/>
          </p:cNvCxnSpPr>
          <p:nvPr/>
        </p:nvCxnSpPr>
        <p:spPr>
          <a:xfrm rot="16200000" flipH="1">
            <a:off x="2539613" y="1708537"/>
            <a:ext cx="304800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65226" y="1730573"/>
            <a:ext cx="1545336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3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/>
              <a:t>Databaze</a:t>
            </a:r>
            <a:endParaRPr lang="en-US" sz="13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370343" y="2343149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6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/>
              <a:t>Analyza</a:t>
            </a:r>
            <a:r>
              <a:rPr lang="de-DE" sz="1300" b="1" dirty="0"/>
              <a:t> &amp; </a:t>
            </a:r>
            <a:r>
              <a:rPr lang="cs-CZ" sz="1300" b="1" dirty="0"/>
              <a:t>Návrh </a:t>
            </a:r>
            <a:r>
              <a:rPr lang="en-US" sz="1300" b="1" dirty="0"/>
              <a:t>IS</a:t>
            </a:r>
          </a:p>
        </p:txBody>
      </p:sp>
      <p:cxnSp>
        <p:nvCxnSpPr>
          <p:cNvPr id="107" name="Elbow Connector 72"/>
          <p:cNvCxnSpPr>
            <a:endCxn id="105" idx="1"/>
          </p:cNvCxnSpPr>
          <p:nvPr/>
        </p:nvCxnSpPr>
        <p:spPr>
          <a:xfrm rot="16200000" flipH="1">
            <a:off x="7075004" y="1668950"/>
            <a:ext cx="378021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45"/>
          <p:cNvCxnSpPr>
            <a:endCxn id="106" idx="1"/>
          </p:cNvCxnSpPr>
          <p:nvPr/>
        </p:nvCxnSpPr>
        <p:spPr>
          <a:xfrm rot="16200000" flipH="1">
            <a:off x="6772016" y="1971933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495" y="1352550"/>
            <a:ext cx="974947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</a:rPr>
              <a:t>MEDICUS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17344" y="1352550"/>
            <a:ext cx="117621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</a:rPr>
              <a:t>Care Center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03344" y="1352550"/>
            <a:ext cx="880306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/>
              <a:t>STAPRO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89344" y="1352550"/>
            <a:ext cx="1502078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Tymový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Projekt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8" idx="2"/>
            <a:endCxn id="64" idx="0"/>
          </p:cNvCxnSpPr>
          <p:nvPr/>
        </p:nvCxnSpPr>
        <p:spPr>
          <a:xfrm rot="16200000" flipH="1">
            <a:off x="4615248" y="824300"/>
            <a:ext cx="332601" cy="7238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39"/>
          <p:cNvCxnSpPr>
            <a:stCxn id="8" idx="2"/>
            <a:endCxn id="104" idx="0"/>
          </p:cNvCxnSpPr>
          <p:nvPr/>
        </p:nvCxnSpPr>
        <p:spPr>
          <a:xfrm rot="16200000" flipH="1">
            <a:off x="5913691" y="-474143"/>
            <a:ext cx="332601" cy="3320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8" idx="2"/>
            <a:endCxn id="46" idx="0"/>
          </p:cNvCxnSpPr>
          <p:nvPr/>
        </p:nvCxnSpPr>
        <p:spPr>
          <a:xfrm rot="5400000">
            <a:off x="3546227" y="479176"/>
            <a:ext cx="332601" cy="14141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" idx="2"/>
            <a:endCxn id="27" idx="0"/>
          </p:cNvCxnSpPr>
          <p:nvPr/>
        </p:nvCxnSpPr>
        <p:spPr>
          <a:xfrm rot="5400000">
            <a:off x="2399485" y="-667566"/>
            <a:ext cx="332601" cy="37076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0343" y="2955727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400" dirty="0"/>
              <a:t>1</a:t>
            </a:r>
            <a:r>
              <a:rPr lang="de-DE" sz="1400" dirty="0"/>
              <a:t>0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PHP, MySQL</a:t>
            </a:r>
          </a:p>
        </p:txBody>
      </p:sp>
      <p:cxnSp>
        <p:nvCxnSpPr>
          <p:cNvPr id="45" name="Elbow Connector 45"/>
          <p:cNvCxnSpPr>
            <a:endCxn id="44" idx="1"/>
          </p:cNvCxnSpPr>
          <p:nvPr/>
        </p:nvCxnSpPr>
        <p:spPr>
          <a:xfrm rot="16200000" flipH="1">
            <a:off x="6772016" y="2584511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3226" y="23431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5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/>
              <a:t>Radiologie</a:t>
            </a:r>
            <a:endParaRPr lang="en-US" sz="1300" b="1" dirty="0"/>
          </a:p>
        </p:txBody>
      </p:sp>
      <p:cxnSp>
        <p:nvCxnSpPr>
          <p:cNvPr id="43" name="Elbow Connector 45"/>
          <p:cNvCxnSpPr>
            <a:endCxn id="42" idx="1"/>
          </p:cNvCxnSpPr>
          <p:nvPr/>
        </p:nvCxnSpPr>
        <p:spPr>
          <a:xfrm rot="16200000" flipH="1">
            <a:off x="2385725" y="2164248"/>
            <a:ext cx="612577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73045" y="3816707"/>
            <a:ext cx="5114623" cy="101566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200" b="1" dirty="0"/>
              <a:t>Získání zápočtu ze cvičení</a:t>
            </a:r>
          </a:p>
          <a:p>
            <a:r>
              <a:rPr lang="cs-CZ" sz="1200" i="1" dirty="0"/>
              <a:t>Ze cvičení lze získat maximálně 30 bodů. Pro získání zápočtu je potřeba </a:t>
            </a:r>
            <a:r>
              <a:rPr lang="cs-CZ" sz="1200" b="1" i="1" dirty="0"/>
              <a:t>20 bodů</a:t>
            </a:r>
            <a:r>
              <a:rPr lang="cs-CZ" sz="1200" i="1" dirty="0"/>
              <a:t>. 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6</a:t>
            </a:r>
            <a:r>
              <a:rPr lang="de-DE" sz="1200" i="1" dirty="0"/>
              <a:t> </a:t>
            </a:r>
            <a:r>
              <a:rPr lang="cs-CZ" sz="1200" i="1" dirty="0"/>
              <a:t>bodů lze získat za aktivní účast na cvičení (</a:t>
            </a:r>
            <a:r>
              <a:rPr lang="de-DE" sz="1200" b="1" i="1" dirty="0">
                <a:solidFill>
                  <a:srgbClr val="FF0000"/>
                </a:solidFill>
              </a:rPr>
              <a:t>1/2</a:t>
            </a:r>
            <a:r>
              <a:rPr lang="cs-CZ" sz="1200" i="1" dirty="0"/>
              <a:t> bod za hodinu).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10</a:t>
            </a:r>
            <a:r>
              <a:rPr lang="cs-CZ" sz="1200" i="1" dirty="0"/>
              <a:t> bodů lze získat za zápočtový test, který se uskuteční v </a:t>
            </a:r>
            <a:r>
              <a:rPr lang="de-DE" sz="1200" b="1" i="1" dirty="0">
                <a:solidFill>
                  <a:srgbClr val="FF0000"/>
                </a:solidFill>
              </a:rPr>
              <a:t>9</a:t>
            </a:r>
            <a:r>
              <a:rPr lang="cs-CZ" sz="1200" b="1" i="1" dirty="0">
                <a:solidFill>
                  <a:srgbClr val="FF0000"/>
                </a:solidFill>
              </a:rPr>
              <a:t>.</a:t>
            </a:r>
            <a:r>
              <a:rPr lang="cs-CZ" sz="1200" i="1" dirty="0"/>
              <a:t> hodině. 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14</a:t>
            </a:r>
            <a:r>
              <a:rPr lang="cs-CZ" sz="1200" i="1" dirty="0"/>
              <a:t> bodů lze získat za </a:t>
            </a:r>
            <a:r>
              <a:rPr lang="en-US" sz="1200" i="1" dirty="0" err="1"/>
              <a:t>finální</a:t>
            </a:r>
            <a:r>
              <a:rPr lang="en-US" sz="1200" i="1" dirty="0"/>
              <a:t> pre</a:t>
            </a:r>
            <a:r>
              <a:rPr lang="cs-CZ" sz="1200" i="1" dirty="0"/>
              <a:t>z</a:t>
            </a:r>
            <a:r>
              <a:rPr lang="en-US" sz="1200" i="1" dirty="0" err="1"/>
              <a:t>entaci</a:t>
            </a:r>
            <a:r>
              <a:rPr lang="cs-CZ" sz="1200" i="1" dirty="0"/>
              <a:t>, </a:t>
            </a:r>
            <a:r>
              <a:rPr lang="cs-CZ" sz="1200" i="1" dirty="0" err="1"/>
              <a:t>kter</a:t>
            </a:r>
            <a:r>
              <a:rPr lang="de-DE" sz="1200" i="1" dirty="0"/>
              <a:t>á</a:t>
            </a:r>
            <a:r>
              <a:rPr lang="cs-CZ" sz="1200" i="1" dirty="0"/>
              <a:t> se uskuteční v 1</a:t>
            </a:r>
            <a:r>
              <a:rPr lang="de-DE" sz="1200" i="1" dirty="0"/>
              <a:t>2</a:t>
            </a:r>
            <a:r>
              <a:rPr lang="cs-CZ" sz="1200" i="1" dirty="0"/>
              <a:t>. hodině.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70343" y="3533042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/>
              <a:t>11.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PHP, MySQL, Android</a:t>
            </a:r>
          </a:p>
        </p:txBody>
      </p:sp>
      <p:cxnSp>
        <p:nvCxnSpPr>
          <p:cNvPr id="52" name="Elbow Connector 45"/>
          <p:cNvCxnSpPr>
            <a:endCxn id="51" idx="1"/>
          </p:cNvCxnSpPr>
          <p:nvPr/>
        </p:nvCxnSpPr>
        <p:spPr>
          <a:xfrm rot="16200000" flipH="1">
            <a:off x="6772016" y="3161826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70343" y="4095750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/>
              <a:t>12.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 err="1"/>
              <a:t>Finální</a:t>
            </a:r>
            <a:r>
              <a:rPr lang="en-US" sz="1300" b="1" dirty="0"/>
              <a:t> pre</a:t>
            </a:r>
            <a:r>
              <a:rPr lang="cs-CZ" sz="1300" b="1" dirty="0"/>
              <a:t>z</a:t>
            </a:r>
            <a:r>
              <a:rPr lang="en-US" sz="1300" b="1" dirty="0" err="1"/>
              <a:t>entace</a:t>
            </a:r>
            <a:endParaRPr lang="en-US" sz="1300" b="1" dirty="0"/>
          </a:p>
        </p:txBody>
      </p:sp>
      <p:cxnSp>
        <p:nvCxnSpPr>
          <p:cNvPr id="60" name="Elbow Connector 45"/>
          <p:cNvCxnSpPr>
            <a:endCxn id="59" idx="1"/>
          </p:cNvCxnSpPr>
          <p:nvPr/>
        </p:nvCxnSpPr>
        <p:spPr>
          <a:xfrm rot="16200000" flipH="1">
            <a:off x="6766826" y="3729250"/>
            <a:ext cx="989112" cy="19811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191000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Cílem je přidat plánovací komponent</a:t>
            </a:r>
            <a:r>
              <a:rPr lang="de-DE" dirty="0"/>
              <a:t> s</a:t>
            </a:r>
            <a:r>
              <a:rPr lang="cs-CZ" dirty="0"/>
              <a:t> kalendáře</a:t>
            </a:r>
            <a:r>
              <a:rPr lang="de-DE" dirty="0"/>
              <a:t>m</a:t>
            </a:r>
            <a:r>
              <a:rPr lang="cs-CZ" dirty="0"/>
              <a:t> </a:t>
            </a:r>
            <a:r>
              <a:rPr lang="de-DE" dirty="0"/>
              <a:t>k</a:t>
            </a:r>
            <a:r>
              <a:rPr lang="cs-CZ" dirty="0"/>
              <a:t> naši</a:t>
            </a:r>
            <a:r>
              <a:rPr lang="de-DE" dirty="0"/>
              <a:t>m</a:t>
            </a:r>
            <a:r>
              <a:rPr lang="cs-CZ" dirty="0"/>
              <a:t> </a:t>
            </a:r>
            <a:r>
              <a:rPr lang="de-DE" dirty="0"/>
              <a:t>NIS</a:t>
            </a:r>
            <a:r>
              <a:rPr lang="cs-CZ" dirty="0"/>
              <a:t>.</a:t>
            </a:r>
            <a:endParaRPr lang="de-DE" dirty="0"/>
          </a:p>
          <a:p>
            <a:r>
              <a:rPr lang="cs-CZ" b="1" dirty="0"/>
              <a:t>Tým 1 – Modul Registrace</a:t>
            </a:r>
          </a:p>
          <a:p>
            <a:pPr lvl="1"/>
            <a:r>
              <a:rPr lang="cs-CZ" dirty="0"/>
              <a:t>Pacient může požádat o přístup do systému tím, že výplní jméno, příjmení, e-mailovou adresu a telefonní číslo do přihlašovacího formuláře</a:t>
            </a:r>
          </a:p>
          <a:p>
            <a:pPr lvl="1"/>
            <a:r>
              <a:rPr lang="cs-CZ" dirty="0"/>
              <a:t>Lékař může povolit nebo zakázat přístup k systému, pokud je žádost schválená, systém vygeneruje heslo, které je zasláno pacientovi e-mailem</a:t>
            </a:r>
          </a:p>
          <a:p>
            <a:pPr lvl="1"/>
            <a:r>
              <a:rPr lang="cs-CZ" dirty="0"/>
              <a:t>Lékař může při autorizaci určit přístupné kapacity pro pacienta: maximální počet minut, které pacient může rezervovat stejně jako maximální počet rezervací za den, týden nebo měsíce</a:t>
            </a:r>
          </a:p>
          <a:p>
            <a:pPr lvl="1"/>
            <a:r>
              <a:rPr lang="cs-CZ" dirty="0"/>
              <a:t>Autorizovaný pacient se můžete přihlásit do systému, změnit své heslo, jméno, příjmení, e-mailovou adresu a telefonní číslo nebo zobrazovat nastaveni přístupné kapacity</a:t>
            </a:r>
          </a:p>
          <a:p>
            <a:r>
              <a:rPr lang="cs-CZ" dirty="0"/>
              <a:t>3 studenty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56007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85000" lnSpcReduction="20000"/>
          </a:bodyPr>
          <a:lstStyle/>
          <a:p>
            <a:r>
              <a:rPr lang="cs-CZ" b="1" dirty="0"/>
              <a:t>Tým 2 – Modul Nastaveni Kalendáře</a:t>
            </a:r>
          </a:p>
          <a:p>
            <a:pPr lvl="1"/>
            <a:r>
              <a:rPr lang="cs-CZ" dirty="0"/>
              <a:t>Lékař může zadat časový úsek, kdy je dostupný na ordinace v oddělení</a:t>
            </a:r>
          </a:p>
          <a:p>
            <a:pPr lvl="1"/>
            <a:r>
              <a:rPr lang="cs-CZ" dirty="0"/>
              <a:t>Časový úsek má začátek a konec.</a:t>
            </a:r>
          </a:p>
          <a:p>
            <a:pPr lvl="1"/>
            <a:r>
              <a:rPr lang="cs-CZ" dirty="0"/>
              <a:t>Lékař může přihodit časový úsek k určitému datu, nebo ho opakovat na denní, týdenní nebo měsíční bázi</a:t>
            </a:r>
          </a:p>
          <a:p>
            <a:pPr lvl="1"/>
            <a:r>
              <a:rPr lang="cs-CZ" dirty="0"/>
              <a:t>Lékař může upravit nebo odstranit časové úseky </a:t>
            </a:r>
          </a:p>
          <a:p>
            <a:pPr lvl="1"/>
            <a:r>
              <a:rPr lang="cs-CZ" dirty="0"/>
              <a:t>Stav a barva časových úseků jsou vždy</a:t>
            </a:r>
          </a:p>
          <a:p>
            <a:pPr lvl="2"/>
            <a:r>
              <a:rPr lang="cs-CZ" dirty="0"/>
              <a:t>zelená pro volné (když není žádná rezervace, nebo jsou jen předběžné nebo odmítnuté rezervace)</a:t>
            </a:r>
          </a:p>
          <a:p>
            <a:pPr lvl="2"/>
            <a:r>
              <a:rPr lang="cs-CZ" dirty="0"/>
              <a:t>červená pro obsazeno (když je jedna potvrzená rezervace)</a:t>
            </a:r>
          </a:p>
          <a:p>
            <a:r>
              <a:rPr lang="cs-CZ" dirty="0"/>
              <a:t>3 studenty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35292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92500"/>
          </a:bodyPr>
          <a:lstStyle/>
          <a:p>
            <a:r>
              <a:rPr lang="cs-CZ" b="1" dirty="0"/>
              <a:t>Tým 3 – Modul Tvorba Rezervace</a:t>
            </a:r>
          </a:p>
          <a:p>
            <a:pPr lvl="1"/>
            <a:r>
              <a:rPr lang="cs-CZ" dirty="0"/>
              <a:t>Pacient může zobrazit kalendář všech lékařů</a:t>
            </a:r>
          </a:p>
          <a:p>
            <a:pPr lvl="1"/>
            <a:r>
              <a:rPr lang="cs-CZ" dirty="0"/>
              <a:t>Systém zobrazí pouze rezervace přihlášeného pacienta </a:t>
            </a:r>
          </a:p>
          <a:p>
            <a:pPr lvl="1"/>
            <a:r>
              <a:rPr lang="cs-CZ" dirty="0"/>
              <a:t>Pacient může vytvořit novou rezervaci na jedné nebo více časových úseků s ohledem na nastavené přístupné kapacity</a:t>
            </a:r>
          </a:p>
          <a:p>
            <a:pPr lvl="1"/>
            <a:r>
              <a:rPr lang="cs-CZ" dirty="0"/>
              <a:t>Pacient může zrušit rezervaci</a:t>
            </a:r>
          </a:p>
          <a:p>
            <a:pPr lvl="1"/>
            <a:r>
              <a:rPr lang="cs-CZ" dirty="0"/>
              <a:t>Systém pošle e-mail pacientovi i lékaře při vytváření nebo zrušení</a:t>
            </a:r>
          </a:p>
          <a:p>
            <a:r>
              <a:rPr lang="cs-CZ" dirty="0"/>
              <a:t>3 studenty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241045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77500" lnSpcReduction="20000"/>
          </a:bodyPr>
          <a:lstStyle/>
          <a:p>
            <a:r>
              <a:rPr lang="cs-CZ" b="1" dirty="0"/>
              <a:t>Tým 4 – Modul Zprava Rezervace </a:t>
            </a:r>
          </a:p>
          <a:p>
            <a:pPr lvl="1"/>
            <a:r>
              <a:rPr lang="cs-CZ" dirty="0"/>
              <a:t>Lékař může zobrazit vlastní kalendář nebo kalendář kolegové</a:t>
            </a:r>
          </a:p>
          <a:p>
            <a:pPr lvl="1"/>
            <a:r>
              <a:rPr lang="cs-CZ" dirty="0"/>
              <a:t>Lékař může změnit rezervace provedené na vlastní kalendář</a:t>
            </a:r>
          </a:p>
          <a:p>
            <a:pPr lvl="1"/>
            <a:r>
              <a:rPr lang="cs-CZ" dirty="0"/>
              <a:t>Lékař může změnit stav rezervace, z nové na předběžné, z nové či předběžné na potvrzené nebo odmítnuté.</a:t>
            </a:r>
          </a:p>
          <a:p>
            <a:pPr lvl="1"/>
            <a:r>
              <a:rPr lang="cs-CZ" dirty="0"/>
              <a:t>E-mail je poslán pacientovi, pokud se změní stav</a:t>
            </a:r>
          </a:p>
          <a:p>
            <a:pPr lvl="1"/>
            <a:r>
              <a:rPr lang="cs-CZ" dirty="0"/>
              <a:t>Lékař může potvrdit maximálně jednou rezervace pro stejný časový úsek</a:t>
            </a:r>
          </a:p>
          <a:p>
            <a:pPr lvl="1"/>
            <a:r>
              <a:rPr lang="cs-CZ" dirty="0"/>
              <a:t>Stav a barva rezervace jsou vždy: žlutá (nová rezervace), oranžová (předběžná rezervace), červená (odmítnutá rezervace), modrá (potvrzená rezervace)</a:t>
            </a:r>
          </a:p>
          <a:p>
            <a:pPr lvl="1"/>
            <a:r>
              <a:rPr lang="cs-CZ" dirty="0"/>
              <a:t>Zvláštní Android aplikace umožňuje lékař zobrazit seznam všech potvrzené rezervace na svůj telefon</a:t>
            </a:r>
          </a:p>
          <a:p>
            <a:r>
              <a:rPr lang="cs-CZ" dirty="0"/>
              <a:t>5 studentů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264803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/>
              <a:t>Co uděláme v dnešním cvičení?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7924800" cy="3802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200" b="1" dirty="0" err="1"/>
              <a:t>Android</a:t>
            </a:r>
            <a:r>
              <a:rPr lang="cs-CZ" sz="3200" b="1" dirty="0"/>
              <a:t>: Implementace vlastního informačního systému </a:t>
            </a:r>
            <a:endParaRPr lang="de-DE" sz="3200" b="1" dirty="0"/>
          </a:p>
          <a:p>
            <a:pPr marL="514350" indent="-514350">
              <a:buFont typeface="+mj-lt"/>
              <a:buAutoNum type="arabicPeriod"/>
            </a:pPr>
            <a:r>
              <a:rPr lang="cs-CZ" sz="3200" b="1" dirty="0"/>
              <a:t>Týmový</a:t>
            </a:r>
            <a:r>
              <a:rPr lang="de-DE" sz="3200" b="1" dirty="0"/>
              <a:t> </a:t>
            </a:r>
            <a:r>
              <a:rPr lang="cs-CZ" sz="3200" b="1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</a:t>
            </a:r>
            <a:r>
              <a:rPr lang="de-DE" dirty="0" err="1"/>
              <a:t>Android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742951"/>
            <a:ext cx="8197701" cy="3878224"/>
          </a:xfrm>
        </p:spPr>
        <p:txBody>
          <a:bodyPr>
            <a:normAutofit lnSpcReduction="10000"/>
          </a:bodyPr>
          <a:lstStyle/>
          <a:p>
            <a:r>
              <a:rPr lang="cs-CZ" dirty="0"/>
              <a:t>Android je počítačová platforma dostupná jako otevřený software (open source), která je určena pro mobilní zařízení (chytré telefony, PDA, navigace, tablety). </a:t>
            </a:r>
          </a:p>
          <a:p>
            <a:r>
              <a:rPr lang="cs-CZ" dirty="0"/>
              <a:t>Android zahrnuje operační systém (založený na jádru Linuxu), softwarové prostředí (</a:t>
            </a:r>
            <a:r>
              <a:rPr lang="cs-CZ" dirty="0" err="1"/>
              <a:t>middleware</a:t>
            </a:r>
            <a:r>
              <a:rPr lang="cs-CZ" dirty="0"/>
              <a:t>), uživatelské rozhraní a aplikace.</a:t>
            </a:r>
          </a:p>
          <a:p>
            <a:r>
              <a:rPr lang="en-US" dirty="0" err="1"/>
              <a:t>Platforma</a:t>
            </a:r>
            <a:r>
              <a:rPr lang="en-US" dirty="0"/>
              <a:t> Android </a:t>
            </a:r>
            <a:r>
              <a:rPr lang="en-US" dirty="0" err="1"/>
              <a:t>měla</a:t>
            </a:r>
            <a:r>
              <a:rPr lang="en-US" dirty="0"/>
              <a:t> v </a:t>
            </a:r>
            <a:r>
              <a:rPr lang="en-US" dirty="0" err="1"/>
              <a:t>srpnu</a:t>
            </a:r>
            <a:r>
              <a:rPr lang="en-US" dirty="0"/>
              <a:t> 2013 </a:t>
            </a:r>
            <a:r>
              <a:rPr lang="en-US" dirty="0" err="1"/>
              <a:t>bezmála</a:t>
            </a:r>
            <a:r>
              <a:rPr lang="en-US" dirty="0"/>
              <a:t> 80% </a:t>
            </a:r>
            <a:r>
              <a:rPr lang="en-US" dirty="0" err="1"/>
              <a:t>podíl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trhu</a:t>
            </a:r>
            <a:r>
              <a:rPr lang="en-US" dirty="0"/>
              <a:t> s </a:t>
            </a:r>
            <a:r>
              <a:rPr lang="en-US" dirty="0" err="1"/>
              <a:t>chytrými</a:t>
            </a:r>
            <a:r>
              <a:rPr lang="en-US" dirty="0"/>
              <a:t> </a:t>
            </a:r>
            <a:r>
              <a:rPr lang="en-US" dirty="0" err="1"/>
              <a:t>telefony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749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2419350"/>
            <a:ext cx="8153400" cy="2724150"/>
          </a:xfrm>
        </p:spPr>
        <p:txBody>
          <a:bodyPr>
            <a:normAutofit/>
          </a:bodyPr>
          <a:lstStyle/>
          <a:p>
            <a:pPr marL="651510" indent="-514350">
              <a:buFont typeface="+mj-lt"/>
              <a:buAutoNum type="arabicPeriod"/>
              <a:defRPr/>
            </a:pPr>
            <a:r>
              <a:rPr lang="de-DE" dirty="0"/>
              <a:t>Java Development Kit (JDK)</a:t>
            </a:r>
            <a:endParaRPr lang="cs-CZ" dirty="0"/>
          </a:p>
          <a:p>
            <a:pPr marL="651510" indent="-514350">
              <a:buFont typeface="+mj-lt"/>
              <a:buAutoNum type="arabicPeriod"/>
              <a:defRPr/>
            </a:pPr>
            <a:r>
              <a:rPr lang="cs-CZ" dirty="0" err="1"/>
              <a:t>Eclipse</a:t>
            </a:r>
            <a:r>
              <a:rPr lang="cs-CZ" dirty="0"/>
              <a:t> ADT</a:t>
            </a:r>
          </a:p>
          <a:p>
            <a:pPr marL="651510" indent="-514350">
              <a:buFont typeface="+mj-lt"/>
              <a:buAutoNum type="arabicPeriod"/>
              <a:defRPr/>
            </a:pPr>
            <a:r>
              <a:rPr lang="cs-CZ" dirty="0" err="1"/>
              <a:t>Emulator</a:t>
            </a:r>
            <a:endParaRPr lang="de-DE" dirty="0"/>
          </a:p>
          <a:p>
            <a:pPr marL="914400" lvl="1" indent="-457200">
              <a:buFont typeface="Arial" pitchFamily="34" charset="0"/>
              <a:buChar char="•"/>
              <a:defRPr/>
            </a:pPr>
            <a:endParaRPr lang="cs-CZ" dirty="0"/>
          </a:p>
          <a:p>
            <a:pPr marL="731520" lvl="2" indent="0">
              <a:buNone/>
              <a:defRPr/>
            </a:pPr>
            <a:endParaRPr lang="cs-CZ" dirty="0"/>
          </a:p>
          <a:p>
            <a:pPr marL="365760" lvl="1" indent="0">
              <a:buNone/>
            </a:pPr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cs-CZ" dirty="0"/>
              <a:t>– vývojové </a:t>
            </a:r>
            <a:r>
              <a:rPr lang="pl-PL" dirty="0"/>
              <a:t>infrastruktura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62000" y="819150"/>
            <a:ext cx="1600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Váš počítač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J</a:t>
            </a:r>
            <a:r>
              <a:rPr lang="cs-CZ" sz="1400" dirty="0"/>
              <a:t>DK</a:t>
            </a:r>
          </a:p>
          <a:p>
            <a:pPr marL="285750" indent="-285750" algn="ctr">
              <a:buFontTx/>
              <a:buChar char="-"/>
            </a:pPr>
            <a:r>
              <a:rPr lang="de-DE" sz="1400" dirty="0" err="1"/>
              <a:t>Eclipse</a:t>
            </a:r>
            <a:r>
              <a:rPr lang="de-DE" sz="1400" dirty="0"/>
              <a:t> ADT</a:t>
            </a:r>
            <a:endParaRPr lang="cs-CZ" sz="1400" dirty="0"/>
          </a:p>
          <a:p>
            <a:pPr marL="285750" indent="-285750" algn="ctr">
              <a:buFontTx/>
              <a:buChar char="-"/>
            </a:pPr>
            <a:r>
              <a:rPr lang="de-DE" sz="1400" dirty="0"/>
              <a:t>Emulator</a:t>
            </a:r>
            <a:endParaRPr lang="cs-CZ" sz="1400" dirty="0"/>
          </a:p>
        </p:txBody>
      </p:sp>
      <p:sp>
        <p:nvSpPr>
          <p:cNvPr id="5" name="Rectangle 4"/>
          <p:cNvSpPr/>
          <p:nvPr/>
        </p:nvSpPr>
        <p:spPr>
          <a:xfrm>
            <a:off x="5029200" y="819150"/>
            <a:ext cx="358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SmartPhone</a:t>
            </a:r>
            <a:endParaRPr lang="cs-CZ" dirty="0"/>
          </a:p>
          <a:p>
            <a:pPr marL="1143000" lvl="2" indent="-285750" fontAlgn="auto">
              <a:spcAft>
                <a:spcPts val="0"/>
              </a:spcAft>
              <a:buFontTx/>
              <a:buChar char="-"/>
              <a:defRPr/>
            </a:pPr>
            <a:r>
              <a:rPr lang="de-DE" sz="1400" dirty="0" err="1"/>
              <a:t>Android</a:t>
            </a:r>
            <a:r>
              <a:rPr lang="de-DE" sz="1400" dirty="0"/>
              <a:t> </a:t>
            </a:r>
            <a:endParaRPr lang="cs-CZ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1200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62200" y="1581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8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895350"/>
            <a:ext cx="8610600" cy="4248150"/>
          </a:xfrm>
        </p:spPr>
        <p:txBody>
          <a:bodyPr>
            <a:normAutofit lnSpcReduction="10000"/>
          </a:bodyPr>
          <a:lstStyle/>
          <a:p>
            <a:pPr marL="651510" indent="-514350">
              <a:defRPr/>
            </a:pPr>
            <a:r>
              <a:rPr lang="cs-CZ" dirty="0"/>
              <a:t>Aktuální verze</a:t>
            </a:r>
          </a:p>
          <a:p>
            <a:pPr marL="971550" lvl="1" indent="-514350">
              <a:defRPr/>
            </a:pPr>
            <a:r>
              <a:rPr lang="cs-CZ" dirty="0"/>
              <a:t>Zjistíte aktuálně instalovanou verzi pomoci příkazu </a:t>
            </a:r>
          </a:p>
          <a:p>
            <a:pPr marL="1245870" lvl="2" indent="-514350">
              <a:defRPr/>
            </a:pPr>
            <a:r>
              <a:rPr lang="cs-CZ" dirty="0" err="1"/>
              <a:t>java</a:t>
            </a:r>
            <a:r>
              <a:rPr lang="cs-CZ" dirty="0"/>
              <a:t> –</a:t>
            </a:r>
            <a:r>
              <a:rPr lang="cs-CZ" dirty="0" err="1"/>
              <a:t>version</a:t>
            </a:r>
            <a:endParaRPr lang="cs-CZ" dirty="0"/>
          </a:p>
          <a:p>
            <a:pPr marL="651510" indent="-514350">
              <a:defRPr/>
            </a:pPr>
            <a:r>
              <a:rPr lang="cs-CZ" dirty="0"/>
              <a:t>Instalace</a:t>
            </a:r>
          </a:p>
          <a:p>
            <a:pPr marL="971550" lvl="1" indent="-514350">
              <a:defRPr/>
            </a:pPr>
            <a:r>
              <a:rPr lang="cs-CZ" dirty="0"/>
              <a:t>Stáhněte </a:t>
            </a:r>
            <a:r>
              <a:rPr lang="de-DE" dirty="0"/>
              <a:t>JDK6</a:t>
            </a:r>
            <a:r>
              <a:rPr lang="cs-CZ" dirty="0"/>
              <a:t> (</a:t>
            </a:r>
            <a:r>
              <a:rPr lang="cs-CZ" sz="1400" dirty="0">
                <a:hlinkClick r:id="rId2"/>
              </a:rPr>
              <a:t>http://www.oracle.com/</a:t>
            </a:r>
            <a:r>
              <a:rPr lang="cs-CZ" sz="1400" dirty="0" err="1">
                <a:hlinkClick r:id="rId2"/>
              </a:rPr>
              <a:t>technetwork</a:t>
            </a:r>
            <a:r>
              <a:rPr lang="cs-CZ" sz="1400" dirty="0">
                <a:hlinkClick r:id="rId2"/>
              </a:rPr>
              <a:t>/</a:t>
            </a:r>
            <a:r>
              <a:rPr lang="cs-CZ" sz="1400" dirty="0" err="1">
                <a:hlinkClick r:id="rId2"/>
              </a:rPr>
              <a:t>java</a:t>
            </a:r>
            <a:r>
              <a:rPr lang="cs-CZ" sz="1400" dirty="0">
                <a:hlinkClick r:id="rId2"/>
              </a:rPr>
              <a:t>/</a:t>
            </a:r>
            <a:r>
              <a:rPr lang="cs-CZ" sz="1400" dirty="0" err="1">
                <a:hlinkClick r:id="rId2"/>
              </a:rPr>
              <a:t>javase</a:t>
            </a:r>
            <a:r>
              <a:rPr lang="cs-CZ" sz="1400" dirty="0">
                <a:hlinkClick r:id="rId2"/>
              </a:rPr>
              <a:t>/</a:t>
            </a:r>
            <a:r>
              <a:rPr lang="cs-CZ" sz="1400" dirty="0" err="1">
                <a:hlinkClick r:id="rId2"/>
              </a:rPr>
              <a:t>downloads</a:t>
            </a:r>
            <a:r>
              <a:rPr lang="cs-CZ" sz="1400" dirty="0">
                <a:hlinkClick r:id="rId2"/>
              </a:rPr>
              <a:t>/java-archive-downloads-javase6-419409.html#jdk-6u45-oth-JPR</a:t>
            </a:r>
            <a:r>
              <a:rPr lang="cs-CZ" sz="1400" dirty="0"/>
              <a:t>)</a:t>
            </a:r>
          </a:p>
          <a:p>
            <a:pPr marL="1245870" lvl="2" indent="-514350">
              <a:defRPr/>
            </a:pPr>
            <a:r>
              <a:rPr lang="cs-CZ" dirty="0"/>
              <a:t>Registrace na oracle.com je povinná</a:t>
            </a:r>
          </a:p>
          <a:p>
            <a:pPr marL="1245870" lvl="2" indent="-514350">
              <a:defRPr/>
            </a:pPr>
            <a:r>
              <a:rPr lang="cs-CZ" dirty="0"/>
              <a:t>Verze 32bit je potřeba</a:t>
            </a:r>
          </a:p>
          <a:p>
            <a:pPr marL="1245870" lvl="2" indent="-514350">
              <a:defRPr/>
            </a:pPr>
            <a:r>
              <a:rPr lang="cs-CZ" dirty="0"/>
              <a:t>Instalujte JDK6, např. do C:\Program </a:t>
            </a:r>
            <a:r>
              <a:rPr lang="cs-CZ" dirty="0" err="1"/>
              <a:t>Files</a:t>
            </a:r>
            <a:r>
              <a:rPr lang="cs-CZ" dirty="0"/>
              <a:t>\Java\jdk1.6.0_45</a:t>
            </a:r>
          </a:p>
          <a:p>
            <a:pPr marL="1245870" lvl="2" indent="-514350">
              <a:defRPr/>
            </a:pPr>
            <a:r>
              <a:rPr lang="cs-CZ" dirty="0"/>
              <a:t>Instalujte přitom JRE6, např. do C:\Program </a:t>
            </a:r>
            <a:r>
              <a:rPr lang="cs-CZ" dirty="0" err="1"/>
              <a:t>Files</a:t>
            </a:r>
            <a:r>
              <a:rPr lang="cs-CZ" dirty="0"/>
              <a:t>\Java\jre6</a:t>
            </a:r>
            <a:endParaRPr lang="de-DE" dirty="0"/>
          </a:p>
          <a:p>
            <a:pPr marL="731520" lvl="2" indent="0">
              <a:buNone/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JDK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082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590550"/>
            <a:ext cx="8153400" cy="4552950"/>
          </a:xfrm>
        </p:spPr>
        <p:txBody>
          <a:bodyPr>
            <a:normAutofit fontScale="77500" lnSpcReduction="20000"/>
          </a:bodyPr>
          <a:lstStyle/>
          <a:p>
            <a:pPr marL="651510" indent="-514350">
              <a:defRPr/>
            </a:pPr>
            <a:r>
              <a:rPr lang="cs-CZ" dirty="0"/>
              <a:t>Instalace ADT</a:t>
            </a:r>
          </a:p>
          <a:p>
            <a:pPr marL="971550" lvl="1" indent="-514350">
              <a:defRPr/>
            </a:pPr>
            <a:r>
              <a:rPr lang="cs-CZ" dirty="0"/>
              <a:t>Stáhněte </a:t>
            </a:r>
            <a:r>
              <a:rPr lang="cs-CZ" dirty="0" err="1"/>
              <a:t>Eclipse</a:t>
            </a:r>
            <a:r>
              <a:rPr lang="cs-CZ" dirty="0"/>
              <a:t> ADT </a:t>
            </a:r>
            <a:r>
              <a:rPr lang="cs-CZ" sz="1800" dirty="0"/>
              <a:t>(http://developer.android.com/</a:t>
            </a:r>
            <a:r>
              <a:rPr lang="cs-CZ" sz="1800" dirty="0" err="1"/>
              <a:t>sdk</a:t>
            </a:r>
            <a:r>
              <a:rPr lang="cs-CZ" sz="1800" dirty="0"/>
              <a:t>/index.html)</a:t>
            </a:r>
          </a:p>
          <a:p>
            <a:pPr marL="1245870" lvl="2" indent="-514350">
              <a:defRPr/>
            </a:pPr>
            <a:r>
              <a:rPr lang="cs-CZ" dirty="0"/>
              <a:t>Verze 32bit je potřeba</a:t>
            </a:r>
          </a:p>
          <a:p>
            <a:pPr marL="1245870" lvl="2" indent="-514350">
              <a:defRPr/>
            </a:pPr>
            <a:r>
              <a:rPr lang="cs-CZ" dirty="0"/>
              <a:t>Dostanete zipovaná složka</a:t>
            </a:r>
          </a:p>
          <a:p>
            <a:pPr marL="971550" lvl="1" indent="-514350">
              <a:defRPr/>
            </a:pPr>
            <a:r>
              <a:rPr lang="cs-CZ" dirty="0"/>
              <a:t>Rozbalte </a:t>
            </a:r>
            <a:r>
              <a:rPr lang="cs-CZ" dirty="0" err="1"/>
              <a:t>Eclipse</a:t>
            </a:r>
            <a:r>
              <a:rPr lang="cs-CZ" dirty="0"/>
              <a:t> ADT, </a:t>
            </a:r>
            <a:r>
              <a:rPr lang="cs-CZ" dirty="0" err="1"/>
              <a:t>napr</a:t>
            </a:r>
            <a:r>
              <a:rPr lang="cs-CZ" dirty="0"/>
              <a:t>. do C:\adt-bundle-windows-x86-20140702</a:t>
            </a:r>
          </a:p>
          <a:p>
            <a:pPr marL="651510" indent="-514350">
              <a:defRPr/>
            </a:pPr>
            <a:r>
              <a:rPr lang="cs-CZ" dirty="0"/>
              <a:t>Instalace emulátoru</a:t>
            </a:r>
          </a:p>
          <a:p>
            <a:pPr marL="971550" lvl="1" indent="-514350">
              <a:defRPr/>
            </a:pPr>
            <a:r>
              <a:rPr lang="cs-CZ" dirty="0"/>
              <a:t>Otevřete složku C:\adt-bundle-windows-x86-20140702\eclipse</a:t>
            </a:r>
          </a:p>
          <a:p>
            <a:pPr marL="971550" lvl="1" indent="-514350">
              <a:defRPr/>
            </a:pPr>
            <a:r>
              <a:rPr lang="cs-CZ" dirty="0"/>
              <a:t>Zahajte eclipse.exe</a:t>
            </a:r>
          </a:p>
          <a:p>
            <a:pPr marL="971550" lvl="1" indent="-514350">
              <a:defRPr/>
            </a:pPr>
            <a:r>
              <a:rPr lang="cs-CZ" dirty="0"/>
              <a:t>Kliknete na </a:t>
            </a:r>
            <a:r>
              <a:rPr lang="en-US" b="1" dirty="0"/>
              <a:t>SDK Manager</a:t>
            </a:r>
            <a:r>
              <a:rPr lang="en-US" dirty="0"/>
              <a:t> 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Kliknete na ‚</a:t>
            </a:r>
            <a:r>
              <a:rPr lang="cs-CZ" dirty="0" err="1"/>
              <a:t>Deselect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‘</a:t>
            </a:r>
          </a:p>
          <a:p>
            <a:pPr marL="971550" lvl="1" indent="-514350">
              <a:defRPr/>
            </a:pPr>
            <a:r>
              <a:rPr lang="cs-CZ" dirty="0"/>
              <a:t>Vyberte ARM EABI pod Android 4.4.2 (API19)</a:t>
            </a:r>
          </a:p>
          <a:p>
            <a:pPr marL="971550" lvl="1" indent="-514350">
              <a:defRPr/>
            </a:pPr>
            <a:r>
              <a:rPr lang="cs-CZ" dirty="0"/>
              <a:t>Kliknete na </a:t>
            </a:r>
            <a:r>
              <a:rPr lang="cs-CZ" dirty="0" err="1"/>
              <a:t>Install</a:t>
            </a:r>
            <a:r>
              <a:rPr lang="cs-CZ" dirty="0"/>
              <a:t> 1 </a:t>
            </a:r>
            <a:r>
              <a:rPr lang="cs-CZ" dirty="0" err="1"/>
              <a:t>package</a:t>
            </a:r>
            <a:r>
              <a:rPr lang="cs-CZ" dirty="0"/>
              <a:t>, potom </a:t>
            </a:r>
            <a:r>
              <a:rPr lang="cs-CZ" dirty="0" err="1"/>
              <a:t>Accept</a:t>
            </a:r>
            <a:r>
              <a:rPr lang="cs-CZ" dirty="0"/>
              <a:t> a </a:t>
            </a:r>
            <a:r>
              <a:rPr lang="cs-CZ" dirty="0" err="1"/>
              <a:t>Install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Po ukončení restartujte </a:t>
            </a:r>
            <a:r>
              <a:rPr lang="cs-CZ" dirty="0" err="1"/>
              <a:t>Eclipse</a:t>
            </a: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cs-CZ" dirty="0" err="1"/>
              <a:t>Eclipse</a:t>
            </a:r>
            <a:r>
              <a:rPr lang="cs-CZ" dirty="0"/>
              <a:t> ADT</a:t>
            </a:r>
          </a:p>
        </p:txBody>
      </p:sp>
      <p:pic>
        <p:nvPicPr>
          <p:cNvPr id="1026" name="Picture 2" descr="http://developer.android.com/images/tools/sdk-manager-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09950"/>
            <a:ext cx="2286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895350"/>
            <a:ext cx="8153400" cy="4038600"/>
          </a:xfrm>
        </p:spPr>
        <p:txBody>
          <a:bodyPr>
            <a:normAutofit fontScale="62500" lnSpcReduction="20000"/>
          </a:bodyPr>
          <a:lstStyle/>
          <a:p>
            <a:pPr marL="651510" indent="-514350">
              <a:defRPr/>
            </a:pPr>
            <a:r>
              <a:rPr lang="cs-CZ" dirty="0"/>
              <a:t>Konfigurace </a:t>
            </a:r>
            <a:r>
              <a:rPr lang="cs-CZ" dirty="0" err="1"/>
              <a:t>Eclipse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Otevřete složku C:\adt-bundle-windows-x86-20140702\eclipse</a:t>
            </a:r>
          </a:p>
          <a:p>
            <a:pPr marL="971550" lvl="1" indent="-514350">
              <a:defRPr/>
            </a:pPr>
            <a:r>
              <a:rPr lang="cs-CZ" dirty="0"/>
              <a:t>Zahajte eclipse.exe</a:t>
            </a:r>
          </a:p>
          <a:p>
            <a:pPr marL="971550" lvl="1" indent="-514350">
              <a:defRPr/>
            </a:pPr>
            <a:r>
              <a:rPr lang="cs-CZ" dirty="0"/>
              <a:t>Zadejte </a:t>
            </a:r>
            <a:r>
              <a:rPr lang="cs-CZ" dirty="0" err="1"/>
              <a:t>workspace</a:t>
            </a:r>
            <a:r>
              <a:rPr lang="cs-CZ" dirty="0"/>
              <a:t> jako prázdná nebo neexistující složka, např. C:\dev\nis </a:t>
            </a:r>
          </a:p>
          <a:p>
            <a:pPr marL="971550" lvl="1" indent="-514350">
              <a:defRPr/>
            </a:pPr>
            <a:r>
              <a:rPr lang="cs-CZ" dirty="0"/>
              <a:t>Pod Menu Windows-</a:t>
            </a:r>
            <a:r>
              <a:rPr lang="cs-CZ" dirty="0" err="1"/>
              <a:t>Preferences</a:t>
            </a:r>
            <a:r>
              <a:rPr lang="cs-CZ" dirty="0"/>
              <a:t>-Java-</a:t>
            </a:r>
            <a:r>
              <a:rPr lang="cs-CZ" dirty="0" err="1"/>
              <a:t>Installed</a:t>
            </a:r>
            <a:r>
              <a:rPr lang="cs-CZ" dirty="0"/>
              <a:t> JRE, přidejte složku JRE6</a:t>
            </a:r>
          </a:p>
          <a:p>
            <a:pPr marL="651510" indent="-514350">
              <a:defRPr/>
            </a:pPr>
            <a:r>
              <a:rPr lang="cs-CZ" dirty="0"/>
              <a:t>Konfigurace Emulátoru</a:t>
            </a:r>
          </a:p>
          <a:p>
            <a:pPr marL="971550" lvl="1" indent="-514350">
              <a:defRPr/>
            </a:pPr>
            <a:r>
              <a:rPr lang="cs-CZ" dirty="0"/>
              <a:t>Kliknete na </a:t>
            </a:r>
            <a:r>
              <a:rPr lang="cs-CZ" b="1" dirty="0"/>
              <a:t>Android </a:t>
            </a:r>
            <a:r>
              <a:rPr lang="cs-CZ" b="1" dirty="0" err="1"/>
              <a:t>Virtual</a:t>
            </a:r>
            <a:r>
              <a:rPr lang="cs-CZ" b="1" dirty="0"/>
              <a:t> </a:t>
            </a:r>
            <a:r>
              <a:rPr lang="cs-CZ" b="1" dirty="0" err="1"/>
              <a:t>Device</a:t>
            </a:r>
            <a:r>
              <a:rPr lang="cs-CZ" b="1" dirty="0"/>
              <a:t> </a:t>
            </a:r>
            <a:r>
              <a:rPr lang="cs-CZ" b="1" dirty="0" err="1"/>
              <a:t>Manager</a:t>
            </a:r>
            <a:endParaRPr lang="cs-CZ" b="1" dirty="0"/>
          </a:p>
          <a:p>
            <a:pPr marL="971550" lvl="1" indent="-514350">
              <a:defRPr/>
            </a:pPr>
            <a:r>
              <a:rPr lang="cs-CZ" dirty="0"/>
              <a:t>Vyberte </a:t>
            </a:r>
            <a:r>
              <a:rPr lang="cs-CZ" dirty="0" err="1"/>
              <a:t>Create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Zadejte AVD </a:t>
            </a:r>
            <a:r>
              <a:rPr lang="cs-CZ" dirty="0" err="1"/>
              <a:t>name</a:t>
            </a:r>
            <a:r>
              <a:rPr lang="cs-CZ" dirty="0"/>
              <a:t> Nexus</a:t>
            </a:r>
          </a:p>
          <a:p>
            <a:pPr marL="971550" lvl="1" indent="-514350">
              <a:defRPr/>
            </a:pPr>
            <a:r>
              <a:rPr lang="cs-CZ" dirty="0"/>
              <a:t>Zadejte </a:t>
            </a:r>
            <a:r>
              <a:rPr lang="cs-CZ" dirty="0" err="1"/>
              <a:t>Device</a:t>
            </a:r>
            <a:r>
              <a:rPr lang="cs-CZ" dirty="0"/>
              <a:t> Nexus 7, Target Android 4.4.2, CPU Android ARM</a:t>
            </a:r>
          </a:p>
          <a:p>
            <a:pPr marL="971550" lvl="1" indent="-514350">
              <a:defRPr/>
            </a:pPr>
            <a:r>
              <a:rPr lang="cs-CZ" dirty="0"/>
              <a:t>Zadejte Hardware </a:t>
            </a:r>
            <a:r>
              <a:rPr lang="cs-CZ" dirty="0" err="1"/>
              <a:t>keyboard</a:t>
            </a:r>
            <a:r>
              <a:rPr lang="cs-CZ" dirty="0"/>
              <a:t>, Skin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dynamic</a:t>
            </a:r>
            <a:r>
              <a:rPr lang="cs-CZ" dirty="0"/>
              <a:t> hw </a:t>
            </a:r>
            <a:r>
              <a:rPr lang="cs-CZ" dirty="0" err="1"/>
              <a:t>control</a:t>
            </a:r>
            <a:r>
              <a:rPr lang="cs-CZ" dirty="0"/>
              <a:t>, RAM 1024, </a:t>
            </a:r>
            <a:r>
              <a:rPr lang="cs-CZ" dirty="0" err="1"/>
              <a:t>Internal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512, SD </a:t>
            </a:r>
            <a:r>
              <a:rPr lang="cs-CZ" dirty="0" err="1"/>
              <a:t>Card</a:t>
            </a:r>
            <a:r>
              <a:rPr lang="cs-CZ" dirty="0"/>
              <a:t> 512</a:t>
            </a:r>
          </a:p>
          <a:p>
            <a:pPr marL="971550" lvl="1" indent="-514350">
              <a:defRPr/>
            </a:pPr>
            <a:r>
              <a:rPr lang="cs-CZ" dirty="0"/>
              <a:t>Kliknete na Start </a:t>
            </a:r>
          </a:p>
          <a:p>
            <a:pPr marL="1245870" lvl="2" indent="-514350">
              <a:defRPr/>
            </a:pPr>
            <a:r>
              <a:rPr lang="cs-CZ" dirty="0"/>
              <a:t>Může chvílí trvat než nastartuje Android na emulátoru</a:t>
            </a:r>
          </a:p>
          <a:p>
            <a:pPr marL="971550" lvl="1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Eclipse</a:t>
            </a:r>
            <a:r>
              <a:rPr lang="cs-CZ" dirty="0"/>
              <a:t> - Konfigurace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23" y="514350"/>
            <a:ext cx="3856037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24150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19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1"/>
            <a:ext cx="5257800" cy="4416532"/>
          </a:xfrm>
        </p:spPr>
        <p:txBody>
          <a:bodyPr>
            <a:normAutofit fontScale="62500" lnSpcReduction="20000"/>
          </a:bodyPr>
          <a:lstStyle/>
          <a:p>
            <a:pPr marL="651510" indent="-514350">
              <a:defRPr/>
            </a:pPr>
            <a:r>
              <a:rPr lang="cs-CZ" dirty="0"/>
              <a:t>Základní projekt</a:t>
            </a:r>
          </a:p>
          <a:p>
            <a:pPr marL="971550" lvl="1" indent="-514350">
              <a:defRPr/>
            </a:pPr>
            <a:r>
              <a:rPr lang="cs-CZ" dirty="0"/>
              <a:t>Vyberte </a:t>
            </a:r>
            <a:r>
              <a:rPr lang="cs-CZ" dirty="0" err="1"/>
              <a:t>File</a:t>
            </a:r>
            <a:r>
              <a:rPr lang="cs-CZ" dirty="0"/>
              <a:t> – New – Android </a:t>
            </a:r>
            <a:r>
              <a:rPr lang="cs-CZ" dirty="0" err="1"/>
              <a:t>Application</a:t>
            </a:r>
            <a:r>
              <a:rPr lang="cs-CZ" dirty="0"/>
              <a:t> Project</a:t>
            </a:r>
          </a:p>
          <a:p>
            <a:pPr marL="971550" lvl="1" indent="-514350">
              <a:defRPr/>
            </a:pPr>
            <a:r>
              <a:rPr lang="cs-CZ" dirty="0"/>
              <a:t>Zadejte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NIS, Min API 9, Target API 19, </a:t>
            </a:r>
            <a:r>
              <a:rPr lang="cs-CZ" dirty="0" err="1"/>
              <a:t>Compile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API 19</a:t>
            </a:r>
          </a:p>
          <a:p>
            <a:pPr marL="971550" lvl="1" indent="-514350">
              <a:defRPr/>
            </a:pPr>
            <a:r>
              <a:rPr lang="cs-CZ" dirty="0" err="1"/>
              <a:t>Zadajte</a:t>
            </a:r>
            <a:r>
              <a:rPr lang="cs-CZ" dirty="0"/>
              <a:t>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com.example.helloworld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Vyberte na předposlední stránce, </a:t>
            </a:r>
            <a:r>
              <a:rPr lang="cs-CZ" dirty="0" err="1"/>
              <a:t>Empty</a:t>
            </a:r>
            <a:r>
              <a:rPr lang="cs-CZ" dirty="0"/>
              <a:t> </a:t>
            </a:r>
            <a:r>
              <a:rPr lang="cs-CZ" dirty="0" err="1"/>
              <a:t>Activity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Zbytek nechte ve standartní volbě</a:t>
            </a:r>
          </a:p>
          <a:p>
            <a:pPr marL="651510" indent="-514350">
              <a:defRPr/>
            </a:pPr>
            <a:r>
              <a:rPr lang="cs-CZ" dirty="0"/>
              <a:t>Test projektu</a:t>
            </a:r>
          </a:p>
          <a:p>
            <a:pPr marL="971550" lvl="1" indent="-514350">
              <a:defRPr/>
            </a:pPr>
            <a:r>
              <a:rPr lang="cs-CZ" dirty="0"/>
              <a:t>Otevřete MainActivity.java</a:t>
            </a:r>
          </a:p>
          <a:p>
            <a:pPr marL="971550" lvl="1" indent="-514350">
              <a:defRPr/>
            </a:pPr>
            <a:r>
              <a:rPr lang="cs-CZ" dirty="0"/>
              <a:t>Kliknete na Run</a:t>
            </a:r>
          </a:p>
          <a:p>
            <a:pPr marL="971550" lvl="1" indent="-514350">
              <a:defRPr/>
            </a:pPr>
            <a:r>
              <a:rPr lang="cs-CZ" dirty="0"/>
              <a:t>Vyberte Android </a:t>
            </a:r>
            <a:r>
              <a:rPr lang="cs-CZ" dirty="0" err="1"/>
              <a:t>Application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Vyberte Nexus emulátor</a:t>
            </a:r>
          </a:p>
          <a:p>
            <a:pPr marL="971550" lvl="1" indent="-514350">
              <a:defRPr/>
            </a:pPr>
            <a:r>
              <a:rPr lang="cs-CZ" dirty="0"/>
              <a:t>(</a:t>
            </a:r>
            <a:r>
              <a:rPr lang="cs-CZ" dirty="0" err="1"/>
              <a:t>Eclipse</a:t>
            </a:r>
            <a:r>
              <a:rPr lang="cs-CZ" dirty="0"/>
              <a:t> umožňuje testovat primo na Váš Android </a:t>
            </a:r>
            <a:r>
              <a:rPr lang="cs-CZ" dirty="0" err="1"/>
              <a:t>smartphone</a:t>
            </a:r>
            <a:r>
              <a:rPr lang="cs-CZ" dirty="0"/>
              <a:t> připojený přes USB, vice http://developer.android.com/</a:t>
            </a:r>
            <a:r>
              <a:rPr lang="cs-CZ" dirty="0" err="1"/>
              <a:t>tools</a:t>
            </a:r>
            <a:r>
              <a:rPr lang="cs-CZ" dirty="0"/>
              <a:t>/</a:t>
            </a:r>
            <a:r>
              <a:rPr lang="cs-CZ" dirty="0" err="1"/>
              <a:t>extras</a:t>
            </a:r>
            <a:r>
              <a:rPr lang="cs-CZ" dirty="0"/>
              <a:t>/oem-usb.html)</a:t>
            </a:r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Eclipse</a:t>
            </a:r>
            <a:r>
              <a:rPr lang="cs-CZ" dirty="0"/>
              <a:t> – Nový projekt</a:t>
            </a:r>
          </a:p>
        </p:txBody>
      </p:sp>
      <p:pic>
        <p:nvPicPr>
          <p:cNvPr id="3074" name="Picture 2" descr="http://developer.android.com/images/tools/eclipse-r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10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ana\AppData\Local\Temp\SNAGHTML14075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19150"/>
            <a:ext cx="3352800" cy="426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52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kana\AppData\Local\Temp\SNAGHTML18e4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24" y="688340"/>
            <a:ext cx="3519977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46779"/>
            <a:ext cx="5562600" cy="3071603"/>
          </a:xfrm>
        </p:spPr>
        <p:txBody>
          <a:bodyPr>
            <a:normAutofit fontScale="47500" lnSpcReduction="20000"/>
          </a:bodyPr>
          <a:lstStyle/>
          <a:p>
            <a:pPr marL="274320" indent="-274320">
              <a:defRPr/>
            </a:pPr>
            <a:r>
              <a:rPr lang="cs-CZ" dirty="0"/>
              <a:t>Příprava </a:t>
            </a:r>
            <a:r>
              <a:rPr lang="cs-CZ" dirty="0" err="1"/>
              <a:t>Eclipse</a:t>
            </a:r>
            <a:r>
              <a:rPr lang="cs-CZ" dirty="0"/>
              <a:t> </a:t>
            </a:r>
            <a:r>
              <a:rPr lang="cs-CZ" dirty="0" err="1"/>
              <a:t>workspace</a:t>
            </a:r>
            <a:r>
              <a:rPr lang="cs-CZ" dirty="0"/>
              <a:t> pro nás NIS projekt</a:t>
            </a:r>
          </a:p>
          <a:p>
            <a:pPr marL="548640" lvl="2">
              <a:defRPr/>
            </a:pPr>
            <a:r>
              <a:rPr lang="cs-CZ" dirty="0"/>
              <a:t>Rozbalte NIS_Android.zip, který jste dostali emailem</a:t>
            </a:r>
          </a:p>
          <a:p>
            <a:pPr marL="548640" lvl="2">
              <a:defRPr/>
            </a:pPr>
            <a:r>
              <a:rPr lang="cs-CZ" dirty="0" err="1"/>
              <a:t>File</a:t>
            </a:r>
            <a:r>
              <a:rPr lang="cs-CZ" dirty="0"/>
              <a:t> – Import – Android – </a:t>
            </a:r>
            <a:r>
              <a:rPr lang="cs-CZ" dirty="0" err="1"/>
              <a:t>Existing</a:t>
            </a:r>
            <a:r>
              <a:rPr lang="cs-CZ" dirty="0"/>
              <a:t> Android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Workspace</a:t>
            </a:r>
            <a:endParaRPr lang="cs-CZ" dirty="0"/>
          </a:p>
          <a:p>
            <a:pPr marL="548640" lvl="2">
              <a:defRPr/>
            </a:pPr>
            <a:r>
              <a:rPr lang="cs-CZ" dirty="0" err="1"/>
              <a:t>Browse</a:t>
            </a:r>
            <a:r>
              <a:rPr lang="cs-CZ" dirty="0"/>
              <a:t> – vyberte </a:t>
            </a:r>
            <a:r>
              <a:rPr lang="cs-CZ" dirty="0" err="1"/>
              <a:t>slozku</a:t>
            </a:r>
            <a:r>
              <a:rPr lang="cs-CZ" dirty="0"/>
              <a:t> </a:t>
            </a:r>
            <a:r>
              <a:rPr lang="cs-CZ" dirty="0" err="1"/>
              <a:t>NIS_Android</a:t>
            </a:r>
            <a:endParaRPr lang="cs-CZ" dirty="0"/>
          </a:p>
          <a:p>
            <a:pPr marL="548640" lvl="2">
              <a:defRPr/>
            </a:pPr>
            <a:r>
              <a:rPr lang="cs-CZ" dirty="0"/>
              <a:t>Vyberte projekt </a:t>
            </a:r>
            <a:r>
              <a:rPr lang="cs-CZ" dirty="0" err="1"/>
              <a:t>nis</a:t>
            </a:r>
            <a:r>
              <a:rPr lang="cs-CZ" dirty="0"/>
              <a:t> (appcompat_v7 nevyberte)</a:t>
            </a:r>
          </a:p>
          <a:p>
            <a:pPr marL="548640" lvl="2">
              <a:defRPr/>
            </a:pPr>
            <a:r>
              <a:rPr lang="cs-CZ" dirty="0"/>
              <a:t>Vyberte copy </a:t>
            </a:r>
            <a:r>
              <a:rPr lang="cs-CZ" dirty="0" err="1"/>
              <a:t>project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workspace</a:t>
            </a:r>
            <a:endParaRPr lang="cs-CZ" dirty="0"/>
          </a:p>
          <a:p>
            <a:pPr marL="548640" lvl="2">
              <a:defRPr/>
            </a:pPr>
            <a:r>
              <a:rPr lang="cs-CZ" dirty="0"/>
              <a:t>Kliknete na </a:t>
            </a:r>
            <a:r>
              <a:rPr lang="cs-CZ" dirty="0" err="1"/>
              <a:t>Finish</a:t>
            </a:r>
            <a:r>
              <a:rPr lang="cs-CZ" dirty="0"/>
              <a:t> (objeví se novy projekt </a:t>
            </a:r>
            <a:r>
              <a:rPr lang="cs-CZ" dirty="0" err="1"/>
              <a:t>nis</a:t>
            </a:r>
            <a:r>
              <a:rPr lang="cs-CZ" dirty="0"/>
              <a:t> ve </a:t>
            </a:r>
            <a:r>
              <a:rPr lang="cs-CZ" dirty="0" err="1"/>
              <a:t>workspace</a:t>
            </a:r>
            <a:r>
              <a:rPr lang="cs-CZ" dirty="0"/>
              <a:t>)</a:t>
            </a:r>
          </a:p>
          <a:p>
            <a:pPr marL="274320" indent="-274320">
              <a:defRPr/>
            </a:pPr>
            <a:r>
              <a:rPr lang="cs-CZ" dirty="0"/>
              <a:t>Příprava webový serveru</a:t>
            </a:r>
          </a:p>
          <a:p>
            <a:pPr marL="548640" lvl="2">
              <a:defRPr/>
            </a:pPr>
            <a:r>
              <a:rPr lang="cs-CZ" dirty="0"/>
              <a:t>Pomoci editoru, přidejte Váš </a:t>
            </a:r>
            <a:r>
              <a:rPr lang="cs-CZ" dirty="0" err="1"/>
              <a:t>databazový</a:t>
            </a:r>
            <a:r>
              <a:rPr lang="cs-CZ" dirty="0"/>
              <a:t> </a:t>
            </a:r>
            <a:r>
              <a:rPr lang="cs-CZ" dirty="0" err="1"/>
              <a:t>login</a:t>
            </a:r>
            <a:r>
              <a:rPr lang="cs-CZ" dirty="0"/>
              <a:t> a heslo do </a:t>
            </a:r>
            <a:r>
              <a:rPr lang="cs-CZ" dirty="0" err="1"/>
              <a:t>getDataForAndroid.php</a:t>
            </a:r>
            <a:endParaRPr lang="cs-CZ" dirty="0"/>
          </a:p>
          <a:p>
            <a:pPr marL="548640" lvl="2">
              <a:defRPr/>
            </a:pPr>
            <a:r>
              <a:rPr lang="cs-CZ" dirty="0"/>
              <a:t>Kopírujte </a:t>
            </a:r>
            <a:r>
              <a:rPr lang="cs-CZ" dirty="0" err="1"/>
              <a:t>getDataForAndroid.php</a:t>
            </a:r>
            <a:r>
              <a:rPr lang="cs-CZ" dirty="0"/>
              <a:t> přes FTP na ftp:\\databaze.fbmi.cvut.cz</a:t>
            </a:r>
          </a:p>
          <a:p>
            <a:pPr marL="274320" indent="-274320">
              <a:defRPr/>
            </a:pPr>
            <a:r>
              <a:rPr lang="cs-CZ" dirty="0"/>
              <a:t>Test projektu</a:t>
            </a:r>
          </a:p>
          <a:p>
            <a:pPr marL="548640" lvl="2">
              <a:defRPr/>
            </a:pPr>
            <a:r>
              <a:rPr lang="cs-CZ" dirty="0"/>
              <a:t>Otevřete </a:t>
            </a:r>
            <a:r>
              <a:rPr lang="cs-CZ" dirty="0" err="1"/>
              <a:t>nis</a:t>
            </a:r>
            <a:r>
              <a:rPr lang="cs-CZ" dirty="0"/>
              <a:t> – </a:t>
            </a:r>
            <a:r>
              <a:rPr lang="cs-CZ" dirty="0" err="1"/>
              <a:t>src</a:t>
            </a:r>
            <a:r>
              <a:rPr lang="cs-CZ" dirty="0"/>
              <a:t> – </a:t>
            </a:r>
            <a:r>
              <a:rPr lang="en-US" dirty="0" err="1"/>
              <a:t>cz.cvut.fbmi.nis</a:t>
            </a:r>
            <a:r>
              <a:rPr lang="cs-CZ" dirty="0"/>
              <a:t> - MainActivity.java</a:t>
            </a:r>
          </a:p>
          <a:p>
            <a:pPr marL="548640" lvl="2">
              <a:defRPr/>
            </a:pPr>
            <a:r>
              <a:rPr lang="cs-CZ" dirty="0"/>
              <a:t>Kliknete na Run</a:t>
            </a:r>
          </a:p>
          <a:p>
            <a:pPr marL="274320" lvl="1">
              <a:defRPr/>
            </a:pPr>
            <a:endParaRPr lang="cs-CZ" dirty="0"/>
          </a:p>
          <a:p>
            <a:pPr marL="274320"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Eclipse</a:t>
            </a:r>
            <a:r>
              <a:rPr lang="cs-CZ" dirty="0"/>
              <a:t> – </a:t>
            </a:r>
            <a:r>
              <a:rPr lang="cs-CZ" dirty="0" err="1"/>
              <a:t>zakladni</a:t>
            </a:r>
            <a:r>
              <a:rPr lang="cs-CZ" dirty="0"/>
              <a:t> projekt NIS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718382"/>
            <a:ext cx="2865437" cy="140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Elbow Connector 5"/>
          <p:cNvCxnSpPr/>
          <p:nvPr/>
        </p:nvCxnSpPr>
        <p:spPr>
          <a:xfrm rot="10800000" flipV="1">
            <a:off x="4389438" y="3638550"/>
            <a:ext cx="2544763" cy="675800"/>
          </a:xfrm>
          <a:prstGeom prst="bentConnector3">
            <a:avLst>
              <a:gd name="adj1" fmla="val -70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85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2046</Words>
  <Application>Microsoft Office PowerPoint</Application>
  <PresentationFormat>On-screen Show (16:9)</PresentationFormat>
  <Paragraphs>282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Agency FB</vt:lpstr>
      <vt:lpstr>Arial</vt:lpstr>
      <vt:lpstr>Calibri</vt:lpstr>
      <vt:lpstr>Tw Cen MT</vt:lpstr>
      <vt:lpstr>Wingdings</vt:lpstr>
      <vt:lpstr>Wingdings 2</vt:lpstr>
      <vt:lpstr>WidescreenPresentation</vt:lpstr>
      <vt:lpstr>INFORmation systems in healthcare</vt:lpstr>
      <vt:lpstr>Co uděláme v dnešním cvičení? </vt:lpstr>
      <vt:lpstr>Úvod do Android</vt:lpstr>
      <vt:lpstr>Úvod do Android – vývojové infrastruktura</vt:lpstr>
      <vt:lpstr>Úvod do Android – JDK</vt:lpstr>
      <vt:lpstr>Úvod do Android – Eclipse ADT</vt:lpstr>
      <vt:lpstr>Eclipse - Konfigurace</vt:lpstr>
      <vt:lpstr>Eclipse – Nový projekt</vt:lpstr>
      <vt:lpstr>Eclipse – zakladni projekt NIS</vt:lpstr>
      <vt:lpstr>Eclipse – orientace ve workspace</vt:lpstr>
      <vt:lpstr>Projekt NIS – MainActivity.java</vt:lpstr>
      <vt:lpstr>Projekt NIS – MainActivity.java</vt:lpstr>
      <vt:lpstr>Projekt NIS – MainActivity.java - getVisitsHistory</vt:lpstr>
      <vt:lpstr>Projekt NIS – MainActivity.java</vt:lpstr>
      <vt:lpstr>Co budete cvičit po celém semestru?</vt:lpstr>
      <vt:lpstr>Týmový projekt</vt:lpstr>
      <vt:lpstr>Týmový projekt</vt:lpstr>
      <vt:lpstr>Týmový projekt</vt:lpstr>
      <vt:lpstr>Týmový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2019-01-03T12:31:39Z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