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69" r:id="rId5"/>
    <p:sldId id="275" r:id="rId6"/>
    <p:sldId id="274" r:id="rId7"/>
    <p:sldId id="283" r:id="rId8"/>
    <p:sldId id="284" r:id="rId9"/>
    <p:sldId id="285" r:id="rId10"/>
    <p:sldId id="286" r:id="rId11"/>
    <p:sldId id="287" r:id="rId12"/>
    <p:sldId id="277" r:id="rId13"/>
    <p:sldId id="262" r:id="rId14"/>
    <p:sldId id="260" r:id="rId15"/>
    <p:sldId id="258" r:id="rId16"/>
    <p:sldId id="259" r:id="rId17"/>
    <p:sldId id="261" r:id="rId18"/>
    <p:sldId id="263" r:id="rId19"/>
    <p:sldId id="264" r:id="rId20"/>
    <p:sldId id="265" r:id="rId21"/>
    <p:sldId id="266" r:id="rId22"/>
    <p:sldId id="267" r:id="rId23"/>
    <p:sldId id="270" r:id="rId24"/>
    <p:sldId id="278" r:id="rId25"/>
    <p:sldId id="279" r:id="rId26"/>
    <p:sldId id="272" r:id="rId27"/>
    <p:sldId id="280" r:id="rId28"/>
    <p:sldId id="281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6BFEC311-B95D-4D9A-A46A-B8802DFEE002}">
          <p14:sldIdLst>
            <p14:sldId id="256"/>
            <p14:sldId id="257"/>
            <p14:sldId id="268"/>
            <p14:sldId id="269"/>
            <p14:sldId id="275"/>
            <p14:sldId id="274"/>
            <p14:sldId id="283"/>
            <p14:sldId id="284"/>
            <p14:sldId id="285"/>
            <p14:sldId id="286"/>
            <p14:sldId id="287"/>
            <p14:sldId id="277"/>
            <p14:sldId id="262"/>
            <p14:sldId id="260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70"/>
            <p14:sldId id="278"/>
            <p14:sldId id="279"/>
            <p14:sldId id="272"/>
            <p14:sldId id="280"/>
            <p14:sldId id="28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C3C0F-521A-431E-972E-4D55F4D9BC8D}" type="datetimeFigureOut">
              <a:rPr lang="cs-CZ" smtClean="0"/>
              <a:pPr/>
              <a:t>15. 12. 2014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7F12-E9BB-4B4F-BA14-6180484C570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54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7F12-E9BB-4B4F-BA14-6180484C570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743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7F12-E9BB-4B4F-BA14-6180484C5704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8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baze.fbmi.cvut.cz/binaond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NIS – Modul Registrace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94871" y="6188321"/>
            <a:ext cx="6808152" cy="387843"/>
          </a:xfrm>
        </p:spPr>
        <p:txBody>
          <a:bodyPr>
            <a:normAutofit lnSpcReduction="10000"/>
          </a:bodyPr>
          <a:lstStyle/>
          <a:p>
            <a:r>
              <a:rPr lang="cs-CZ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Sandra Marková, Ondřej Bína, Matyáš </a:t>
            </a:r>
            <a:r>
              <a:rPr lang="cs-CZ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Dudař</a:t>
            </a:r>
            <a:endParaRPr lang="cs-CZ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8" descr="https://www.websequencediagrams.com/index.php?png=mscvRBsvc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586" y="294363"/>
            <a:ext cx="9444625" cy="5780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 descr="https://www.websequencediagrams.com/index.php?png=msc4AAx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2228" name="AutoShape 4" descr="https://www.websequencediagrams.com/index.php?png=msc4AAx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2230" name="AutoShape 6" descr="https://www.websequencediagrams.com/index.php?png=msc4AAx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52232" name="Picture 8" descr="https://www.websequencediagrams.com/index.php?png=mscq10Cd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734" y="263047"/>
            <a:ext cx="8910685" cy="6172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ndra\AppData\Local\Temp\Výkre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9407" y="1789952"/>
            <a:ext cx="10415752" cy="3825346"/>
          </a:xfrm>
          <a:prstGeom prst="rect">
            <a:avLst/>
          </a:prstGeom>
          <a:noFill/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452780" y="0"/>
            <a:ext cx="10018713" cy="1752599"/>
          </a:xfrm>
        </p:spPr>
        <p:txBody>
          <a:bodyPr/>
          <a:lstStyle/>
          <a:p>
            <a:r>
              <a:rPr lang="cs-CZ" dirty="0" smtClean="0"/>
              <a:t>Návrh databáze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9751536" cy="5339219"/>
          </a:xfrm>
        </p:spPr>
        <p:txBody>
          <a:bodyPr>
            <a:normAutofit/>
          </a:bodyPr>
          <a:lstStyle/>
          <a:p>
            <a:r>
              <a:rPr lang="cs-CZ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Implementace</a:t>
            </a:r>
            <a:endParaRPr lang="cs-CZ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3732989" y="2075910"/>
            <a:ext cx="47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Vytvoření žádosti pacienta o přístup do systému</a:t>
            </a:r>
            <a:endParaRPr lang="cs-CZ" dirty="0"/>
          </a:p>
        </p:txBody>
      </p:sp>
      <p:sp>
        <p:nvSpPr>
          <p:cNvPr id="5" name="Šipka doprava 4"/>
          <p:cNvSpPr/>
          <p:nvPr/>
        </p:nvSpPr>
        <p:spPr>
          <a:xfrm rot="5400000">
            <a:off x="5829312" y="2600780"/>
            <a:ext cx="390018" cy="177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3693347" y="2982688"/>
            <a:ext cx="70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Odmítnutí či schválení žádosti pacienta doktorem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7194372" y="4504960"/>
            <a:ext cx="51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Informování pacienta o povolení jeho žádosti</a:t>
            </a:r>
            <a:endParaRPr lang="cs-CZ" dirty="0"/>
          </a:p>
        </p:txBody>
      </p:sp>
      <p:sp>
        <p:nvSpPr>
          <p:cNvPr id="11" name="Šipka doprava 10"/>
          <p:cNvSpPr/>
          <p:nvPr/>
        </p:nvSpPr>
        <p:spPr>
          <a:xfrm rot="2651722">
            <a:off x="6785248" y="3448589"/>
            <a:ext cx="390018" cy="177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6252832" y="3736678"/>
            <a:ext cx="51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Nastavení omezení a vytvoření uživatele</a:t>
            </a:r>
            <a:endParaRPr lang="cs-CZ" dirty="0"/>
          </a:p>
        </p:txBody>
      </p:sp>
      <p:sp>
        <p:nvSpPr>
          <p:cNvPr id="13" name="Šipka doprava 12"/>
          <p:cNvSpPr/>
          <p:nvPr/>
        </p:nvSpPr>
        <p:spPr>
          <a:xfrm rot="2651722">
            <a:off x="7751774" y="4216871"/>
            <a:ext cx="390018" cy="177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ipka doprava 13"/>
          <p:cNvSpPr/>
          <p:nvPr/>
        </p:nvSpPr>
        <p:spPr>
          <a:xfrm rot="7520095">
            <a:off x="4675673" y="3456476"/>
            <a:ext cx="390018" cy="1962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/>
          <p:cNvSpPr txBox="1"/>
          <p:nvPr/>
        </p:nvSpPr>
        <p:spPr>
          <a:xfrm>
            <a:off x="1387196" y="3736677"/>
            <a:ext cx="51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Informování pacienta o odmítnutí jeho žádosti</a:t>
            </a:r>
            <a:endParaRPr lang="cs-CZ" dirty="0"/>
          </a:p>
        </p:txBody>
      </p:sp>
      <p:sp>
        <p:nvSpPr>
          <p:cNvPr id="17" name="Nadpis 1"/>
          <p:cNvSpPr txBox="1">
            <a:spLocks/>
          </p:cNvSpPr>
          <p:nvPr/>
        </p:nvSpPr>
        <p:spPr>
          <a:xfrm>
            <a:off x="1103577" y="436005"/>
            <a:ext cx="10018713" cy="11931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Proces registrace pacienta</a:t>
            </a:r>
            <a:endParaRPr lang="cs-CZ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368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33790" y="187890"/>
            <a:ext cx="10018713" cy="119310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Vytvoření žádosti pacienta o přístup do systému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36" y="1777893"/>
            <a:ext cx="3119506" cy="1553227"/>
          </a:xfrm>
        </p:spPr>
      </p:pic>
      <p:sp>
        <p:nvSpPr>
          <p:cNvPr id="7" name="Šipka doprava 6"/>
          <p:cNvSpPr/>
          <p:nvPr/>
        </p:nvSpPr>
        <p:spPr>
          <a:xfrm>
            <a:off x="5340425" y="23121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38" y="1280786"/>
            <a:ext cx="3400519" cy="2831659"/>
          </a:xfrm>
          <a:prstGeom prst="rect">
            <a:avLst/>
          </a:prstGeom>
        </p:spPr>
      </p:pic>
      <p:sp>
        <p:nvSpPr>
          <p:cNvPr id="9" name="Ohnutá šipka 8"/>
          <p:cNvSpPr/>
          <p:nvPr/>
        </p:nvSpPr>
        <p:spPr>
          <a:xfrm rot="10800000">
            <a:off x="8158099" y="4556644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1562636" y="5240658"/>
            <a:ext cx="54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(…,</a:t>
            </a:r>
            <a:r>
              <a:rPr lang="cs-CZ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(…,</a:t>
            </a:r>
            <a:r>
              <a:rPr lang="cs-CZ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1382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33790" y="187890"/>
            <a:ext cx="10018713" cy="119310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Schválení či odmítnutí žádosti pacienta o přístup</a:t>
            </a:r>
            <a:endParaRPr lang="cs-CZ" dirty="0"/>
          </a:p>
        </p:txBody>
      </p:sp>
      <p:sp>
        <p:nvSpPr>
          <p:cNvPr id="7" name="Šipka doprava 6"/>
          <p:cNvSpPr/>
          <p:nvPr/>
        </p:nvSpPr>
        <p:spPr>
          <a:xfrm>
            <a:off x="5753942" y="16808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86" y="1356254"/>
            <a:ext cx="2957934" cy="1249472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41" y="1731662"/>
            <a:ext cx="3263612" cy="383053"/>
          </a:xfrm>
          <a:prstGeom prst="rect">
            <a:avLst/>
          </a:prstGeom>
        </p:spPr>
      </p:pic>
      <p:sp>
        <p:nvSpPr>
          <p:cNvPr id="10" name="Ohnutá šipka 9"/>
          <p:cNvSpPr/>
          <p:nvPr/>
        </p:nvSpPr>
        <p:spPr>
          <a:xfrm rot="10800000">
            <a:off x="9143997" y="2751340"/>
            <a:ext cx="1152397" cy="10064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68" y="3285411"/>
            <a:ext cx="7170518" cy="977358"/>
          </a:xfrm>
          <a:prstGeom prst="rect">
            <a:avLst/>
          </a:prstGeom>
        </p:spPr>
      </p:pic>
      <p:cxnSp>
        <p:nvCxnSpPr>
          <p:cNvPr id="16" name="Přímá spojnice se šipkou 15"/>
          <p:cNvCxnSpPr/>
          <p:nvPr/>
        </p:nvCxnSpPr>
        <p:spPr>
          <a:xfrm flipH="1">
            <a:off x="4208745" y="4166613"/>
            <a:ext cx="3399090" cy="78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Obráze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86" y="5066789"/>
            <a:ext cx="2988856" cy="412256"/>
          </a:xfrm>
          <a:prstGeom prst="rect">
            <a:avLst/>
          </a:prstGeom>
        </p:spPr>
      </p:pic>
      <p:cxnSp>
        <p:nvCxnSpPr>
          <p:cNvPr id="19" name="Přímá spojnice se šipkou 18"/>
          <p:cNvCxnSpPr/>
          <p:nvPr/>
        </p:nvCxnSpPr>
        <p:spPr>
          <a:xfrm>
            <a:off x="8493509" y="4181958"/>
            <a:ext cx="450075" cy="770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2944249" y="2894619"/>
            <a:ext cx="507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6612422" y="5066789"/>
            <a:ext cx="54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authorized = 2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7215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809987" y="388307"/>
            <a:ext cx="9425859" cy="119310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Nastavení pacientových registračních kapacit a vytvoření nového uživatele</a:t>
            </a:r>
            <a:endParaRPr lang="cs-CZ" dirty="0"/>
          </a:p>
        </p:txBody>
      </p:sp>
      <p:sp>
        <p:nvSpPr>
          <p:cNvPr id="6" name="Šipka doprava 5"/>
          <p:cNvSpPr/>
          <p:nvPr/>
        </p:nvSpPr>
        <p:spPr>
          <a:xfrm>
            <a:off x="5816277" y="3057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7070232" y="2796280"/>
            <a:ext cx="5121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authorized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=1,minutes=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,weekly=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,monthly=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cs-C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7070231" y="3542522"/>
            <a:ext cx="512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cs-CZ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user(…) </a:t>
            </a:r>
            <a:r>
              <a:rPr lang="cs-CZ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(…)</a:t>
            </a:r>
            <a:endParaRPr lang="cs-C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7" y="2011902"/>
            <a:ext cx="3756798" cy="264778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3206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511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Informování pacienta o schválení či odmítnutí žádosti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</a:t>
            </a:r>
            <a:r>
              <a:rPr lang="cs-CZ" dirty="0" smtClean="0"/>
              <a:t>yužita </a:t>
            </a:r>
            <a:r>
              <a:rPr lang="cs-CZ" dirty="0" err="1" smtClean="0"/>
              <a:t>php</a:t>
            </a:r>
            <a:r>
              <a:rPr lang="cs-CZ" dirty="0" smtClean="0"/>
              <a:t> funkce mail()</a:t>
            </a:r>
          </a:p>
          <a:p>
            <a:r>
              <a:rPr lang="cs-CZ" dirty="0" smtClean="0"/>
              <a:t>při schválení obsahuje email:</a:t>
            </a:r>
          </a:p>
          <a:p>
            <a:pPr lvl="1"/>
            <a:r>
              <a:rPr lang="cs-CZ" dirty="0" smtClean="0"/>
              <a:t>pacientův </a:t>
            </a:r>
            <a:r>
              <a:rPr lang="cs-CZ" dirty="0" err="1" smtClean="0"/>
              <a:t>login</a:t>
            </a:r>
            <a:r>
              <a:rPr lang="cs-CZ" dirty="0" smtClean="0"/>
              <a:t>(jeho emailová adresa)</a:t>
            </a:r>
          </a:p>
          <a:p>
            <a:pPr lvl="1"/>
            <a:r>
              <a:rPr lang="cs-CZ" dirty="0"/>
              <a:t>p</a:t>
            </a:r>
            <a:r>
              <a:rPr lang="cs-CZ" dirty="0" smtClean="0"/>
              <a:t>acientovo heslo(rodné číslo)</a:t>
            </a:r>
          </a:p>
          <a:p>
            <a:r>
              <a:rPr lang="cs-CZ" dirty="0"/>
              <a:t>t</a:t>
            </a:r>
            <a:r>
              <a:rPr lang="cs-CZ" dirty="0" smtClean="0"/>
              <a:t>eď už se může pacient přihlásit do systému</a:t>
            </a:r>
          </a:p>
          <a:p>
            <a:r>
              <a:rPr lang="cs-CZ" dirty="0"/>
              <a:t>f</a:t>
            </a:r>
            <a:r>
              <a:rPr lang="cs-CZ" dirty="0" smtClean="0"/>
              <a:t>unkčnost registrace si můžete ověřit na </a:t>
            </a:r>
            <a:r>
              <a:rPr lang="cs-CZ" dirty="0" smtClean="0">
                <a:solidFill>
                  <a:srgbClr val="FF0000"/>
                </a:solidFill>
                <a:hlinkClick r:id="rId2"/>
              </a:rPr>
              <a:t>http://databaze.fbmi.cvut.cz/binaondr </a:t>
            </a:r>
            <a:endParaRPr lang="cs-CZ" dirty="0">
              <a:solidFill>
                <a:srgbClr val="FF0000"/>
              </a:solidFill>
            </a:endParaRPr>
          </a:p>
          <a:p>
            <a:pPr lvl="1"/>
            <a:endParaRPr lang="cs-CZ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7845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375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Proces přihlášení pacienta a práce s jeho informacemi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41651" y="2619657"/>
            <a:ext cx="445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/>
              <a:t>Přihlášení pacienta do systému</a:t>
            </a:r>
          </a:p>
        </p:txBody>
      </p:sp>
      <p:sp>
        <p:nvSpPr>
          <p:cNvPr id="7" name="Šipka doprava 6"/>
          <p:cNvSpPr/>
          <p:nvPr/>
        </p:nvSpPr>
        <p:spPr>
          <a:xfrm rot="7357624">
            <a:off x="3847267" y="3340147"/>
            <a:ext cx="390018" cy="177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ipka doprava 8"/>
          <p:cNvSpPr/>
          <p:nvPr/>
        </p:nvSpPr>
        <p:spPr>
          <a:xfrm rot="3468178">
            <a:off x="7662287" y="3339926"/>
            <a:ext cx="390018" cy="177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/>
          <p:cNvSpPr txBox="1"/>
          <p:nvPr/>
        </p:nvSpPr>
        <p:spPr>
          <a:xfrm>
            <a:off x="1974786" y="3775755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Změna osobních údajů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6350697" y="3775755"/>
            <a:ext cx="56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Zobrazení doktorem přidělených rezervačních kapacit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5932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851744" cy="5376797"/>
          </a:xfrm>
        </p:spPr>
        <p:txBody>
          <a:bodyPr>
            <a:normAutofit/>
          </a:bodyPr>
          <a:lstStyle/>
          <a:p>
            <a:r>
              <a:rPr lang="cs-CZ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Analýza</a:t>
            </a:r>
            <a:endParaRPr lang="cs-CZ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233790" y="187890"/>
            <a:ext cx="10018713" cy="1193104"/>
          </a:xfrm>
        </p:spPr>
        <p:txBody>
          <a:bodyPr>
            <a:normAutofit/>
          </a:bodyPr>
          <a:lstStyle/>
          <a:p>
            <a:r>
              <a:rPr lang="cs-CZ" dirty="0" smtClean="0"/>
              <a:t>Přihlášení pacienta do systému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9" b="33183"/>
          <a:stretch/>
        </p:blipFill>
        <p:spPr>
          <a:xfrm>
            <a:off x="1623228" y="1380994"/>
            <a:ext cx="3675281" cy="1387258"/>
          </a:xfrm>
          <a:prstGeom prst="rect">
            <a:avLst/>
          </a:prstGeom>
        </p:spPr>
      </p:pic>
      <p:sp>
        <p:nvSpPr>
          <p:cNvPr id="6" name="Šipka doprava 5"/>
          <p:cNvSpPr/>
          <p:nvPr/>
        </p:nvSpPr>
        <p:spPr>
          <a:xfrm rot="3088172">
            <a:off x="5693041" y="25888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4" b="49165"/>
          <a:stretch/>
        </p:blipFill>
        <p:spPr>
          <a:xfrm>
            <a:off x="5298509" y="3961356"/>
            <a:ext cx="6718146" cy="1241968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6182245" y="3469710"/>
            <a:ext cx="583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Úvodní stránka s menu pro pacienta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3249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233790" y="187890"/>
            <a:ext cx="10018713" cy="1193104"/>
          </a:xfrm>
        </p:spPr>
        <p:txBody>
          <a:bodyPr>
            <a:normAutofit/>
          </a:bodyPr>
          <a:lstStyle/>
          <a:p>
            <a:r>
              <a:rPr lang="cs-CZ" dirty="0" smtClean="0"/>
              <a:t>Změna pacientových osobních údajů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78" y="1262779"/>
            <a:ext cx="2030508" cy="472858"/>
          </a:xfrm>
          <a:prstGeom prst="rect">
            <a:avLst/>
          </a:prstGeom>
        </p:spPr>
      </p:pic>
      <p:sp>
        <p:nvSpPr>
          <p:cNvPr id="7" name="Šipka doprava 6"/>
          <p:cNvSpPr/>
          <p:nvPr/>
        </p:nvSpPr>
        <p:spPr>
          <a:xfrm rot="872323">
            <a:off x="4688263" y="15952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54" y="1306037"/>
            <a:ext cx="4359790" cy="1943521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1859036" y="3814508"/>
            <a:ext cx="89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=…,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user_password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=…,email=… 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=…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1859036" y="4233484"/>
            <a:ext cx="75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patient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=…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=…,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name=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=…</a:t>
            </a:r>
          </a:p>
        </p:txBody>
      </p:sp>
      <p:cxnSp>
        <p:nvCxnSpPr>
          <p:cNvPr id="12" name="Přímá spojnice se šipkou 11"/>
          <p:cNvCxnSpPr/>
          <p:nvPr/>
        </p:nvCxnSpPr>
        <p:spPr>
          <a:xfrm flipH="1">
            <a:off x="5711836" y="3093929"/>
            <a:ext cx="1027167" cy="67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Šipka dolů 13"/>
          <p:cNvSpPr/>
          <p:nvPr/>
        </p:nvSpPr>
        <p:spPr>
          <a:xfrm>
            <a:off x="5555260" y="4663849"/>
            <a:ext cx="313151" cy="37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86" y="5268734"/>
            <a:ext cx="5048250" cy="828675"/>
          </a:xfrm>
          <a:prstGeom prst="rect">
            <a:avLst/>
          </a:prstGeom>
        </p:spPr>
      </p:pic>
      <p:sp>
        <p:nvSpPr>
          <p:cNvPr id="13" name="TextovéPole 12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32891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233790" y="187890"/>
            <a:ext cx="10018713" cy="119310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Zobrazení doktorem přidělených rezervačních kapacit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15" y="1380994"/>
            <a:ext cx="3413736" cy="535488"/>
          </a:xfrm>
          <a:prstGeom prst="rect">
            <a:avLst/>
          </a:prstGeom>
        </p:spPr>
      </p:pic>
      <p:sp>
        <p:nvSpPr>
          <p:cNvPr id="6" name="Šipka doprava 5"/>
          <p:cNvSpPr/>
          <p:nvPr/>
        </p:nvSpPr>
        <p:spPr>
          <a:xfrm rot="1993866">
            <a:off x="3401876" y="21449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96" y="3616253"/>
            <a:ext cx="7418783" cy="130362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1440493" y="2858046"/>
            <a:ext cx="10258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patient.minutes,patient.daily,patient.weekly,patient.monthly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user on patient.id = </a:t>
            </a:r>
            <a:r>
              <a:rPr lang="cs-CZ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user.patient_id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user.user_id</a:t>
            </a:r>
            <a:r>
              <a:rPr lang="cs-CZ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=…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smtClean="0"/>
              <a:t>Sandra Marková, Ondřej Bína, Matyáš 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509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465519" cy="5213959"/>
          </a:xfrm>
        </p:spPr>
        <p:txBody>
          <a:bodyPr>
            <a:normAutofit/>
          </a:bodyPr>
          <a:lstStyle/>
          <a:p>
            <a:r>
              <a:rPr lang="cs-CZ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Testování</a:t>
            </a:r>
            <a:endParaRPr lang="cs-CZ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92063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Naplnění databáze pacienty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753645"/>
            <a:ext cx="10018713" cy="4037556"/>
          </a:xfrm>
        </p:spPr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Databáze byla naplněna 13 pacienty, z toho 7 byl povolen přístup do systému, 2 zakázán a 4 stále čekají na rozhodnutí lékaře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6602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92063"/>
          </a:xfrm>
        </p:spPr>
        <p:txBody>
          <a:bodyPr>
            <a:normAutofit fontScale="90000"/>
          </a:bodyPr>
          <a:lstStyle/>
          <a:p>
            <a:r>
              <a:rPr lang="cs-CZ" dirty="0"/>
              <a:t>Testování změny údajů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753645"/>
            <a:ext cx="10018713" cy="4037556"/>
          </a:xfrm>
        </p:spPr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Všichni autorizovaní pacienti si úspěšně změnili své heslo, za účelem testování změny svých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údajů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7923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214"/>
          </a:xfrm>
        </p:spPr>
        <p:txBody>
          <a:bodyPr/>
          <a:lstStyle/>
          <a:p>
            <a:r>
              <a:rPr lang="cs-CZ" dirty="0" smtClean="0"/>
              <a:t>Testování kompatibility s předchozí verzí NIS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2154477"/>
            <a:ext cx="10018713" cy="1615857"/>
          </a:xfrm>
        </p:spPr>
        <p:txBody>
          <a:bodyPr/>
          <a:lstStyle/>
          <a:p>
            <a:r>
              <a:rPr lang="cs-CZ" dirty="0" smtClean="0"/>
              <a:t>Pacientům byly přidány záznamy a pro testování, zda-</a:t>
            </a:r>
            <a:r>
              <a:rPr lang="cs-CZ" dirty="0" err="1" smtClean="0"/>
              <a:t>li</a:t>
            </a:r>
            <a:r>
              <a:rPr lang="cs-CZ" dirty="0" smtClean="0"/>
              <a:t> úspěšně, byl volán nad databází následující SQL dotaz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26" y="3657600"/>
            <a:ext cx="7047711" cy="164606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422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214"/>
          </a:xfrm>
        </p:spPr>
        <p:txBody>
          <a:bodyPr/>
          <a:lstStyle/>
          <a:p>
            <a:r>
              <a:rPr lang="cs-CZ" dirty="0" smtClean="0"/>
              <a:t>Testování kompatibility s předchozí verzí NIS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2154477"/>
            <a:ext cx="10018713" cy="1615857"/>
          </a:xfrm>
        </p:spPr>
        <p:txBody>
          <a:bodyPr/>
          <a:lstStyle/>
          <a:p>
            <a:r>
              <a:rPr lang="cs-CZ" dirty="0" smtClean="0"/>
              <a:t>Autorizovaným pacientům byly přidány záznamy o hospitalizaci, pro testování úspěchu, byl nad databází volán tento dotaz.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23" y="3614410"/>
            <a:ext cx="7738387" cy="2598499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554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214"/>
          </a:xfrm>
        </p:spPr>
        <p:txBody>
          <a:bodyPr/>
          <a:lstStyle/>
          <a:p>
            <a:r>
              <a:rPr lang="cs-CZ" dirty="0" smtClean="0"/>
              <a:t>Testování rezervačních kapacit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2154477"/>
            <a:ext cx="10018713" cy="1615857"/>
          </a:xfrm>
        </p:spPr>
        <p:txBody>
          <a:bodyPr/>
          <a:lstStyle/>
          <a:p>
            <a:r>
              <a:rPr lang="cs-CZ" dirty="0" smtClean="0"/>
              <a:t>Pacienti byli autorizováni a byly jim tedy přidány rezervační kapacity,</a:t>
            </a:r>
            <a:r>
              <a:rPr lang="cs-CZ" dirty="0"/>
              <a:t> </a:t>
            </a:r>
            <a:r>
              <a:rPr lang="cs-CZ" dirty="0" smtClean="0"/>
              <a:t>toto je jeden z dotazů, kterými jsme chtěli zjistit jejich funkčnost.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59" y="3507288"/>
            <a:ext cx="8069531" cy="2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65312"/>
          </a:xfrm>
        </p:spPr>
        <p:txBody>
          <a:bodyPr/>
          <a:lstStyle/>
          <a:p>
            <a:r>
              <a:rPr lang="cs-CZ" dirty="0" smtClean="0"/>
              <a:t>Děkujeme za pozornost!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smtClean="0"/>
              <a:t>Sandra Marková, Ondřej Bína, Matyáš 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53388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36861" y="1481959"/>
            <a:ext cx="10018713" cy="3815255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cs-CZ" b="1" i="1" dirty="0" smtClean="0"/>
              <a:t>Modul Registrace</a:t>
            </a:r>
            <a:endParaRPr lang="cs-CZ" dirty="0" smtClean="0"/>
          </a:p>
          <a:p>
            <a:pPr lvl="1"/>
            <a:r>
              <a:rPr lang="cs-CZ" b="1" i="1" dirty="0" smtClean="0">
                <a:solidFill>
                  <a:schemeClr val="bg1">
                    <a:lumMod val="50000"/>
                  </a:schemeClr>
                </a:solidFill>
              </a:rPr>
              <a:t>Pacient</a:t>
            </a:r>
            <a:r>
              <a:rPr lang="cs-CZ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i="1" dirty="0" smtClean="0"/>
              <a:t>může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 požádat </a:t>
            </a:r>
            <a:r>
              <a:rPr lang="cs-CZ" i="1" dirty="0" smtClean="0"/>
              <a:t>o přístup do systému tím, že vyplní jméno, příjmení, emailovou adresu a telefonní číslo do přihlašovacího formuláře</a:t>
            </a:r>
            <a:endParaRPr lang="cs-CZ" dirty="0" smtClean="0"/>
          </a:p>
          <a:p>
            <a:pPr lvl="1"/>
            <a:r>
              <a:rPr lang="cs-CZ" b="1" i="1" dirty="0" smtClean="0">
                <a:solidFill>
                  <a:schemeClr val="bg1">
                    <a:lumMod val="50000"/>
                  </a:schemeClr>
                </a:solidFill>
              </a:rPr>
              <a:t>Lékař</a:t>
            </a:r>
            <a:r>
              <a:rPr lang="cs-CZ" i="1" dirty="0" smtClean="0"/>
              <a:t> může 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povolit</a:t>
            </a:r>
            <a:r>
              <a:rPr lang="cs-CZ" i="1" dirty="0" smtClean="0"/>
              <a:t> nebo 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zakázat</a:t>
            </a:r>
            <a:r>
              <a:rPr lang="cs-CZ" i="1" dirty="0" smtClean="0"/>
              <a:t> přístup k systému, pokud je žádost schválená, systém vygeneruje heslo, které je zasláno pacientovi e-mailem</a:t>
            </a:r>
            <a:endParaRPr lang="cs-CZ" dirty="0" smtClean="0"/>
          </a:p>
          <a:p>
            <a:pPr lvl="1"/>
            <a:r>
              <a:rPr lang="cs-CZ" b="1" i="1" dirty="0" smtClean="0">
                <a:solidFill>
                  <a:schemeClr val="bg1">
                    <a:lumMod val="50000"/>
                  </a:schemeClr>
                </a:solidFill>
              </a:rPr>
              <a:t>Lékař</a:t>
            </a:r>
            <a:r>
              <a:rPr lang="cs-CZ" i="1" dirty="0" smtClean="0"/>
              <a:t> může při autorizaci 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určit přístupné kapacity </a:t>
            </a:r>
            <a:r>
              <a:rPr lang="cs-CZ" i="1" dirty="0" smtClean="0"/>
              <a:t>pro pacienta: maximální počet minut, které pacient může rezervovat stejně jako maximální počet rezervací za den, týden nebo měsíce</a:t>
            </a:r>
            <a:endParaRPr lang="cs-CZ" dirty="0" smtClean="0"/>
          </a:p>
          <a:p>
            <a:pPr lvl="1"/>
            <a:r>
              <a:rPr lang="cs-CZ" i="1" dirty="0" smtClean="0"/>
              <a:t>Autorizovaný </a:t>
            </a:r>
            <a:r>
              <a:rPr lang="cs-CZ" b="1" i="1" dirty="0" smtClean="0">
                <a:solidFill>
                  <a:schemeClr val="bg1">
                    <a:lumMod val="50000"/>
                  </a:schemeClr>
                </a:solidFill>
              </a:rPr>
              <a:t>pacient</a:t>
            </a:r>
            <a:r>
              <a:rPr lang="cs-CZ" i="1" dirty="0" smtClean="0"/>
              <a:t> se může 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přihlásit</a:t>
            </a:r>
            <a:r>
              <a:rPr lang="cs-CZ" i="1" dirty="0" smtClean="0"/>
              <a:t> do systému, 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změnit</a:t>
            </a:r>
            <a:r>
              <a:rPr lang="cs-CZ" i="1" dirty="0" smtClean="0"/>
              <a:t> své heslo, jméno, příjmení, emailovou adresu a telefonní číslo nebo </a:t>
            </a:r>
            <a:r>
              <a:rPr lang="cs-CZ" i="1" dirty="0" smtClean="0">
                <a:solidFill>
                  <a:schemeClr val="accent1">
                    <a:lumMod val="75000"/>
                  </a:schemeClr>
                </a:solidFill>
              </a:rPr>
              <a:t>zobrazovat</a:t>
            </a:r>
            <a:r>
              <a:rPr lang="cs-CZ" i="1" dirty="0" smtClean="0"/>
              <a:t> nastaveni přístupné kapacity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33573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dra\AppData\Local\Temp\Výkre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914" y="283779"/>
            <a:ext cx="10621626" cy="6225982"/>
          </a:xfrm>
          <a:prstGeom prst="rect">
            <a:avLst/>
          </a:prstGeom>
          <a:noFill/>
        </p:spPr>
      </p:pic>
      <p:sp>
        <p:nvSpPr>
          <p:cNvPr id="4" name="TextovéPole 3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38336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ndra\AppData\Local\Temp\Výkres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186" y="1629103"/>
            <a:ext cx="10621192" cy="3731197"/>
          </a:xfrm>
          <a:prstGeom prst="rect">
            <a:avLst/>
          </a:prstGeom>
          <a:noFill/>
        </p:spPr>
      </p:pic>
      <p:sp>
        <p:nvSpPr>
          <p:cNvPr id="4" name="TextovéPole 3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9047969" y="6438378"/>
            <a:ext cx="31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Sandra Marková, Ondřej Bína, Matyáš </a:t>
            </a:r>
            <a:r>
              <a:rPr lang="cs-CZ" sz="1200" dirty="0" err="1" smtClean="0"/>
              <a:t>Dudař</a:t>
            </a:r>
            <a:endParaRPr lang="cs-CZ" sz="1200" dirty="0" smtClean="0"/>
          </a:p>
        </p:txBody>
      </p:sp>
      <p:pic>
        <p:nvPicPr>
          <p:cNvPr id="5" name="Picture 2" descr="C:\Users\Sandra\AppData\Local\Temp\Výkre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160" y="516294"/>
            <a:ext cx="10483971" cy="5922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s://www.websequencediagrams.com/index.php?png=mscbXmz3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0648" y="10510"/>
            <a:ext cx="698715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https://www.websequencediagrams.com/index.php?png=mscOwA6X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3627" y="137787"/>
            <a:ext cx="7601283" cy="65765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s://www.websequencediagrams.com/index.php?png=msc3XzAm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443" y="307968"/>
            <a:ext cx="9698305" cy="5892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594</TotalTime>
  <Words>639</Words>
  <Application>Microsoft Office PowerPoint</Application>
  <PresentationFormat>Širokoúhlá obrazovka</PresentationFormat>
  <Paragraphs>76</Paragraphs>
  <Slides>29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Calibri</vt:lpstr>
      <vt:lpstr>Corbel</vt:lpstr>
      <vt:lpstr>Paralaxa</vt:lpstr>
      <vt:lpstr>NIS – Modul Registrace</vt:lpstr>
      <vt:lpstr>Analýza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Návrh databáze</vt:lpstr>
      <vt:lpstr>Implementace</vt:lpstr>
      <vt:lpstr>Prezentace aplikace PowerPoint</vt:lpstr>
      <vt:lpstr>Vytvoření žádosti pacienta o přístup do systému</vt:lpstr>
      <vt:lpstr>Schválení či odmítnutí žádosti pacienta o přístup</vt:lpstr>
      <vt:lpstr>Nastavení pacientových registračních kapacit a vytvoření nového uživatele</vt:lpstr>
      <vt:lpstr>Informování pacienta o schválení či odmítnutí žádosti</vt:lpstr>
      <vt:lpstr>Proces přihlášení pacienta a práce s jeho informacemi</vt:lpstr>
      <vt:lpstr>Přihlášení pacienta do systému</vt:lpstr>
      <vt:lpstr>Změna pacientových osobních údajů</vt:lpstr>
      <vt:lpstr>Zobrazení doktorem přidělených rezervačních kapacit</vt:lpstr>
      <vt:lpstr>Testování</vt:lpstr>
      <vt:lpstr>Naplnění databáze pacienty</vt:lpstr>
      <vt:lpstr>Testování změny údajů</vt:lpstr>
      <vt:lpstr>Testování kompatibility s předchozí verzí NIS</vt:lpstr>
      <vt:lpstr>Testování kompatibility s předchozí verzí NIS</vt:lpstr>
      <vt:lpstr>Testování rezervačních kapacit</vt:lpstr>
      <vt:lpstr>Děkujeme za pozornost!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 – Modul Registrace</dc:title>
  <dc:creator>Ondřej Bína</dc:creator>
  <cp:lastModifiedBy>Ondřej Bína</cp:lastModifiedBy>
  <cp:revision>42</cp:revision>
  <dcterms:created xsi:type="dcterms:W3CDTF">2014-12-14T13:15:58Z</dcterms:created>
  <dcterms:modified xsi:type="dcterms:W3CDTF">2014-12-15T21:19:09Z</dcterms:modified>
</cp:coreProperties>
</file>