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240088" cy="1260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" userDrawn="1">
          <p15:clr>
            <a:srgbClr val="A4A3A4"/>
          </p15:clr>
        </p15:guide>
        <p15:guide id="2" pos="1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howGuides="1">
      <p:cViewPr varScale="1">
        <p:scale>
          <a:sx n="341" d="100"/>
          <a:sy n="341" d="100"/>
        </p:scale>
        <p:origin x="168" y="1312"/>
      </p:cViewPr>
      <p:guideLst>
        <p:guide orient="horz" pos="397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11" y="206286"/>
            <a:ext cx="2430066" cy="438832"/>
          </a:xfrm>
        </p:spPr>
        <p:txBody>
          <a:bodyPr anchor="b"/>
          <a:lstStyle>
            <a:lvl1pPr algn="ctr">
              <a:defRPr sz="110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662041"/>
            <a:ext cx="2430066" cy="304323"/>
          </a:xfrm>
        </p:spPr>
        <p:txBody>
          <a:bodyPr/>
          <a:lstStyle>
            <a:lvl1pPr marL="0" indent="0" algn="ctr">
              <a:buNone/>
              <a:defRPr sz="441"/>
            </a:lvl1pPr>
            <a:lvl2pPr marL="84033" indent="0" algn="ctr">
              <a:buNone/>
              <a:defRPr sz="368"/>
            </a:lvl2pPr>
            <a:lvl3pPr marL="168067" indent="0" algn="ctr">
              <a:buNone/>
              <a:defRPr sz="331"/>
            </a:lvl3pPr>
            <a:lvl4pPr marL="252100" indent="0" algn="ctr">
              <a:buNone/>
              <a:defRPr sz="294"/>
            </a:lvl4pPr>
            <a:lvl5pPr marL="336133" indent="0" algn="ctr">
              <a:buNone/>
              <a:defRPr sz="294"/>
            </a:lvl5pPr>
            <a:lvl6pPr marL="420167" indent="0" algn="ctr">
              <a:buNone/>
              <a:defRPr sz="294"/>
            </a:lvl6pPr>
            <a:lvl7pPr marL="504200" indent="0" algn="ctr">
              <a:buNone/>
              <a:defRPr sz="294"/>
            </a:lvl7pPr>
            <a:lvl8pPr marL="588234" indent="0" algn="ctr">
              <a:buNone/>
              <a:defRPr sz="294"/>
            </a:lvl8pPr>
            <a:lvl9pPr marL="672267" indent="0" algn="ctr">
              <a:buNone/>
              <a:defRPr sz="29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C5E-88F0-DD47-BAA5-63E93111AE9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7D9-BFE7-1E4E-9D61-AFA61170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C5E-88F0-DD47-BAA5-63E93111AE9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7D9-BFE7-1E4E-9D61-AFA61170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67109"/>
            <a:ext cx="698644" cy="106819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67109"/>
            <a:ext cx="2055431" cy="106819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C5E-88F0-DD47-BAA5-63E93111AE9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7D9-BFE7-1E4E-9D61-AFA61170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C5E-88F0-DD47-BAA5-63E93111AE9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7D9-BFE7-1E4E-9D61-AFA61170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6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8" y="314244"/>
            <a:ext cx="2794576" cy="524322"/>
          </a:xfrm>
        </p:spPr>
        <p:txBody>
          <a:bodyPr anchor="b"/>
          <a:lstStyle>
            <a:lvl1pPr>
              <a:defRPr sz="110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8" y="843526"/>
            <a:ext cx="2794576" cy="275729"/>
          </a:xfrm>
        </p:spPr>
        <p:txBody>
          <a:bodyPr/>
          <a:lstStyle>
            <a:lvl1pPr marL="0" indent="0">
              <a:buNone/>
              <a:defRPr sz="441">
                <a:solidFill>
                  <a:schemeClr val="tx1">
                    <a:tint val="82000"/>
                  </a:schemeClr>
                </a:solidFill>
              </a:defRPr>
            </a:lvl1pPr>
            <a:lvl2pPr marL="84033" indent="0">
              <a:buNone/>
              <a:defRPr sz="368">
                <a:solidFill>
                  <a:schemeClr val="tx1">
                    <a:tint val="82000"/>
                  </a:schemeClr>
                </a:solidFill>
              </a:defRPr>
            </a:lvl2pPr>
            <a:lvl3pPr marL="168067" indent="0">
              <a:buNone/>
              <a:defRPr sz="331">
                <a:solidFill>
                  <a:schemeClr val="tx1">
                    <a:tint val="82000"/>
                  </a:schemeClr>
                </a:solidFill>
              </a:defRPr>
            </a:lvl3pPr>
            <a:lvl4pPr marL="252100" indent="0">
              <a:buNone/>
              <a:defRPr sz="294">
                <a:solidFill>
                  <a:schemeClr val="tx1">
                    <a:tint val="82000"/>
                  </a:schemeClr>
                </a:solidFill>
              </a:defRPr>
            </a:lvl4pPr>
            <a:lvl5pPr marL="336133" indent="0">
              <a:buNone/>
              <a:defRPr sz="294">
                <a:solidFill>
                  <a:schemeClr val="tx1">
                    <a:tint val="82000"/>
                  </a:schemeClr>
                </a:solidFill>
              </a:defRPr>
            </a:lvl5pPr>
            <a:lvl6pPr marL="420167" indent="0">
              <a:buNone/>
              <a:defRPr sz="294">
                <a:solidFill>
                  <a:schemeClr val="tx1">
                    <a:tint val="82000"/>
                  </a:schemeClr>
                </a:solidFill>
              </a:defRPr>
            </a:lvl6pPr>
            <a:lvl7pPr marL="504200" indent="0">
              <a:buNone/>
              <a:defRPr sz="294">
                <a:solidFill>
                  <a:schemeClr val="tx1">
                    <a:tint val="82000"/>
                  </a:schemeClr>
                </a:solidFill>
              </a:defRPr>
            </a:lvl7pPr>
            <a:lvl8pPr marL="588234" indent="0">
              <a:buNone/>
              <a:defRPr sz="294">
                <a:solidFill>
                  <a:schemeClr val="tx1">
                    <a:tint val="82000"/>
                  </a:schemeClr>
                </a:solidFill>
              </a:defRPr>
            </a:lvl8pPr>
            <a:lvl9pPr marL="672267" indent="0">
              <a:buNone/>
              <a:defRPr sz="29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C5E-88F0-DD47-BAA5-63E93111AE9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7D9-BFE7-1E4E-9D61-AFA61170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6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335543"/>
            <a:ext cx="1377037" cy="799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335543"/>
            <a:ext cx="1377037" cy="799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C5E-88F0-DD47-BAA5-63E93111AE9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7D9-BFE7-1E4E-9D61-AFA61170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67108"/>
            <a:ext cx="2794576" cy="2436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308992"/>
            <a:ext cx="1370709" cy="151432"/>
          </a:xfrm>
        </p:spPr>
        <p:txBody>
          <a:bodyPr anchor="b"/>
          <a:lstStyle>
            <a:lvl1pPr marL="0" indent="0">
              <a:buNone/>
              <a:defRPr sz="441" b="1"/>
            </a:lvl1pPr>
            <a:lvl2pPr marL="84033" indent="0">
              <a:buNone/>
              <a:defRPr sz="368" b="1"/>
            </a:lvl2pPr>
            <a:lvl3pPr marL="168067" indent="0">
              <a:buNone/>
              <a:defRPr sz="331" b="1"/>
            </a:lvl3pPr>
            <a:lvl4pPr marL="252100" indent="0">
              <a:buNone/>
              <a:defRPr sz="294" b="1"/>
            </a:lvl4pPr>
            <a:lvl5pPr marL="336133" indent="0">
              <a:buNone/>
              <a:defRPr sz="294" b="1"/>
            </a:lvl5pPr>
            <a:lvl6pPr marL="420167" indent="0">
              <a:buNone/>
              <a:defRPr sz="294" b="1"/>
            </a:lvl6pPr>
            <a:lvl7pPr marL="504200" indent="0">
              <a:buNone/>
              <a:defRPr sz="294" b="1"/>
            </a:lvl7pPr>
            <a:lvl8pPr marL="588234" indent="0">
              <a:buNone/>
              <a:defRPr sz="294" b="1"/>
            </a:lvl8pPr>
            <a:lvl9pPr marL="672267" indent="0">
              <a:buNone/>
              <a:defRPr sz="29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460423"/>
            <a:ext cx="1370709" cy="6772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308992"/>
            <a:ext cx="1377459" cy="151432"/>
          </a:xfrm>
        </p:spPr>
        <p:txBody>
          <a:bodyPr anchor="b"/>
          <a:lstStyle>
            <a:lvl1pPr marL="0" indent="0">
              <a:buNone/>
              <a:defRPr sz="441" b="1"/>
            </a:lvl1pPr>
            <a:lvl2pPr marL="84033" indent="0">
              <a:buNone/>
              <a:defRPr sz="368" b="1"/>
            </a:lvl2pPr>
            <a:lvl3pPr marL="168067" indent="0">
              <a:buNone/>
              <a:defRPr sz="331" b="1"/>
            </a:lvl3pPr>
            <a:lvl4pPr marL="252100" indent="0">
              <a:buNone/>
              <a:defRPr sz="294" b="1"/>
            </a:lvl4pPr>
            <a:lvl5pPr marL="336133" indent="0">
              <a:buNone/>
              <a:defRPr sz="294" b="1"/>
            </a:lvl5pPr>
            <a:lvl6pPr marL="420167" indent="0">
              <a:buNone/>
              <a:defRPr sz="294" b="1"/>
            </a:lvl6pPr>
            <a:lvl7pPr marL="504200" indent="0">
              <a:buNone/>
              <a:defRPr sz="294" b="1"/>
            </a:lvl7pPr>
            <a:lvl8pPr marL="588234" indent="0">
              <a:buNone/>
              <a:defRPr sz="294" b="1"/>
            </a:lvl8pPr>
            <a:lvl9pPr marL="672267" indent="0">
              <a:buNone/>
              <a:defRPr sz="29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460423"/>
            <a:ext cx="1377459" cy="6772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C5E-88F0-DD47-BAA5-63E93111AE9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7D9-BFE7-1E4E-9D61-AFA61170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0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C5E-88F0-DD47-BAA5-63E93111AE9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7D9-BFE7-1E4E-9D61-AFA61170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8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C5E-88F0-DD47-BAA5-63E93111AE9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7D9-BFE7-1E4E-9D61-AFA61170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7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84032"/>
            <a:ext cx="1045013" cy="294111"/>
          </a:xfrm>
        </p:spPr>
        <p:txBody>
          <a:bodyPr anchor="b"/>
          <a:lstStyle>
            <a:lvl1pPr>
              <a:defRPr sz="5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181485"/>
            <a:ext cx="1640295" cy="895754"/>
          </a:xfrm>
        </p:spPr>
        <p:txBody>
          <a:bodyPr/>
          <a:lstStyle>
            <a:lvl1pPr>
              <a:defRPr sz="588"/>
            </a:lvl1pPr>
            <a:lvl2pPr>
              <a:defRPr sz="515"/>
            </a:lvl2pPr>
            <a:lvl3pPr>
              <a:defRPr sz="441"/>
            </a:lvl3pPr>
            <a:lvl4pPr>
              <a:defRPr sz="368"/>
            </a:lvl4pPr>
            <a:lvl5pPr>
              <a:defRPr sz="368"/>
            </a:lvl5pPr>
            <a:lvl6pPr>
              <a:defRPr sz="368"/>
            </a:lvl6pPr>
            <a:lvl7pPr>
              <a:defRPr sz="368"/>
            </a:lvl7pPr>
            <a:lvl8pPr>
              <a:defRPr sz="368"/>
            </a:lvl8pPr>
            <a:lvl9pPr>
              <a:defRPr sz="36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378142"/>
            <a:ext cx="1045013" cy="700556"/>
          </a:xfrm>
        </p:spPr>
        <p:txBody>
          <a:bodyPr/>
          <a:lstStyle>
            <a:lvl1pPr marL="0" indent="0">
              <a:buNone/>
              <a:defRPr sz="294"/>
            </a:lvl1pPr>
            <a:lvl2pPr marL="84033" indent="0">
              <a:buNone/>
              <a:defRPr sz="257"/>
            </a:lvl2pPr>
            <a:lvl3pPr marL="168067" indent="0">
              <a:buNone/>
              <a:defRPr sz="221"/>
            </a:lvl3pPr>
            <a:lvl4pPr marL="252100" indent="0">
              <a:buNone/>
              <a:defRPr sz="184"/>
            </a:lvl4pPr>
            <a:lvl5pPr marL="336133" indent="0">
              <a:buNone/>
              <a:defRPr sz="184"/>
            </a:lvl5pPr>
            <a:lvl6pPr marL="420167" indent="0">
              <a:buNone/>
              <a:defRPr sz="184"/>
            </a:lvl6pPr>
            <a:lvl7pPr marL="504200" indent="0">
              <a:buNone/>
              <a:defRPr sz="184"/>
            </a:lvl7pPr>
            <a:lvl8pPr marL="588234" indent="0">
              <a:buNone/>
              <a:defRPr sz="184"/>
            </a:lvl8pPr>
            <a:lvl9pPr marL="672267" indent="0">
              <a:buNone/>
              <a:defRPr sz="1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C5E-88F0-DD47-BAA5-63E93111AE9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7D9-BFE7-1E4E-9D61-AFA61170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84032"/>
            <a:ext cx="1045013" cy="294111"/>
          </a:xfrm>
        </p:spPr>
        <p:txBody>
          <a:bodyPr anchor="b"/>
          <a:lstStyle>
            <a:lvl1pPr>
              <a:defRPr sz="5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181485"/>
            <a:ext cx="1640295" cy="895754"/>
          </a:xfrm>
        </p:spPr>
        <p:txBody>
          <a:bodyPr anchor="t"/>
          <a:lstStyle>
            <a:lvl1pPr marL="0" indent="0">
              <a:buNone/>
              <a:defRPr sz="588"/>
            </a:lvl1pPr>
            <a:lvl2pPr marL="84033" indent="0">
              <a:buNone/>
              <a:defRPr sz="515"/>
            </a:lvl2pPr>
            <a:lvl3pPr marL="168067" indent="0">
              <a:buNone/>
              <a:defRPr sz="441"/>
            </a:lvl3pPr>
            <a:lvl4pPr marL="252100" indent="0">
              <a:buNone/>
              <a:defRPr sz="368"/>
            </a:lvl4pPr>
            <a:lvl5pPr marL="336133" indent="0">
              <a:buNone/>
              <a:defRPr sz="368"/>
            </a:lvl5pPr>
            <a:lvl6pPr marL="420167" indent="0">
              <a:buNone/>
              <a:defRPr sz="368"/>
            </a:lvl6pPr>
            <a:lvl7pPr marL="504200" indent="0">
              <a:buNone/>
              <a:defRPr sz="368"/>
            </a:lvl7pPr>
            <a:lvl8pPr marL="588234" indent="0">
              <a:buNone/>
              <a:defRPr sz="368"/>
            </a:lvl8pPr>
            <a:lvl9pPr marL="672267" indent="0">
              <a:buNone/>
              <a:defRPr sz="36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378142"/>
            <a:ext cx="1045013" cy="700556"/>
          </a:xfrm>
        </p:spPr>
        <p:txBody>
          <a:bodyPr/>
          <a:lstStyle>
            <a:lvl1pPr marL="0" indent="0">
              <a:buNone/>
              <a:defRPr sz="294"/>
            </a:lvl1pPr>
            <a:lvl2pPr marL="84033" indent="0">
              <a:buNone/>
              <a:defRPr sz="257"/>
            </a:lvl2pPr>
            <a:lvl3pPr marL="168067" indent="0">
              <a:buNone/>
              <a:defRPr sz="221"/>
            </a:lvl3pPr>
            <a:lvl4pPr marL="252100" indent="0">
              <a:buNone/>
              <a:defRPr sz="184"/>
            </a:lvl4pPr>
            <a:lvl5pPr marL="336133" indent="0">
              <a:buNone/>
              <a:defRPr sz="184"/>
            </a:lvl5pPr>
            <a:lvl6pPr marL="420167" indent="0">
              <a:buNone/>
              <a:defRPr sz="184"/>
            </a:lvl6pPr>
            <a:lvl7pPr marL="504200" indent="0">
              <a:buNone/>
              <a:defRPr sz="184"/>
            </a:lvl7pPr>
            <a:lvl8pPr marL="588234" indent="0">
              <a:buNone/>
              <a:defRPr sz="184"/>
            </a:lvl8pPr>
            <a:lvl9pPr marL="672267" indent="0">
              <a:buNone/>
              <a:defRPr sz="1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8C5E-88F0-DD47-BAA5-63E93111AE9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B7D9-BFE7-1E4E-9D61-AFA61170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8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67108"/>
            <a:ext cx="2794576" cy="243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335543"/>
            <a:ext cx="2794576" cy="79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1168273"/>
            <a:ext cx="729020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78C5E-88F0-DD47-BAA5-63E93111AE9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1168273"/>
            <a:ext cx="1093530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1168273"/>
            <a:ext cx="729020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B7B7D9-BFE7-1E4E-9D61-AFA61170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8067" rtl="0" eaLnBrk="1" latinLnBrk="0" hangingPunct="1">
        <a:lnSpc>
          <a:spcPct val="90000"/>
        </a:lnSpc>
        <a:spcBef>
          <a:spcPct val="0"/>
        </a:spcBef>
        <a:buNone/>
        <a:defRPr sz="8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17" indent="-42017" algn="l" defTabSz="168067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515" kern="1200">
          <a:solidFill>
            <a:schemeClr val="tx1"/>
          </a:solidFill>
          <a:latin typeface="+mn-lt"/>
          <a:ea typeface="+mn-ea"/>
          <a:cs typeface="+mn-cs"/>
        </a:defRPr>
      </a:lvl1pPr>
      <a:lvl2pPr marL="126050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2pPr>
      <a:lvl3pPr marL="210083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68" kern="1200">
          <a:solidFill>
            <a:schemeClr val="tx1"/>
          </a:solidFill>
          <a:latin typeface="+mn-lt"/>
          <a:ea typeface="+mn-ea"/>
          <a:cs typeface="+mn-cs"/>
        </a:defRPr>
      </a:lvl3pPr>
      <a:lvl4pPr marL="294117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4pPr>
      <a:lvl5pPr marL="378150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5pPr>
      <a:lvl6pPr marL="462183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6pPr>
      <a:lvl7pPr marL="546217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7pPr>
      <a:lvl8pPr marL="630250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8pPr>
      <a:lvl9pPr marL="714284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4033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2pPr>
      <a:lvl3pPr marL="168067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3pPr>
      <a:lvl4pPr marL="252100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4pPr>
      <a:lvl5pPr marL="336133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5pPr>
      <a:lvl6pPr marL="420167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6pPr>
      <a:lvl7pPr marL="504200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7pPr>
      <a:lvl8pPr marL="588234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8pPr>
      <a:lvl9pPr marL="672267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204">
            <a:extLst>
              <a:ext uri="{FF2B5EF4-FFF2-40B4-BE49-F238E27FC236}">
                <a16:creationId xmlns:a16="http://schemas.microsoft.com/office/drawing/2014/main" id="{A65E16D5-650F-29BB-2375-60FB01429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8" y="37455"/>
            <a:ext cx="1298966" cy="1185565"/>
          </a:xfrm>
          <a:prstGeom prst="rect">
            <a:avLst/>
          </a:prstGeom>
        </p:spPr>
      </p:pic>
      <p:pic>
        <p:nvPicPr>
          <p:cNvPr id="206" name="Picture 205" descr="A green and blue object with tubes&#10;&#10;Description automatically generated">
            <a:extLst>
              <a:ext uri="{FF2B5EF4-FFF2-40B4-BE49-F238E27FC236}">
                <a16:creationId xmlns:a16="http://schemas.microsoft.com/office/drawing/2014/main" id="{C2326620-6666-5FF0-8CA0-8620700B73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02" t="28564" r="39407" b="24902"/>
          <a:stretch/>
        </p:blipFill>
        <p:spPr>
          <a:xfrm>
            <a:off x="1596471" y="293705"/>
            <a:ext cx="645975" cy="753154"/>
          </a:xfrm>
          <a:prstGeom prst="rect">
            <a:avLst/>
          </a:prstGeom>
        </p:spPr>
      </p:pic>
      <p:sp>
        <p:nvSpPr>
          <p:cNvPr id="207" name="Curved Down Arrow 206">
            <a:extLst>
              <a:ext uri="{FF2B5EF4-FFF2-40B4-BE49-F238E27FC236}">
                <a16:creationId xmlns:a16="http://schemas.microsoft.com/office/drawing/2014/main" id="{D8935003-01FD-ABC3-B475-EACC78C9EF7D}"/>
              </a:ext>
            </a:extLst>
          </p:cNvPr>
          <p:cNvSpPr/>
          <p:nvPr/>
        </p:nvSpPr>
        <p:spPr>
          <a:xfrm rot="572240">
            <a:off x="1312088" y="84071"/>
            <a:ext cx="407525" cy="177097"/>
          </a:xfrm>
          <a:prstGeom prst="curvedDownArrow">
            <a:avLst/>
          </a:prstGeom>
          <a:solidFill>
            <a:srgbClr val="A2AFAF"/>
          </a:solidFill>
          <a:ln w="12700">
            <a:noFill/>
          </a:ln>
          <a:effectLst>
            <a:glow rad="52089">
              <a:schemeClr val="bg2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51">
              <a:solidFill>
                <a:schemeClr val="tx1"/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510AAD4-9B6B-E196-B651-25668F6C0C3A}"/>
              </a:ext>
            </a:extLst>
          </p:cNvPr>
          <p:cNvSpPr txBox="1"/>
          <p:nvPr/>
        </p:nvSpPr>
        <p:spPr>
          <a:xfrm>
            <a:off x="2232000" y="276295"/>
            <a:ext cx="997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Futura Medium" panose="020B0602020204020303" pitchFamily="34" charset="-79"/>
              </a:rPr>
              <a:t>Polarization effects on the ML region induced by the MM  environment</a:t>
            </a:r>
          </a:p>
        </p:txBody>
      </p:sp>
    </p:spTree>
    <p:extLst>
      <p:ext uri="{BB962C8B-B14F-4D97-AF65-F5344CB8AC3E}">
        <p14:creationId xmlns:p14="http://schemas.microsoft.com/office/powerpoint/2010/main" val="315077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Morado</dc:creator>
  <cp:lastModifiedBy>Joao Morado</cp:lastModifiedBy>
  <cp:revision>4</cp:revision>
  <dcterms:created xsi:type="dcterms:W3CDTF">2024-06-13T12:14:10Z</dcterms:created>
  <dcterms:modified xsi:type="dcterms:W3CDTF">2025-02-17T17:28:06Z</dcterms:modified>
</cp:coreProperties>
</file>