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65" r:id="rId5"/>
    <p:sldId id="259" r:id="rId6"/>
    <p:sldId id="266" r:id="rId7"/>
    <p:sldId id="267" r:id="rId8"/>
    <p:sldId id="268" r:id="rId9"/>
    <p:sldId id="269" r:id="rId10"/>
    <p:sldId id="270" r:id="rId11"/>
    <p:sldId id="271" r:id="rId12"/>
    <p:sldId id="272" r:id="rId13"/>
    <p:sldId id="261" r:id="rId14"/>
    <p:sldId id="274" r:id="rId15"/>
    <p:sldId id="275" r:id="rId16"/>
    <p:sldId id="276" r:id="rId17"/>
    <p:sldId id="279" r:id="rId18"/>
    <p:sldId id="282" r:id="rId19"/>
    <p:sldId id="280" r:id="rId20"/>
    <p:sldId id="281" r:id="rId21"/>
    <p:sldId id="26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8" autoAdjust="0"/>
    <p:restoredTop sz="94660"/>
  </p:normalViewPr>
  <p:slideViewPr>
    <p:cSldViewPr snapToGrid="0">
      <p:cViewPr varScale="1">
        <p:scale>
          <a:sx n="84" d="100"/>
          <a:sy n="84" d="100"/>
        </p:scale>
        <p:origin x="566" y="91"/>
      </p:cViewPr>
      <p:guideLst>
        <p:guide orient="horz" pos="2160"/>
        <p:guide pos="288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E13EE0-DD97-459E-922F-44A1DE08AD51}" type="datetimeFigureOut">
              <a:rPr lang="en-IN" smtClean="0"/>
              <a:t>04-03-2023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D7EC59-E5D4-4B4D-A9CE-0475D0A2E26B}" type="slidenum">
              <a:rPr lang="en-IN" smtClean="0"/>
              <a:t>‹#›</a:t>
            </a:fld>
            <a:endParaRPr lang="en-IN"/>
          </a:p>
        </p:txBody>
      </p:sp>
    </p:spTree>
    <p:extLst>
      <p:ext uri="{BB962C8B-B14F-4D97-AF65-F5344CB8AC3E}">
        <p14:creationId xmlns:p14="http://schemas.microsoft.com/office/powerpoint/2010/main" val="1127674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1F433-1CAE-477E-8C32-8B79F30331EA}"/>
              </a:ext>
            </a:extLst>
          </p:cNvPr>
          <p:cNvSpPr>
            <a:spLocks noGrp="1"/>
          </p:cNvSpPr>
          <p:nvPr>
            <p:ph type="ctrTitle"/>
          </p:nvPr>
        </p:nvSpPr>
        <p:spPr>
          <a:xfrm>
            <a:off x="1422400" y="228600"/>
            <a:ext cx="9245600" cy="990600"/>
          </a:xfrm>
        </p:spPr>
        <p:txBody>
          <a:bodyPr wrap="square" anchor="b">
            <a:noAutofit/>
          </a:bodyPr>
          <a:lstStyle>
            <a:lvl1pPr algn="ctr">
              <a:defRPr sz="6600">
                <a:solidFill>
                  <a:srgbClr val="FFFFFF"/>
                </a:solidFill>
              </a:defRPr>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BBE362E7-E657-4773-B0DE-8B661C3FD3E0}"/>
              </a:ext>
            </a:extLst>
          </p:cNvPr>
          <p:cNvSpPr>
            <a:spLocks noGrp="1"/>
          </p:cNvSpPr>
          <p:nvPr>
            <p:ph type="subTitle" idx="1"/>
          </p:nvPr>
        </p:nvSpPr>
        <p:spPr>
          <a:xfrm>
            <a:off x="1828800" y="1143000"/>
            <a:ext cx="8432800" cy="533400"/>
          </a:xfrm>
        </p:spPr>
        <p:txBody>
          <a:bodyPr wrap="square">
            <a:noAutofit/>
          </a:bodyPr>
          <a:lstStyle>
            <a:lvl1pPr marL="0" indent="0" algn="ctr">
              <a:buNone/>
              <a:defRPr sz="3600">
                <a:solidFill>
                  <a:srgbClr val="FFFFF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09B3F58B-1BB1-47AE-907D-015CB0E6B7E9}"/>
              </a:ext>
            </a:extLst>
          </p:cNvPr>
          <p:cNvSpPr>
            <a:spLocks noGrp="1"/>
          </p:cNvSpPr>
          <p:nvPr>
            <p:ph type="dt" sz="half" idx="10"/>
          </p:nvPr>
        </p:nvSpPr>
        <p:spPr/>
        <p:txBody>
          <a:bodyPr/>
          <a:lstStyle/>
          <a:p>
            <a:fld id="{23D72329-1DDB-4EFD-B18E-180334A8D4EF}" type="datetimeFigureOut">
              <a:rPr lang="en-US" smtClean="0"/>
              <a:t>3/4/2023</a:t>
            </a:fld>
            <a:endParaRPr lang="en-US"/>
          </a:p>
        </p:txBody>
      </p:sp>
      <p:sp>
        <p:nvSpPr>
          <p:cNvPr id="5" name="Footer Placeholder 4">
            <a:extLst>
              <a:ext uri="{FF2B5EF4-FFF2-40B4-BE49-F238E27FC236}">
                <a16:creationId xmlns:a16="http://schemas.microsoft.com/office/drawing/2014/main" id="{1642608C-8BC9-475A-B4E3-59D77FB20935}"/>
              </a:ext>
            </a:extLst>
          </p:cNvPr>
          <p:cNvSpPr>
            <a:spLocks noGrp="1"/>
          </p:cNvSpPr>
          <p:nvPr>
            <p:ph type="ftr" sz="quarter" idx="11"/>
          </p:nvPr>
        </p:nvSpPr>
        <p:spPr/>
        <p:txBody>
          <a:bodyPr/>
          <a:lstStyle/>
          <a:p>
            <a:r>
              <a:rPr lang="en-IN"/>
              <a:t>PowerPlugs Templates for PowerPoint Preview</a:t>
            </a:r>
            <a:endParaRPr lang="en-US"/>
          </a:p>
        </p:txBody>
      </p:sp>
      <p:sp>
        <p:nvSpPr>
          <p:cNvPr id="6" name="Slide Number Placeholder 5">
            <a:extLst>
              <a:ext uri="{FF2B5EF4-FFF2-40B4-BE49-F238E27FC236}">
                <a16:creationId xmlns:a16="http://schemas.microsoft.com/office/drawing/2014/main" id="{0D6D608A-7B5D-4178-BB43-1CB2E2D56CBA}"/>
              </a:ext>
            </a:extLst>
          </p:cNvPr>
          <p:cNvSpPr>
            <a:spLocks noGrp="1"/>
          </p:cNvSpPr>
          <p:nvPr>
            <p:ph type="sldNum" sz="quarter" idx="12"/>
          </p:nvPr>
        </p:nvSpPr>
        <p:spPr/>
        <p:txBody>
          <a:bodyPr/>
          <a:lstStyle/>
          <a:p>
            <a:fld id="{5DD17A0F-4821-4802-8EF4-96BC11F9F858}" type="slidenum">
              <a:rPr lang="en-US" smtClean="0"/>
              <a:t>‹#›</a:t>
            </a:fld>
            <a:endParaRPr lang="en-US"/>
          </a:p>
        </p:txBody>
      </p:sp>
    </p:spTree>
    <p:extLst>
      <p:ext uri="{BB962C8B-B14F-4D97-AF65-F5344CB8AC3E}">
        <p14:creationId xmlns:p14="http://schemas.microsoft.com/office/powerpoint/2010/main" val="44938725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23344-9AB0-4610-B81D-30CA546973C7}"/>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05F6BF0F-6098-4BD5-B472-7ED76233DD9A}"/>
              </a:ext>
            </a:extLst>
          </p:cNvPr>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55805B0D-6FF3-49AB-B363-5E22C8BF5C33}"/>
              </a:ext>
            </a:extLst>
          </p:cNvPr>
          <p:cNvSpPr>
            <a:spLocks noGrp="1"/>
          </p:cNvSpPr>
          <p:nvPr>
            <p:ph type="dt" sz="half" idx="10"/>
          </p:nvPr>
        </p:nvSpPr>
        <p:spPr/>
        <p:txBody>
          <a:bodyPr/>
          <a:lstStyle/>
          <a:p>
            <a:fld id="{23D72329-1DDB-4EFD-B18E-180334A8D4EF}" type="datetimeFigureOut">
              <a:rPr lang="en-US" smtClean="0"/>
              <a:t>3/4/2023</a:t>
            </a:fld>
            <a:endParaRPr lang="en-US"/>
          </a:p>
        </p:txBody>
      </p:sp>
      <p:sp>
        <p:nvSpPr>
          <p:cNvPr id="5" name="Footer Placeholder 4">
            <a:extLst>
              <a:ext uri="{FF2B5EF4-FFF2-40B4-BE49-F238E27FC236}">
                <a16:creationId xmlns:a16="http://schemas.microsoft.com/office/drawing/2014/main" id="{176CBF87-0CE2-4CB0-BA36-2E6B56B84709}"/>
              </a:ext>
            </a:extLst>
          </p:cNvPr>
          <p:cNvSpPr>
            <a:spLocks noGrp="1"/>
          </p:cNvSpPr>
          <p:nvPr>
            <p:ph type="ftr" sz="quarter" idx="11"/>
          </p:nvPr>
        </p:nvSpPr>
        <p:spPr/>
        <p:txBody>
          <a:bodyPr/>
          <a:lstStyle/>
          <a:p>
            <a:r>
              <a:rPr lang="en-IN"/>
              <a:t>PowerPlugs Templates for PowerPoint Preview</a:t>
            </a:r>
            <a:endParaRPr lang="en-US"/>
          </a:p>
        </p:txBody>
      </p:sp>
      <p:sp>
        <p:nvSpPr>
          <p:cNvPr id="6" name="Slide Number Placeholder 5">
            <a:extLst>
              <a:ext uri="{FF2B5EF4-FFF2-40B4-BE49-F238E27FC236}">
                <a16:creationId xmlns:a16="http://schemas.microsoft.com/office/drawing/2014/main" id="{9F05526C-E9AE-4F6A-8DC1-C048D090A5B7}"/>
              </a:ext>
            </a:extLst>
          </p:cNvPr>
          <p:cNvSpPr>
            <a:spLocks noGrp="1"/>
          </p:cNvSpPr>
          <p:nvPr>
            <p:ph type="sldNum" sz="quarter" idx="12"/>
          </p:nvPr>
        </p:nvSpPr>
        <p:spPr/>
        <p:txBody>
          <a:bodyPr/>
          <a:lstStyle/>
          <a:p>
            <a:fld id="{5DD17A0F-4821-4802-8EF4-96BC11F9F858}" type="slidenum">
              <a:rPr lang="en-US" smtClean="0"/>
              <a:t>‹#›</a:t>
            </a:fld>
            <a:endParaRPr lang="en-US"/>
          </a:p>
        </p:txBody>
      </p:sp>
    </p:spTree>
    <p:extLst>
      <p:ext uri="{BB962C8B-B14F-4D97-AF65-F5344CB8AC3E}">
        <p14:creationId xmlns:p14="http://schemas.microsoft.com/office/powerpoint/2010/main" val="2564546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25E2C9-501A-4B4D-92FB-1FDAB9FF2985}"/>
              </a:ext>
            </a:extLst>
          </p:cNvPr>
          <p:cNvSpPr>
            <a:spLocks noGrp="1"/>
          </p:cNvSpPr>
          <p:nvPr>
            <p:ph type="title" orient="vert"/>
          </p:nvPr>
        </p:nvSpPr>
        <p:spPr>
          <a:xfrm>
            <a:off x="8724901"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D838683D-983A-443D-8768-C42A6CDEBDEB}"/>
              </a:ext>
            </a:extLst>
          </p:cNvPr>
          <p:cNvSpPr>
            <a:spLocks noGrp="1"/>
          </p:cNvSpPr>
          <p:nvPr>
            <p:ph type="body" orient="vert" idx="1"/>
          </p:nvPr>
        </p:nvSpPr>
        <p:spPr>
          <a:xfrm>
            <a:off x="838201"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876AB092-9ED9-4D2C-A219-76771BC0FACF}"/>
              </a:ext>
            </a:extLst>
          </p:cNvPr>
          <p:cNvSpPr>
            <a:spLocks noGrp="1"/>
          </p:cNvSpPr>
          <p:nvPr>
            <p:ph type="dt" sz="half" idx="10"/>
          </p:nvPr>
        </p:nvSpPr>
        <p:spPr/>
        <p:txBody>
          <a:bodyPr/>
          <a:lstStyle/>
          <a:p>
            <a:fld id="{23D72329-1DDB-4EFD-B18E-180334A8D4EF}" type="datetimeFigureOut">
              <a:rPr lang="en-US" smtClean="0"/>
              <a:t>3/4/2023</a:t>
            </a:fld>
            <a:endParaRPr lang="en-US"/>
          </a:p>
        </p:txBody>
      </p:sp>
      <p:sp>
        <p:nvSpPr>
          <p:cNvPr id="5" name="Footer Placeholder 4">
            <a:extLst>
              <a:ext uri="{FF2B5EF4-FFF2-40B4-BE49-F238E27FC236}">
                <a16:creationId xmlns:a16="http://schemas.microsoft.com/office/drawing/2014/main" id="{F00A88D6-9D15-43C3-BAFF-DCC3877775BF}"/>
              </a:ext>
            </a:extLst>
          </p:cNvPr>
          <p:cNvSpPr>
            <a:spLocks noGrp="1"/>
          </p:cNvSpPr>
          <p:nvPr>
            <p:ph type="ftr" sz="quarter" idx="11"/>
          </p:nvPr>
        </p:nvSpPr>
        <p:spPr/>
        <p:txBody>
          <a:bodyPr/>
          <a:lstStyle/>
          <a:p>
            <a:r>
              <a:rPr lang="en-IN"/>
              <a:t>PowerPlugs Templates for PowerPoint Preview</a:t>
            </a:r>
            <a:endParaRPr lang="en-US"/>
          </a:p>
        </p:txBody>
      </p:sp>
      <p:sp>
        <p:nvSpPr>
          <p:cNvPr id="6" name="Slide Number Placeholder 5">
            <a:extLst>
              <a:ext uri="{FF2B5EF4-FFF2-40B4-BE49-F238E27FC236}">
                <a16:creationId xmlns:a16="http://schemas.microsoft.com/office/drawing/2014/main" id="{E21333F9-8F57-4551-BF8F-9707D7ED9142}"/>
              </a:ext>
            </a:extLst>
          </p:cNvPr>
          <p:cNvSpPr>
            <a:spLocks noGrp="1"/>
          </p:cNvSpPr>
          <p:nvPr>
            <p:ph type="sldNum" sz="quarter" idx="12"/>
          </p:nvPr>
        </p:nvSpPr>
        <p:spPr/>
        <p:txBody>
          <a:bodyPr/>
          <a:lstStyle/>
          <a:p>
            <a:fld id="{5DD17A0F-4821-4802-8EF4-96BC11F9F858}" type="slidenum">
              <a:rPr lang="en-US" smtClean="0"/>
              <a:t>‹#›</a:t>
            </a:fld>
            <a:endParaRPr lang="en-US"/>
          </a:p>
        </p:txBody>
      </p:sp>
    </p:spTree>
    <p:extLst>
      <p:ext uri="{BB962C8B-B14F-4D97-AF65-F5344CB8AC3E}">
        <p14:creationId xmlns:p14="http://schemas.microsoft.com/office/powerpoint/2010/main" val="210739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3D1A0-31A3-4EA7-8D84-828F84197B6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2455760A-FC17-437C-9A43-2BE933CC6B05}"/>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8823CD50-0C67-4CA6-A288-14DD652685D1}"/>
              </a:ext>
            </a:extLst>
          </p:cNvPr>
          <p:cNvSpPr>
            <a:spLocks noGrp="1"/>
          </p:cNvSpPr>
          <p:nvPr>
            <p:ph type="dt" sz="half" idx="10"/>
          </p:nvPr>
        </p:nvSpPr>
        <p:spPr/>
        <p:txBody>
          <a:bodyPr/>
          <a:lstStyle/>
          <a:p>
            <a:fld id="{23D72329-1DDB-4EFD-B18E-180334A8D4EF}" type="datetimeFigureOut">
              <a:rPr lang="en-US" smtClean="0"/>
              <a:t>3/4/2023</a:t>
            </a:fld>
            <a:endParaRPr lang="en-US"/>
          </a:p>
        </p:txBody>
      </p:sp>
      <p:sp>
        <p:nvSpPr>
          <p:cNvPr id="5" name="Footer Placeholder 4">
            <a:extLst>
              <a:ext uri="{FF2B5EF4-FFF2-40B4-BE49-F238E27FC236}">
                <a16:creationId xmlns:a16="http://schemas.microsoft.com/office/drawing/2014/main" id="{FC69B2CE-FBA9-4F05-A590-D14307A74707}"/>
              </a:ext>
            </a:extLst>
          </p:cNvPr>
          <p:cNvSpPr>
            <a:spLocks noGrp="1"/>
          </p:cNvSpPr>
          <p:nvPr>
            <p:ph type="ftr" sz="quarter" idx="11"/>
          </p:nvPr>
        </p:nvSpPr>
        <p:spPr/>
        <p:txBody>
          <a:bodyPr/>
          <a:lstStyle/>
          <a:p>
            <a:r>
              <a:rPr lang="en-IN"/>
              <a:t>PowerPlugs Templates for PowerPoint Preview</a:t>
            </a:r>
            <a:endParaRPr lang="en-US"/>
          </a:p>
        </p:txBody>
      </p:sp>
      <p:sp>
        <p:nvSpPr>
          <p:cNvPr id="6" name="Slide Number Placeholder 5">
            <a:extLst>
              <a:ext uri="{FF2B5EF4-FFF2-40B4-BE49-F238E27FC236}">
                <a16:creationId xmlns:a16="http://schemas.microsoft.com/office/drawing/2014/main" id="{BD568FE9-108E-4FD8-9E19-E80BDC21EBEA}"/>
              </a:ext>
            </a:extLst>
          </p:cNvPr>
          <p:cNvSpPr>
            <a:spLocks noGrp="1"/>
          </p:cNvSpPr>
          <p:nvPr>
            <p:ph type="sldNum" sz="quarter" idx="12"/>
          </p:nvPr>
        </p:nvSpPr>
        <p:spPr/>
        <p:txBody>
          <a:bodyPr/>
          <a:lstStyle/>
          <a:p>
            <a:fld id="{5DD17A0F-4821-4802-8EF4-96BC11F9F858}" type="slidenum">
              <a:rPr lang="en-US" smtClean="0"/>
              <a:t>‹#›</a:t>
            </a:fld>
            <a:endParaRPr lang="en-US"/>
          </a:p>
        </p:txBody>
      </p:sp>
    </p:spTree>
    <p:extLst>
      <p:ext uri="{BB962C8B-B14F-4D97-AF65-F5344CB8AC3E}">
        <p14:creationId xmlns:p14="http://schemas.microsoft.com/office/powerpoint/2010/main" val="1461335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8A9B1-A214-4D72-9629-CF61CC9E7CF8}"/>
              </a:ext>
            </a:extLst>
          </p:cNvPr>
          <p:cNvSpPr>
            <a:spLocks noGrp="1"/>
          </p:cNvSpPr>
          <p:nvPr>
            <p:ph type="title"/>
          </p:nvPr>
        </p:nvSpPr>
        <p:spPr>
          <a:xfrm>
            <a:off x="406400" y="1709740"/>
            <a:ext cx="11379200" cy="2852737"/>
          </a:xfrm>
        </p:spPr>
        <p:txBody>
          <a:bodyPr anchor="b">
            <a:normAutofit/>
          </a:bodyPr>
          <a:lstStyle>
            <a:lvl1pPr>
              <a:defRPr sz="4400">
                <a:solidFill>
                  <a:srgbClr val="000000"/>
                </a:solidFill>
              </a:defRPr>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C202552-F2B8-401D-AF33-F60C94D6AD5E}"/>
              </a:ext>
            </a:extLst>
          </p:cNvPr>
          <p:cNvSpPr>
            <a:spLocks noGrp="1"/>
          </p:cNvSpPr>
          <p:nvPr>
            <p:ph type="body" idx="1"/>
          </p:nvPr>
        </p:nvSpPr>
        <p:spPr>
          <a:xfrm>
            <a:off x="406400" y="4589465"/>
            <a:ext cx="11379200" cy="1500187"/>
          </a:xfrm>
        </p:spPr>
        <p:txBody>
          <a:bodyPr/>
          <a:lstStyle>
            <a:lvl1pPr marL="0" indent="0" algn="l">
              <a:buNone/>
              <a:defRPr sz="2400">
                <a:solidFill>
                  <a:srgbClr val="0000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a:extLst>
              <a:ext uri="{FF2B5EF4-FFF2-40B4-BE49-F238E27FC236}">
                <a16:creationId xmlns:a16="http://schemas.microsoft.com/office/drawing/2014/main" id="{A6CD65D7-E5C9-4A2E-901B-D1B8F9360DC6}"/>
              </a:ext>
            </a:extLst>
          </p:cNvPr>
          <p:cNvSpPr>
            <a:spLocks noGrp="1"/>
          </p:cNvSpPr>
          <p:nvPr>
            <p:ph type="dt" sz="half" idx="10"/>
          </p:nvPr>
        </p:nvSpPr>
        <p:spPr/>
        <p:txBody>
          <a:bodyPr/>
          <a:lstStyle/>
          <a:p>
            <a:fld id="{23D72329-1DDB-4EFD-B18E-180334A8D4EF}" type="datetimeFigureOut">
              <a:rPr lang="en-US" smtClean="0"/>
              <a:t>3/4/2023</a:t>
            </a:fld>
            <a:endParaRPr lang="en-US"/>
          </a:p>
        </p:txBody>
      </p:sp>
      <p:sp>
        <p:nvSpPr>
          <p:cNvPr id="5" name="Footer Placeholder 4">
            <a:extLst>
              <a:ext uri="{FF2B5EF4-FFF2-40B4-BE49-F238E27FC236}">
                <a16:creationId xmlns:a16="http://schemas.microsoft.com/office/drawing/2014/main" id="{087573BE-5E4D-48CB-9F50-6AD9EBC2C2D2}"/>
              </a:ext>
            </a:extLst>
          </p:cNvPr>
          <p:cNvSpPr>
            <a:spLocks noGrp="1"/>
          </p:cNvSpPr>
          <p:nvPr>
            <p:ph type="ftr" sz="quarter" idx="11"/>
          </p:nvPr>
        </p:nvSpPr>
        <p:spPr/>
        <p:txBody>
          <a:bodyPr/>
          <a:lstStyle/>
          <a:p>
            <a:r>
              <a:rPr lang="en-IN"/>
              <a:t>PowerPlugs Templates for PowerPoint Preview</a:t>
            </a:r>
            <a:endParaRPr lang="en-US"/>
          </a:p>
        </p:txBody>
      </p:sp>
      <p:sp>
        <p:nvSpPr>
          <p:cNvPr id="6" name="Slide Number Placeholder 5">
            <a:extLst>
              <a:ext uri="{FF2B5EF4-FFF2-40B4-BE49-F238E27FC236}">
                <a16:creationId xmlns:a16="http://schemas.microsoft.com/office/drawing/2014/main" id="{54A5BD73-F1E6-4A61-9094-5B079F8679F2}"/>
              </a:ext>
            </a:extLst>
          </p:cNvPr>
          <p:cNvSpPr>
            <a:spLocks noGrp="1"/>
          </p:cNvSpPr>
          <p:nvPr>
            <p:ph type="sldNum" sz="quarter" idx="12"/>
          </p:nvPr>
        </p:nvSpPr>
        <p:spPr/>
        <p:txBody>
          <a:bodyPr/>
          <a:lstStyle/>
          <a:p>
            <a:fld id="{5DD17A0F-4821-4802-8EF4-96BC11F9F858}" type="slidenum">
              <a:rPr lang="en-US" smtClean="0"/>
              <a:t>‹#›</a:t>
            </a:fld>
            <a:endParaRPr lang="en-US"/>
          </a:p>
        </p:txBody>
      </p:sp>
    </p:spTree>
    <p:extLst>
      <p:ext uri="{BB962C8B-B14F-4D97-AF65-F5344CB8AC3E}">
        <p14:creationId xmlns:p14="http://schemas.microsoft.com/office/powerpoint/2010/main" val="2950666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7A356-6F8C-480A-A714-90AC3674016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E904CE66-C769-4392-9D37-0C8888B2CDCA}"/>
              </a:ext>
            </a:extLst>
          </p:cNvPr>
          <p:cNvSpPr>
            <a:spLocks noGrp="1"/>
          </p:cNvSpPr>
          <p:nvPr>
            <p:ph sz="half" idx="1"/>
          </p:nvPr>
        </p:nvSpPr>
        <p:spPr>
          <a:xfrm>
            <a:off x="406400" y="1825625"/>
            <a:ext cx="5672667" cy="4343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id="{2A36F996-2645-48F9-83AB-D75E4A585E7D}"/>
              </a:ext>
            </a:extLst>
          </p:cNvPr>
          <p:cNvSpPr>
            <a:spLocks noGrp="1"/>
          </p:cNvSpPr>
          <p:nvPr>
            <p:ph sz="half" idx="2"/>
          </p:nvPr>
        </p:nvSpPr>
        <p:spPr>
          <a:xfrm>
            <a:off x="6112933" y="1825625"/>
            <a:ext cx="5672667" cy="4343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5152800F-7DB9-4F38-A156-AF2AC47C4481}"/>
              </a:ext>
            </a:extLst>
          </p:cNvPr>
          <p:cNvSpPr>
            <a:spLocks noGrp="1"/>
          </p:cNvSpPr>
          <p:nvPr>
            <p:ph type="dt" sz="half" idx="10"/>
          </p:nvPr>
        </p:nvSpPr>
        <p:spPr/>
        <p:txBody>
          <a:bodyPr/>
          <a:lstStyle/>
          <a:p>
            <a:fld id="{23D72329-1DDB-4EFD-B18E-180334A8D4EF}" type="datetimeFigureOut">
              <a:rPr lang="en-US" smtClean="0"/>
              <a:t>3/4/2023</a:t>
            </a:fld>
            <a:endParaRPr lang="en-US"/>
          </a:p>
        </p:txBody>
      </p:sp>
      <p:sp>
        <p:nvSpPr>
          <p:cNvPr id="6" name="Footer Placeholder 5">
            <a:extLst>
              <a:ext uri="{FF2B5EF4-FFF2-40B4-BE49-F238E27FC236}">
                <a16:creationId xmlns:a16="http://schemas.microsoft.com/office/drawing/2014/main" id="{8B6B71F5-3D72-460D-81E8-747A59432B67}"/>
              </a:ext>
            </a:extLst>
          </p:cNvPr>
          <p:cNvSpPr>
            <a:spLocks noGrp="1"/>
          </p:cNvSpPr>
          <p:nvPr>
            <p:ph type="ftr" sz="quarter" idx="11"/>
          </p:nvPr>
        </p:nvSpPr>
        <p:spPr/>
        <p:txBody>
          <a:bodyPr/>
          <a:lstStyle/>
          <a:p>
            <a:r>
              <a:rPr lang="en-IN"/>
              <a:t>PowerPlugs Templates for PowerPoint Preview</a:t>
            </a:r>
            <a:endParaRPr lang="en-US"/>
          </a:p>
        </p:txBody>
      </p:sp>
      <p:sp>
        <p:nvSpPr>
          <p:cNvPr id="7" name="Slide Number Placeholder 6">
            <a:extLst>
              <a:ext uri="{FF2B5EF4-FFF2-40B4-BE49-F238E27FC236}">
                <a16:creationId xmlns:a16="http://schemas.microsoft.com/office/drawing/2014/main" id="{F525438A-108C-4C6B-86A4-A441DDF1BF50}"/>
              </a:ext>
            </a:extLst>
          </p:cNvPr>
          <p:cNvSpPr>
            <a:spLocks noGrp="1"/>
          </p:cNvSpPr>
          <p:nvPr>
            <p:ph type="sldNum" sz="quarter" idx="12"/>
          </p:nvPr>
        </p:nvSpPr>
        <p:spPr/>
        <p:txBody>
          <a:bodyPr/>
          <a:lstStyle/>
          <a:p>
            <a:fld id="{5DD17A0F-4821-4802-8EF4-96BC11F9F858}" type="slidenum">
              <a:rPr lang="en-US" smtClean="0"/>
              <a:t>‹#›</a:t>
            </a:fld>
            <a:endParaRPr lang="en-US"/>
          </a:p>
        </p:txBody>
      </p:sp>
    </p:spTree>
    <p:extLst>
      <p:ext uri="{BB962C8B-B14F-4D97-AF65-F5344CB8AC3E}">
        <p14:creationId xmlns:p14="http://schemas.microsoft.com/office/powerpoint/2010/main" val="3809581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D0C6-B890-4CC8-845D-3124EF06877C}"/>
              </a:ext>
            </a:extLst>
          </p:cNvPr>
          <p:cNvSpPr>
            <a:spLocks noGrp="1"/>
          </p:cNvSpPr>
          <p:nvPr>
            <p:ph type="title"/>
          </p:nvPr>
        </p:nvSpPr>
        <p:spPr>
          <a:xfrm>
            <a:off x="406400" y="152400"/>
            <a:ext cx="10261600" cy="1143000"/>
          </a:xfrm>
        </p:spPr>
        <p:txBody>
          <a:bodyPr/>
          <a:lstStyle>
            <a:lvl1pPr algn="l">
              <a:defRPr/>
            </a:lvl1p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C074F85E-5E67-4BAC-9F99-0794F47917DB}"/>
              </a:ext>
            </a:extLst>
          </p:cNvPr>
          <p:cNvSpPr>
            <a:spLocks noGrp="1"/>
          </p:cNvSpPr>
          <p:nvPr>
            <p:ph type="body" idx="1"/>
          </p:nvPr>
        </p:nvSpPr>
        <p:spPr>
          <a:xfrm>
            <a:off x="406400" y="1622425"/>
            <a:ext cx="5672667" cy="635000"/>
          </a:xfrm>
        </p:spPr>
        <p:txBody>
          <a:bodyPr anchor="b">
            <a:normAutofit/>
          </a:bodyPr>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05E1950D-9FC6-45C6-B303-7E2DA51CF63E}"/>
              </a:ext>
            </a:extLst>
          </p:cNvPr>
          <p:cNvSpPr>
            <a:spLocks noGrp="1"/>
          </p:cNvSpPr>
          <p:nvPr>
            <p:ph sz="half" idx="2"/>
          </p:nvPr>
        </p:nvSpPr>
        <p:spPr>
          <a:xfrm>
            <a:off x="406400" y="2270125"/>
            <a:ext cx="5672667" cy="38989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id="{8499DF54-A3E5-4D1A-B02F-79CC327A6B9D}"/>
              </a:ext>
            </a:extLst>
          </p:cNvPr>
          <p:cNvSpPr>
            <a:spLocks noGrp="1"/>
          </p:cNvSpPr>
          <p:nvPr>
            <p:ph type="body" sz="quarter" idx="3"/>
          </p:nvPr>
        </p:nvSpPr>
        <p:spPr>
          <a:xfrm>
            <a:off x="6112933" y="1622425"/>
            <a:ext cx="5672667" cy="635000"/>
          </a:xfrm>
        </p:spPr>
        <p:txBody>
          <a:bodyPr anchor="b">
            <a:normAutofit/>
          </a:bodyPr>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2AF09FD7-61A0-498E-A849-8FE26DC425B8}"/>
              </a:ext>
            </a:extLst>
          </p:cNvPr>
          <p:cNvSpPr>
            <a:spLocks noGrp="1"/>
          </p:cNvSpPr>
          <p:nvPr>
            <p:ph sz="quarter" idx="4"/>
          </p:nvPr>
        </p:nvSpPr>
        <p:spPr>
          <a:xfrm>
            <a:off x="6112933" y="2270125"/>
            <a:ext cx="5672667" cy="38989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id="{287A27EF-BF96-4C40-9DB3-748578737D38}"/>
              </a:ext>
            </a:extLst>
          </p:cNvPr>
          <p:cNvSpPr>
            <a:spLocks noGrp="1"/>
          </p:cNvSpPr>
          <p:nvPr>
            <p:ph type="dt" sz="half" idx="10"/>
          </p:nvPr>
        </p:nvSpPr>
        <p:spPr/>
        <p:txBody>
          <a:bodyPr/>
          <a:lstStyle/>
          <a:p>
            <a:fld id="{23D72329-1DDB-4EFD-B18E-180334A8D4EF}" type="datetimeFigureOut">
              <a:rPr lang="en-US" smtClean="0"/>
              <a:t>3/4/2023</a:t>
            </a:fld>
            <a:endParaRPr lang="en-US"/>
          </a:p>
        </p:txBody>
      </p:sp>
      <p:sp>
        <p:nvSpPr>
          <p:cNvPr id="8" name="Footer Placeholder 7">
            <a:extLst>
              <a:ext uri="{FF2B5EF4-FFF2-40B4-BE49-F238E27FC236}">
                <a16:creationId xmlns:a16="http://schemas.microsoft.com/office/drawing/2014/main" id="{32C5B1C2-253A-4E54-B4F6-3964B5760AE7}"/>
              </a:ext>
            </a:extLst>
          </p:cNvPr>
          <p:cNvSpPr>
            <a:spLocks noGrp="1"/>
          </p:cNvSpPr>
          <p:nvPr>
            <p:ph type="ftr" sz="quarter" idx="11"/>
          </p:nvPr>
        </p:nvSpPr>
        <p:spPr/>
        <p:txBody>
          <a:bodyPr/>
          <a:lstStyle/>
          <a:p>
            <a:r>
              <a:rPr lang="en-IN"/>
              <a:t>PowerPlugs Templates for PowerPoint Preview</a:t>
            </a:r>
            <a:endParaRPr lang="en-US"/>
          </a:p>
        </p:txBody>
      </p:sp>
      <p:sp>
        <p:nvSpPr>
          <p:cNvPr id="9" name="Slide Number Placeholder 8">
            <a:extLst>
              <a:ext uri="{FF2B5EF4-FFF2-40B4-BE49-F238E27FC236}">
                <a16:creationId xmlns:a16="http://schemas.microsoft.com/office/drawing/2014/main" id="{88685552-8B28-42ED-98B8-C088EDE89C7E}"/>
              </a:ext>
            </a:extLst>
          </p:cNvPr>
          <p:cNvSpPr>
            <a:spLocks noGrp="1"/>
          </p:cNvSpPr>
          <p:nvPr>
            <p:ph type="sldNum" sz="quarter" idx="12"/>
          </p:nvPr>
        </p:nvSpPr>
        <p:spPr/>
        <p:txBody>
          <a:bodyPr/>
          <a:lstStyle/>
          <a:p>
            <a:fld id="{5DD17A0F-4821-4802-8EF4-96BC11F9F858}" type="slidenum">
              <a:rPr lang="en-US" smtClean="0"/>
              <a:t>‹#›</a:t>
            </a:fld>
            <a:endParaRPr lang="en-US"/>
          </a:p>
        </p:txBody>
      </p:sp>
    </p:spTree>
    <p:extLst>
      <p:ext uri="{BB962C8B-B14F-4D97-AF65-F5344CB8AC3E}">
        <p14:creationId xmlns:p14="http://schemas.microsoft.com/office/powerpoint/2010/main" val="1183506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5756D-E7A3-4F10-813F-3D1927E994DD}"/>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id="{2EF3A0DD-49A9-4590-8AC8-4A0AEF0F9AAF}"/>
              </a:ext>
            </a:extLst>
          </p:cNvPr>
          <p:cNvSpPr>
            <a:spLocks noGrp="1"/>
          </p:cNvSpPr>
          <p:nvPr>
            <p:ph type="dt" sz="half" idx="10"/>
          </p:nvPr>
        </p:nvSpPr>
        <p:spPr/>
        <p:txBody>
          <a:bodyPr/>
          <a:lstStyle/>
          <a:p>
            <a:fld id="{23D72329-1DDB-4EFD-B18E-180334A8D4EF}" type="datetimeFigureOut">
              <a:rPr lang="en-US" smtClean="0"/>
              <a:t>3/4/2023</a:t>
            </a:fld>
            <a:endParaRPr lang="en-US"/>
          </a:p>
        </p:txBody>
      </p:sp>
      <p:sp>
        <p:nvSpPr>
          <p:cNvPr id="4" name="Footer Placeholder 3">
            <a:extLst>
              <a:ext uri="{FF2B5EF4-FFF2-40B4-BE49-F238E27FC236}">
                <a16:creationId xmlns:a16="http://schemas.microsoft.com/office/drawing/2014/main" id="{6A9D0FD0-7125-4F74-9EB4-C0DDBFB6D6D0}"/>
              </a:ext>
            </a:extLst>
          </p:cNvPr>
          <p:cNvSpPr>
            <a:spLocks noGrp="1"/>
          </p:cNvSpPr>
          <p:nvPr>
            <p:ph type="ftr" sz="quarter" idx="11"/>
          </p:nvPr>
        </p:nvSpPr>
        <p:spPr/>
        <p:txBody>
          <a:bodyPr/>
          <a:lstStyle/>
          <a:p>
            <a:r>
              <a:rPr lang="en-IN"/>
              <a:t>PowerPlugs Templates for PowerPoint Preview</a:t>
            </a:r>
            <a:endParaRPr lang="en-US"/>
          </a:p>
        </p:txBody>
      </p:sp>
      <p:sp>
        <p:nvSpPr>
          <p:cNvPr id="5" name="Slide Number Placeholder 4">
            <a:extLst>
              <a:ext uri="{FF2B5EF4-FFF2-40B4-BE49-F238E27FC236}">
                <a16:creationId xmlns:a16="http://schemas.microsoft.com/office/drawing/2014/main" id="{6E06834E-D582-453B-BC55-A96570268484}"/>
              </a:ext>
            </a:extLst>
          </p:cNvPr>
          <p:cNvSpPr>
            <a:spLocks noGrp="1"/>
          </p:cNvSpPr>
          <p:nvPr>
            <p:ph type="sldNum" sz="quarter" idx="12"/>
          </p:nvPr>
        </p:nvSpPr>
        <p:spPr/>
        <p:txBody>
          <a:bodyPr/>
          <a:lstStyle/>
          <a:p>
            <a:fld id="{5DD17A0F-4821-4802-8EF4-96BC11F9F858}" type="slidenum">
              <a:rPr lang="en-US" smtClean="0"/>
              <a:t>‹#›</a:t>
            </a:fld>
            <a:endParaRPr lang="en-US"/>
          </a:p>
        </p:txBody>
      </p:sp>
    </p:spTree>
    <p:extLst>
      <p:ext uri="{BB962C8B-B14F-4D97-AF65-F5344CB8AC3E}">
        <p14:creationId xmlns:p14="http://schemas.microsoft.com/office/powerpoint/2010/main" val="1192791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rgbClr val="FFFFF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E4A91E-9A3E-44AD-8322-CB3578AB29BF}"/>
              </a:ext>
            </a:extLst>
          </p:cNvPr>
          <p:cNvSpPr>
            <a:spLocks noGrp="1"/>
          </p:cNvSpPr>
          <p:nvPr>
            <p:ph type="dt" sz="half" idx="10"/>
          </p:nvPr>
        </p:nvSpPr>
        <p:spPr/>
        <p:txBody>
          <a:bodyPr/>
          <a:lstStyle/>
          <a:p>
            <a:fld id="{23D72329-1DDB-4EFD-B18E-180334A8D4EF}" type="datetimeFigureOut">
              <a:rPr lang="en-US" smtClean="0"/>
              <a:t>3/4/2023</a:t>
            </a:fld>
            <a:endParaRPr lang="en-US"/>
          </a:p>
        </p:txBody>
      </p:sp>
      <p:sp>
        <p:nvSpPr>
          <p:cNvPr id="3" name="Footer Placeholder 2">
            <a:extLst>
              <a:ext uri="{FF2B5EF4-FFF2-40B4-BE49-F238E27FC236}">
                <a16:creationId xmlns:a16="http://schemas.microsoft.com/office/drawing/2014/main" id="{6258BABB-901B-4853-A951-24232876609C}"/>
              </a:ext>
            </a:extLst>
          </p:cNvPr>
          <p:cNvSpPr>
            <a:spLocks noGrp="1"/>
          </p:cNvSpPr>
          <p:nvPr>
            <p:ph type="ftr" sz="quarter" idx="11"/>
          </p:nvPr>
        </p:nvSpPr>
        <p:spPr/>
        <p:txBody>
          <a:bodyPr/>
          <a:lstStyle/>
          <a:p>
            <a:r>
              <a:rPr lang="en-IN"/>
              <a:t>PowerPlugs Templates for PowerPoint Preview</a:t>
            </a:r>
            <a:endParaRPr lang="en-US"/>
          </a:p>
        </p:txBody>
      </p:sp>
      <p:sp>
        <p:nvSpPr>
          <p:cNvPr id="4" name="Slide Number Placeholder 3">
            <a:extLst>
              <a:ext uri="{FF2B5EF4-FFF2-40B4-BE49-F238E27FC236}">
                <a16:creationId xmlns:a16="http://schemas.microsoft.com/office/drawing/2014/main" id="{AFD91467-89AA-47CC-9921-435743B6DB32}"/>
              </a:ext>
            </a:extLst>
          </p:cNvPr>
          <p:cNvSpPr>
            <a:spLocks noGrp="1"/>
          </p:cNvSpPr>
          <p:nvPr>
            <p:ph type="sldNum" sz="quarter" idx="12"/>
          </p:nvPr>
        </p:nvSpPr>
        <p:spPr/>
        <p:txBody>
          <a:bodyPr/>
          <a:lstStyle/>
          <a:p>
            <a:fld id="{5DD17A0F-4821-4802-8EF4-96BC11F9F858}" type="slidenum">
              <a:rPr lang="en-US" smtClean="0"/>
              <a:t>‹#›</a:t>
            </a:fld>
            <a:endParaRPr lang="en-US"/>
          </a:p>
        </p:txBody>
      </p:sp>
    </p:spTree>
    <p:extLst>
      <p:ext uri="{BB962C8B-B14F-4D97-AF65-F5344CB8AC3E}">
        <p14:creationId xmlns:p14="http://schemas.microsoft.com/office/powerpoint/2010/main" val="3729790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BCBE3-7499-4604-BB77-94DCF77A62D4}"/>
              </a:ext>
            </a:extLst>
          </p:cNvPr>
          <p:cNvSpPr>
            <a:spLocks noGrp="1"/>
          </p:cNvSpPr>
          <p:nvPr>
            <p:ph type="title"/>
          </p:nvPr>
        </p:nvSpPr>
        <p:spPr>
          <a:xfrm>
            <a:off x="406400" y="152400"/>
            <a:ext cx="10261600" cy="1143000"/>
          </a:xfrm>
        </p:spPr>
        <p:txBody>
          <a:bodyPr anchor="ctr">
            <a:noAutofit/>
          </a:bodyPr>
          <a:lstStyle>
            <a:lvl1pPr algn="l">
              <a:defRPr sz="44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1CD83CAB-10F0-4B5A-917C-6D2F8415516F}"/>
              </a:ext>
            </a:extLst>
          </p:cNvPr>
          <p:cNvSpPr>
            <a:spLocks noGrp="1"/>
          </p:cNvSpPr>
          <p:nvPr>
            <p:ph idx="1"/>
          </p:nvPr>
        </p:nvSpPr>
        <p:spPr>
          <a:xfrm>
            <a:off x="4171245" y="1851025"/>
            <a:ext cx="7428089" cy="43434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F6CE4C22-0A97-4D5A-B697-9E9DDE3CD2F7}"/>
              </a:ext>
            </a:extLst>
          </p:cNvPr>
          <p:cNvSpPr>
            <a:spLocks noGrp="1"/>
          </p:cNvSpPr>
          <p:nvPr>
            <p:ph type="body" sz="half" idx="2"/>
          </p:nvPr>
        </p:nvSpPr>
        <p:spPr>
          <a:xfrm>
            <a:off x="406401" y="1851025"/>
            <a:ext cx="3730977" cy="4343400"/>
          </a:xfrm>
        </p:spPr>
        <p:txBody>
          <a:bodyPr tIns="86400">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51E9B5C8-BC4A-4122-B8D1-324E2D187F75}"/>
              </a:ext>
            </a:extLst>
          </p:cNvPr>
          <p:cNvSpPr>
            <a:spLocks noGrp="1"/>
          </p:cNvSpPr>
          <p:nvPr>
            <p:ph type="dt" sz="half" idx="10"/>
          </p:nvPr>
        </p:nvSpPr>
        <p:spPr/>
        <p:txBody>
          <a:bodyPr/>
          <a:lstStyle/>
          <a:p>
            <a:fld id="{23D72329-1DDB-4EFD-B18E-180334A8D4EF}" type="datetimeFigureOut">
              <a:rPr lang="en-US" smtClean="0"/>
              <a:t>3/4/2023</a:t>
            </a:fld>
            <a:endParaRPr lang="en-US"/>
          </a:p>
        </p:txBody>
      </p:sp>
      <p:sp>
        <p:nvSpPr>
          <p:cNvPr id="6" name="Footer Placeholder 5">
            <a:extLst>
              <a:ext uri="{FF2B5EF4-FFF2-40B4-BE49-F238E27FC236}">
                <a16:creationId xmlns:a16="http://schemas.microsoft.com/office/drawing/2014/main" id="{C12D4018-2C8E-4E13-815A-04988366F532}"/>
              </a:ext>
            </a:extLst>
          </p:cNvPr>
          <p:cNvSpPr>
            <a:spLocks noGrp="1"/>
          </p:cNvSpPr>
          <p:nvPr>
            <p:ph type="ftr" sz="quarter" idx="11"/>
          </p:nvPr>
        </p:nvSpPr>
        <p:spPr/>
        <p:txBody>
          <a:bodyPr/>
          <a:lstStyle/>
          <a:p>
            <a:r>
              <a:rPr lang="en-IN"/>
              <a:t>PowerPlugs Templates for PowerPoint Preview</a:t>
            </a:r>
            <a:endParaRPr lang="en-US"/>
          </a:p>
        </p:txBody>
      </p:sp>
      <p:sp>
        <p:nvSpPr>
          <p:cNvPr id="7" name="Slide Number Placeholder 6">
            <a:extLst>
              <a:ext uri="{FF2B5EF4-FFF2-40B4-BE49-F238E27FC236}">
                <a16:creationId xmlns:a16="http://schemas.microsoft.com/office/drawing/2014/main" id="{48AFD6A3-5ADC-4047-9EB4-8CF5AF4BDA91}"/>
              </a:ext>
            </a:extLst>
          </p:cNvPr>
          <p:cNvSpPr>
            <a:spLocks noGrp="1"/>
          </p:cNvSpPr>
          <p:nvPr>
            <p:ph type="sldNum" sz="quarter" idx="12"/>
          </p:nvPr>
        </p:nvSpPr>
        <p:spPr/>
        <p:txBody>
          <a:bodyPr/>
          <a:lstStyle/>
          <a:p>
            <a:fld id="{5DD17A0F-4821-4802-8EF4-96BC11F9F858}" type="slidenum">
              <a:rPr lang="en-US" smtClean="0"/>
              <a:t>‹#›</a:t>
            </a:fld>
            <a:endParaRPr lang="en-US"/>
          </a:p>
        </p:txBody>
      </p:sp>
    </p:spTree>
    <p:extLst>
      <p:ext uri="{BB962C8B-B14F-4D97-AF65-F5344CB8AC3E}">
        <p14:creationId xmlns:p14="http://schemas.microsoft.com/office/powerpoint/2010/main" val="1734593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F4D4E-0112-4388-9E28-74BBDBB5F919}"/>
              </a:ext>
            </a:extLst>
          </p:cNvPr>
          <p:cNvSpPr>
            <a:spLocks noGrp="1"/>
          </p:cNvSpPr>
          <p:nvPr>
            <p:ph type="title"/>
          </p:nvPr>
        </p:nvSpPr>
        <p:spPr>
          <a:xfrm>
            <a:off x="406400" y="152400"/>
            <a:ext cx="10261600" cy="1143000"/>
          </a:xfrm>
        </p:spPr>
        <p:txBody>
          <a:bodyPr anchor="ctr">
            <a:noAutofit/>
          </a:bodyPr>
          <a:lstStyle>
            <a:lvl1pPr algn="l">
              <a:defRPr sz="44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D0090C37-339F-49EE-9872-381D65F67B2E}"/>
              </a:ext>
            </a:extLst>
          </p:cNvPr>
          <p:cNvSpPr>
            <a:spLocks noGrp="1"/>
          </p:cNvSpPr>
          <p:nvPr>
            <p:ph type="pic" idx="1"/>
          </p:nvPr>
        </p:nvSpPr>
        <p:spPr>
          <a:xfrm>
            <a:off x="2607734" y="1825625"/>
            <a:ext cx="6976533" cy="39243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a:extLst>
              <a:ext uri="{FF2B5EF4-FFF2-40B4-BE49-F238E27FC236}">
                <a16:creationId xmlns:a16="http://schemas.microsoft.com/office/drawing/2014/main" id="{F91B574E-7496-4B63-8D17-D81C7E064087}"/>
              </a:ext>
            </a:extLst>
          </p:cNvPr>
          <p:cNvSpPr>
            <a:spLocks noGrp="1"/>
          </p:cNvSpPr>
          <p:nvPr>
            <p:ph type="body" sz="half" idx="2"/>
          </p:nvPr>
        </p:nvSpPr>
        <p:spPr>
          <a:xfrm>
            <a:off x="1862667" y="5775325"/>
            <a:ext cx="8466667" cy="424732"/>
          </a:xfrm>
        </p:spPr>
        <p:txBody>
          <a:bodyPr>
            <a:spAutoFit/>
          </a:bodyPr>
          <a:lstStyle>
            <a:lvl1pPr marL="0" indent="0" algn="ctr">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D7489EFE-5D3D-45B1-91D2-32B90AD7ADE7}"/>
              </a:ext>
            </a:extLst>
          </p:cNvPr>
          <p:cNvSpPr>
            <a:spLocks noGrp="1"/>
          </p:cNvSpPr>
          <p:nvPr>
            <p:ph type="dt" sz="half" idx="10"/>
          </p:nvPr>
        </p:nvSpPr>
        <p:spPr/>
        <p:txBody>
          <a:bodyPr/>
          <a:lstStyle/>
          <a:p>
            <a:fld id="{23D72329-1DDB-4EFD-B18E-180334A8D4EF}" type="datetimeFigureOut">
              <a:rPr lang="en-US" smtClean="0"/>
              <a:t>3/4/2023</a:t>
            </a:fld>
            <a:endParaRPr lang="en-US"/>
          </a:p>
        </p:txBody>
      </p:sp>
      <p:sp>
        <p:nvSpPr>
          <p:cNvPr id="6" name="Footer Placeholder 5">
            <a:extLst>
              <a:ext uri="{FF2B5EF4-FFF2-40B4-BE49-F238E27FC236}">
                <a16:creationId xmlns:a16="http://schemas.microsoft.com/office/drawing/2014/main" id="{C6E75EBD-6E2C-4733-87AD-3A1B3B1C26FB}"/>
              </a:ext>
            </a:extLst>
          </p:cNvPr>
          <p:cNvSpPr>
            <a:spLocks noGrp="1"/>
          </p:cNvSpPr>
          <p:nvPr>
            <p:ph type="ftr" sz="quarter" idx="11"/>
          </p:nvPr>
        </p:nvSpPr>
        <p:spPr/>
        <p:txBody>
          <a:bodyPr/>
          <a:lstStyle/>
          <a:p>
            <a:r>
              <a:rPr lang="en-IN"/>
              <a:t>PowerPlugs Templates for PowerPoint Preview</a:t>
            </a:r>
            <a:endParaRPr lang="en-US"/>
          </a:p>
        </p:txBody>
      </p:sp>
      <p:sp>
        <p:nvSpPr>
          <p:cNvPr id="7" name="Slide Number Placeholder 6">
            <a:extLst>
              <a:ext uri="{FF2B5EF4-FFF2-40B4-BE49-F238E27FC236}">
                <a16:creationId xmlns:a16="http://schemas.microsoft.com/office/drawing/2014/main" id="{1AA665FE-E926-431C-B6D7-8F65994111B2}"/>
              </a:ext>
            </a:extLst>
          </p:cNvPr>
          <p:cNvSpPr>
            <a:spLocks noGrp="1"/>
          </p:cNvSpPr>
          <p:nvPr>
            <p:ph type="sldNum" sz="quarter" idx="12"/>
          </p:nvPr>
        </p:nvSpPr>
        <p:spPr/>
        <p:txBody>
          <a:bodyPr/>
          <a:lstStyle/>
          <a:p>
            <a:fld id="{5DD17A0F-4821-4802-8EF4-96BC11F9F858}" type="slidenum">
              <a:rPr lang="en-US" smtClean="0"/>
              <a:t>‹#›</a:t>
            </a:fld>
            <a:endParaRPr lang="en-US"/>
          </a:p>
        </p:txBody>
      </p:sp>
    </p:spTree>
    <p:extLst>
      <p:ext uri="{BB962C8B-B14F-4D97-AF65-F5344CB8AC3E}">
        <p14:creationId xmlns:p14="http://schemas.microsoft.com/office/powerpoint/2010/main" val="3835402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6831AC-D821-4D45-86AE-9DF70C7459F9}"/>
              </a:ext>
            </a:extLst>
          </p:cNvPr>
          <p:cNvSpPr>
            <a:spLocks noGrp="1"/>
          </p:cNvSpPr>
          <p:nvPr>
            <p:ph type="title"/>
          </p:nvPr>
        </p:nvSpPr>
        <p:spPr>
          <a:xfrm>
            <a:off x="406400" y="152400"/>
            <a:ext cx="10261600" cy="1143000"/>
          </a:xfrm>
          <a:prstGeom prst="rect">
            <a:avLst/>
          </a:prstGeom>
        </p:spPr>
        <p:txBody>
          <a:bodyPr vert="horz" wrap="square"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8979F8B2-EC91-421F-9512-17A08B2B9178}"/>
              </a:ext>
            </a:extLst>
          </p:cNvPr>
          <p:cNvSpPr>
            <a:spLocks noGrp="1"/>
          </p:cNvSpPr>
          <p:nvPr>
            <p:ph type="body" idx="1"/>
          </p:nvPr>
        </p:nvSpPr>
        <p:spPr>
          <a:xfrm>
            <a:off x="406400" y="1825625"/>
            <a:ext cx="11379200" cy="4343400"/>
          </a:xfrm>
          <a:prstGeom prst="rect">
            <a:avLst/>
          </a:prstGeom>
        </p:spPr>
        <p:txBody>
          <a:bodyPr vert="horz" wrap="square"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A93589-AF80-4982-BC15-2AD0A18D71E8}"/>
              </a:ext>
            </a:extLst>
          </p:cNvPr>
          <p:cNvSpPr>
            <a:spLocks noGrp="1"/>
          </p:cNvSpPr>
          <p:nvPr>
            <p:ph type="dt" sz="half" idx="2"/>
          </p:nvPr>
        </p:nvSpPr>
        <p:spPr>
          <a:xfrm>
            <a:off x="838200" y="6438240"/>
            <a:ext cx="2743200" cy="365125"/>
          </a:xfrm>
          <a:prstGeom prst="rect">
            <a:avLst/>
          </a:prstGeom>
        </p:spPr>
        <p:txBody>
          <a:bodyPr vert="horz" lIns="91440" tIns="45720" rIns="91440" bIns="45720" rtlCol="0" anchor="ctr"/>
          <a:lstStyle>
            <a:lvl1pPr algn="l">
              <a:defRPr sz="1200">
                <a:solidFill>
                  <a:srgbClr val="000000"/>
                </a:solidFill>
              </a:defRPr>
            </a:lvl1pPr>
          </a:lstStyle>
          <a:p>
            <a:fld id="{23D72329-1DDB-4EFD-B18E-180334A8D4EF}" type="datetimeFigureOut">
              <a:rPr lang="en-US" smtClean="0"/>
              <a:pPr/>
              <a:t>3/4/2023</a:t>
            </a:fld>
            <a:endParaRPr lang="en-US"/>
          </a:p>
        </p:txBody>
      </p:sp>
      <p:sp>
        <p:nvSpPr>
          <p:cNvPr id="5" name="Footer Placeholder 4">
            <a:extLst>
              <a:ext uri="{FF2B5EF4-FFF2-40B4-BE49-F238E27FC236}">
                <a16:creationId xmlns:a16="http://schemas.microsoft.com/office/drawing/2014/main" id="{97CDA16D-7C57-4B41-BBF9-07B74CD68E8B}"/>
              </a:ext>
            </a:extLst>
          </p:cNvPr>
          <p:cNvSpPr>
            <a:spLocks noGrp="1"/>
          </p:cNvSpPr>
          <p:nvPr>
            <p:ph type="ftr" sz="quarter" idx="3"/>
          </p:nvPr>
        </p:nvSpPr>
        <p:spPr>
          <a:xfrm>
            <a:off x="4038600" y="6438240"/>
            <a:ext cx="4114800" cy="365125"/>
          </a:xfrm>
          <a:prstGeom prst="rect">
            <a:avLst/>
          </a:prstGeom>
        </p:spPr>
        <p:txBody>
          <a:bodyPr vert="horz" lIns="91440" tIns="45720" rIns="91440" bIns="45720" rtlCol="0" anchor="ctr"/>
          <a:lstStyle>
            <a:lvl1pPr algn="ctr">
              <a:defRPr sz="1200">
                <a:solidFill>
                  <a:srgbClr val="000000"/>
                </a:solidFill>
              </a:defRPr>
            </a:lvl1pPr>
          </a:lstStyle>
          <a:p>
            <a:r>
              <a:rPr lang="en-IN"/>
              <a:t>PowerPlugs Templates for PowerPoint Preview</a:t>
            </a:r>
            <a:endParaRPr lang="en-US"/>
          </a:p>
        </p:txBody>
      </p:sp>
      <p:sp>
        <p:nvSpPr>
          <p:cNvPr id="6" name="Slide Number Placeholder 5">
            <a:extLst>
              <a:ext uri="{FF2B5EF4-FFF2-40B4-BE49-F238E27FC236}">
                <a16:creationId xmlns:a16="http://schemas.microsoft.com/office/drawing/2014/main" id="{1F94B4F6-58AD-4E4A-8C29-997EBD568B0D}"/>
              </a:ext>
            </a:extLst>
          </p:cNvPr>
          <p:cNvSpPr>
            <a:spLocks noGrp="1"/>
          </p:cNvSpPr>
          <p:nvPr>
            <p:ph type="sldNum" sz="quarter" idx="4"/>
          </p:nvPr>
        </p:nvSpPr>
        <p:spPr>
          <a:xfrm>
            <a:off x="8610600" y="6438240"/>
            <a:ext cx="2743200" cy="365125"/>
          </a:xfrm>
          <a:prstGeom prst="rect">
            <a:avLst/>
          </a:prstGeom>
        </p:spPr>
        <p:txBody>
          <a:bodyPr vert="horz" lIns="91440" tIns="45720" rIns="91440" bIns="45720" rtlCol="0" anchor="ctr"/>
          <a:lstStyle>
            <a:lvl1pPr algn="r">
              <a:defRPr sz="1200">
                <a:solidFill>
                  <a:srgbClr val="000000"/>
                </a:solidFill>
              </a:defRPr>
            </a:lvl1pPr>
          </a:lstStyle>
          <a:p>
            <a:fld id="{5DD17A0F-4821-4802-8EF4-96BC11F9F858}" type="slidenum">
              <a:rPr lang="en-US" smtClean="0"/>
              <a:pPr/>
              <a:t>‹#›</a:t>
            </a:fld>
            <a:endParaRPr lang="en-US"/>
          </a:p>
        </p:txBody>
      </p:sp>
    </p:spTree>
    <p:extLst>
      <p:ext uri="{BB962C8B-B14F-4D97-AF65-F5344CB8AC3E}">
        <p14:creationId xmlns:p14="http://schemas.microsoft.com/office/powerpoint/2010/main" val="3325135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1" dirty="0">
                <a:solidFill>
                  <a:schemeClr val="tx1"/>
                </a:solidFill>
              </a:rPr>
              <a:t>Have Women Finally Caught Up To Men?</a:t>
            </a:r>
          </a:p>
        </p:txBody>
      </p:sp>
      <p:sp>
        <p:nvSpPr>
          <p:cNvPr id="5" name="Title 4"/>
          <p:cNvSpPr>
            <a:spLocks noGrp="1"/>
          </p:cNvSpPr>
          <p:nvPr>
            <p:ph type="ctrTitle"/>
          </p:nvPr>
        </p:nvSpPr>
        <p:spPr/>
        <p:txBody>
          <a:bodyPr/>
          <a:lstStyle/>
          <a:p>
            <a:r>
              <a:rPr lang="en-US" b="1" dirty="0" smtClean="0">
                <a:solidFill>
                  <a:schemeClr val="tx1"/>
                </a:solidFill>
              </a:rPr>
              <a:t>Males vs. Females</a:t>
            </a:r>
            <a:endParaRPr lang="en-US" b="1" dirty="0">
              <a:solidFill>
                <a:schemeClr val="tx1"/>
              </a:solidFill>
            </a:endParaRPr>
          </a:p>
        </p:txBody>
      </p:sp>
      <p:sp>
        <p:nvSpPr>
          <p:cNvPr id="2" name="TextBox 1"/>
          <p:cNvSpPr txBox="1"/>
          <p:nvPr/>
        </p:nvSpPr>
        <p:spPr>
          <a:xfrm>
            <a:off x="7804728" y="6410036"/>
            <a:ext cx="4234236" cy="369332"/>
          </a:xfrm>
          <a:prstGeom prst="rect">
            <a:avLst/>
          </a:prstGeom>
          <a:noFill/>
        </p:spPr>
        <p:txBody>
          <a:bodyPr wrap="none" rtlCol="0">
            <a:spAutoFit/>
          </a:bodyPr>
          <a:lstStyle/>
          <a:p>
            <a:r>
              <a:rPr lang="en-US" b="1" dirty="0" smtClean="0"/>
              <a:t>Michelle Helfman Final Project – 3/4/2023</a:t>
            </a:r>
            <a:endParaRPr lang="en-US" b="1" dirty="0"/>
          </a:p>
        </p:txBody>
      </p:sp>
      <p:sp>
        <p:nvSpPr>
          <p:cNvPr id="3" name="TextBox 2"/>
          <p:cNvSpPr txBox="1"/>
          <p:nvPr/>
        </p:nvSpPr>
        <p:spPr>
          <a:xfrm>
            <a:off x="1422400" y="2253673"/>
            <a:ext cx="2350515" cy="584775"/>
          </a:xfrm>
          <a:prstGeom prst="rect">
            <a:avLst/>
          </a:prstGeom>
          <a:noFill/>
        </p:spPr>
        <p:txBody>
          <a:bodyPr wrap="none" rtlCol="0">
            <a:spAutoFit/>
          </a:bodyPr>
          <a:lstStyle/>
          <a:p>
            <a:r>
              <a:rPr lang="en-US" sz="3200" b="1" dirty="0" smtClean="0"/>
              <a:t>Employment</a:t>
            </a:r>
            <a:endParaRPr lang="en-US" sz="3200" b="1" dirty="0"/>
          </a:p>
        </p:txBody>
      </p:sp>
      <p:sp>
        <p:nvSpPr>
          <p:cNvPr id="6" name="TextBox 5"/>
          <p:cNvSpPr txBox="1"/>
          <p:nvPr/>
        </p:nvSpPr>
        <p:spPr>
          <a:xfrm>
            <a:off x="5726545" y="3229842"/>
            <a:ext cx="1869999" cy="584775"/>
          </a:xfrm>
          <a:prstGeom prst="rect">
            <a:avLst/>
          </a:prstGeom>
          <a:noFill/>
        </p:spPr>
        <p:txBody>
          <a:bodyPr wrap="none" rtlCol="0">
            <a:spAutoFit/>
          </a:bodyPr>
          <a:lstStyle/>
          <a:p>
            <a:r>
              <a:rPr lang="en-US" sz="3200" b="1" dirty="0" smtClean="0"/>
              <a:t>Education</a:t>
            </a:r>
            <a:endParaRPr lang="en-US" sz="3200" b="1" dirty="0"/>
          </a:p>
        </p:txBody>
      </p:sp>
      <p:sp>
        <p:nvSpPr>
          <p:cNvPr id="7" name="TextBox 6"/>
          <p:cNvSpPr txBox="1"/>
          <p:nvPr/>
        </p:nvSpPr>
        <p:spPr>
          <a:xfrm>
            <a:off x="8118764" y="2253672"/>
            <a:ext cx="1444242" cy="584775"/>
          </a:xfrm>
          <a:prstGeom prst="rect">
            <a:avLst/>
          </a:prstGeom>
          <a:noFill/>
        </p:spPr>
        <p:txBody>
          <a:bodyPr wrap="none" rtlCol="0">
            <a:spAutoFit/>
          </a:bodyPr>
          <a:lstStyle/>
          <a:p>
            <a:r>
              <a:rPr lang="en-US" sz="3200" b="1" dirty="0" smtClean="0"/>
              <a:t>Income</a:t>
            </a:r>
            <a:endParaRPr lang="en-US" sz="3200" b="1" dirty="0"/>
          </a:p>
        </p:txBody>
      </p:sp>
    </p:spTree>
    <p:extLst>
      <p:ext uri="{BB962C8B-B14F-4D97-AF65-F5344CB8AC3E}">
        <p14:creationId xmlns:p14="http://schemas.microsoft.com/office/powerpoint/2010/main" val="332888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305816" y="2149014"/>
            <a:ext cx="6067552" cy="4233497"/>
          </a:xfrm>
        </p:spPr>
        <p:txBody>
          <a:bodyPr>
            <a:normAutofit fontScale="92500" lnSpcReduction="10000"/>
          </a:bodyPr>
          <a:lstStyle/>
          <a:p>
            <a:r>
              <a:rPr lang="en-US" sz="2000" dirty="0"/>
              <a:t>Observing </a:t>
            </a:r>
            <a:r>
              <a:rPr lang="en-US" sz="2000" dirty="0" smtClean="0"/>
              <a:t>the combined records </a:t>
            </a:r>
            <a:r>
              <a:rPr lang="en-US" sz="2000" dirty="0"/>
              <a:t>for </a:t>
            </a:r>
            <a:r>
              <a:rPr lang="en-US" sz="2000" dirty="0" smtClean="0"/>
              <a:t>males </a:t>
            </a:r>
            <a:r>
              <a:rPr lang="en-US" sz="2000" dirty="0"/>
              <a:t>and females </a:t>
            </a:r>
            <a:r>
              <a:rPr lang="en-US" sz="2000" dirty="0" smtClean="0"/>
              <a:t>in the United States </a:t>
            </a:r>
            <a:r>
              <a:rPr lang="en-US" sz="2000" dirty="0"/>
              <a:t>gives </a:t>
            </a:r>
            <a:r>
              <a:rPr lang="en-US" sz="2000" dirty="0" smtClean="0"/>
              <a:t>an overall </a:t>
            </a:r>
            <a:r>
              <a:rPr lang="en-US" sz="2000" dirty="0"/>
              <a:t>view </a:t>
            </a:r>
            <a:r>
              <a:rPr lang="en-US" sz="2000" dirty="0" smtClean="0"/>
              <a:t>of </a:t>
            </a:r>
            <a:r>
              <a:rPr lang="en-US" sz="2000" dirty="0"/>
              <a:t>the 2021 </a:t>
            </a:r>
            <a:r>
              <a:rPr lang="en-US" sz="2000" dirty="0" smtClean="0"/>
              <a:t>high school graduation rate.</a:t>
            </a:r>
            <a:endParaRPr lang="en-US" sz="2000" dirty="0"/>
          </a:p>
          <a:p>
            <a:pPr marL="342900" indent="-342900"/>
            <a:r>
              <a:rPr lang="en-US" sz="2000" dirty="0"/>
              <a:t>The combined mean is </a:t>
            </a:r>
            <a:r>
              <a:rPr lang="en-US" sz="2000" dirty="0" smtClean="0"/>
              <a:t>90.76%</a:t>
            </a:r>
            <a:endParaRPr lang="en-US" sz="2000" dirty="0"/>
          </a:p>
          <a:p>
            <a:pPr marL="342900" indent="-342900"/>
            <a:r>
              <a:rPr lang="en-US" sz="2000" dirty="0"/>
              <a:t>The mode is based on gender.</a:t>
            </a:r>
          </a:p>
          <a:p>
            <a:pPr marL="800100" lvl="1" indent="-342900"/>
            <a:r>
              <a:rPr lang="en-US" sz="2000" dirty="0">
                <a:solidFill>
                  <a:schemeClr val="tx1"/>
                </a:solidFill>
              </a:rPr>
              <a:t>Male = </a:t>
            </a:r>
            <a:r>
              <a:rPr lang="en-US" sz="2000" dirty="0" smtClean="0">
                <a:solidFill>
                  <a:schemeClr val="tx1"/>
                </a:solidFill>
              </a:rPr>
              <a:t>94.1%</a:t>
            </a:r>
            <a:endParaRPr lang="en-US" sz="2000" dirty="0">
              <a:solidFill>
                <a:schemeClr val="tx1"/>
              </a:solidFill>
            </a:endParaRPr>
          </a:p>
          <a:p>
            <a:pPr marL="800100" lvl="1" indent="-342900"/>
            <a:r>
              <a:rPr lang="en-US" sz="2000" dirty="0">
                <a:solidFill>
                  <a:schemeClr val="tx1"/>
                </a:solidFill>
              </a:rPr>
              <a:t>Female = </a:t>
            </a:r>
            <a:r>
              <a:rPr lang="en-US" sz="2000" dirty="0" smtClean="0">
                <a:solidFill>
                  <a:schemeClr val="tx1"/>
                </a:solidFill>
              </a:rPr>
              <a:t>No Modes</a:t>
            </a:r>
            <a:endParaRPr lang="en-US" sz="2000" dirty="0">
              <a:solidFill>
                <a:schemeClr val="tx1"/>
              </a:solidFill>
            </a:endParaRPr>
          </a:p>
          <a:p>
            <a:pPr marL="342900" indent="-342900"/>
            <a:r>
              <a:rPr lang="en-US" sz="2000" dirty="0"/>
              <a:t>The combined variance is </a:t>
            </a:r>
            <a:r>
              <a:rPr lang="en-US" sz="2000" dirty="0" smtClean="0"/>
              <a:t>7.27.</a:t>
            </a:r>
            <a:endParaRPr lang="en-US" sz="2000" dirty="0"/>
          </a:p>
          <a:p>
            <a:pPr marL="342900" indent="-342900"/>
            <a:r>
              <a:rPr lang="en-US" sz="2000" dirty="0"/>
              <a:t>The combined standard deviation is </a:t>
            </a:r>
            <a:r>
              <a:rPr lang="en-US" sz="2000" dirty="0" smtClean="0"/>
              <a:t>2.69.</a:t>
            </a:r>
            <a:endParaRPr lang="en-US" sz="2000" dirty="0"/>
          </a:p>
          <a:p>
            <a:pPr marL="342900" indent="-342900"/>
            <a:r>
              <a:rPr lang="en-US" sz="2000" dirty="0"/>
              <a:t>While there is a </a:t>
            </a:r>
            <a:r>
              <a:rPr lang="en-US" sz="2000" dirty="0" smtClean="0"/>
              <a:t>less than 1.5% gap </a:t>
            </a:r>
            <a:r>
              <a:rPr lang="en-US" sz="2000" dirty="0"/>
              <a:t>in the displayed </a:t>
            </a:r>
            <a:r>
              <a:rPr lang="en-US" sz="2000" dirty="0" smtClean="0"/>
              <a:t>lower rate,  </a:t>
            </a:r>
            <a:r>
              <a:rPr lang="en-US" sz="2000" dirty="0"/>
              <a:t>there are no </a:t>
            </a:r>
            <a:r>
              <a:rPr lang="en-US" sz="2000" dirty="0" smtClean="0"/>
              <a:t>true outliers </a:t>
            </a:r>
            <a:r>
              <a:rPr lang="en-US" sz="2000" dirty="0"/>
              <a:t>because the </a:t>
            </a:r>
            <a:r>
              <a:rPr lang="en-US" sz="2000" dirty="0" smtClean="0"/>
              <a:t>percentages </a:t>
            </a:r>
            <a:r>
              <a:rPr lang="en-US" sz="2000" dirty="0"/>
              <a:t>are evenly distributed on both ends of the graph.  The gap is due to the binning of the results.</a:t>
            </a:r>
          </a:p>
          <a:p>
            <a:endParaRPr lang="en-US" dirty="0"/>
          </a:p>
        </p:txBody>
      </p:sp>
      <p:sp>
        <p:nvSpPr>
          <p:cNvPr id="7" name="Title 6"/>
          <p:cNvSpPr txBox="1">
            <a:spLocks/>
          </p:cNvSpPr>
          <p:nvPr/>
        </p:nvSpPr>
        <p:spPr>
          <a:xfrm>
            <a:off x="305816" y="100584"/>
            <a:ext cx="9222232" cy="1417320"/>
          </a:xfrm>
          <a:prstGeom prst="rect">
            <a:avLst/>
          </a:prstGeom>
        </p:spPr>
        <p:txBody>
          <a:bodyPr vert="horz" wrap="square" lIns="91440" tIns="45720" rIns="91440" bIns="45720" rtlCol="0" anchor="b">
            <a:noAutofit/>
          </a:bodyPr>
          <a:lstStyle>
            <a:lvl1pPr algn="l" defTabSz="914400" rtl="0" eaLnBrk="1" latinLnBrk="0" hangingPunct="1">
              <a:lnSpc>
                <a:spcPct val="90000"/>
              </a:lnSpc>
              <a:spcBef>
                <a:spcPct val="0"/>
              </a:spcBef>
              <a:buNone/>
              <a:defRPr sz="4400" kern="1200">
                <a:solidFill>
                  <a:srgbClr val="000000"/>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100" b="1" i="0" u="none" strike="noStrike" kern="1200" cap="none" spc="0" normalizeH="0" baseline="0" noProof="0" dirty="0" smtClean="0">
                <a:ln>
                  <a:noFill/>
                </a:ln>
                <a:solidFill>
                  <a:prstClr val="black"/>
                </a:solidFill>
                <a:effectLst/>
                <a:uLnTx/>
                <a:uFillTx/>
                <a:latin typeface="Calibri Light"/>
                <a:ea typeface="+mj-ea"/>
                <a:cs typeface="+mj-cs"/>
              </a:rPr>
              <a:t>Males vs. Females – Histograms </a:t>
            </a:r>
          </a:p>
          <a:p>
            <a:r>
              <a:rPr lang="en-US" sz="4100" b="1" dirty="0" smtClean="0">
                <a:solidFill>
                  <a:prstClr val="black"/>
                </a:solidFill>
              </a:rPr>
              <a:t>High </a:t>
            </a:r>
            <a:r>
              <a:rPr lang="en-US" sz="4100" b="1" dirty="0">
                <a:solidFill>
                  <a:prstClr val="black"/>
                </a:solidFill>
              </a:rPr>
              <a:t>School Graduation </a:t>
            </a:r>
            <a:r>
              <a:rPr lang="en-US" sz="4100" b="1" dirty="0" smtClean="0">
                <a:solidFill>
                  <a:prstClr val="black"/>
                </a:solidFill>
              </a:rPr>
              <a:t>Rate </a:t>
            </a:r>
            <a:r>
              <a:rPr kumimoji="0" lang="en-US" sz="4100" b="1" i="0" u="none" strike="noStrike" kern="1200" cap="none" spc="0" normalizeH="0" baseline="0" noProof="0" dirty="0" smtClean="0">
                <a:ln>
                  <a:noFill/>
                </a:ln>
                <a:solidFill>
                  <a:prstClr val="black"/>
                </a:solidFill>
                <a:effectLst/>
                <a:uLnTx/>
                <a:uFillTx/>
                <a:latin typeface="Calibri Light"/>
                <a:ea typeface="+mj-ea"/>
                <a:cs typeface="+mj-cs"/>
              </a:rPr>
              <a:t>– Page 2</a:t>
            </a:r>
            <a:endParaRPr kumimoji="0" lang="en-US" sz="4100" b="0" i="0" u="none" strike="noStrike" kern="1200" cap="none" spc="0" normalizeH="0" baseline="0" noProof="0" dirty="0">
              <a:ln>
                <a:noFill/>
              </a:ln>
              <a:solidFill>
                <a:srgbClr val="000000"/>
              </a:solidFill>
              <a:effectLst/>
              <a:uLnTx/>
              <a:uFillTx/>
              <a:latin typeface="Calibri Light"/>
              <a:ea typeface="+mj-ea"/>
              <a:cs typeface="+mj-cs"/>
            </a:endParaRPr>
          </a:p>
        </p:txBody>
      </p:sp>
      <p:pic>
        <p:nvPicPr>
          <p:cNvPr id="2" name="Picture 1"/>
          <p:cNvPicPr>
            <a:picLocks noChangeAspect="1"/>
          </p:cNvPicPr>
          <p:nvPr/>
        </p:nvPicPr>
        <p:blipFill>
          <a:blip r:embed="rId2"/>
          <a:stretch>
            <a:fillRect/>
          </a:stretch>
        </p:blipFill>
        <p:spPr>
          <a:xfrm>
            <a:off x="6839712" y="2417591"/>
            <a:ext cx="4928616" cy="37364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89283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305816" y="1792224"/>
            <a:ext cx="6524752" cy="4928616"/>
          </a:xfrm>
        </p:spPr>
        <p:txBody>
          <a:bodyPr>
            <a:normAutofit lnSpcReduction="10000"/>
          </a:bodyPr>
          <a:lstStyle/>
          <a:p>
            <a:pPr marL="342900" indent="-342900"/>
            <a:r>
              <a:rPr lang="en-US" sz="2000" dirty="0" smtClean="0"/>
              <a:t>College graduation rates have always been considerably lower than high school. In 1960, the graduation rates were 9.7% to 5.8% favoring men.  In 2021 the graduation rates are 32.7% to 35.4% favoring women</a:t>
            </a:r>
          </a:p>
          <a:p>
            <a:pPr marL="342900" indent="-342900"/>
            <a:r>
              <a:rPr lang="en-US" sz="2000" dirty="0" smtClean="0"/>
              <a:t>The </a:t>
            </a:r>
            <a:r>
              <a:rPr lang="en-US" sz="2000" dirty="0"/>
              <a:t>maximum </a:t>
            </a:r>
            <a:r>
              <a:rPr lang="en-US" sz="2000" dirty="0" smtClean="0"/>
              <a:t>graduate rate </a:t>
            </a:r>
            <a:r>
              <a:rPr lang="en-US" sz="2000" dirty="0"/>
              <a:t>is 35.4% </a:t>
            </a:r>
            <a:r>
              <a:rPr lang="en-US" sz="2000" dirty="0" smtClean="0"/>
              <a:t>in favor of women</a:t>
            </a:r>
            <a:r>
              <a:rPr lang="en-US" sz="2000" dirty="0"/>
              <a:t>.</a:t>
            </a:r>
          </a:p>
          <a:p>
            <a:pPr marL="342900" indent="-342900"/>
            <a:r>
              <a:rPr lang="en-US" sz="2000" dirty="0"/>
              <a:t>The minimum graduate rate is </a:t>
            </a:r>
            <a:r>
              <a:rPr lang="en-US" sz="2000" dirty="0" smtClean="0"/>
              <a:t>21.5% for men.</a:t>
            </a:r>
            <a:endParaRPr lang="en-US" sz="2000" dirty="0"/>
          </a:p>
          <a:p>
            <a:pPr marL="342900" indent="-342900"/>
            <a:r>
              <a:rPr lang="en-US" sz="2000" dirty="0" smtClean="0">
                <a:solidFill>
                  <a:schemeClr val="tx1"/>
                </a:solidFill>
              </a:rPr>
              <a:t>A mix of genders comprises </a:t>
            </a:r>
            <a:r>
              <a:rPr lang="en-US" sz="2000" dirty="0">
                <a:solidFill>
                  <a:schemeClr val="tx1"/>
                </a:solidFill>
              </a:rPr>
              <a:t>the top five </a:t>
            </a:r>
            <a:r>
              <a:rPr lang="en-US" sz="2000" dirty="0" smtClean="0"/>
              <a:t>graduation </a:t>
            </a:r>
            <a:r>
              <a:rPr lang="en-US" sz="2000" dirty="0" smtClean="0">
                <a:solidFill>
                  <a:schemeClr val="tx1"/>
                </a:solidFill>
              </a:rPr>
              <a:t>rates by state – Vermont (</a:t>
            </a:r>
            <a:r>
              <a:rPr lang="en-US" sz="2000" dirty="0"/>
              <a:t>48.1 F</a:t>
            </a:r>
            <a:r>
              <a:rPr lang="en-US" sz="2000" dirty="0" smtClean="0">
                <a:solidFill>
                  <a:schemeClr val="tx1"/>
                </a:solidFill>
              </a:rPr>
              <a:t>), </a:t>
            </a:r>
            <a:r>
              <a:rPr lang="en-US" sz="2000" dirty="0">
                <a:solidFill>
                  <a:schemeClr val="tx1"/>
                </a:solidFill>
              </a:rPr>
              <a:t>Massachusetts (</a:t>
            </a:r>
            <a:r>
              <a:rPr lang="en-US" sz="2000" dirty="0" smtClean="0">
                <a:solidFill>
                  <a:schemeClr val="tx1"/>
                </a:solidFill>
              </a:rPr>
              <a:t>47.4F), Colorado (46.0F), Massachusetts (45.8M), </a:t>
            </a:r>
            <a:r>
              <a:rPr lang="en-US" sz="2000" dirty="0">
                <a:solidFill>
                  <a:schemeClr val="tx1"/>
                </a:solidFill>
              </a:rPr>
              <a:t>and Maryland </a:t>
            </a:r>
            <a:r>
              <a:rPr lang="en-US" sz="2000" dirty="0" smtClean="0">
                <a:solidFill>
                  <a:schemeClr val="tx1"/>
                </a:solidFill>
              </a:rPr>
              <a:t>(43.6F).</a:t>
            </a:r>
            <a:endParaRPr lang="en-US" sz="2000" dirty="0">
              <a:solidFill>
                <a:schemeClr val="tx1"/>
              </a:solidFill>
            </a:endParaRPr>
          </a:p>
          <a:p>
            <a:pPr marL="342900" indent="-342900"/>
            <a:r>
              <a:rPr lang="en-US" sz="2000" dirty="0" smtClean="0"/>
              <a:t>Men dominate the </a:t>
            </a:r>
            <a:r>
              <a:rPr lang="en-US" sz="2000" dirty="0"/>
              <a:t>lowest five </a:t>
            </a:r>
            <a:r>
              <a:rPr lang="en-US" sz="2000" dirty="0" smtClean="0"/>
              <a:t>graduation </a:t>
            </a:r>
            <a:r>
              <a:rPr lang="en-US" sz="2000" dirty="0"/>
              <a:t>rates </a:t>
            </a:r>
            <a:r>
              <a:rPr lang="en-US" sz="2000" dirty="0" smtClean="0"/>
              <a:t>by state </a:t>
            </a:r>
            <a:r>
              <a:rPr lang="en-US" sz="2000" dirty="0"/>
              <a:t>– Mississippi </a:t>
            </a:r>
            <a:r>
              <a:rPr lang="en-US" sz="2000" dirty="0" smtClean="0"/>
              <a:t>(21.5), </a:t>
            </a:r>
            <a:r>
              <a:rPr lang="en-US" sz="2000" dirty="0"/>
              <a:t>West </a:t>
            </a:r>
            <a:r>
              <a:rPr lang="en-US" sz="2000" dirty="0" smtClean="0"/>
              <a:t>Virginia (22.8), Arkansas (23.8), </a:t>
            </a:r>
            <a:r>
              <a:rPr lang="en-US" sz="2000" dirty="0"/>
              <a:t>Louisiana </a:t>
            </a:r>
            <a:r>
              <a:rPr lang="en-US" sz="2000" dirty="0" smtClean="0"/>
              <a:t>(24.5), </a:t>
            </a:r>
            <a:r>
              <a:rPr lang="en-US" sz="2000" dirty="0"/>
              <a:t>and Kentucky </a:t>
            </a:r>
            <a:r>
              <a:rPr lang="en-US" sz="2000" dirty="0" smtClean="0"/>
              <a:t>(25.0).</a:t>
            </a:r>
          </a:p>
          <a:p>
            <a:pPr marL="0" indent="0">
              <a:buNone/>
            </a:pPr>
            <a:r>
              <a:rPr lang="en-US" sz="2000" dirty="0" smtClean="0"/>
              <a:t>While graduation rates have increased for both men and women because college has become more accessible, it is only recent that women are graduating at a higher rate than men</a:t>
            </a:r>
            <a:endParaRPr lang="en-US" sz="2000" dirty="0"/>
          </a:p>
          <a:p>
            <a:endParaRPr lang="en-US" dirty="0"/>
          </a:p>
        </p:txBody>
      </p:sp>
      <p:sp>
        <p:nvSpPr>
          <p:cNvPr id="7" name="Title 6"/>
          <p:cNvSpPr txBox="1">
            <a:spLocks/>
          </p:cNvSpPr>
          <p:nvPr/>
        </p:nvSpPr>
        <p:spPr>
          <a:xfrm>
            <a:off x="305816" y="100584"/>
            <a:ext cx="9222232" cy="1417320"/>
          </a:xfrm>
          <a:prstGeom prst="rect">
            <a:avLst/>
          </a:prstGeom>
        </p:spPr>
        <p:txBody>
          <a:bodyPr vert="horz" wrap="square" lIns="91440" tIns="45720" rIns="91440" bIns="45720" rtlCol="0" anchor="b">
            <a:noAutofit/>
          </a:bodyPr>
          <a:lstStyle>
            <a:lvl1pPr algn="l" defTabSz="914400" rtl="0" eaLnBrk="1" latinLnBrk="0" hangingPunct="1">
              <a:lnSpc>
                <a:spcPct val="90000"/>
              </a:lnSpc>
              <a:spcBef>
                <a:spcPct val="0"/>
              </a:spcBef>
              <a:buNone/>
              <a:defRPr sz="4400" kern="1200">
                <a:solidFill>
                  <a:srgbClr val="000000"/>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100" b="1" i="0" u="none" strike="noStrike" kern="1200" cap="none" spc="0" normalizeH="0" baseline="0" noProof="0" dirty="0" smtClean="0">
                <a:ln>
                  <a:noFill/>
                </a:ln>
                <a:solidFill>
                  <a:prstClr val="black"/>
                </a:solidFill>
                <a:effectLst/>
                <a:uLnTx/>
                <a:uFillTx/>
                <a:latin typeface="Calibri Light"/>
                <a:ea typeface="+mj-ea"/>
                <a:cs typeface="+mj-cs"/>
              </a:rPr>
              <a:t>Males vs. Females – Histograms </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100" b="1" i="0" u="none" strike="noStrike" kern="1200" cap="none" spc="0" normalizeH="0" baseline="0" noProof="0" dirty="0" smtClean="0">
                <a:ln>
                  <a:noFill/>
                </a:ln>
                <a:solidFill>
                  <a:prstClr val="black"/>
                </a:solidFill>
                <a:effectLst/>
                <a:uLnTx/>
                <a:uFillTx/>
                <a:latin typeface="Calibri Light"/>
                <a:ea typeface="+mj-ea"/>
                <a:cs typeface="+mj-cs"/>
              </a:rPr>
              <a:t>College School</a:t>
            </a:r>
            <a:r>
              <a:rPr kumimoji="0" lang="en-US" sz="4100" b="1" i="0" u="none" strike="noStrike" kern="1200" cap="none" spc="0" normalizeH="0" noProof="0" dirty="0" smtClean="0">
                <a:ln>
                  <a:noFill/>
                </a:ln>
                <a:solidFill>
                  <a:prstClr val="black"/>
                </a:solidFill>
                <a:effectLst/>
                <a:uLnTx/>
                <a:uFillTx/>
                <a:latin typeface="Calibri Light"/>
                <a:ea typeface="+mj-ea"/>
                <a:cs typeface="+mj-cs"/>
              </a:rPr>
              <a:t> Graduation Rate</a:t>
            </a:r>
            <a:endParaRPr kumimoji="0" lang="en-US" sz="4100" b="0" i="0" u="none" strike="noStrike" kern="1200" cap="none" spc="0" normalizeH="0" baseline="0" noProof="0" dirty="0">
              <a:ln>
                <a:noFill/>
              </a:ln>
              <a:solidFill>
                <a:srgbClr val="000000"/>
              </a:solidFill>
              <a:effectLst/>
              <a:uLnTx/>
              <a:uFillTx/>
              <a:latin typeface="Calibri Light"/>
              <a:ea typeface="+mj-ea"/>
              <a:cs typeface="+mj-cs"/>
            </a:endParaRPr>
          </a:p>
        </p:txBody>
      </p:sp>
      <p:pic>
        <p:nvPicPr>
          <p:cNvPr id="6" name="Picture 5"/>
          <p:cNvPicPr>
            <a:picLocks noChangeAspect="1"/>
          </p:cNvPicPr>
          <p:nvPr/>
        </p:nvPicPr>
        <p:blipFill>
          <a:blip r:embed="rId2"/>
          <a:stretch>
            <a:fillRect/>
          </a:stretch>
        </p:blipFill>
        <p:spPr>
          <a:xfrm>
            <a:off x="7058787" y="2660142"/>
            <a:ext cx="4499229" cy="33241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19136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305816" y="2149014"/>
            <a:ext cx="6067552" cy="4233497"/>
          </a:xfrm>
        </p:spPr>
        <p:txBody>
          <a:bodyPr>
            <a:normAutofit fontScale="92500" lnSpcReduction="10000"/>
          </a:bodyPr>
          <a:lstStyle/>
          <a:p>
            <a:r>
              <a:rPr lang="en-US" sz="2000" dirty="0"/>
              <a:t>Observing </a:t>
            </a:r>
            <a:r>
              <a:rPr lang="en-US" sz="2000" dirty="0" smtClean="0"/>
              <a:t>the combined records </a:t>
            </a:r>
            <a:r>
              <a:rPr lang="en-US" sz="2000" dirty="0"/>
              <a:t>for </a:t>
            </a:r>
            <a:r>
              <a:rPr lang="en-US" sz="2000" dirty="0" smtClean="0"/>
              <a:t>males </a:t>
            </a:r>
            <a:r>
              <a:rPr lang="en-US" sz="2000" dirty="0"/>
              <a:t>and females </a:t>
            </a:r>
            <a:r>
              <a:rPr lang="en-US" sz="2000" dirty="0" smtClean="0"/>
              <a:t>in the United States </a:t>
            </a:r>
            <a:r>
              <a:rPr lang="en-US" sz="2000" dirty="0"/>
              <a:t>gives </a:t>
            </a:r>
            <a:r>
              <a:rPr lang="en-US" sz="2000" dirty="0" smtClean="0"/>
              <a:t>an overall </a:t>
            </a:r>
            <a:r>
              <a:rPr lang="en-US" sz="2000" dirty="0"/>
              <a:t>view </a:t>
            </a:r>
            <a:r>
              <a:rPr lang="en-US" sz="2000" dirty="0" smtClean="0"/>
              <a:t>of </a:t>
            </a:r>
            <a:r>
              <a:rPr lang="en-US" sz="2000" dirty="0"/>
              <a:t>the 2021 </a:t>
            </a:r>
            <a:r>
              <a:rPr lang="en-US" sz="2000" dirty="0" smtClean="0"/>
              <a:t>college school graduation rate.</a:t>
            </a:r>
            <a:endParaRPr lang="en-US" sz="2000" dirty="0"/>
          </a:p>
          <a:p>
            <a:pPr marL="342900" indent="-342900"/>
            <a:r>
              <a:rPr lang="en-US" sz="2000" dirty="0"/>
              <a:t>The combined mean is </a:t>
            </a:r>
            <a:r>
              <a:rPr lang="en-US" sz="2000" dirty="0" smtClean="0"/>
              <a:t>34.07%</a:t>
            </a:r>
            <a:endParaRPr lang="en-US" sz="2000" dirty="0"/>
          </a:p>
          <a:p>
            <a:pPr marL="342900" indent="-342900"/>
            <a:r>
              <a:rPr lang="en-US" sz="2000" dirty="0"/>
              <a:t>The mode is based on gender.</a:t>
            </a:r>
          </a:p>
          <a:p>
            <a:pPr marL="800100" lvl="1" indent="-342900"/>
            <a:r>
              <a:rPr lang="en-US" sz="2000" dirty="0">
                <a:solidFill>
                  <a:schemeClr val="tx1"/>
                </a:solidFill>
              </a:rPr>
              <a:t>Male = </a:t>
            </a:r>
            <a:r>
              <a:rPr lang="en-US" sz="2000" dirty="0" smtClean="0">
                <a:solidFill>
                  <a:schemeClr val="tx1"/>
                </a:solidFill>
              </a:rPr>
              <a:t>32.3</a:t>
            </a:r>
            <a:endParaRPr lang="en-US" sz="2000" dirty="0">
              <a:solidFill>
                <a:schemeClr val="tx1"/>
              </a:solidFill>
            </a:endParaRPr>
          </a:p>
          <a:p>
            <a:pPr marL="800100" lvl="1" indent="-342900"/>
            <a:r>
              <a:rPr lang="en-US" sz="2000" dirty="0">
                <a:solidFill>
                  <a:schemeClr val="tx1"/>
                </a:solidFill>
              </a:rPr>
              <a:t>Female = </a:t>
            </a:r>
            <a:r>
              <a:rPr lang="en-US" sz="2000" dirty="0" smtClean="0">
                <a:solidFill>
                  <a:schemeClr val="tx1"/>
                </a:solidFill>
              </a:rPr>
              <a:t>33.7%</a:t>
            </a:r>
            <a:endParaRPr lang="en-US" sz="2000" dirty="0">
              <a:solidFill>
                <a:schemeClr val="tx1"/>
              </a:solidFill>
            </a:endParaRPr>
          </a:p>
          <a:p>
            <a:pPr marL="342900" indent="-342900"/>
            <a:r>
              <a:rPr lang="en-US" sz="2000" dirty="0"/>
              <a:t>The combined variance is </a:t>
            </a:r>
            <a:r>
              <a:rPr lang="en-US" sz="2000" dirty="0" smtClean="0"/>
              <a:t>32.26.</a:t>
            </a:r>
            <a:endParaRPr lang="en-US" sz="2000" dirty="0"/>
          </a:p>
          <a:p>
            <a:pPr marL="342900" indent="-342900"/>
            <a:r>
              <a:rPr lang="en-US" sz="2000" dirty="0"/>
              <a:t>The combined standard deviation is </a:t>
            </a:r>
            <a:r>
              <a:rPr lang="en-US" sz="2000" dirty="0" smtClean="0"/>
              <a:t>5.68.</a:t>
            </a:r>
            <a:endParaRPr lang="en-US" sz="2000" dirty="0"/>
          </a:p>
          <a:p>
            <a:pPr marL="342900" indent="-342900"/>
            <a:r>
              <a:rPr lang="en-US" sz="2000" dirty="0"/>
              <a:t>While there is a </a:t>
            </a:r>
            <a:r>
              <a:rPr lang="en-US" sz="2000" dirty="0" smtClean="0"/>
              <a:t>less than 1.5% gap </a:t>
            </a:r>
            <a:r>
              <a:rPr lang="en-US" sz="2000" dirty="0"/>
              <a:t>in the displayed </a:t>
            </a:r>
            <a:r>
              <a:rPr lang="en-US" sz="2000" dirty="0" smtClean="0"/>
              <a:t>upper rate,  </a:t>
            </a:r>
            <a:r>
              <a:rPr lang="en-US" sz="2000" dirty="0"/>
              <a:t>there are no </a:t>
            </a:r>
            <a:r>
              <a:rPr lang="en-US" sz="2000" dirty="0" smtClean="0"/>
              <a:t>true outliers </a:t>
            </a:r>
            <a:r>
              <a:rPr lang="en-US" sz="2000" dirty="0"/>
              <a:t>because the </a:t>
            </a:r>
            <a:r>
              <a:rPr lang="en-US" sz="2000" dirty="0" smtClean="0"/>
              <a:t>percentages </a:t>
            </a:r>
            <a:r>
              <a:rPr lang="en-US" sz="2000" dirty="0"/>
              <a:t>are evenly distributed on both ends of the graph.  The gap is due to the binning of the results.</a:t>
            </a:r>
          </a:p>
          <a:p>
            <a:endParaRPr lang="en-US" dirty="0"/>
          </a:p>
        </p:txBody>
      </p:sp>
      <p:sp>
        <p:nvSpPr>
          <p:cNvPr id="7" name="Title 6"/>
          <p:cNvSpPr txBox="1">
            <a:spLocks/>
          </p:cNvSpPr>
          <p:nvPr/>
        </p:nvSpPr>
        <p:spPr>
          <a:xfrm>
            <a:off x="305816" y="100584"/>
            <a:ext cx="9222232" cy="1417320"/>
          </a:xfrm>
          <a:prstGeom prst="rect">
            <a:avLst/>
          </a:prstGeom>
        </p:spPr>
        <p:txBody>
          <a:bodyPr vert="horz" wrap="square" lIns="91440" tIns="45720" rIns="91440" bIns="45720" rtlCol="0" anchor="b">
            <a:noAutofit/>
          </a:bodyPr>
          <a:lstStyle>
            <a:lvl1pPr algn="l" defTabSz="914400" rtl="0" eaLnBrk="1" latinLnBrk="0" hangingPunct="1">
              <a:lnSpc>
                <a:spcPct val="90000"/>
              </a:lnSpc>
              <a:spcBef>
                <a:spcPct val="0"/>
              </a:spcBef>
              <a:buNone/>
              <a:defRPr sz="4400" kern="1200">
                <a:solidFill>
                  <a:srgbClr val="000000"/>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100" b="1" i="0" u="none" strike="noStrike" kern="1200" cap="none" spc="0" normalizeH="0" baseline="0" noProof="0" dirty="0" smtClean="0">
                <a:ln>
                  <a:noFill/>
                </a:ln>
                <a:solidFill>
                  <a:prstClr val="black"/>
                </a:solidFill>
                <a:effectLst/>
                <a:uLnTx/>
                <a:uFillTx/>
                <a:latin typeface="Calibri Light"/>
                <a:ea typeface="+mj-ea"/>
                <a:cs typeface="+mj-cs"/>
              </a:rPr>
              <a:t>Males vs. Females – Histograms </a:t>
            </a:r>
          </a:p>
          <a:p>
            <a:r>
              <a:rPr lang="en-US" sz="4100" b="1" dirty="0" smtClean="0">
                <a:solidFill>
                  <a:prstClr val="black"/>
                </a:solidFill>
              </a:rPr>
              <a:t>College </a:t>
            </a:r>
            <a:r>
              <a:rPr lang="en-US" sz="4100" b="1" dirty="0">
                <a:solidFill>
                  <a:prstClr val="black"/>
                </a:solidFill>
              </a:rPr>
              <a:t>School Graduation </a:t>
            </a:r>
            <a:r>
              <a:rPr lang="en-US" sz="4100" b="1" dirty="0" smtClean="0">
                <a:solidFill>
                  <a:prstClr val="black"/>
                </a:solidFill>
              </a:rPr>
              <a:t>Rate </a:t>
            </a:r>
            <a:r>
              <a:rPr kumimoji="0" lang="en-US" sz="4100" b="1" i="0" u="none" strike="noStrike" kern="1200" cap="none" spc="0" normalizeH="0" baseline="0" noProof="0" dirty="0" smtClean="0">
                <a:ln>
                  <a:noFill/>
                </a:ln>
                <a:solidFill>
                  <a:prstClr val="black"/>
                </a:solidFill>
                <a:effectLst/>
                <a:uLnTx/>
                <a:uFillTx/>
                <a:latin typeface="Calibri Light"/>
                <a:ea typeface="+mj-ea"/>
                <a:cs typeface="+mj-cs"/>
              </a:rPr>
              <a:t>– Page 2</a:t>
            </a:r>
            <a:endParaRPr kumimoji="0" lang="en-US" sz="4100" b="0" i="0" u="none" strike="noStrike" kern="1200" cap="none" spc="0" normalizeH="0" baseline="0" noProof="0" dirty="0">
              <a:ln>
                <a:noFill/>
              </a:ln>
              <a:solidFill>
                <a:srgbClr val="000000"/>
              </a:solidFill>
              <a:effectLst/>
              <a:uLnTx/>
              <a:uFillTx/>
              <a:latin typeface="Calibri Light"/>
              <a:ea typeface="+mj-ea"/>
              <a:cs typeface="+mj-cs"/>
            </a:endParaRPr>
          </a:p>
        </p:txBody>
      </p:sp>
      <p:pic>
        <p:nvPicPr>
          <p:cNvPr id="3" name="Picture 2"/>
          <p:cNvPicPr>
            <a:picLocks noChangeAspect="1"/>
          </p:cNvPicPr>
          <p:nvPr/>
        </p:nvPicPr>
        <p:blipFill>
          <a:blip r:embed="rId2"/>
          <a:stretch>
            <a:fillRect/>
          </a:stretch>
        </p:blipFill>
        <p:spPr>
          <a:xfrm>
            <a:off x="6757416" y="2276094"/>
            <a:ext cx="5038344" cy="39749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67804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lvl="0">
              <a:defRPr/>
            </a:pPr>
            <a:r>
              <a:rPr lang="en-US" b="1" dirty="0">
                <a:solidFill>
                  <a:prstClr val="black"/>
                </a:solidFill>
              </a:rPr>
              <a:t>Males vs. Females – </a:t>
            </a:r>
            <a:r>
              <a:rPr lang="en-US" b="1" dirty="0" smtClean="0">
                <a:solidFill>
                  <a:prstClr val="black"/>
                </a:solidFill>
              </a:rPr>
              <a:t>PMF Comparison </a:t>
            </a:r>
            <a:r>
              <a:rPr lang="en-US" b="1" dirty="0">
                <a:solidFill>
                  <a:prstClr val="black"/>
                </a:solidFill>
              </a:rPr>
              <a:t/>
            </a:r>
            <a:br>
              <a:rPr lang="en-US" b="1" dirty="0">
                <a:solidFill>
                  <a:prstClr val="black"/>
                </a:solidFill>
              </a:rPr>
            </a:br>
            <a:r>
              <a:rPr lang="en-US" b="1" dirty="0" smtClean="0">
                <a:solidFill>
                  <a:prstClr val="black"/>
                </a:solidFill>
              </a:rPr>
              <a:t>High </a:t>
            </a:r>
            <a:r>
              <a:rPr lang="en-US" b="1" dirty="0">
                <a:solidFill>
                  <a:prstClr val="black"/>
                </a:solidFill>
              </a:rPr>
              <a:t>School Graduation Rate</a:t>
            </a:r>
            <a:endParaRPr lang="en-US" dirty="0"/>
          </a:p>
        </p:txBody>
      </p:sp>
      <p:pic>
        <p:nvPicPr>
          <p:cNvPr id="2" name="Picture 1"/>
          <p:cNvPicPr>
            <a:picLocks noChangeAspect="1"/>
          </p:cNvPicPr>
          <p:nvPr/>
        </p:nvPicPr>
        <p:blipFill>
          <a:blip r:embed="rId2"/>
          <a:stretch>
            <a:fillRect/>
          </a:stretch>
        </p:blipFill>
        <p:spPr>
          <a:xfrm>
            <a:off x="7479792" y="2109030"/>
            <a:ext cx="4249518" cy="43283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329184" y="2520442"/>
            <a:ext cx="6757416" cy="3139321"/>
          </a:xfrm>
          <a:prstGeom prst="rect">
            <a:avLst/>
          </a:prstGeom>
          <a:noFill/>
        </p:spPr>
        <p:txBody>
          <a:bodyPr wrap="square" rtlCol="0">
            <a:spAutoFit/>
          </a:bodyPr>
          <a:lstStyle/>
          <a:p>
            <a:r>
              <a:rPr lang="en-US" sz="2200" dirty="0" smtClean="0"/>
              <a:t>Comparing the Probability Mass Functions (PMFs) confirms that women graduate from high school at a higher rate than men.  </a:t>
            </a:r>
          </a:p>
          <a:p>
            <a:endParaRPr lang="en-US" sz="2200" dirty="0"/>
          </a:p>
          <a:p>
            <a:r>
              <a:rPr lang="en-US" sz="2200" dirty="0" smtClean="0"/>
              <a:t>The graph depicts the probability that a given state and gender will have a particular graduation rate.  There is a greater chance that a state will have a graduation rate of 94.1% for women than 84.9%.  For men, 88.3% and 92.6% have the </a:t>
            </a:r>
            <a:r>
              <a:rPr lang="en-US" sz="2200" dirty="0"/>
              <a:t>greatest probability of a state graduation </a:t>
            </a:r>
            <a:r>
              <a:rPr lang="en-US" sz="2200" dirty="0" smtClean="0"/>
              <a:t>rate.</a:t>
            </a:r>
            <a:endParaRPr lang="en-US" sz="2200" dirty="0"/>
          </a:p>
        </p:txBody>
      </p:sp>
    </p:spTree>
    <p:extLst>
      <p:ext uri="{BB962C8B-B14F-4D97-AF65-F5344CB8AC3E}">
        <p14:creationId xmlns:p14="http://schemas.microsoft.com/office/powerpoint/2010/main" val="722533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lvl="0">
              <a:defRPr/>
            </a:pPr>
            <a:r>
              <a:rPr lang="en-US" b="1" dirty="0">
                <a:solidFill>
                  <a:prstClr val="black"/>
                </a:solidFill>
              </a:rPr>
              <a:t>Males vs. Females – </a:t>
            </a:r>
            <a:r>
              <a:rPr lang="en-US" b="1" dirty="0" smtClean="0">
                <a:solidFill>
                  <a:prstClr val="black"/>
                </a:solidFill>
              </a:rPr>
              <a:t>CDF Analysis </a:t>
            </a:r>
            <a:r>
              <a:rPr lang="en-US" b="1" dirty="0">
                <a:solidFill>
                  <a:prstClr val="black"/>
                </a:solidFill>
              </a:rPr>
              <a:t/>
            </a:r>
            <a:br>
              <a:rPr lang="en-US" b="1" dirty="0">
                <a:solidFill>
                  <a:prstClr val="black"/>
                </a:solidFill>
              </a:rPr>
            </a:br>
            <a:r>
              <a:rPr lang="en-US" b="1" dirty="0" smtClean="0">
                <a:solidFill>
                  <a:prstClr val="black"/>
                </a:solidFill>
              </a:rPr>
              <a:t>College Graduation Rate</a:t>
            </a:r>
            <a:endParaRPr lang="en-US" dirty="0"/>
          </a:p>
        </p:txBody>
      </p:sp>
      <p:sp>
        <p:nvSpPr>
          <p:cNvPr id="6" name="TextBox 5"/>
          <p:cNvSpPr txBox="1"/>
          <p:nvPr/>
        </p:nvSpPr>
        <p:spPr>
          <a:xfrm>
            <a:off x="795528" y="2501580"/>
            <a:ext cx="5861304" cy="3477875"/>
          </a:xfrm>
          <a:prstGeom prst="rect">
            <a:avLst/>
          </a:prstGeom>
          <a:noFill/>
        </p:spPr>
        <p:txBody>
          <a:bodyPr wrap="square" rtlCol="0">
            <a:spAutoFit/>
          </a:bodyPr>
          <a:lstStyle/>
          <a:p>
            <a:r>
              <a:rPr lang="en-US" sz="2200" dirty="0" smtClean="0"/>
              <a:t>Comparing the male and female </a:t>
            </a:r>
            <a:r>
              <a:rPr lang="en-US" sz="2200" dirty="0"/>
              <a:t>Cumulative Distribution </a:t>
            </a:r>
            <a:r>
              <a:rPr lang="en-US" sz="2200" dirty="0" smtClean="0"/>
              <a:t>Functions </a:t>
            </a:r>
            <a:r>
              <a:rPr lang="en-US" sz="2200" dirty="0"/>
              <a:t>(</a:t>
            </a:r>
            <a:r>
              <a:rPr lang="en-US" sz="2200" dirty="0" smtClean="0"/>
              <a:t>CDFs), a given probability will have a lower state college graduation rate for men than women.</a:t>
            </a:r>
            <a:endParaRPr lang="en-US" sz="2200" dirty="0"/>
          </a:p>
          <a:p>
            <a:endParaRPr lang="en-US" sz="2200" dirty="0" smtClean="0"/>
          </a:p>
          <a:p>
            <a:r>
              <a:rPr lang="en-US" sz="2200" dirty="0" smtClean="0"/>
              <a:t>When using a 0.6 probability, men have a graduation rate of approximately &lt;= 33.5%, and women have an approximate rate of &lt;= 36%.  At 0.99, the graduation rates for men and women are &lt;= 45.5% and &lt;= 48%, respectively</a:t>
            </a:r>
            <a:endParaRPr lang="en-US" sz="2200" dirty="0"/>
          </a:p>
        </p:txBody>
      </p:sp>
      <p:pic>
        <p:nvPicPr>
          <p:cNvPr id="2" name="Picture 1"/>
          <p:cNvPicPr>
            <a:picLocks noChangeAspect="1"/>
          </p:cNvPicPr>
          <p:nvPr/>
        </p:nvPicPr>
        <p:blipFill>
          <a:blip r:embed="rId2"/>
          <a:stretch>
            <a:fillRect/>
          </a:stretch>
        </p:blipFill>
        <p:spPr>
          <a:xfrm>
            <a:off x="6830568" y="2399224"/>
            <a:ext cx="5065776" cy="36825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53545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defRPr/>
            </a:pPr>
            <a:r>
              <a:rPr lang="en-US" b="1" dirty="0" smtClean="0">
                <a:solidFill>
                  <a:prstClr val="black"/>
                </a:solidFill>
              </a:rPr>
              <a:t>Males vs. Females – Analytical Distribution</a:t>
            </a:r>
            <a:br>
              <a:rPr lang="en-US" b="1" dirty="0" smtClean="0">
                <a:solidFill>
                  <a:prstClr val="black"/>
                </a:solidFill>
              </a:rPr>
            </a:br>
            <a:r>
              <a:rPr lang="en-US" b="1" dirty="0" smtClean="0">
                <a:solidFill>
                  <a:schemeClr val="tx1"/>
                </a:solidFill>
              </a:rPr>
              <a:t>Income - </a:t>
            </a:r>
            <a:r>
              <a:rPr lang="en-US" b="1" dirty="0">
                <a:solidFill>
                  <a:schemeClr val="tx1"/>
                </a:solidFill>
              </a:rPr>
              <a:t>Compare observed CDF to </a:t>
            </a:r>
            <a:r>
              <a:rPr lang="en-US" b="1" dirty="0" smtClean="0">
                <a:solidFill>
                  <a:schemeClr val="tx1"/>
                </a:solidFill>
              </a:rPr>
              <a:t>model</a:t>
            </a:r>
            <a:endParaRPr lang="en-US" dirty="0"/>
          </a:p>
        </p:txBody>
      </p:sp>
      <p:sp>
        <p:nvSpPr>
          <p:cNvPr id="6" name="TextBox 5"/>
          <p:cNvSpPr txBox="1"/>
          <p:nvPr/>
        </p:nvSpPr>
        <p:spPr>
          <a:xfrm>
            <a:off x="740664" y="2624814"/>
            <a:ext cx="5861304" cy="2123658"/>
          </a:xfrm>
          <a:prstGeom prst="rect">
            <a:avLst/>
          </a:prstGeom>
          <a:noFill/>
        </p:spPr>
        <p:txBody>
          <a:bodyPr wrap="square" rtlCol="0">
            <a:spAutoFit/>
          </a:bodyPr>
          <a:lstStyle/>
          <a:p>
            <a:r>
              <a:rPr lang="en-US" sz="2200" dirty="0"/>
              <a:t>Distributions generally do not create a smooth </a:t>
            </a:r>
            <a:r>
              <a:rPr lang="en-US" sz="2200" dirty="0" smtClean="0"/>
              <a:t>line; there </a:t>
            </a:r>
            <a:r>
              <a:rPr lang="en-US" sz="2200" dirty="0"/>
              <a:t>are "hills" and "</a:t>
            </a:r>
            <a:r>
              <a:rPr lang="en-US" sz="2200" dirty="0" smtClean="0"/>
              <a:t>valleys.”  In </a:t>
            </a:r>
            <a:r>
              <a:rPr lang="en-US" sz="2200" dirty="0"/>
              <a:t>this case, the distribution line </a:t>
            </a:r>
            <a:r>
              <a:rPr lang="en-US" sz="2200" dirty="0" smtClean="0"/>
              <a:t>hugs instead of overlaying </a:t>
            </a:r>
            <a:r>
              <a:rPr lang="en-US" sz="2200" dirty="0"/>
              <a:t>the model.  The model extends beyond both ends of the distribution, allowing </a:t>
            </a:r>
            <a:r>
              <a:rPr lang="en-US" sz="2200" dirty="0" smtClean="0"/>
              <a:t>non-existent </a:t>
            </a:r>
            <a:r>
              <a:rPr lang="en-US" sz="2200" dirty="0"/>
              <a:t>information to be </a:t>
            </a:r>
            <a:r>
              <a:rPr lang="en-US" sz="2200" dirty="0" smtClean="0"/>
              <a:t>considered.  </a:t>
            </a:r>
            <a:endParaRPr lang="en-US" sz="2200" dirty="0"/>
          </a:p>
        </p:txBody>
      </p:sp>
      <p:pic>
        <p:nvPicPr>
          <p:cNvPr id="2" name="Picture 1"/>
          <p:cNvPicPr>
            <a:picLocks noChangeAspect="1"/>
          </p:cNvPicPr>
          <p:nvPr/>
        </p:nvPicPr>
        <p:blipFill>
          <a:blip r:embed="rId2"/>
          <a:stretch>
            <a:fillRect/>
          </a:stretch>
        </p:blipFill>
        <p:spPr>
          <a:xfrm>
            <a:off x="7114032" y="2556920"/>
            <a:ext cx="4663440" cy="36474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95948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lvl="0">
              <a:defRPr/>
            </a:pPr>
            <a:r>
              <a:rPr lang="en-US" b="1" dirty="0">
                <a:solidFill>
                  <a:prstClr val="black"/>
                </a:solidFill>
              </a:rPr>
              <a:t>Males vs. Females – Analytical Distribution</a:t>
            </a:r>
            <a:br>
              <a:rPr lang="en-US" b="1" dirty="0">
                <a:solidFill>
                  <a:prstClr val="black"/>
                </a:solidFill>
              </a:rPr>
            </a:br>
            <a:r>
              <a:rPr lang="en-US" b="1" dirty="0">
                <a:solidFill>
                  <a:schemeClr val="tx1"/>
                </a:solidFill>
              </a:rPr>
              <a:t>Income - Compare </a:t>
            </a:r>
            <a:r>
              <a:rPr lang="en-US" b="1" dirty="0" smtClean="0">
                <a:solidFill>
                  <a:schemeClr val="tx1"/>
                </a:solidFill>
              </a:rPr>
              <a:t>CDFs</a:t>
            </a:r>
            <a:endParaRPr lang="en-US" dirty="0"/>
          </a:p>
        </p:txBody>
      </p:sp>
      <p:sp>
        <p:nvSpPr>
          <p:cNvPr id="6" name="TextBox 5"/>
          <p:cNvSpPr txBox="1"/>
          <p:nvPr/>
        </p:nvSpPr>
        <p:spPr>
          <a:xfrm>
            <a:off x="795528" y="2501580"/>
            <a:ext cx="5861304" cy="3477875"/>
          </a:xfrm>
          <a:prstGeom prst="rect">
            <a:avLst/>
          </a:prstGeom>
          <a:noFill/>
        </p:spPr>
        <p:txBody>
          <a:bodyPr wrap="square" rtlCol="0">
            <a:spAutoFit/>
          </a:bodyPr>
          <a:lstStyle/>
          <a:p>
            <a:r>
              <a:rPr lang="en-US" sz="2200" dirty="0" smtClean="0"/>
              <a:t>Comparing the male and female </a:t>
            </a:r>
            <a:r>
              <a:rPr lang="en-US" sz="2200" dirty="0"/>
              <a:t>Cumulative Distribution </a:t>
            </a:r>
            <a:r>
              <a:rPr lang="en-US" sz="2200" dirty="0" smtClean="0"/>
              <a:t>Functions </a:t>
            </a:r>
            <a:r>
              <a:rPr lang="en-US" sz="2200" dirty="0"/>
              <a:t>(</a:t>
            </a:r>
            <a:r>
              <a:rPr lang="en-US" sz="2200" dirty="0" smtClean="0"/>
              <a:t>CDFs), a given probability will have a lower annual income by state for women than men.  </a:t>
            </a:r>
            <a:endParaRPr lang="en-US" sz="2200" dirty="0"/>
          </a:p>
          <a:p>
            <a:endParaRPr lang="en-US" sz="2200" dirty="0" smtClean="0"/>
          </a:p>
          <a:p>
            <a:r>
              <a:rPr lang="en-US" sz="2200" dirty="0"/>
              <a:t>When using a 0.6 probability, men have a graduation rate of approximately &lt;= </a:t>
            </a:r>
            <a:r>
              <a:rPr lang="en-US" sz="2200" dirty="0" smtClean="0"/>
              <a:t>$47,000, </a:t>
            </a:r>
            <a:r>
              <a:rPr lang="en-US" sz="2200" dirty="0"/>
              <a:t>and women have an approximate rate of &lt;= </a:t>
            </a:r>
            <a:r>
              <a:rPr lang="en-US" sz="2200" dirty="0" smtClean="0"/>
              <a:t>$37,500.  </a:t>
            </a:r>
            <a:r>
              <a:rPr lang="en-US" sz="2200" dirty="0"/>
              <a:t>At 0.99, the graduation rates for men and women are &lt;= </a:t>
            </a:r>
            <a:r>
              <a:rPr lang="en-US" sz="2200" dirty="0" smtClean="0"/>
              <a:t>$61,000 </a:t>
            </a:r>
            <a:r>
              <a:rPr lang="en-US" sz="2200" dirty="0"/>
              <a:t>and &lt;= </a:t>
            </a:r>
            <a:r>
              <a:rPr lang="en-US" sz="2200" dirty="0" smtClean="0"/>
              <a:t>$50,000, </a:t>
            </a:r>
            <a:r>
              <a:rPr lang="en-US" sz="2200" dirty="0"/>
              <a:t>respectively</a:t>
            </a:r>
          </a:p>
        </p:txBody>
      </p:sp>
      <p:pic>
        <p:nvPicPr>
          <p:cNvPr id="3" name="Picture 2"/>
          <p:cNvPicPr>
            <a:picLocks noChangeAspect="1"/>
          </p:cNvPicPr>
          <p:nvPr/>
        </p:nvPicPr>
        <p:blipFill>
          <a:blip r:embed="rId2"/>
          <a:stretch>
            <a:fillRect/>
          </a:stretch>
        </p:blipFill>
        <p:spPr>
          <a:xfrm>
            <a:off x="7040880" y="2484217"/>
            <a:ext cx="4746688" cy="34952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91574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defRPr/>
            </a:pPr>
            <a:r>
              <a:rPr lang="en-US" b="1" dirty="0">
                <a:solidFill>
                  <a:schemeClr val="tx1"/>
                </a:solidFill>
              </a:rPr>
              <a:t>Males vs. Females – Correlation and </a:t>
            </a:r>
            <a:r>
              <a:rPr lang="en-US" b="1" dirty="0" smtClean="0">
                <a:solidFill>
                  <a:schemeClr val="tx1"/>
                </a:solidFill>
              </a:rPr>
              <a:t>Causation</a:t>
            </a:r>
            <a:r>
              <a:rPr lang="en-US" b="1" dirty="0">
                <a:solidFill>
                  <a:schemeClr val="tx1"/>
                </a:solidFill>
              </a:rPr>
              <a:t/>
            </a:r>
            <a:br>
              <a:rPr lang="en-US" b="1" dirty="0">
                <a:solidFill>
                  <a:schemeClr val="tx1"/>
                </a:solidFill>
              </a:rPr>
            </a:br>
            <a:r>
              <a:rPr lang="en-US" b="1" dirty="0">
                <a:solidFill>
                  <a:schemeClr val="tx1"/>
                </a:solidFill>
              </a:rPr>
              <a:t>Labor Participation and </a:t>
            </a:r>
            <a:r>
              <a:rPr lang="en-US" b="1" dirty="0" smtClean="0">
                <a:solidFill>
                  <a:schemeClr val="tx1"/>
                </a:solidFill>
              </a:rPr>
              <a:t>Employment</a:t>
            </a:r>
            <a:endParaRPr lang="en-US" dirty="0">
              <a:solidFill>
                <a:schemeClr val="tx1"/>
              </a:solidFill>
            </a:endParaRPr>
          </a:p>
        </p:txBody>
      </p:sp>
      <p:sp>
        <p:nvSpPr>
          <p:cNvPr id="6" name="TextBox 5"/>
          <p:cNvSpPr txBox="1"/>
          <p:nvPr/>
        </p:nvSpPr>
        <p:spPr>
          <a:xfrm>
            <a:off x="406400" y="1896280"/>
            <a:ext cx="6163056" cy="4712572"/>
          </a:xfrm>
          <a:prstGeom prst="rect">
            <a:avLst/>
          </a:prstGeom>
          <a:noFill/>
        </p:spPr>
        <p:txBody>
          <a:bodyPr wrap="square" rtlCol="0">
            <a:spAutoFit/>
          </a:bodyPr>
          <a:lstStyle/>
          <a:p>
            <a:pPr>
              <a:lnSpc>
                <a:spcPts val="2000"/>
              </a:lnSpc>
            </a:pPr>
            <a:r>
              <a:rPr lang="en-US" sz="2000" dirty="0"/>
              <a:t>At above 90%, there is a direct correlation between Labor Participation and Employment. This also explains the causation; you have to be available to work and looking for work to ultimately be employed.  A covariance greater than 1 reinforces the correlation information.</a:t>
            </a:r>
          </a:p>
          <a:p>
            <a:pPr>
              <a:lnSpc>
                <a:spcPts val="2000"/>
              </a:lnSpc>
            </a:pPr>
            <a:endParaRPr lang="en-US" sz="2000" dirty="0"/>
          </a:p>
          <a:p>
            <a:pPr>
              <a:lnSpc>
                <a:spcPts val="2000"/>
              </a:lnSpc>
            </a:pPr>
            <a:r>
              <a:rPr lang="en-US" sz="2000" dirty="0" smtClean="0"/>
              <a:t>The combined </a:t>
            </a:r>
            <a:r>
              <a:rPr lang="en-US" sz="2000" dirty="0"/>
              <a:t>graph depicts a positive correlation; as the percentage of labor participation increases, so does the employment percentage for each state</a:t>
            </a:r>
            <a:r>
              <a:rPr lang="en-US" sz="2000" dirty="0" smtClean="0"/>
              <a:t>.</a:t>
            </a:r>
          </a:p>
          <a:p>
            <a:pPr>
              <a:lnSpc>
                <a:spcPts val="2000"/>
              </a:lnSpc>
            </a:pPr>
            <a:endParaRPr lang="en-US" sz="2000" dirty="0"/>
          </a:p>
          <a:p>
            <a:pPr>
              <a:lnSpc>
                <a:spcPts val="2000"/>
              </a:lnSpc>
            </a:pPr>
            <a:r>
              <a:rPr lang="en-US" sz="2000" dirty="0"/>
              <a:t>Two outliers also appear for Hawaii and Alaska.  These states have more significant seasonal employment:  Hawaii due to tourism and Alaska because of weather and the remote population location.</a:t>
            </a:r>
          </a:p>
          <a:p>
            <a:pPr>
              <a:lnSpc>
                <a:spcPts val="2000"/>
              </a:lnSpc>
            </a:pPr>
            <a:endParaRPr lang="en-US" sz="2000" dirty="0"/>
          </a:p>
          <a:p>
            <a:pPr marL="342900" indent="-342900">
              <a:lnSpc>
                <a:spcPts val="2000"/>
              </a:lnSpc>
              <a:buFont typeface="Arial" panose="020B0604020202020204" pitchFamily="34" charset="0"/>
              <a:buChar char="•"/>
            </a:pPr>
            <a:r>
              <a:rPr lang="en-US" sz="2000" dirty="0"/>
              <a:t>Covariance </a:t>
            </a:r>
            <a:r>
              <a:rPr lang="en-US" sz="2000" dirty="0" smtClean="0"/>
              <a:t>=  25.58</a:t>
            </a:r>
            <a:endParaRPr lang="en-US" sz="2000" dirty="0"/>
          </a:p>
          <a:p>
            <a:pPr marL="342900" indent="-342900">
              <a:lnSpc>
                <a:spcPts val="2000"/>
              </a:lnSpc>
              <a:buFont typeface="Arial" panose="020B0604020202020204" pitchFamily="34" charset="0"/>
              <a:buChar char="•"/>
            </a:pPr>
            <a:r>
              <a:rPr lang="en-US" sz="2000" dirty="0"/>
              <a:t>Pearson Correlation </a:t>
            </a:r>
            <a:r>
              <a:rPr lang="en-US" sz="2000" dirty="0" smtClean="0"/>
              <a:t>= 0.930</a:t>
            </a:r>
            <a:endParaRPr lang="en-US" sz="2000" dirty="0"/>
          </a:p>
          <a:p>
            <a:pPr marL="342900" indent="-342900">
              <a:lnSpc>
                <a:spcPts val="2000"/>
              </a:lnSpc>
              <a:buFont typeface="Arial" panose="020B0604020202020204" pitchFamily="34" charset="0"/>
              <a:buChar char="•"/>
            </a:pPr>
            <a:r>
              <a:rPr lang="en-US" sz="2000" dirty="0"/>
              <a:t>Spearman Correlation </a:t>
            </a:r>
            <a:r>
              <a:rPr lang="en-US" sz="2000" dirty="0" smtClean="0"/>
              <a:t>= 0.920</a:t>
            </a:r>
            <a:endParaRPr lang="en-US" sz="2000" dirty="0"/>
          </a:p>
        </p:txBody>
      </p:sp>
      <p:pic>
        <p:nvPicPr>
          <p:cNvPr id="2" name="Picture 1"/>
          <p:cNvPicPr>
            <a:picLocks noChangeAspect="1"/>
          </p:cNvPicPr>
          <p:nvPr/>
        </p:nvPicPr>
        <p:blipFill>
          <a:blip r:embed="rId2"/>
          <a:stretch>
            <a:fillRect/>
          </a:stretch>
        </p:blipFill>
        <p:spPr>
          <a:xfrm>
            <a:off x="6784848" y="2357549"/>
            <a:ext cx="5029200" cy="37900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43805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defRPr/>
            </a:pPr>
            <a:r>
              <a:rPr lang="en-US" b="1" dirty="0">
                <a:solidFill>
                  <a:schemeClr val="tx1"/>
                </a:solidFill>
              </a:rPr>
              <a:t>Males vs. Females – Correlation and </a:t>
            </a:r>
            <a:r>
              <a:rPr lang="en-US" b="1" dirty="0" smtClean="0">
                <a:solidFill>
                  <a:schemeClr val="tx1"/>
                </a:solidFill>
              </a:rPr>
              <a:t>Causation</a:t>
            </a:r>
            <a:r>
              <a:rPr lang="en-US" b="1" dirty="0">
                <a:solidFill>
                  <a:schemeClr val="tx1"/>
                </a:solidFill>
              </a:rPr>
              <a:t/>
            </a:r>
            <a:br>
              <a:rPr lang="en-US" b="1" dirty="0">
                <a:solidFill>
                  <a:schemeClr val="tx1"/>
                </a:solidFill>
              </a:rPr>
            </a:br>
            <a:r>
              <a:rPr lang="en-US" b="1" dirty="0" smtClean="0">
                <a:solidFill>
                  <a:schemeClr val="tx1"/>
                </a:solidFill>
              </a:rPr>
              <a:t>Employment and Income</a:t>
            </a:r>
            <a:endParaRPr lang="en-US" dirty="0">
              <a:solidFill>
                <a:schemeClr val="tx1"/>
              </a:solidFill>
            </a:endParaRPr>
          </a:p>
        </p:txBody>
      </p:sp>
      <p:sp>
        <p:nvSpPr>
          <p:cNvPr id="6" name="TextBox 5"/>
          <p:cNvSpPr txBox="1"/>
          <p:nvPr/>
        </p:nvSpPr>
        <p:spPr>
          <a:xfrm>
            <a:off x="406400" y="2392947"/>
            <a:ext cx="6163056" cy="3426579"/>
          </a:xfrm>
          <a:prstGeom prst="rect">
            <a:avLst/>
          </a:prstGeom>
          <a:noFill/>
        </p:spPr>
        <p:txBody>
          <a:bodyPr wrap="square" rtlCol="0">
            <a:spAutoFit/>
          </a:bodyPr>
          <a:lstStyle/>
          <a:p>
            <a:pPr>
              <a:lnSpc>
                <a:spcPts val="2000"/>
              </a:lnSpc>
            </a:pPr>
            <a:r>
              <a:rPr lang="en-US" sz="2000" dirty="0"/>
              <a:t>At </a:t>
            </a:r>
            <a:r>
              <a:rPr lang="en-US" sz="2000" dirty="0" smtClean="0"/>
              <a:t>approx. 55%, </a:t>
            </a:r>
            <a:r>
              <a:rPr lang="en-US" sz="2000" dirty="0"/>
              <a:t>there is a </a:t>
            </a:r>
            <a:r>
              <a:rPr lang="en-US" sz="2000" dirty="0" smtClean="0"/>
              <a:t>weaker </a:t>
            </a:r>
            <a:r>
              <a:rPr lang="en-US" sz="2000" dirty="0"/>
              <a:t>correlation between </a:t>
            </a:r>
            <a:r>
              <a:rPr lang="en-US" sz="2000" dirty="0" smtClean="0"/>
              <a:t>Employment and Income. A larger state employment rate leads to a greater annual income per state.  </a:t>
            </a:r>
            <a:r>
              <a:rPr lang="en-US" sz="2000" dirty="0"/>
              <a:t>A covariance greater than 1 reinforces the correlation </a:t>
            </a:r>
            <a:r>
              <a:rPr lang="en-US" sz="2000" dirty="0" smtClean="0"/>
              <a:t>information even when a percentage and a large number are compared.</a:t>
            </a:r>
            <a:endParaRPr lang="en-US" sz="2000" dirty="0"/>
          </a:p>
          <a:p>
            <a:pPr>
              <a:lnSpc>
                <a:spcPts val="2000"/>
              </a:lnSpc>
            </a:pPr>
            <a:endParaRPr lang="en-US" sz="2000" dirty="0"/>
          </a:p>
          <a:p>
            <a:pPr>
              <a:lnSpc>
                <a:spcPts val="2000"/>
              </a:lnSpc>
            </a:pPr>
            <a:r>
              <a:rPr lang="en-US" sz="2000" dirty="0" smtClean="0"/>
              <a:t>The combined </a:t>
            </a:r>
            <a:r>
              <a:rPr lang="en-US" sz="2000" dirty="0"/>
              <a:t>graph depicts </a:t>
            </a:r>
            <a:r>
              <a:rPr lang="en-US" sz="2000" dirty="0" smtClean="0"/>
              <a:t>a positive correlation since it is trending upward; </a:t>
            </a:r>
            <a:r>
              <a:rPr lang="en-US" sz="2000" dirty="0"/>
              <a:t>as the percentage of </a:t>
            </a:r>
            <a:r>
              <a:rPr lang="en-US" sz="2000" dirty="0" smtClean="0"/>
              <a:t>employment increases, the annual income may increase for </a:t>
            </a:r>
            <a:r>
              <a:rPr lang="en-US" sz="2000" dirty="0"/>
              <a:t>each state</a:t>
            </a:r>
            <a:r>
              <a:rPr lang="en-US" sz="2000" dirty="0" smtClean="0"/>
              <a:t>.</a:t>
            </a:r>
          </a:p>
          <a:p>
            <a:pPr>
              <a:lnSpc>
                <a:spcPts val="2000"/>
              </a:lnSpc>
            </a:pPr>
            <a:endParaRPr lang="en-US" sz="2000" dirty="0"/>
          </a:p>
          <a:p>
            <a:pPr marL="342900" indent="-342900">
              <a:lnSpc>
                <a:spcPts val="2000"/>
              </a:lnSpc>
              <a:buFont typeface="Arial" panose="020B0604020202020204" pitchFamily="34" charset="0"/>
              <a:buChar char="•"/>
            </a:pPr>
            <a:r>
              <a:rPr lang="en-US" sz="2000" dirty="0" smtClean="0"/>
              <a:t>Covariance =  26023.45</a:t>
            </a:r>
            <a:endParaRPr lang="en-US" sz="2000" dirty="0"/>
          </a:p>
          <a:p>
            <a:pPr marL="342900" indent="-342900">
              <a:lnSpc>
                <a:spcPts val="2000"/>
              </a:lnSpc>
              <a:buFont typeface="Arial" panose="020B0604020202020204" pitchFamily="34" charset="0"/>
              <a:buChar char="•"/>
            </a:pPr>
            <a:r>
              <a:rPr lang="en-US" sz="2000" dirty="0"/>
              <a:t>Pearson Correlation </a:t>
            </a:r>
            <a:r>
              <a:rPr lang="en-US" sz="2000" dirty="0" smtClean="0"/>
              <a:t>= 0.578</a:t>
            </a:r>
            <a:endParaRPr lang="en-US" sz="2000" dirty="0"/>
          </a:p>
          <a:p>
            <a:pPr marL="342900" indent="-342900">
              <a:lnSpc>
                <a:spcPts val="2000"/>
              </a:lnSpc>
              <a:buFont typeface="Arial" panose="020B0604020202020204" pitchFamily="34" charset="0"/>
              <a:buChar char="•"/>
            </a:pPr>
            <a:r>
              <a:rPr lang="en-US" sz="2000" dirty="0"/>
              <a:t>Spearman Correlation </a:t>
            </a:r>
            <a:r>
              <a:rPr lang="en-US" sz="2000" dirty="0" smtClean="0"/>
              <a:t>= 0.595</a:t>
            </a:r>
            <a:endParaRPr lang="en-US" sz="2000" dirty="0"/>
          </a:p>
        </p:txBody>
      </p:sp>
      <p:pic>
        <p:nvPicPr>
          <p:cNvPr id="3" name="Picture 2"/>
          <p:cNvPicPr>
            <a:picLocks noChangeAspect="1"/>
          </p:cNvPicPr>
          <p:nvPr/>
        </p:nvPicPr>
        <p:blipFill>
          <a:blip r:embed="rId2"/>
          <a:stretch>
            <a:fillRect/>
          </a:stretch>
        </p:blipFill>
        <p:spPr>
          <a:xfrm>
            <a:off x="6830568" y="2143697"/>
            <a:ext cx="4959731" cy="36758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7582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defRPr/>
            </a:pPr>
            <a:r>
              <a:rPr lang="en-US" b="1" dirty="0">
                <a:solidFill>
                  <a:schemeClr val="tx1"/>
                </a:solidFill>
              </a:rPr>
              <a:t>Males vs. Females – </a:t>
            </a:r>
            <a:r>
              <a:rPr lang="en-US" b="1" dirty="0" smtClean="0">
                <a:solidFill>
                  <a:schemeClr val="tx1"/>
                </a:solidFill>
              </a:rPr>
              <a:t>Hypothesis Testing</a:t>
            </a:r>
            <a:r>
              <a:rPr lang="en-US" b="1" dirty="0">
                <a:solidFill>
                  <a:schemeClr val="tx1"/>
                </a:solidFill>
              </a:rPr>
              <a:t/>
            </a:r>
            <a:br>
              <a:rPr lang="en-US" b="1" dirty="0">
                <a:solidFill>
                  <a:schemeClr val="tx1"/>
                </a:solidFill>
              </a:rPr>
            </a:br>
            <a:r>
              <a:rPr lang="en-US" b="1" dirty="0">
                <a:solidFill>
                  <a:schemeClr val="tx1"/>
                </a:solidFill>
              </a:rPr>
              <a:t>Women make 83% of Men's </a:t>
            </a:r>
            <a:r>
              <a:rPr lang="en-US" b="1" dirty="0" smtClean="0">
                <a:solidFill>
                  <a:schemeClr val="tx1"/>
                </a:solidFill>
              </a:rPr>
              <a:t>Income.</a:t>
            </a:r>
            <a:endParaRPr lang="en-US" dirty="0">
              <a:solidFill>
                <a:schemeClr val="tx1"/>
              </a:solidFill>
            </a:endParaRPr>
          </a:p>
        </p:txBody>
      </p:sp>
      <p:sp>
        <p:nvSpPr>
          <p:cNvPr id="6" name="TextBox 5"/>
          <p:cNvSpPr txBox="1"/>
          <p:nvPr/>
        </p:nvSpPr>
        <p:spPr>
          <a:xfrm>
            <a:off x="470408" y="2418759"/>
            <a:ext cx="6163056" cy="3785652"/>
          </a:xfrm>
          <a:prstGeom prst="rect">
            <a:avLst/>
          </a:prstGeom>
          <a:noFill/>
        </p:spPr>
        <p:txBody>
          <a:bodyPr wrap="square" rtlCol="0">
            <a:spAutoFit/>
          </a:bodyPr>
          <a:lstStyle/>
          <a:p>
            <a:r>
              <a:rPr lang="en-US" sz="2000" dirty="0"/>
              <a:t>It is commonly thought that the average woman's income is 83% of what men make.  The Status of Women in the United States website says it's 79.2%.  After creating the means of all the state's incomes by gender and comparing the mean incomes of men to women, women make 77.7% of </a:t>
            </a:r>
            <a:r>
              <a:rPr lang="en-US" sz="2000" dirty="0" smtClean="0"/>
              <a:t>the mean </a:t>
            </a:r>
            <a:r>
              <a:rPr lang="en-US" sz="2000" dirty="0"/>
              <a:t>of men's incomes</a:t>
            </a:r>
            <a:r>
              <a:rPr lang="en-US" sz="2000" dirty="0" smtClean="0"/>
              <a:t>.</a:t>
            </a:r>
          </a:p>
          <a:p>
            <a:endParaRPr lang="en-US" sz="2000" dirty="0"/>
          </a:p>
          <a:p>
            <a:pPr marL="342900" indent="-342900">
              <a:buFont typeface="Arial" panose="020B0604020202020204" pitchFamily="34" charset="0"/>
              <a:buChar char="•"/>
            </a:pPr>
            <a:r>
              <a:rPr lang="en-US" sz="2000" dirty="0"/>
              <a:t>The P-Value = 1.0</a:t>
            </a:r>
          </a:p>
          <a:p>
            <a:pPr marL="342900" indent="-342900">
              <a:buFont typeface="Arial" panose="020B0604020202020204" pitchFamily="34" charset="0"/>
              <a:buChar char="•"/>
            </a:pPr>
            <a:r>
              <a:rPr lang="en-US" sz="2000" dirty="0"/>
              <a:t>The Mean of </a:t>
            </a:r>
            <a:r>
              <a:rPr lang="en-US" sz="2000" dirty="0" smtClean="0"/>
              <a:t>women’s </a:t>
            </a:r>
            <a:r>
              <a:rPr lang="en-US" sz="2000" dirty="0"/>
              <a:t>Income = </a:t>
            </a:r>
            <a:r>
              <a:rPr lang="en-US" sz="2000" dirty="0" smtClean="0"/>
              <a:t>$36229.78</a:t>
            </a:r>
            <a:endParaRPr lang="en-US" sz="2000" dirty="0"/>
          </a:p>
          <a:p>
            <a:pPr marL="342900" indent="-342900">
              <a:buFont typeface="Arial" panose="020B0604020202020204" pitchFamily="34" charset="0"/>
              <a:buChar char="•"/>
            </a:pPr>
            <a:r>
              <a:rPr lang="en-US" sz="2000" dirty="0"/>
              <a:t>The Mean of </a:t>
            </a:r>
            <a:r>
              <a:rPr lang="en-US" sz="2000" dirty="0" smtClean="0"/>
              <a:t>men’s </a:t>
            </a:r>
            <a:r>
              <a:rPr lang="en-US" sz="2000" dirty="0"/>
              <a:t>Income = </a:t>
            </a:r>
            <a:r>
              <a:rPr lang="en-US" sz="2000" dirty="0" smtClean="0"/>
              <a:t>$46619.62</a:t>
            </a:r>
            <a:endParaRPr lang="en-US" sz="2000" dirty="0"/>
          </a:p>
          <a:p>
            <a:pPr marL="342900" indent="-342900">
              <a:buFont typeface="Arial" panose="020B0604020202020204" pitchFamily="34" charset="0"/>
              <a:buChar char="•"/>
            </a:pPr>
            <a:r>
              <a:rPr lang="en-US" sz="2000" dirty="0"/>
              <a:t>The Income of Women is 77.71% of Men</a:t>
            </a:r>
            <a:endParaRPr lang="en-US" sz="2000" dirty="0" smtClean="0"/>
          </a:p>
          <a:p>
            <a:endParaRPr lang="en-US" sz="2000" dirty="0"/>
          </a:p>
        </p:txBody>
      </p:sp>
      <p:pic>
        <p:nvPicPr>
          <p:cNvPr id="2" name="Picture 1"/>
          <p:cNvPicPr>
            <a:picLocks noChangeAspect="1"/>
          </p:cNvPicPr>
          <p:nvPr/>
        </p:nvPicPr>
        <p:blipFill>
          <a:blip r:embed="rId2"/>
          <a:stretch>
            <a:fillRect/>
          </a:stretch>
        </p:blipFill>
        <p:spPr>
          <a:xfrm>
            <a:off x="6978337" y="2487167"/>
            <a:ext cx="4773798" cy="36488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97889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06400" y="2237105"/>
            <a:ext cx="11379200" cy="4072256"/>
          </a:xfrm>
        </p:spPr>
        <p:txBody>
          <a:bodyPr>
            <a:normAutofit/>
          </a:bodyPr>
          <a:lstStyle/>
          <a:p>
            <a:r>
              <a:rPr lang="en-US" sz="2400" dirty="0" smtClean="0"/>
              <a:t>It’s a </a:t>
            </a:r>
            <a:r>
              <a:rPr lang="en-US" sz="2400" dirty="0"/>
              <a:t>m</a:t>
            </a:r>
            <a:r>
              <a:rPr lang="en-US" sz="2400" dirty="0" smtClean="0"/>
              <a:t>an’s world.</a:t>
            </a:r>
          </a:p>
          <a:p>
            <a:r>
              <a:rPr lang="en-US" sz="2400" dirty="0" smtClean="0"/>
              <a:t>A woman’s place is in the home.</a:t>
            </a:r>
          </a:p>
          <a:p>
            <a:r>
              <a:rPr lang="en-US" sz="2400" dirty="0" smtClean="0"/>
              <a:t>A woman doesn’t need equal pay because there’s a man to take car of her.</a:t>
            </a:r>
          </a:p>
          <a:p>
            <a:pPr marL="0" indent="0">
              <a:buNone/>
            </a:pPr>
            <a:r>
              <a:rPr lang="en-US" sz="2400" dirty="0" smtClean="0"/>
              <a:t>These are some of the historical perceptions of men and women.  Women were expected to take care of the family home and raise children, while men went out into the world earning money to provide for the family.  At the same time, women graduated from school at a greater rate than men, but more men graduated from college than women.  </a:t>
            </a:r>
          </a:p>
          <a:p>
            <a:pPr marL="0" indent="0">
              <a:buNone/>
            </a:pPr>
            <a:r>
              <a:rPr lang="en-US" sz="2400" dirty="0" smtClean="0"/>
              <a:t>It is now 2023, and women have made great strides in the areas of Employment, Education, and Income, but have they caught up with men?</a:t>
            </a:r>
            <a:endParaRPr lang="en-US" sz="2400" dirty="0"/>
          </a:p>
        </p:txBody>
      </p:sp>
      <p:sp>
        <p:nvSpPr>
          <p:cNvPr id="7" name="Title 6"/>
          <p:cNvSpPr>
            <a:spLocks noGrp="1"/>
          </p:cNvSpPr>
          <p:nvPr>
            <p:ph type="title"/>
          </p:nvPr>
        </p:nvSpPr>
        <p:spPr>
          <a:xfrm>
            <a:off x="406400" y="454152"/>
            <a:ext cx="9222232" cy="789432"/>
          </a:xfrm>
        </p:spPr>
        <p:txBody>
          <a:bodyPr>
            <a:normAutofit/>
          </a:bodyPr>
          <a:lstStyle/>
          <a:p>
            <a:r>
              <a:rPr lang="en-US" sz="4100" b="1" dirty="0">
                <a:solidFill>
                  <a:schemeClr val="tx1"/>
                </a:solidFill>
              </a:rPr>
              <a:t>Males </a:t>
            </a:r>
            <a:r>
              <a:rPr lang="en-US" sz="4100" b="1" dirty="0" smtClean="0">
                <a:solidFill>
                  <a:schemeClr val="tx1"/>
                </a:solidFill>
              </a:rPr>
              <a:t>vs. </a:t>
            </a:r>
            <a:r>
              <a:rPr lang="en-US" sz="4100" b="1" dirty="0">
                <a:solidFill>
                  <a:schemeClr val="tx1"/>
                </a:solidFill>
              </a:rPr>
              <a:t>Females</a:t>
            </a:r>
            <a:endParaRPr lang="en-US" sz="4100" dirty="0"/>
          </a:p>
        </p:txBody>
      </p:sp>
    </p:spTree>
    <p:extLst>
      <p:ext uri="{BB962C8B-B14F-4D97-AF65-F5344CB8AC3E}">
        <p14:creationId xmlns:p14="http://schemas.microsoft.com/office/powerpoint/2010/main" val="3700376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defRPr/>
            </a:pPr>
            <a:r>
              <a:rPr lang="en-US" b="1" dirty="0">
                <a:solidFill>
                  <a:schemeClr val="tx1"/>
                </a:solidFill>
              </a:rPr>
              <a:t>Males vs. Females – </a:t>
            </a:r>
            <a:r>
              <a:rPr lang="en-US" b="1" dirty="0" smtClean="0">
                <a:solidFill>
                  <a:schemeClr val="tx1"/>
                </a:solidFill>
              </a:rPr>
              <a:t>Least Squares Regression</a:t>
            </a:r>
            <a:r>
              <a:rPr lang="en-US" b="1" dirty="0">
                <a:solidFill>
                  <a:schemeClr val="tx1"/>
                </a:solidFill>
              </a:rPr>
              <a:t/>
            </a:r>
            <a:br>
              <a:rPr lang="en-US" b="1" dirty="0">
                <a:solidFill>
                  <a:schemeClr val="tx1"/>
                </a:solidFill>
              </a:rPr>
            </a:br>
            <a:r>
              <a:rPr lang="en-US" b="1" dirty="0" smtClean="0">
                <a:solidFill>
                  <a:schemeClr val="tx1"/>
                </a:solidFill>
              </a:rPr>
              <a:t>Labor Participation and Employment</a:t>
            </a:r>
            <a:endParaRPr lang="en-US" dirty="0">
              <a:solidFill>
                <a:schemeClr val="tx1"/>
              </a:solidFill>
            </a:endParaRPr>
          </a:p>
        </p:txBody>
      </p:sp>
      <p:pic>
        <p:nvPicPr>
          <p:cNvPr id="3" name="Picture 2"/>
          <p:cNvPicPr>
            <a:picLocks noChangeAspect="1"/>
          </p:cNvPicPr>
          <p:nvPr/>
        </p:nvPicPr>
        <p:blipFill>
          <a:blip r:embed="rId2"/>
          <a:stretch>
            <a:fillRect/>
          </a:stretch>
        </p:blipFill>
        <p:spPr>
          <a:xfrm>
            <a:off x="7296912" y="1874019"/>
            <a:ext cx="3804730" cy="29325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
          <p:cNvSpPr txBox="1"/>
          <p:nvPr/>
        </p:nvSpPr>
        <p:spPr>
          <a:xfrm>
            <a:off x="991743" y="5385156"/>
            <a:ext cx="10323576" cy="1015663"/>
          </a:xfrm>
          <a:prstGeom prst="rect">
            <a:avLst/>
          </a:prstGeom>
          <a:noFill/>
        </p:spPr>
        <p:txBody>
          <a:bodyPr wrap="square" rtlCol="0">
            <a:spAutoFit/>
          </a:bodyPr>
          <a:lstStyle/>
          <a:p>
            <a:r>
              <a:rPr lang="en-US" sz="2000" dirty="0"/>
              <a:t>This represents a positive </a:t>
            </a:r>
            <a:r>
              <a:rPr lang="en-US" sz="2000" dirty="0" smtClean="0"/>
              <a:t>correlation, </a:t>
            </a:r>
            <a:r>
              <a:rPr lang="en-US" sz="2000" dirty="0"/>
              <a:t>and the clustering around the regression </a:t>
            </a:r>
            <a:r>
              <a:rPr lang="en-US" sz="2000" dirty="0" smtClean="0"/>
              <a:t>line </a:t>
            </a:r>
            <a:r>
              <a:rPr lang="en-US" sz="2000" dirty="0"/>
              <a:t>depicts the closeness </a:t>
            </a:r>
            <a:r>
              <a:rPr lang="en-US" sz="2000" dirty="0" smtClean="0"/>
              <a:t>of </a:t>
            </a:r>
            <a:r>
              <a:rPr lang="en-US" sz="2000" dirty="0"/>
              <a:t>the relationship between Labor </a:t>
            </a:r>
            <a:r>
              <a:rPr lang="en-US" sz="2000" dirty="0" smtClean="0"/>
              <a:t>Participation, and Employment, </a:t>
            </a:r>
            <a:r>
              <a:rPr lang="en-US" sz="2000" dirty="0"/>
              <a:t>the R-squared </a:t>
            </a:r>
            <a:r>
              <a:rPr lang="en-US" sz="2000" dirty="0" smtClean="0"/>
              <a:t>of 0.866 </a:t>
            </a:r>
            <a:r>
              <a:rPr lang="en-US" sz="2000" dirty="0"/>
              <a:t>reinforces that this is </a:t>
            </a:r>
            <a:r>
              <a:rPr lang="en-US" sz="2000" dirty="0" smtClean="0"/>
              <a:t>a </a:t>
            </a:r>
            <a:r>
              <a:rPr lang="en-US" sz="2000" dirty="0"/>
              <a:t>positive linear relationship.</a:t>
            </a:r>
          </a:p>
        </p:txBody>
      </p:sp>
      <p:pic>
        <p:nvPicPr>
          <p:cNvPr id="6" name="Picture 5"/>
          <p:cNvPicPr>
            <a:picLocks noChangeAspect="1"/>
          </p:cNvPicPr>
          <p:nvPr/>
        </p:nvPicPr>
        <p:blipFill>
          <a:blip r:embed="rId3"/>
          <a:stretch>
            <a:fillRect/>
          </a:stretch>
        </p:blipFill>
        <p:spPr>
          <a:xfrm>
            <a:off x="874800" y="1874018"/>
            <a:ext cx="5567221" cy="3072886"/>
          </a:xfrm>
          <a:prstGeom prst="rect">
            <a:avLst/>
          </a:prstGeom>
        </p:spPr>
      </p:pic>
    </p:spTree>
    <p:extLst>
      <p:ext uri="{BB962C8B-B14F-4D97-AF65-F5344CB8AC3E}">
        <p14:creationId xmlns:p14="http://schemas.microsoft.com/office/powerpoint/2010/main" val="2137939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945897" y="2061337"/>
            <a:ext cx="10182351" cy="4184015"/>
          </a:xfrm>
        </p:spPr>
        <p:txBody>
          <a:bodyPr>
            <a:normAutofit/>
          </a:bodyPr>
          <a:lstStyle/>
          <a:p>
            <a:r>
              <a:rPr lang="en-US" sz="2400" dirty="0" smtClean="0"/>
              <a:t>The historically significant differences in education, employment, and income have shrunk considerably.  Women have recently surpassed men in high school and college graduation rates.  The difference in labor participation and employment rates has dropped from over 40% to single digits.  Women have made great strides in closing the wage gap from 40% to 23%, and by the year 2058, women may begin to approach income equality.</a:t>
            </a:r>
          </a:p>
          <a:p>
            <a:endParaRPr lang="en-US" sz="2400" dirty="0"/>
          </a:p>
          <a:p>
            <a:r>
              <a:rPr lang="en-US" sz="2400" dirty="0" smtClean="0"/>
              <a:t>National trends </a:t>
            </a:r>
            <a:r>
              <a:rPr lang="en-US" sz="2400" dirty="0"/>
              <a:t>in education, employment, and income </a:t>
            </a:r>
            <a:r>
              <a:rPr lang="en-US" sz="2400" dirty="0" smtClean="0"/>
              <a:t>show increased percentages nationwide.  Yet, there is still a long way to go. </a:t>
            </a:r>
          </a:p>
          <a:p>
            <a:endParaRPr lang="en-US" sz="2400" dirty="0"/>
          </a:p>
          <a:p>
            <a:endParaRPr lang="en-US" sz="2400" dirty="0" smtClean="0"/>
          </a:p>
          <a:p>
            <a:endParaRPr lang="en-US" sz="2400" dirty="0"/>
          </a:p>
          <a:p>
            <a:endParaRPr lang="en-US" sz="2400" dirty="0"/>
          </a:p>
        </p:txBody>
      </p:sp>
      <p:sp>
        <p:nvSpPr>
          <p:cNvPr id="9" name="Title 8"/>
          <p:cNvSpPr>
            <a:spLocks noGrp="1"/>
          </p:cNvSpPr>
          <p:nvPr>
            <p:ph type="title"/>
          </p:nvPr>
        </p:nvSpPr>
        <p:spPr/>
        <p:txBody>
          <a:bodyPr/>
          <a:lstStyle/>
          <a:p>
            <a:r>
              <a:rPr lang="en-US" b="1" dirty="0">
                <a:solidFill>
                  <a:schemeClr val="tx1"/>
                </a:solidFill>
              </a:rPr>
              <a:t>Males vs. Females </a:t>
            </a:r>
            <a:r>
              <a:rPr lang="en-US" b="1" dirty="0" smtClean="0">
                <a:solidFill>
                  <a:schemeClr val="tx1"/>
                </a:solidFill>
              </a:rPr>
              <a:t>– Conclusion</a:t>
            </a:r>
            <a:endParaRPr lang="en-US" dirty="0"/>
          </a:p>
        </p:txBody>
      </p:sp>
    </p:spTree>
    <p:extLst>
      <p:ext uri="{BB962C8B-B14F-4D97-AF65-F5344CB8AC3E}">
        <p14:creationId xmlns:p14="http://schemas.microsoft.com/office/powerpoint/2010/main" val="547694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388112" y="1947672"/>
            <a:ext cx="6387592" cy="4681728"/>
          </a:xfrm>
        </p:spPr>
        <p:txBody>
          <a:bodyPr>
            <a:normAutofit/>
          </a:bodyPr>
          <a:lstStyle/>
          <a:p>
            <a:r>
              <a:rPr lang="en-US" sz="2000" dirty="0"/>
              <a:t>In 1960, men dominated the labor market 98/42, </a:t>
            </a:r>
            <a:r>
              <a:rPr lang="en-US" sz="2000" dirty="0" smtClean="0"/>
              <a:t>more than 50 </a:t>
            </a:r>
            <a:r>
              <a:rPr lang="en-US" sz="2000" dirty="0"/>
              <a:t>percentage points </a:t>
            </a:r>
            <a:r>
              <a:rPr lang="en-US" sz="2000" dirty="0" smtClean="0"/>
              <a:t>over </a:t>
            </a:r>
            <a:r>
              <a:rPr lang="en-US" sz="2000" dirty="0"/>
              <a:t>women</a:t>
            </a:r>
            <a:r>
              <a:rPr lang="en-US" sz="2000" dirty="0" smtClean="0"/>
              <a:t>.  In 2021, the difference is eight percentage points, 82/74, still favoring men.</a:t>
            </a:r>
          </a:p>
          <a:p>
            <a:pPr marL="342900" indent="-342900">
              <a:buFont typeface="Arial" panose="020B0604020202020204" pitchFamily="34" charset="0"/>
              <a:buChar char="•"/>
            </a:pPr>
            <a:r>
              <a:rPr lang="en-US" sz="2000" dirty="0" smtClean="0"/>
              <a:t>The maximum labor participation rate is 88.4% for men.</a:t>
            </a:r>
          </a:p>
          <a:p>
            <a:pPr marL="342900" indent="-342900">
              <a:buFont typeface="Arial" panose="020B0604020202020204" pitchFamily="34" charset="0"/>
              <a:buChar char="•"/>
            </a:pPr>
            <a:r>
              <a:rPr lang="en-US" sz="2000" dirty="0" smtClean="0"/>
              <a:t>The minimum labor participation rate is 65% for women.</a:t>
            </a:r>
          </a:p>
          <a:p>
            <a:pPr marL="342900" indent="-342900">
              <a:buFont typeface="Arial" panose="020B0604020202020204" pitchFamily="34" charset="0"/>
              <a:buChar char="•"/>
            </a:pPr>
            <a:r>
              <a:rPr lang="en-US" sz="2000" dirty="0" smtClean="0"/>
              <a:t>Men dominate the top five labor participation rates by state – Utah (88.4), Nebraska (87.2), Minnesota (86.9), North Dakota (86.9), and Wyoming (86.3).</a:t>
            </a:r>
          </a:p>
          <a:p>
            <a:pPr marL="342900" indent="-342900">
              <a:buFont typeface="Arial" panose="020B0604020202020204" pitchFamily="34" charset="0"/>
              <a:buChar char="•"/>
            </a:pPr>
            <a:r>
              <a:rPr lang="en-US" sz="2000" dirty="0" smtClean="0"/>
              <a:t>The lowest five participation rates by state are all women – West Virginia (65.0), Alabama (67.8), New Mexico (68.5), Mississippi (68.7), and Kentucky (69.1).</a:t>
            </a:r>
          </a:p>
          <a:p>
            <a:r>
              <a:rPr lang="en-US" sz="2000" dirty="0" smtClean="0"/>
              <a:t>While the gap has closed significantly, men still participate in the labor market at a greater rate than women. </a:t>
            </a:r>
          </a:p>
        </p:txBody>
      </p:sp>
      <p:sp>
        <p:nvSpPr>
          <p:cNvPr id="6" name="Title 6"/>
          <p:cNvSpPr txBox="1">
            <a:spLocks/>
          </p:cNvSpPr>
          <p:nvPr/>
        </p:nvSpPr>
        <p:spPr>
          <a:xfrm>
            <a:off x="305816" y="100584"/>
            <a:ext cx="9222232" cy="1417320"/>
          </a:xfrm>
          <a:prstGeom prst="rect">
            <a:avLst/>
          </a:prstGeom>
        </p:spPr>
        <p:txBody>
          <a:bodyPr vert="horz" wrap="square" lIns="91440" tIns="45720" rIns="91440" bIns="45720" rtlCol="0" anchor="b">
            <a:noAutofit/>
          </a:bodyPr>
          <a:lstStyle>
            <a:lvl1pPr algn="l" defTabSz="914400" rtl="0" eaLnBrk="1" latinLnBrk="0" hangingPunct="1">
              <a:lnSpc>
                <a:spcPct val="90000"/>
              </a:lnSpc>
              <a:spcBef>
                <a:spcPct val="0"/>
              </a:spcBef>
              <a:buNone/>
              <a:defRPr sz="4400" kern="1200">
                <a:solidFill>
                  <a:srgbClr val="000000"/>
                </a:solidFill>
                <a:latin typeface="+mj-lt"/>
                <a:ea typeface="+mj-ea"/>
                <a:cs typeface="+mj-cs"/>
              </a:defRPr>
            </a:lvl1pPr>
          </a:lstStyle>
          <a:p>
            <a:r>
              <a:rPr lang="en-US" sz="4100" b="1" dirty="0" smtClean="0">
                <a:solidFill>
                  <a:schemeClr val="tx1"/>
                </a:solidFill>
              </a:rPr>
              <a:t>Males vs. Females – Histograms </a:t>
            </a:r>
          </a:p>
          <a:p>
            <a:r>
              <a:rPr lang="en-US" sz="4100" b="1" dirty="0" smtClean="0">
                <a:solidFill>
                  <a:schemeClr val="tx1"/>
                </a:solidFill>
              </a:rPr>
              <a:t>Labor Participation Rate</a:t>
            </a:r>
            <a:endParaRPr lang="en-US" sz="4100" dirty="0"/>
          </a:p>
        </p:txBody>
      </p:sp>
      <p:pic>
        <p:nvPicPr>
          <p:cNvPr id="3" name="Picture 2"/>
          <p:cNvPicPr>
            <a:picLocks noChangeAspect="1"/>
          </p:cNvPicPr>
          <p:nvPr/>
        </p:nvPicPr>
        <p:blipFill>
          <a:blip r:embed="rId2"/>
          <a:stretch>
            <a:fillRect/>
          </a:stretch>
        </p:blipFill>
        <p:spPr>
          <a:xfrm>
            <a:off x="6917245" y="2467855"/>
            <a:ext cx="4814507" cy="35499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0764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406400" y="2295142"/>
            <a:ext cx="6177280" cy="3895344"/>
          </a:xfrm>
        </p:spPr>
        <p:txBody>
          <a:bodyPr>
            <a:normAutofit/>
          </a:bodyPr>
          <a:lstStyle/>
          <a:p>
            <a:r>
              <a:rPr lang="en-US" sz="2000" dirty="0" smtClean="0"/>
              <a:t>Observing records for both males and females combined gives a view into the 2021 United States labor participation rate as a whole.</a:t>
            </a:r>
          </a:p>
          <a:p>
            <a:pPr marL="342900" indent="-342900">
              <a:buFont typeface="Arial" panose="020B0604020202020204" pitchFamily="34" charset="0"/>
              <a:buChar char="•"/>
            </a:pPr>
            <a:r>
              <a:rPr lang="en-US" sz="2000" dirty="0" smtClean="0"/>
              <a:t>The combined mean </a:t>
            </a:r>
            <a:r>
              <a:rPr lang="en-US" sz="2000" dirty="0"/>
              <a:t>is 78.2</a:t>
            </a:r>
            <a:r>
              <a:rPr lang="en-US" sz="2000" dirty="0" smtClean="0"/>
              <a:t>%</a:t>
            </a:r>
          </a:p>
          <a:p>
            <a:pPr marL="342900" indent="-342900">
              <a:buFont typeface="Arial" panose="020B0604020202020204" pitchFamily="34" charset="0"/>
              <a:buChar char="•"/>
            </a:pPr>
            <a:r>
              <a:rPr lang="en-US" sz="2000" dirty="0" smtClean="0"/>
              <a:t>The mode is based on gender.</a:t>
            </a:r>
          </a:p>
          <a:p>
            <a:pPr marL="800100" lvl="1" indent="-342900">
              <a:buFont typeface="Arial" panose="020B0604020202020204" pitchFamily="34" charset="0"/>
              <a:buChar char="•"/>
            </a:pPr>
            <a:r>
              <a:rPr lang="en-US" dirty="0" smtClean="0">
                <a:solidFill>
                  <a:schemeClr val="tx1"/>
                </a:solidFill>
              </a:rPr>
              <a:t>Male = 81.3%</a:t>
            </a:r>
          </a:p>
          <a:p>
            <a:pPr marL="800100" lvl="1" indent="-342900">
              <a:buFont typeface="Arial" panose="020B0604020202020204" pitchFamily="34" charset="0"/>
              <a:buChar char="•"/>
            </a:pPr>
            <a:r>
              <a:rPr lang="en-US" dirty="0" smtClean="0">
                <a:solidFill>
                  <a:schemeClr val="tx1"/>
                </a:solidFill>
              </a:rPr>
              <a:t>Female = 81.8%</a:t>
            </a:r>
          </a:p>
          <a:p>
            <a:pPr marL="342900" indent="-342900">
              <a:buFont typeface="Arial" panose="020B0604020202020204" pitchFamily="34" charset="0"/>
              <a:buChar char="•"/>
            </a:pPr>
            <a:r>
              <a:rPr lang="en-US" sz="2000" dirty="0" smtClean="0"/>
              <a:t>The combined variance is 28.23.</a:t>
            </a:r>
          </a:p>
          <a:p>
            <a:pPr marL="342900" indent="-342900">
              <a:buFont typeface="Arial" panose="020B0604020202020204" pitchFamily="34" charset="0"/>
              <a:buChar char="•"/>
            </a:pPr>
            <a:r>
              <a:rPr lang="en-US" sz="2000" dirty="0" smtClean="0"/>
              <a:t>The combined standard deviation is 5.3.</a:t>
            </a:r>
          </a:p>
          <a:p>
            <a:pPr marL="342900" indent="-342900">
              <a:buFont typeface="Arial" panose="020B0604020202020204" pitchFamily="34" charset="0"/>
              <a:buChar char="•"/>
            </a:pPr>
            <a:r>
              <a:rPr lang="en-US" sz="2000" dirty="0"/>
              <a:t>The outlier is West Virginia at 65</a:t>
            </a:r>
            <a:r>
              <a:rPr lang="en-US" sz="2000" dirty="0" smtClean="0"/>
              <a:t>%.</a:t>
            </a:r>
          </a:p>
        </p:txBody>
      </p:sp>
      <p:sp>
        <p:nvSpPr>
          <p:cNvPr id="6" name="Title 6"/>
          <p:cNvSpPr txBox="1">
            <a:spLocks/>
          </p:cNvSpPr>
          <p:nvPr/>
        </p:nvSpPr>
        <p:spPr>
          <a:xfrm>
            <a:off x="305816" y="100584"/>
            <a:ext cx="9222232" cy="1417320"/>
          </a:xfrm>
          <a:prstGeom prst="rect">
            <a:avLst/>
          </a:prstGeom>
        </p:spPr>
        <p:txBody>
          <a:bodyPr vert="horz" wrap="square" lIns="91440" tIns="45720" rIns="91440" bIns="45720" rtlCol="0" anchor="b">
            <a:noAutofit/>
          </a:bodyPr>
          <a:lstStyle>
            <a:lvl1pPr algn="l" defTabSz="914400" rtl="0" eaLnBrk="1" latinLnBrk="0" hangingPunct="1">
              <a:lnSpc>
                <a:spcPct val="90000"/>
              </a:lnSpc>
              <a:spcBef>
                <a:spcPct val="0"/>
              </a:spcBef>
              <a:buNone/>
              <a:defRPr sz="4400" kern="1200">
                <a:solidFill>
                  <a:srgbClr val="000000"/>
                </a:solidFill>
                <a:latin typeface="+mj-lt"/>
                <a:ea typeface="+mj-ea"/>
                <a:cs typeface="+mj-cs"/>
              </a:defRPr>
            </a:lvl1pPr>
          </a:lstStyle>
          <a:p>
            <a:r>
              <a:rPr lang="en-US" sz="4100" b="1" dirty="0" smtClean="0">
                <a:solidFill>
                  <a:schemeClr val="tx1"/>
                </a:solidFill>
              </a:rPr>
              <a:t>Males vs. Females – Histograms </a:t>
            </a:r>
          </a:p>
          <a:p>
            <a:r>
              <a:rPr lang="en-US" sz="4100" b="1" dirty="0" smtClean="0">
                <a:solidFill>
                  <a:schemeClr val="tx1"/>
                </a:solidFill>
              </a:rPr>
              <a:t>Labor Participation Rate – Page 2</a:t>
            </a:r>
            <a:endParaRPr lang="en-US" sz="4100" dirty="0"/>
          </a:p>
        </p:txBody>
      </p:sp>
      <p:pic>
        <p:nvPicPr>
          <p:cNvPr id="2" name="Picture 1"/>
          <p:cNvPicPr>
            <a:picLocks noChangeAspect="1"/>
          </p:cNvPicPr>
          <p:nvPr/>
        </p:nvPicPr>
        <p:blipFill>
          <a:blip r:embed="rId2"/>
          <a:stretch>
            <a:fillRect/>
          </a:stretch>
        </p:blipFill>
        <p:spPr>
          <a:xfrm>
            <a:off x="6793992" y="2411443"/>
            <a:ext cx="4984501" cy="36627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45269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305816" y="1847088"/>
            <a:ext cx="6451600" cy="4745736"/>
          </a:xfrm>
        </p:spPr>
        <p:txBody>
          <a:bodyPr>
            <a:normAutofit/>
          </a:bodyPr>
          <a:lstStyle/>
          <a:p>
            <a:pPr marL="342900" indent="-342900"/>
            <a:r>
              <a:rPr lang="en-US" sz="2000" dirty="0" smtClean="0"/>
              <a:t>Like labor </a:t>
            </a:r>
            <a:r>
              <a:rPr lang="en-US" sz="2000" dirty="0"/>
              <a:t>p</a:t>
            </a:r>
            <a:r>
              <a:rPr lang="en-US" sz="2000" dirty="0" smtClean="0"/>
              <a:t>articipation, the employment rate </a:t>
            </a:r>
            <a:r>
              <a:rPr lang="en-US" sz="2000" dirty="0"/>
              <a:t>i</a:t>
            </a:r>
            <a:r>
              <a:rPr lang="en-US" sz="2000" dirty="0" smtClean="0"/>
              <a:t>n 1960 heavily favored men by 40 </a:t>
            </a:r>
            <a:r>
              <a:rPr lang="en-US" sz="2000" dirty="0"/>
              <a:t>percentage points </a:t>
            </a:r>
            <a:r>
              <a:rPr lang="en-US" sz="2000" dirty="0" smtClean="0"/>
              <a:t>at 78/36.  In </a:t>
            </a:r>
            <a:r>
              <a:rPr lang="en-US" sz="2000" dirty="0"/>
              <a:t>2021, the difference is </a:t>
            </a:r>
            <a:r>
              <a:rPr lang="en-US" sz="2000" dirty="0" smtClean="0"/>
              <a:t>six </a:t>
            </a:r>
            <a:r>
              <a:rPr lang="en-US" sz="2000" dirty="0"/>
              <a:t>percentage points, </a:t>
            </a:r>
            <a:r>
              <a:rPr lang="en-US" sz="2000" dirty="0" smtClean="0"/>
              <a:t>76/70, </a:t>
            </a:r>
            <a:r>
              <a:rPr lang="en-US" sz="2000" dirty="0"/>
              <a:t>still favoring men.</a:t>
            </a:r>
          </a:p>
          <a:p>
            <a:pPr marL="342900" indent="-342900"/>
            <a:r>
              <a:rPr lang="en-US" sz="2000" dirty="0"/>
              <a:t>The maximum </a:t>
            </a:r>
            <a:r>
              <a:rPr lang="en-US" sz="2000" dirty="0" smtClean="0"/>
              <a:t>employment rate </a:t>
            </a:r>
            <a:r>
              <a:rPr lang="en-US" sz="2000" dirty="0"/>
              <a:t>is </a:t>
            </a:r>
            <a:r>
              <a:rPr lang="en-US" sz="2000" dirty="0" smtClean="0"/>
              <a:t>85% </a:t>
            </a:r>
            <a:r>
              <a:rPr lang="en-US" sz="2000" dirty="0"/>
              <a:t>for men.</a:t>
            </a:r>
          </a:p>
          <a:p>
            <a:pPr marL="342900" indent="-342900"/>
            <a:r>
              <a:rPr lang="en-US" sz="2000" dirty="0"/>
              <a:t>The minimum employment rate is </a:t>
            </a:r>
            <a:r>
              <a:rPr lang="en-US" sz="2000" dirty="0" smtClean="0"/>
              <a:t>61.7% </a:t>
            </a:r>
            <a:r>
              <a:rPr lang="en-US" sz="2000" dirty="0"/>
              <a:t>for women.</a:t>
            </a:r>
          </a:p>
          <a:p>
            <a:pPr marL="342900" indent="-342900"/>
            <a:r>
              <a:rPr lang="en-US" sz="2000" dirty="0">
                <a:solidFill>
                  <a:schemeClr val="tx1"/>
                </a:solidFill>
              </a:rPr>
              <a:t>Men dominate the top five </a:t>
            </a:r>
            <a:r>
              <a:rPr lang="en-US" sz="2000" dirty="0"/>
              <a:t>employment </a:t>
            </a:r>
            <a:r>
              <a:rPr lang="en-US" sz="2000" dirty="0" smtClean="0">
                <a:solidFill>
                  <a:schemeClr val="tx1"/>
                </a:solidFill>
              </a:rPr>
              <a:t>rates by state – </a:t>
            </a:r>
            <a:r>
              <a:rPr lang="en-US" sz="2000" dirty="0">
                <a:solidFill>
                  <a:schemeClr val="tx1"/>
                </a:solidFill>
              </a:rPr>
              <a:t>Utah </a:t>
            </a:r>
            <a:r>
              <a:rPr lang="en-US" sz="2000" dirty="0" smtClean="0">
                <a:solidFill>
                  <a:schemeClr val="tx1"/>
                </a:solidFill>
              </a:rPr>
              <a:t>(85.0), </a:t>
            </a:r>
            <a:r>
              <a:rPr lang="en-US" sz="2000" dirty="0">
                <a:solidFill>
                  <a:schemeClr val="tx1"/>
                </a:solidFill>
              </a:rPr>
              <a:t>Nebraska </a:t>
            </a:r>
            <a:r>
              <a:rPr lang="en-US" sz="2000" dirty="0" smtClean="0">
                <a:solidFill>
                  <a:schemeClr val="tx1"/>
                </a:solidFill>
              </a:rPr>
              <a:t>(84.3), New Hampshire (82.7), Iowa (82.4), </a:t>
            </a:r>
            <a:r>
              <a:rPr lang="en-US" sz="2000" dirty="0">
                <a:solidFill>
                  <a:schemeClr val="tx1"/>
                </a:solidFill>
              </a:rPr>
              <a:t>and </a:t>
            </a:r>
            <a:r>
              <a:rPr lang="en-US" sz="2000" dirty="0" smtClean="0">
                <a:solidFill>
                  <a:schemeClr val="tx1"/>
                </a:solidFill>
              </a:rPr>
              <a:t>Minnesota (82.4).</a:t>
            </a:r>
            <a:endParaRPr lang="en-US" sz="2000" dirty="0">
              <a:solidFill>
                <a:schemeClr val="tx1"/>
              </a:solidFill>
            </a:endParaRPr>
          </a:p>
          <a:p>
            <a:pPr marL="342900" indent="-342900"/>
            <a:r>
              <a:rPr lang="en-US" sz="2000" dirty="0"/>
              <a:t>The lowest five </a:t>
            </a:r>
            <a:r>
              <a:rPr lang="en-US" sz="2000" dirty="0" smtClean="0"/>
              <a:t>employment </a:t>
            </a:r>
            <a:r>
              <a:rPr lang="en-US" sz="2000" dirty="0"/>
              <a:t>rates </a:t>
            </a:r>
            <a:r>
              <a:rPr lang="en-US" sz="2000" dirty="0" smtClean="0"/>
              <a:t>by state are </a:t>
            </a:r>
            <a:r>
              <a:rPr lang="en-US" sz="2000" dirty="0"/>
              <a:t>all women – </a:t>
            </a:r>
            <a:r>
              <a:rPr lang="en-US" sz="2000" dirty="0" smtClean="0"/>
              <a:t>West </a:t>
            </a:r>
            <a:r>
              <a:rPr lang="en-US" sz="2000" dirty="0"/>
              <a:t>Virginia </a:t>
            </a:r>
            <a:r>
              <a:rPr lang="en-US" sz="2000" dirty="0" smtClean="0"/>
              <a:t>(61.7), New </a:t>
            </a:r>
            <a:r>
              <a:rPr lang="en-US" sz="2000" dirty="0"/>
              <a:t>Mexico </a:t>
            </a:r>
            <a:r>
              <a:rPr lang="en-US" sz="2000" dirty="0" smtClean="0"/>
              <a:t>(63.1), </a:t>
            </a:r>
            <a:r>
              <a:rPr lang="en-US" sz="2000" dirty="0"/>
              <a:t>Mississippi </a:t>
            </a:r>
            <a:r>
              <a:rPr lang="en-US" sz="2000" dirty="0" smtClean="0"/>
              <a:t>(64.1), Alabama (64.2), and Louisiana (64.6).</a:t>
            </a:r>
          </a:p>
          <a:p>
            <a:pPr marL="0" indent="0">
              <a:buNone/>
            </a:pPr>
            <a:r>
              <a:rPr lang="en-US" sz="2000" dirty="0" smtClean="0"/>
              <a:t>The difference in employment and labor participation rates is the unemployment rate for 2021.</a:t>
            </a:r>
            <a:endParaRPr lang="en-US" sz="2000" dirty="0"/>
          </a:p>
          <a:p>
            <a:pPr marL="342900" indent="-342900"/>
            <a:endParaRPr lang="en-US" dirty="0"/>
          </a:p>
          <a:p>
            <a:endParaRPr lang="en-US" dirty="0"/>
          </a:p>
        </p:txBody>
      </p:sp>
      <p:pic>
        <p:nvPicPr>
          <p:cNvPr id="2" name="Picture 1"/>
          <p:cNvPicPr>
            <a:picLocks noChangeAspect="1"/>
          </p:cNvPicPr>
          <p:nvPr/>
        </p:nvPicPr>
        <p:blipFill>
          <a:blip r:embed="rId2"/>
          <a:stretch>
            <a:fillRect/>
          </a:stretch>
        </p:blipFill>
        <p:spPr>
          <a:xfrm>
            <a:off x="7031735" y="2254015"/>
            <a:ext cx="4919473" cy="35570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itle 6"/>
          <p:cNvSpPr txBox="1">
            <a:spLocks/>
          </p:cNvSpPr>
          <p:nvPr/>
        </p:nvSpPr>
        <p:spPr>
          <a:xfrm>
            <a:off x="305816" y="100584"/>
            <a:ext cx="9222232" cy="1417320"/>
          </a:xfrm>
          <a:prstGeom prst="rect">
            <a:avLst/>
          </a:prstGeom>
        </p:spPr>
        <p:txBody>
          <a:bodyPr vert="horz" wrap="square" lIns="91440" tIns="45720" rIns="91440" bIns="45720" rtlCol="0" anchor="b">
            <a:noAutofit/>
          </a:bodyPr>
          <a:lstStyle>
            <a:lvl1pPr algn="l" defTabSz="914400" rtl="0" eaLnBrk="1" latinLnBrk="0" hangingPunct="1">
              <a:lnSpc>
                <a:spcPct val="90000"/>
              </a:lnSpc>
              <a:spcBef>
                <a:spcPct val="0"/>
              </a:spcBef>
              <a:buNone/>
              <a:defRPr sz="4400" kern="1200">
                <a:solidFill>
                  <a:srgbClr val="000000"/>
                </a:solidFill>
                <a:latin typeface="+mj-lt"/>
                <a:ea typeface="+mj-ea"/>
                <a:cs typeface="+mj-cs"/>
              </a:defRPr>
            </a:lvl1pPr>
          </a:lstStyle>
          <a:p>
            <a:r>
              <a:rPr lang="en-US" sz="4100" b="1" dirty="0" smtClean="0">
                <a:solidFill>
                  <a:schemeClr val="tx1"/>
                </a:solidFill>
              </a:rPr>
              <a:t>Males vs. Females – Histograms </a:t>
            </a:r>
          </a:p>
          <a:p>
            <a:r>
              <a:rPr lang="en-US" sz="4100" b="1" dirty="0" smtClean="0">
                <a:solidFill>
                  <a:schemeClr val="tx1"/>
                </a:solidFill>
              </a:rPr>
              <a:t>Employment Rate</a:t>
            </a:r>
            <a:endParaRPr lang="en-US" sz="4100" dirty="0"/>
          </a:p>
        </p:txBody>
      </p:sp>
    </p:spTree>
    <p:extLst>
      <p:ext uri="{BB962C8B-B14F-4D97-AF65-F5344CB8AC3E}">
        <p14:creationId xmlns:p14="http://schemas.microsoft.com/office/powerpoint/2010/main" val="333600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305816" y="2149015"/>
            <a:ext cx="6067552" cy="4005072"/>
          </a:xfrm>
        </p:spPr>
        <p:txBody>
          <a:bodyPr>
            <a:normAutofit/>
          </a:bodyPr>
          <a:lstStyle/>
          <a:p>
            <a:r>
              <a:rPr lang="en-US" sz="2000" dirty="0"/>
              <a:t>Observing </a:t>
            </a:r>
            <a:r>
              <a:rPr lang="en-US" sz="2000" dirty="0" smtClean="0"/>
              <a:t>the combined records </a:t>
            </a:r>
            <a:r>
              <a:rPr lang="en-US" sz="2000" dirty="0"/>
              <a:t>for </a:t>
            </a:r>
            <a:r>
              <a:rPr lang="en-US" sz="2000" dirty="0" smtClean="0"/>
              <a:t>males </a:t>
            </a:r>
            <a:r>
              <a:rPr lang="en-US" sz="2000" dirty="0"/>
              <a:t>and females </a:t>
            </a:r>
            <a:r>
              <a:rPr lang="en-US" sz="2000" dirty="0" smtClean="0"/>
              <a:t>in the United States </a:t>
            </a:r>
            <a:r>
              <a:rPr lang="en-US" sz="2000" dirty="0"/>
              <a:t>gives </a:t>
            </a:r>
            <a:r>
              <a:rPr lang="en-US" sz="2000" dirty="0" smtClean="0"/>
              <a:t>an overall </a:t>
            </a:r>
            <a:r>
              <a:rPr lang="en-US" sz="2000" dirty="0"/>
              <a:t>view </a:t>
            </a:r>
            <a:r>
              <a:rPr lang="en-US" sz="2000" dirty="0" smtClean="0"/>
              <a:t>of </a:t>
            </a:r>
            <a:r>
              <a:rPr lang="en-US" sz="2000" dirty="0"/>
              <a:t>the 2021 </a:t>
            </a:r>
            <a:r>
              <a:rPr lang="en-US" sz="2000" dirty="0" smtClean="0"/>
              <a:t>employment rate.</a:t>
            </a:r>
            <a:endParaRPr lang="en-US" sz="2000" dirty="0"/>
          </a:p>
          <a:p>
            <a:pPr marL="342900" indent="-342900"/>
            <a:r>
              <a:rPr lang="en-US" sz="2000" dirty="0"/>
              <a:t>The combined mean is </a:t>
            </a:r>
            <a:r>
              <a:rPr lang="en-US" sz="2000" dirty="0" smtClean="0"/>
              <a:t>73.3%</a:t>
            </a:r>
            <a:endParaRPr lang="en-US" sz="2000" dirty="0"/>
          </a:p>
          <a:p>
            <a:pPr marL="342900" indent="-342900"/>
            <a:r>
              <a:rPr lang="en-US" sz="2000" dirty="0"/>
              <a:t>The mode is based on gender.</a:t>
            </a:r>
          </a:p>
          <a:p>
            <a:pPr marL="800100" lvl="1" indent="-342900"/>
            <a:r>
              <a:rPr lang="en-US" sz="2000" dirty="0">
                <a:solidFill>
                  <a:schemeClr val="tx1"/>
                </a:solidFill>
              </a:rPr>
              <a:t>Male = </a:t>
            </a:r>
            <a:r>
              <a:rPr lang="en-US" sz="2000" dirty="0" smtClean="0">
                <a:solidFill>
                  <a:schemeClr val="tx1"/>
                </a:solidFill>
              </a:rPr>
              <a:t>65.9%</a:t>
            </a:r>
            <a:endParaRPr lang="en-US" sz="2000" dirty="0">
              <a:solidFill>
                <a:schemeClr val="tx1"/>
              </a:solidFill>
            </a:endParaRPr>
          </a:p>
          <a:p>
            <a:pPr marL="800100" lvl="1" indent="-342900"/>
            <a:r>
              <a:rPr lang="en-US" sz="2000" dirty="0">
                <a:solidFill>
                  <a:schemeClr val="tx1"/>
                </a:solidFill>
              </a:rPr>
              <a:t>Female = </a:t>
            </a:r>
            <a:r>
              <a:rPr lang="en-US" sz="2000" dirty="0" smtClean="0">
                <a:solidFill>
                  <a:schemeClr val="tx1"/>
                </a:solidFill>
              </a:rPr>
              <a:t>76.1%, 76.7%, and 78.1%</a:t>
            </a:r>
            <a:endParaRPr lang="en-US" sz="2000" dirty="0">
              <a:solidFill>
                <a:schemeClr val="tx1"/>
              </a:solidFill>
            </a:endParaRPr>
          </a:p>
          <a:p>
            <a:pPr marL="342900" indent="-342900"/>
            <a:r>
              <a:rPr lang="en-US" sz="2000" dirty="0"/>
              <a:t>The combined variance is </a:t>
            </a:r>
            <a:r>
              <a:rPr lang="en-US" sz="2000" dirty="0" smtClean="0"/>
              <a:t>27.31.</a:t>
            </a:r>
            <a:endParaRPr lang="en-US" sz="2000" dirty="0"/>
          </a:p>
          <a:p>
            <a:pPr marL="342900" indent="-342900"/>
            <a:r>
              <a:rPr lang="en-US" sz="2000" dirty="0"/>
              <a:t>The combined standard deviation is </a:t>
            </a:r>
            <a:r>
              <a:rPr lang="en-US" sz="2000" dirty="0" smtClean="0"/>
              <a:t>5.2.</a:t>
            </a:r>
            <a:endParaRPr lang="en-US" sz="2000" dirty="0"/>
          </a:p>
          <a:p>
            <a:pPr marL="342900" indent="-342900"/>
            <a:r>
              <a:rPr lang="en-US" sz="2000" dirty="0" smtClean="0"/>
              <a:t>There are no outliers because the records are evenly distributed on both ends of the graph.</a:t>
            </a:r>
            <a:endParaRPr lang="en-US" dirty="0"/>
          </a:p>
          <a:p>
            <a:endParaRPr lang="en-US" dirty="0"/>
          </a:p>
        </p:txBody>
      </p:sp>
      <p:sp>
        <p:nvSpPr>
          <p:cNvPr id="7" name="Title 6"/>
          <p:cNvSpPr txBox="1">
            <a:spLocks/>
          </p:cNvSpPr>
          <p:nvPr/>
        </p:nvSpPr>
        <p:spPr>
          <a:xfrm>
            <a:off x="305816" y="100584"/>
            <a:ext cx="9222232" cy="1417320"/>
          </a:xfrm>
          <a:prstGeom prst="rect">
            <a:avLst/>
          </a:prstGeom>
        </p:spPr>
        <p:txBody>
          <a:bodyPr vert="horz" wrap="square" lIns="91440" tIns="45720" rIns="91440" bIns="45720" rtlCol="0" anchor="b">
            <a:noAutofit/>
          </a:bodyPr>
          <a:lstStyle>
            <a:lvl1pPr algn="l" defTabSz="914400" rtl="0" eaLnBrk="1" latinLnBrk="0" hangingPunct="1">
              <a:lnSpc>
                <a:spcPct val="90000"/>
              </a:lnSpc>
              <a:spcBef>
                <a:spcPct val="0"/>
              </a:spcBef>
              <a:buNone/>
              <a:defRPr sz="4400" kern="1200">
                <a:solidFill>
                  <a:srgbClr val="000000"/>
                </a:solidFill>
                <a:latin typeface="+mj-lt"/>
                <a:ea typeface="+mj-ea"/>
                <a:cs typeface="+mj-cs"/>
              </a:defRPr>
            </a:lvl1pPr>
          </a:lstStyle>
          <a:p>
            <a:r>
              <a:rPr lang="en-US" sz="4100" b="1" dirty="0" smtClean="0">
                <a:solidFill>
                  <a:schemeClr val="tx1"/>
                </a:solidFill>
              </a:rPr>
              <a:t>Males vs. Females – Histograms </a:t>
            </a:r>
          </a:p>
          <a:p>
            <a:r>
              <a:rPr lang="en-US" sz="4100" b="1" dirty="0" smtClean="0">
                <a:solidFill>
                  <a:schemeClr val="tx1"/>
                </a:solidFill>
              </a:rPr>
              <a:t>Employment Rate – Page 2</a:t>
            </a:r>
            <a:endParaRPr lang="en-US" sz="4100" dirty="0"/>
          </a:p>
        </p:txBody>
      </p:sp>
      <p:pic>
        <p:nvPicPr>
          <p:cNvPr id="3" name="Picture 2"/>
          <p:cNvPicPr>
            <a:picLocks noChangeAspect="1"/>
          </p:cNvPicPr>
          <p:nvPr/>
        </p:nvPicPr>
        <p:blipFill>
          <a:blip r:embed="rId2"/>
          <a:stretch>
            <a:fillRect/>
          </a:stretch>
        </p:blipFill>
        <p:spPr>
          <a:xfrm>
            <a:off x="6729984" y="2176653"/>
            <a:ext cx="5169027" cy="39497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51855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305816" y="1682496"/>
            <a:ext cx="6369304" cy="4882896"/>
          </a:xfrm>
        </p:spPr>
        <p:txBody>
          <a:bodyPr>
            <a:normAutofit/>
          </a:bodyPr>
          <a:lstStyle/>
          <a:p>
            <a:pPr marL="342900" indent="-342900"/>
            <a:r>
              <a:rPr lang="en-US" sz="2000" dirty="0" smtClean="0"/>
              <a:t>In 1960, men earned $43,095*, and women earned $26,148*.  Women’s income was 60% of what men earned.  In 2021, the wage gap by gender is $46,619 for men and $36,229 for women</a:t>
            </a:r>
            <a:endParaRPr lang="en-US" sz="2000" dirty="0"/>
          </a:p>
          <a:p>
            <a:pPr marL="342900" indent="-342900"/>
            <a:r>
              <a:rPr lang="en-US" sz="2000" dirty="0"/>
              <a:t>The maximum </a:t>
            </a:r>
            <a:r>
              <a:rPr lang="en-US" sz="2000" dirty="0" smtClean="0"/>
              <a:t>annual income earned is $61,914 by </a:t>
            </a:r>
            <a:r>
              <a:rPr lang="en-US" sz="2000" dirty="0"/>
              <a:t>men.</a:t>
            </a:r>
          </a:p>
          <a:p>
            <a:pPr marL="342900" indent="-342900"/>
            <a:r>
              <a:rPr lang="en-US" sz="2000" dirty="0"/>
              <a:t>The minimum </a:t>
            </a:r>
            <a:r>
              <a:rPr lang="en-US" sz="2000" dirty="0" smtClean="0"/>
              <a:t>annual income earned is $24,324 by </a:t>
            </a:r>
            <a:r>
              <a:rPr lang="en-US" sz="2000" dirty="0"/>
              <a:t>women.</a:t>
            </a:r>
          </a:p>
          <a:p>
            <a:pPr marL="342900" indent="-342900"/>
            <a:r>
              <a:rPr lang="en-US" sz="2000" dirty="0">
                <a:solidFill>
                  <a:schemeClr val="tx1"/>
                </a:solidFill>
              </a:rPr>
              <a:t>Men dominate the top five </a:t>
            </a:r>
            <a:r>
              <a:rPr lang="en-US" sz="2000" dirty="0" smtClean="0">
                <a:solidFill>
                  <a:schemeClr val="tx1"/>
                </a:solidFill>
              </a:rPr>
              <a:t>states for annual income – </a:t>
            </a:r>
            <a:r>
              <a:rPr lang="en-US" sz="2000" dirty="0">
                <a:solidFill>
                  <a:schemeClr val="tx1"/>
                </a:solidFill>
              </a:rPr>
              <a:t>California ($</a:t>
            </a:r>
            <a:r>
              <a:rPr lang="en-US" sz="2000" dirty="0" smtClean="0">
                <a:solidFill>
                  <a:schemeClr val="tx1"/>
                </a:solidFill>
              </a:rPr>
              <a:t>61,914</a:t>
            </a:r>
            <a:r>
              <a:rPr lang="en-US" sz="2000" dirty="0">
                <a:solidFill>
                  <a:schemeClr val="tx1"/>
                </a:solidFill>
              </a:rPr>
              <a:t>), </a:t>
            </a:r>
            <a:r>
              <a:rPr lang="en-US" sz="2000" dirty="0" smtClean="0">
                <a:solidFill>
                  <a:schemeClr val="tx1"/>
                </a:solidFill>
              </a:rPr>
              <a:t>Maryland </a:t>
            </a:r>
            <a:r>
              <a:rPr lang="en-US" sz="2000" dirty="0">
                <a:solidFill>
                  <a:schemeClr val="tx1"/>
                </a:solidFill>
              </a:rPr>
              <a:t>($</a:t>
            </a:r>
            <a:r>
              <a:rPr lang="en-US" sz="2000" dirty="0" smtClean="0">
                <a:solidFill>
                  <a:schemeClr val="tx1"/>
                </a:solidFill>
              </a:rPr>
              <a:t>61,488</a:t>
            </a:r>
            <a:r>
              <a:rPr lang="en-US" sz="2000" dirty="0">
                <a:solidFill>
                  <a:schemeClr val="tx1"/>
                </a:solidFill>
              </a:rPr>
              <a:t>), Massachusetts ($</a:t>
            </a:r>
            <a:r>
              <a:rPr lang="en-US" sz="2000" dirty="0" smtClean="0">
                <a:solidFill>
                  <a:schemeClr val="tx1"/>
                </a:solidFill>
              </a:rPr>
              <a:t>60,189</a:t>
            </a:r>
            <a:r>
              <a:rPr lang="en-US" sz="2000" dirty="0">
                <a:solidFill>
                  <a:schemeClr val="tx1"/>
                </a:solidFill>
              </a:rPr>
              <a:t>), Washington ($</a:t>
            </a:r>
            <a:r>
              <a:rPr lang="en-US" sz="2000" dirty="0" smtClean="0">
                <a:solidFill>
                  <a:schemeClr val="tx1"/>
                </a:solidFill>
              </a:rPr>
              <a:t>59,651</a:t>
            </a:r>
            <a:r>
              <a:rPr lang="en-US" sz="2000" dirty="0">
                <a:solidFill>
                  <a:schemeClr val="tx1"/>
                </a:solidFill>
              </a:rPr>
              <a:t>), and </a:t>
            </a:r>
            <a:r>
              <a:rPr lang="en-US" sz="2000" dirty="0" smtClean="0">
                <a:solidFill>
                  <a:schemeClr val="tx1"/>
                </a:solidFill>
              </a:rPr>
              <a:t>New </a:t>
            </a:r>
            <a:r>
              <a:rPr lang="en-US" sz="2000" dirty="0">
                <a:solidFill>
                  <a:schemeClr val="tx1"/>
                </a:solidFill>
              </a:rPr>
              <a:t>Jersey ($</a:t>
            </a:r>
            <a:r>
              <a:rPr lang="en-US" sz="2000" dirty="0" smtClean="0">
                <a:solidFill>
                  <a:schemeClr val="tx1"/>
                </a:solidFill>
              </a:rPr>
              <a:t>59,128</a:t>
            </a:r>
            <a:r>
              <a:rPr lang="en-US" sz="2000" dirty="0">
                <a:solidFill>
                  <a:schemeClr val="tx1"/>
                </a:solidFill>
              </a:rPr>
              <a:t>).</a:t>
            </a:r>
          </a:p>
          <a:p>
            <a:pPr marL="342900" indent="-342900"/>
            <a:r>
              <a:rPr lang="en-US" sz="2000" dirty="0"/>
              <a:t>The </a:t>
            </a:r>
            <a:r>
              <a:rPr lang="en-US" sz="2000" dirty="0" smtClean="0"/>
              <a:t>five lowest annual incomes are </a:t>
            </a:r>
            <a:r>
              <a:rPr lang="en-US" sz="2000" dirty="0"/>
              <a:t>all </a:t>
            </a:r>
            <a:r>
              <a:rPr lang="en-US" sz="2000" dirty="0" smtClean="0"/>
              <a:t>earned by women </a:t>
            </a:r>
            <a:r>
              <a:rPr lang="en-US" sz="2000" dirty="0"/>
              <a:t>– Arkansas ($</a:t>
            </a:r>
            <a:r>
              <a:rPr lang="en-US" sz="2000" dirty="0" smtClean="0"/>
              <a:t>27,159</a:t>
            </a:r>
            <a:r>
              <a:rPr lang="en-US" sz="2000" dirty="0"/>
              <a:t>), Louisiana ($</a:t>
            </a:r>
            <a:r>
              <a:rPr lang="en-US" sz="2000" dirty="0" smtClean="0"/>
              <a:t>26,390</a:t>
            </a:r>
            <a:r>
              <a:rPr lang="en-US" sz="2000" dirty="0"/>
              <a:t>), West Virginia ($</a:t>
            </a:r>
            <a:r>
              <a:rPr lang="en-US" sz="2000" dirty="0" smtClean="0"/>
              <a:t>26,041</a:t>
            </a:r>
            <a:r>
              <a:rPr lang="en-US" sz="2000" dirty="0"/>
              <a:t>), Alabama ($</a:t>
            </a:r>
            <a:r>
              <a:rPr lang="en-US" sz="2000" dirty="0" smtClean="0"/>
              <a:t>25,681</a:t>
            </a:r>
            <a:r>
              <a:rPr lang="en-US" sz="2000" dirty="0"/>
              <a:t>), and </a:t>
            </a:r>
            <a:r>
              <a:rPr lang="en-US" sz="2000" dirty="0" smtClean="0"/>
              <a:t>Mississippi </a:t>
            </a:r>
            <a:r>
              <a:rPr lang="en-US" sz="2000" dirty="0"/>
              <a:t>($</a:t>
            </a:r>
            <a:r>
              <a:rPr lang="en-US" sz="2000" dirty="0" smtClean="0"/>
              <a:t>24,324).</a:t>
            </a:r>
            <a:endParaRPr lang="en-US" dirty="0"/>
          </a:p>
          <a:p>
            <a:endParaRPr lang="en-US" dirty="0"/>
          </a:p>
        </p:txBody>
      </p:sp>
      <p:sp>
        <p:nvSpPr>
          <p:cNvPr id="7" name="Title 6"/>
          <p:cNvSpPr txBox="1">
            <a:spLocks/>
          </p:cNvSpPr>
          <p:nvPr/>
        </p:nvSpPr>
        <p:spPr>
          <a:xfrm>
            <a:off x="305816" y="100584"/>
            <a:ext cx="9222232" cy="1417320"/>
          </a:xfrm>
          <a:prstGeom prst="rect">
            <a:avLst/>
          </a:prstGeom>
        </p:spPr>
        <p:txBody>
          <a:bodyPr vert="horz" wrap="square" lIns="91440" tIns="45720" rIns="91440" bIns="45720" rtlCol="0" anchor="b">
            <a:noAutofit/>
          </a:bodyPr>
          <a:lstStyle>
            <a:lvl1pPr algn="l" defTabSz="914400" rtl="0" eaLnBrk="1" latinLnBrk="0" hangingPunct="1">
              <a:lnSpc>
                <a:spcPct val="90000"/>
              </a:lnSpc>
              <a:spcBef>
                <a:spcPct val="0"/>
              </a:spcBef>
              <a:buNone/>
              <a:defRPr sz="4400" kern="1200">
                <a:solidFill>
                  <a:srgbClr val="000000"/>
                </a:solidFill>
                <a:latin typeface="+mj-lt"/>
                <a:ea typeface="+mj-ea"/>
                <a:cs typeface="+mj-cs"/>
              </a:defRPr>
            </a:lvl1pPr>
          </a:lstStyle>
          <a:p>
            <a:r>
              <a:rPr lang="en-US" sz="4100" b="1" dirty="0" smtClean="0">
                <a:solidFill>
                  <a:schemeClr val="tx1"/>
                </a:solidFill>
              </a:rPr>
              <a:t>Males vs. Females – Histograms </a:t>
            </a:r>
          </a:p>
          <a:p>
            <a:r>
              <a:rPr lang="en-US" sz="4100" b="1" dirty="0" smtClean="0">
                <a:solidFill>
                  <a:schemeClr val="tx1"/>
                </a:solidFill>
              </a:rPr>
              <a:t>Annual Income ($s) </a:t>
            </a:r>
            <a:endParaRPr lang="en-US" sz="4100" dirty="0"/>
          </a:p>
        </p:txBody>
      </p:sp>
      <p:pic>
        <p:nvPicPr>
          <p:cNvPr id="3" name="Picture 2"/>
          <p:cNvPicPr>
            <a:picLocks noChangeAspect="1"/>
          </p:cNvPicPr>
          <p:nvPr/>
        </p:nvPicPr>
        <p:blipFill>
          <a:blip r:embed="rId2"/>
          <a:stretch>
            <a:fillRect/>
          </a:stretch>
        </p:blipFill>
        <p:spPr>
          <a:xfrm>
            <a:off x="6876288" y="2229993"/>
            <a:ext cx="5001768" cy="37203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p:cNvSpPr txBox="1"/>
          <p:nvPr/>
        </p:nvSpPr>
        <p:spPr>
          <a:xfrm>
            <a:off x="9528048" y="6351283"/>
            <a:ext cx="2450030" cy="338554"/>
          </a:xfrm>
          <a:prstGeom prst="rect">
            <a:avLst/>
          </a:prstGeom>
          <a:noFill/>
        </p:spPr>
        <p:txBody>
          <a:bodyPr wrap="none" rtlCol="0">
            <a:spAutoFit/>
          </a:bodyPr>
          <a:lstStyle/>
          <a:p>
            <a:r>
              <a:rPr lang="en-US" sz="1600" b="1" dirty="0" smtClean="0"/>
              <a:t>* Adjusted to 2021 dollars </a:t>
            </a:r>
            <a:endParaRPr lang="en-US" sz="1600" b="1" dirty="0"/>
          </a:p>
        </p:txBody>
      </p:sp>
    </p:spTree>
    <p:extLst>
      <p:ext uri="{BB962C8B-B14F-4D97-AF65-F5344CB8AC3E}">
        <p14:creationId xmlns:p14="http://schemas.microsoft.com/office/powerpoint/2010/main" val="1300578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305816" y="2149014"/>
            <a:ext cx="6067552" cy="4462098"/>
          </a:xfrm>
        </p:spPr>
        <p:txBody>
          <a:bodyPr>
            <a:normAutofit/>
          </a:bodyPr>
          <a:lstStyle/>
          <a:p>
            <a:r>
              <a:rPr lang="en-US" sz="2000" dirty="0"/>
              <a:t>Observing </a:t>
            </a:r>
            <a:r>
              <a:rPr lang="en-US" sz="2000" dirty="0" smtClean="0"/>
              <a:t>the combined records </a:t>
            </a:r>
            <a:r>
              <a:rPr lang="en-US" sz="2000" dirty="0"/>
              <a:t>for </a:t>
            </a:r>
            <a:r>
              <a:rPr lang="en-US" sz="2000" dirty="0" smtClean="0"/>
              <a:t>males </a:t>
            </a:r>
            <a:r>
              <a:rPr lang="en-US" sz="2000" dirty="0"/>
              <a:t>and females </a:t>
            </a:r>
            <a:r>
              <a:rPr lang="en-US" sz="2000" dirty="0" smtClean="0"/>
              <a:t>in the United States </a:t>
            </a:r>
            <a:r>
              <a:rPr lang="en-US" sz="2000" dirty="0"/>
              <a:t>gives </a:t>
            </a:r>
            <a:r>
              <a:rPr lang="en-US" sz="2000" dirty="0" smtClean="0"/>
              <a:t>an overall </a:t>
            </a:r>
            <a:r>
              <a:rPr lang="en-US" sz="2000" dirty="0"/>
              <a:t>view </a:t>
            </a:r>
            <a:r>
              <a:rPr lang="en-US" sz="2000" dirty="0" smtClean="0"/>
              <a:t>of </a:t>
            </a:r>
            <a:r>
              <a:rPr lang="en-US" sz="2000" dirty="0"/>
              <a:t>the </a:t>
            </a:r>
            <a:r>
              <a:rPr lang="en-US" sz="2000" dirty="0" smtClean="0"/>
              <a:t>annual income for 2021.</a:t>
            </a:r>
            <a:endParaRPr lang="en-US" sz="2000" dirty="0"/>
          </a:p>
          <a:p>
            <a:pPr marL="342900" indent="-342900"/>
            <a:r>
              <a:rPr lang="en-US" sz="2000" dirty="0"/>
              <a:t>The combined mean is </a:t>
            </a:r>
            <a:r>
              <a:rPr lang="en-US" sz="2000" dirty="0" smtClean="0"/>
              <a:t>$41,424</a:t>
            </a:r>
            <a:endParaRPr lang="en-US" sz="2000" dirty="0"/>
          </a:p>
          <a:p>
            <a:pPr marL="342900" indent="-342900"/>
            <a:r>
              <a:rPr lang="en-US" sz="2000" dirty="0"/>
              <a:t>The mode is based on gender.</a:t>
            </a:r>
          </a:p>
          <a:p>
            <a:pPr marL="800100" lvl="1" indent="-342900"/>
            <a:r>
              <a:rPr lang="en-US" sz="2000" dirty="0">
                <a:solidFill>
                  <a:schemeClr val="tx1"/>
                </a:solidFill>
              </a:rPr>
              <a:t>Male = </a:t>
            </a:r>
            <a:r>
              <a:rPr lang="en-US" sz="2000" dirty="0" smtClean="0">
                <a:solidFill>
                  <a:schemeClr val="tx1"/>
                </a:solidFill>
              </a:rPr>
              <a:t>$42,304</a:t>
            </a:r>
            <a:endParaRPr lang="en-US" sz="2000" dirty="0">
              <a:solidFill>
                <a:schemeClr val="tx1"/>
              </a:solidFill>
            </a:endParaRPr>
          </a:p>
          <a:p>
            <a:pPr marL="800100" lvl="1" indent="-342900"/>
            <a:r>
              <a:rPr lang="en-US" sz="2000" dirty="0">
                <a:solidFill>
                  <a:schemeClr val="tx1"/>
                </a:solidFill>
              </a:rPr>
              <a:t>Female = </a:t>
            </a:r>
            <a:r>
              <a:rPr lang="en-US" sz="2000" dirty="0" smtClean="0">
                <a:solidFill>
                  <a:schemeClr val="tx1"/>
                </a:solidFill>
              </a:rPr>
              <a:t>$47,011</a:t>
            </a:r>
            <a:endParaRPr lang="en-US" sz="2000" dirty="0">
              <a:solidFill>
                <a:schemeClr val="tx1"/>
              </a:solidFill>
            </a:endParaRPr>
          </a:p>
          <a:p>
            <a:pPr marL="342900" indent="-342900"/>
            <a:r>
              <a:rPr lang="en-US" sz="2000" dirty="0"/>
              <a:t>The combined variance is </a:t>
            </a:r>
            <a:r>
              <a:rPr lang="en-US" sz="2000" dirty="0" smtClean="0"/>
              <a:t>755542078.15.</a:t>
            </a:r>
            <a:endParaRPr lang="en-US" sz="2000" dirty="0"/>
          </a:p>
          <a:p>
            <a:pPr marL="342900" indent="-342900"/>
            <a:r>
              <a:rPr lang="en-US" sz="2000" dirty="0"/>
              <a:t>The combined standard deviation is </a:t>
            </a:r>
            <a:r>
              <a:rPr lang="en-US" sz="2000" dirty="0" smtClean="0"/>
              <a:t>8691.5.</a:t>
            </a:r>
            <a:endParaRPr lang="en-US" sz="2000" dirty="0"/>
          </a:p>
          <a:p>
            <a:pPr marL="342900" indent="-342900"/>
            <a:r>
              <a:rPr lang="en-US" sz="2000" dirty="0" smtClean="0"/>
              <a:t>While there is a $1500 gap in the displayed income,  </a:t>
            </a:r>
            <a:r>
              <a:rPr lang="en-US" sz="2000" dirty="0"/>
              <a:t>t</a:t>
            </a:r>
            <a:r>
              <a:rPr lang="en-US" sz="2000" dirty="0" smtClean="0"/>
              <a:t>here are no outliers because the incomes are evenly distributed on both ends of the graph.  The gap is due to the binning of the results.</a:t>
            </a:r>
            <a:endParaRPr lang="en-US" dirty="0"/>
          </a:p>
          <a:p>
            <a:endParaRPr lang="en-US" dirty="0"/>
          </a:p>
        </p:txBody>
      </p:sp>
      <p:sp>
        <p:nvSpPr>
          <p:cNvPr id="7" name="Title 6"/>
          <p:cNvSpPr txBox="1">
            <a:spLocks/>
          </p:cNvSpPr>
          <p:nvPr/>
        </p:nvSpPr>
        <p:spPr>
          <a:xfrm>
            <a:off x="305816" y="100584"/>
            <a:ext cx="9222232" cy="1417320"/>
          </a:xfrm>
          <a:prstGeom prst="rect">
            <a:avLst/>
          </a:prstGeom>
        </p:spPr>
        <p:txBody>
          <a:bodyPr vert="horz" wrap="square" lIns="91440" tIns="45720" rIns="91440" bIns="45720" rtlCol="0" anchor="b">
            <a:noAutofit/>
          </a:bodyPr>
          <a:lstStyle>
            <a:lvl1pPr algn="l" defTabSz="914400" rtl="0" eaLnBrk="1" latinLnBrk="0" hangingPunct="1">
              <a:lnSpc>
                <a:spcPct val="90000"/>
              </a:lnSpc>
              <a:spcBef>
                <a:spcPct val="0"/>
              </a:spcBef>
              <a:buNone/>
              <a:defRPr sz="4400" kern="1200">
                <a:solidFill>
                  <a:srgbClr val="000000"/>
                </a:solidFill>
                <a:latin typeface="+mj-lt"/>
                <a:ea typeface="+mj-ea"/>
                <a:cs typeface="+mj-cs"/>
              </a:defRPr>
            </a:lvl1pPr>
          </a:lstStyle>
          <a:p>
            <a:r>
              <a:rPr lang="en-US" sz="4100" b="1" dirty="0" smtClean="0">
                <a:solidFill>
                  <a:schemeClr val="tx1"/>
                </a:solidFill>
              </a:rPr>
              <a:t>Males vs. Females – Histograms </a:t>
            </a:r>
          </a:p>
          <a:p>
            <a:r>
              <a:rPr lang="en-US" sz="4100" b="1" dirty="0" smtClean="0">
                <a:solidFill>
                  <a:schemeClr val="tx1"/>
                </a:solidFill>
              </a:rPr>
              <a:t>Annual Income </a:t>
            </a:r>
            <a:r>
              <a:rPr lang="en-US" sz="4100" b="1" dirty="0">
                <a:solidFill>
                  <a:schemeClr val="tx1"/>
                </a:solidFill>
              </a:rPr>
              <a:t>($s) – </a:t>
            </a:r>
            <a:r>
              <a:rPr lang="en-US" sz="4100" b="1" dirty="0" smtClean="0">
                <a:solidFill>
                  <a:schemeClr val="tx1"/>
                </a:solidFill>
              </a:rPr>
              <a:t>Page 2</a:t>
            </a:r>
            <a:endParaRPr lang="en-US" sz="4100" dirty="0"/>
          </a:p>
        </p:txBody>
      </p:sp>
      <p:pic>
        <p:nvPicPr>
          <p:cNvPr id="2" name="Picture 1"/>
          <p:cNvPicPr>
            <a:picLocks noChangeAspect="1"/>
          </p:cNvPicPr>
          <p:nvPr/>
        </p:nvPicPr>
        <p:blipFill>
          <a:blip r:embed="rId2"/>
          <a:stretch>
            <a:fillRect/>
          </a:stretch>
        </p:blipFill>
        <p:spPr>
          <a:xfrm>
            <a:off x="6611112" y="2243348"/>
            <a:ext cx="5160434" cy="39107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82833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305816" y="1792224"/>
            <a:ext cx="6524752" cy="4928616"/>
          </a:xfrm>
        </p:spPr>
        <p:txBody>
          <a:bodyPr>
            <a:normAutofit/>
          </a:bodyPr>
          <a:lstStyle/>
          <a:p>
            <a:pPr marL="342900" indent="-342900"/>
            <a:r>
              <a:rPr lang="en-US" sz="2000" dirty="0" smtClean="0"/>
              <a:t>39.5% of Men completed high school in 1960, and women had a graduation rate of 42.5%.  The numbers increased to 89.9% for men and 91.6% for women in 2021</a:t>
            </a:r>
            <a:endParaRPr lang="en-US" sz="2000" dirty="0"/>
          </a:p>
          <a:p>
            <a:pPr marL="342900" indent="-342900"/>
            <a:r>
              <a:rPr lang="en-US" sz="2000" dirty="0"/>
              <a:t>The maximum </a:t>
            </a:r>
            <a:r>
              <a:rPr lang="en-US" sz="2000" dirty="0" smtClean="0"/>
              <a:t>graduate rate is 91.6% in favor of women</a:t>
            </a:r>
            <a:r>
              <a:rPr lang="en-US" sz="2000" dirty="0"/>
              <a:t>.</a:t>
            </a:r>
          </a:p>
          <a:p>
            <a:pPr marL="342900" indent="-342900"/>
            <a:r>
              <a:rPr lang="en-US" sz="2000" dirty="0"/>
              <a:t>The minimum graduate rate is </a:t>
            </a:r>
            <a:r>
              <a:rPr lang="en-US" sz="2000" dirty="0" smtClean="0"/>
              <a:t>83.9% for men.</a:t>
            </a:r>
            <a:endParaRPr lang="en-US" sz="2000" dirty="0"/>
          </a:p>
          <a:p>
            <a:pPr marL="342900" indent="-342900"/>
            <a:r>
              <a:rPr lang="en-US" sz="2000" dirty="0" smtClean="0">
                <a:solidFill>
                  <a:schemeClr val="tx1"/>
                </a:solidFill>
              </a:rPr>
              <a:t>Women </a:t>
            </a:r>
            <a:r>
              <a:rPr lang="en-US" sz="2000" dirty="0">
                <a:solidFill>
                  <a:schemeClr val="tx1"/>
                </a:solidFill>
              </a:rPr>
              <a:t>dominate the top five </a:t>
            </a:r>
            <a:r>
              <a:rPr lang="en-US" sz="2000" dirty="0" smtClean="0"/>
              <a:t>graduation </a:t>
            </a:r>
            <a:r>
              <a:rPr lang="en-US" sz="2000" dirty="0" smtClean="0">
                <a:solidFill>
                  <a:schemeClr val="tx1"/>
                </a:solidFill>
              </a:rPr>
              <a:t>rates by state – Vermont (96.1), Maine (95.7), Montana (95.3), New Hampshire (94.7), and Minnesota (94.6).</a:t>
            </a:r>
            <a:endParaRPr lang="en-US" sz="2000" dirty="0">
              <a:solidFill>
                <a:schemeClr val="tx1"/>
              </a:solidFill>
            </a:endParaRPr>
          </a:p>
          <a:p>
            <a:pPr marL="342900" indent="-342900"/>
            <a:r>
              <a:rPr lang="en-US" sz="2000" dirty="0"/>
              <a:t>The lowest five </a:t>
            </a:r>
            <a:r>
              <a:rPr lang="en-US" sz="2000" dirty="0" smtClean="0"/>
              <a:t>graduation </a:t>
            </a:r>
            <a:r>
              <a:rPr lang="en-US" sz="2000" dirty="0"/>
              <a:t>rates </a:t>
            </a:r>
            <a:r>
              <a:rPr lang="en-US" sz="2000" dirty="0" smtClean="0"/>
              <a:t>by state are a mix of genders – California (83.9M), Mississippi (84M), Louisiana (84.3M), Texas (84.6M), and California (84.9F).</a:t>
            </a:r>
          </a:p>
          <a:p>
            <a:pPr marL="0" indent="0">
              <a:buNone/>
            </a:pPr>
            <a:r>
              <a:rPr lang="en-US" sz="2000" dirty="0" smtClean="0"/>
              <a:t>High school graduation rates for men and women have historically been within a few percentage points but have fluctuated on which gender had the most graduates</a:t>
            </a:r>
            <a:endParaRPr lang="en-US" dirty="0"/>
          </a:p>
        </p:txBody>
      </p:sp>
      <p:sp>
        <p:nvSpPr>
          <p:cNvPr id="7" name="Title 6"/>
          <p:cNvSpPr txBox="1">
            <a:spLocks/>
          </p:cNvSpPr>
          <p:nvPr/>
        </p:nvSpPr>
        <p:spPr>
          <a:xfrm>
            <a:off x="305816" y="100584"/>
            <a:ext cx="9222232" cy="1417320"/>
          </a:xfrm>
          <a:prstGeom prst="rect">
            <a:avLst/>
          </a:prstGeom>
        </p:spPr>
        <p:txBody>
          <a:bodyPr vert="horz" wrap="square" lIns="91440" tIns="45720" rIns="91440" bIns="45720" rtlCol="0" anchor="b">
            <a:noAutofit/>
          </a:bodyPr>
          <a:lstStyle>
            <a:lvl1pPr algn="l" defTabSz="914400" rtl="0" eaLnBrk="1" latinLnBrk="0" hangingPunct="1">
              <a:lnSpc>
                <a:spcPct val="90000"/>
              </a:lnSpc>
              <a:spcBef>
                <a:spcPct val="0"/>
              </a:spcBef>
              <a:buNone/>
              <a:defRPr sz="4400" kern="1200">
                <a:solidFill>
                  <a:srgbClr val="000000"/>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100" b="1" i="0" u="none" strike="noStrike" kern="1200" cap="none" spc="0" normalizeH="0" baseline="0" noProof="0" dirty="0" smtClean="0">
                <a:ln>
                  <a:noFill/>
                </a:ln>
                <a:solidFill>
                  <a:prstClr val="black"/>
                </a:solidFill>
                <a:effectLst/>
                <a:uLnTx/>
                <a:uFillTx/>
                <a:latin typeface="Calibri Light"/>
                <a:ea typeface="+mj-ea"/>
                <a:cs typeface="+mj-cs"/>
              </a:rPr>
              <a:t>Males vs. Females – Histograms </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100" b="1" i="0" u="none" strike="noStrike" kern="1200" cap="none" spc="0" normalizeH="0" baseline="0" noProof="0" dirty="0" smtClean="0">
                <a:ln>
                  <a:noFill/>
                </a:ln>
                <a:solidFill>
                  <a:prstClr val="black"/>
                </a:solidFill>
                <a:effectLst/>
                <a:uLnTx/>
                <a:uFillTx/>
                <a:latin typeface="Calibri Light"/>
                <a:ea typeface="+mj-ea"/>
                <a:cs typeface="+mj-cs"/>
              </a:rPr>
              <a:t>High School</a:t>
            </a:r>
            <a:r>
              <a:rPr kumimoji="0" lang="en-US" sz="4100" b="1" i="0" u="none" strike="noStrike" kern="1200" cap="none" spc="0" normalizeH="0" noProof="0" dirty="0" smtClean="0">
                <a:ln>
                  <a:noFill/>
                </a:ln>
                <a:solidFill>
                  <a:prstClr val="black"/>
                </a:solidFill>
                <a:effectLst/>
                <a:uLnTx/>
                <a:uFillTx/>
                <a:latin typeface="Calibri Light"/>
                <a:ea typeface="+mj-ea"/>
                <a:cs typeface="+mj-cs"/>
              </a:rPr>
              <a:t> Graduation Rate</a:t>
            </a:r>
            <a:endParaRPr kumimoji="0" lang="en-US" sz="4100" b="0" i="0" u="none" strike="noStrike" kern="1200" cap="none" spc="0" normalizeH="0" baseline="0" noProof="0" dirty="0">
              <a:ln>
                <a:noFill/>
              </a:ln>
              <a:solidFill>
                <a:srgbClr val="000000"/>
              </a:solidFill>
              <a:effectLst/>
              <a:uLnTx/>
              <a:uFillTx/>
              <a:latin typeface="Calibri Light"/>
              <a:ea typeface="+mj-ea"/>
              <a:cs typeface="+mj-cs"/>
            </a:endParaRPr>
          </a:p>
        </p:txBody>
      </p:sp>
      <p:pic>
        <p:nvPicPr>
          <p:cNvPr id="3" name="Picture 2"/>
          <p:cNvPicPr>
            <a:picLocks noChangeAspect="1"/>
          </p:cNvPicPr>
          <p:nvPr/>
        </p:nvPicPr>
        <p:blipFill>
          <a:blip r:embed="rId2"/>
          <a:stretch>
            <a:fillRect/>
          </a:stretch>
        </p:blipFill>
        <p:spPr>
          <a:xfrm>
            <a:off x="6949440" y="2503463"/>
            <a:ext cx="4901184" cy="34796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165999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lenFemale_am_21_PowerPlugs_Template_soyx.v17.11.w_print.potx" id="{57A28687-5290-45BF-8ACC-2219C50E2987}" vid="{C8F8AAFD-BDFC-41FB-8F59-EEE9B0CDF4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MalenFemale_am_21_PowerPlugs_Template_soyx.v18.01.w_print</Template>
  <TotalTime>1862</TotalTime>
  <Words>2201</Words>
  <Application>Microsoft Office PowerPoint</Application>
  <PresentationFormat>Widescreen</PresentationFormat>
  <Paragraphs>149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Males vs. Females</vt:lpstr>
      <vt:lpstr>Males vs. Females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Males vs. Females – PMF Comparison  High School Graduation Rate</vt:lpstr>
      <vt:lpstr>Males vs. Females – CDF Analysis  College Graduation Rate</vt:lpstr>
      <vt:lpstr>Males vs. Females – Analytical Distribution Income - Compare observed CDF to model</vt:lpstr>
      <vt:lpstr>Males vs. Females – Analytical Distribution Income - Compare CDFs</vt:lpstr>
      <vt:lpstr>Males vs. Females – Correlation and Causation Labor Participation and Employment</vt:lpstr>
      <vt:lpstr>Males vs. Females – Correlation and Causation Employment and Income</vt:lpstr>
      <vt:lpstr>Males vs. Females – Hypothesis Testing Women make 83% of Men's Income.</vt:lpstr>
      <vt:lpstr>Males vs. Females – Least Squares Regression Labor Participation and Employment</vt:lpstr>
      <vt:lpstr>Males vs. Females –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New User</dc:creator>
  <cp:lastModifiedBy>New User</cp:lastModifiedBy>
  <cp:revision>103</cp:revision>
  <dcterms:created xsi:type="dcterms:W3CDTF">2023-03-02T21:10:33Z</dcterms:created>
  <dcterms:modified xsi:type="dcterms:W3CDTF">2023-03-05T03:38:38Z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