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0"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bUoIgE8qCzGTk4RmY8L7A==" hashData="VakCVSwISl82b+SjvVKI9bfGs7AEMcIYIf3hJ4S8Zor6ZOHRetJOi4MRKp1jIwUJJa/t6+BrIIrAQ90gZ94Rd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7077A3-5D02-4B20-A02F-723AAFEC42D2}" v="2" dt="2022-04-21T20:50:43.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9" d="100"/>
          <a:sy n="89"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B. Helfman" userId="5a6f2bf9-be3e-4bc0-af19-406f9ef23bb8" providerId="ADAL" clId="{8A7077A3-5D02-4B20-A02F-723AAFEC42D2}"/>
    <pc:docChg chg="custSel addSld modSld">
      <pc:chgData name="Michelle B. Helfman" userId="5a6f2bf9-be3e-4bc0-af19-406f9ef23bb8" providerId="ADAL" clId="{8A7077A3-5D02-4B20-A02F-723AAFEC42D2}" dt="2022-04-21T21:35:02.050" v="2631" actId="27636"/>
      <pc:docMkLst>
        <pc:docMk/>
      </pc:docMkLst>
      <pc:sldChg chg="modSp mod">
        <pc:chgData name="Michelle B. Helfman" userId="5a6f2bf9-be3e-4bc0-af19-406f9ef23bb8" providerId="ADAL" clId="{8A7077A3-5D02-4B20-A02F-723AAFEC42D2}" dt="2022-04-19T18:30:15.054" v="23" actId="113"/>
        <pc:sldMkLst>
          <pc:docMk/>
          <pc:sldMk cId="2259106030" sldId="256"/>
        </pc:sldMkLst>
        <pc:spChg chg="mod">
          <ac:chgData name="Michelle B. Helfman" userId="5a6f2bf9-be3e-4bc0-af19-406f9ef23bb8" providerId="ADAL" clId="{8A7077A3-5D02-4B20-A02F-723AAFEC42D2}" dt="2022-04-19T18:30:15.054" v="23" actId="113"/>
          <ac:spMkLst>
            <pc:docMk/>
            <pc:sldMk cId="2259106030" sldId="256"/>
            <ac:spMk id="2" creationId="{00000000-0000-0000-0000-000000000000}"/>
          </ac:spMkLst>
        </pc:spChg>
      </pc:sldChg>
      <pc:sldChg chg="modSp mod">
        <pc:chgData name="Michelle B. Helfman" userId="5a6f2bf9-be3e-4bc0-af19-406f9ef23bb8" providerId="ADAL" clId="{8A7077A3-5D02-4B20-A02F-723AAFEC42D2}" dt="2022-04-20T17:47:31.395" v="1659" actId="20577"/>
        <pc:sldMkLst>
          <pc:docMk/>
          <pc:sldMk cId="2008213159" sldId="257"/>
        </pc:sldMkLst>
        <pc:spChg chg="mod">
          <ac:chgData name="Michelle B. Helfman" userId="5a6f2bf9-be3e-4bc0-af19-406f9ef23bb8" providerId="ADAL" clId="{8A7077A3-5D02-4B20-A02F-723AAFEC42D2}" dt="2022-04-19T18:30:26.221" v="24" actId="115"/>
          <ac:spMkLst>
            <pc:docMk/>
            <pc:sldMk cId="2008213159" sldId="257"/>
            <ac:spMk id="2" creationId="{00000000-0000-0000-0000-000000000000}"/>
          </ac:spMkLst>
        </pc:spChg>
        <pc:spChg chg="mod">
          <ac:chgData name="Michelle B. Helfman" userId="5a6f2bf9-be3e-4bc0-af19-406f9ef23bb8" providerId="ADAL" clId="{8A7077A3-5D02-4B20-A02F-723AAFEC42D2}" dt="2022-04-20T17:47:31.395" v="1659" actId="20577"/>
          <ac:spMkLst>
            <pc:docMk/>
            <pc:sldMk cId="2008213159" sldId="257"/>
            <ac:spMk id="3" creationId="{00000000-0000-0000-0000-000000000000}"/>
          </ac:spMkLst>
        </pc:spChg>
      </pc:sldChg>
      <pc:sldChg chg="addSp modSp new mod">
        <pc:chgData name="Michelle B. Helfman" userId="5a6f2bf9-be3e-4bc0-af19-406f9ef23bb8" providerId="ADAL" clId="{8A7077A3-5D02-4B20-A02F-723AAFEC42D2}" dt="2022-04-21T20:47:38.975" v="2493" actId="1076"/>
        <pc:sldMkLst>
          <pc:docMk/>
          <pc:sldMk cId="1144139910" sldId="258"/>
        </pc:sldMkLst>
        <pc:spChg chg="mod">
          <ac:chgData name="Michelle B. Helfman" userId="5a6f2bf9-be3e-4bc0-af19-406f9ef23bb8" providerId="ADAL" clId="{8A7077A3-5D02-4B20-A02F-723AAFEC42D2}" dt="2022-04-20T16:51:26.582" v="1134" actId="14100"/>
          <ac:spMkLst>
            <pc:docMk/>
            <pc:sldMk cId="1144139910" sldId="258"/>
            <ac:spMk id="2" creationId="{3DA99CBF-1A02-4341-B9CA-29F0DCE6C43D}"/>
          </ac:spMkLst>
        </pc:spChg>
        <pc:spChg chg="mod">
          <ac:chgData name="Michelle B. Helfman" userId="5a6f2bf9-be3e-4bc0-af19-406f9ef23bb8" providerId="ADAL" clId="{8A7077A3-5D02-4B20-A02F-723AAFEC42D2}" dt="2022-04-21T20:47:17.545" v="2492" actId="14100"/>
          <ac:spMkLst>
            <pc:docMk/>
            <pc:sldMk cId="1144139910" sldId="258"/>
            <ac:spMk id="3" creationId="{320B716C-E04A-438C-AA6F-21526A1F583A}"/>
          </ac:spMkLst>
        </pc:spChg>
        <pc:spChg chg="add mod">
          <ac:chgData name="Michelle B. Helfman" userId="5a6f2bf9-be3e-4bc0-af19-406f9ef23bb8" providerId="ADAL" clId="{8A7077A3-5D02-4B20-A02F-723AAFEC42D2}" dt="2022-04-21T20:47:38.975" v="2493" actId="1076"/>
          <ac:spMkLst>
            <pc:docMk/>
            <pc:sldMk cId="1144139910" sldId="258"/>
            <ac:spMk id="5" creationId="{618B70F9-BFAE-4257-B6FB-AACD3A089330}"/>
          </ac:spMkLst>
        </pc:spChg>
        <pc:picChg chg="mod">
          <ac:chgData name="Michelle B. Helfman" userId="5a6f2bf9-be3e-4bc0-af19-406f9ef23bb8" providerId="ADAL" clId="{8A7077A3-5D02-4B20-A02F-723AAFEC42D2}" dt="2022-04-21T20:47:38.975" v="2493" actId="1076"/>
          <ac:picMkLst>
            <pc:docMk/>
            <pc:sldMk cId="1144139910" sldId="258"/>
            <ac:picMk id="4" creationId="{00000000-0000-0000-0000-000000000000}"/>
          </ac:picMkLst>
        </pc:picChg>
      </pc:sldChg>
      <pc:sldChg chg="modSp new mod">
        <pc:chgData name="Michelle B. Helfman" userId="5a6f2bf9-be3e-4bc0-af19-406f9ef23bb8" providerId="ADAL" clId="{8A7077A3-5D02-4B20-A02F-723AAFEC42D2}" dt="2022-04-21T16:22:36.863" v="2273" actId="6549"/>
        <pc:sldMkLst>
          <pc:docMk/>
          <pc:sldMk cId="719353882" sldId="259"/>
        </pc:sldMkLst>
        <pc:spChg chg="mod">
          <ac:chgData name="Michelle B. Helfman" userId="5a6f2bf9-be3e-4bc0-af19-406f9ef23bb8" providerId="ADAL" clId="{8A7077A3-5D02-4B20-A02F-723AAFEC42D2}" dt="2022-04-20T17:48:37.522" v="1660" actId="2711"/>
          <ac:spMkLst>
            <pc:docMk/>
            <pc:sldMk cId="719353882" sldId="259"/>
            <ac:spMk id="2" creationId="{F5914A78-E062-4188-8439-E74E6A0DE56D}"/>
          </ac:spMkLst>
        </pc:spChg>
        <pc:spChg chg="mod">
          <ac:chgData name="Michelle B. Helfman" userId="5a6f2bf9-be3e-4bc0-af19-406f9ef23bb8" providerId="ADAL" clId="{8A7077A3-5D02-4B20-A02F-723AAFEC42D2}" dt="2022-04-21T16:22:36.863" v="2273" actId="6549"/>
          <ac:spMkLst>
            <pc:docMk/>
            <pc:sldMk cId="719353882" sldId="259"/>
            <ac:spMk id="3" creationId="{7F240444-8B45-4685-BA67-05FDDD01B254}"/>
          </ac:spMkLst>
        </pc:spChg>
      </pc:sldChg>
      <pc:sldChg chg="modSp new mod">
        <pc:chgData name="Michelle B. Helfman" userId="5a6f2bf9-be3e-4bc0-af19-406f9ef23bb8" providerId="ADAL" clId="{8A7077A3-5D02-4B20-A02F-723AAFEC42D2}" dt="2022-04-21T14:00:49.443" v="2071" actId="1076"/>
        <pc:sldMkLst>
          <pc:docMk/>
          <pc:sldMk cId="1541281527" sldId="260"/>
        </pc:sldMkLst>
        <pc:spChg chg="mod">
          <ac:chgData name="Michelle B. Helfman" userId="5a6f2bf9-be3e-4bc0-af19-406f9ef23bb8" providerId="ADAL" clId="{8A7077A3-5D02-4B20-A02F-723AAFEC42D2}" dt="2022-04-20T17:52:42.558" v="1870" actId="20577"/>
          <ac:spMkLst>
            <pc:docMk/>
            <pc:sldMk cId="1541281527" sldId="260"/>
            <ac:spMk id="2" creationId="{35CD3DD2-4DCE-407A-B40C-8762B9A45C31}"/>
          </ac:spMkLst>
        </pc:spChg>
        <pc:spChg chg="mod">
          <ac:chgData name="Michelle B. Helfman" userId="5a6f2bf9-be3e-4bc0-af19-406f9ef23bb8" providerId="ADAL" clId="{8A7077A3-5D02-4B20-A02F-723AAFEC42D2}" dt="2022-04-20T17:57:51.819" v="2069" actId="20577"/>
          <ac:spMkLst>
            <pc:docMk/>
            <pc:sldMk cId="1541281527" sldId="260"/>
            <ac:spMk id="3" creationId="{DBF44707-39BD-465F-A41F-7392B844B683}"/>
          </ac:spMkLst>
        </pc:spChg>
        <pc:picChg chg="mod">
          <ac:chgData name="Michelle B. Helfman" userId="5a6f2bf9-be3e-4bc0-af19-406f9ef23bb8" providerId="ADAL" clId="{8A7077A3-5D02-4B20-A02F-723AAFEC42D2}" dt="2022-04-21T14:00:49.443" v="2071" actId="1076"/>
          <ac:picMkLst>
            <pc:docMk/>
            <pc:sldMk cId="1541281527" sldId="260"/>
            <ac:picMk id="7" creationId="{00000000-0000-0000-0000-000000000000}"/>
          </ac:picMkLst>
        </pc:picChg>
      </pc:sldChg>
      <pc:sldChg chg="addSp delSp modSp new mod">
        <pc:chgData name="Michelle B. Helfman" userId="5a6f2bf9-be3e-4bc0-af19-406f9ef23bb8" providerId="ADAL" clId="{8A7077A3-5D02-4B20-A02F-723AAFEC42D2}" dt="2022-04-21T21:35:02.050" v="2631" actId="27636"/>
        <pc:sldMkLst>
          <pc:docMk/>
          <pc:sldMk cId="3471939438" sldId="261"/>
        </pc:sldMkLst>
        <pc:spChg chg="mod">
          <ac:chgData name="Michelle B. Helfman" userId="5a6f2bf9-be3e-4bc0-af19-406f9ef23bb8" providerId="ADAL" clId="{8A7077A3-5D02-4B20-A02F-723AAFEC42D2}" dt="2022-04-21T20:50:05.931" v="2501" actId="27636"/>
          <ac:spMkLst>
            <pc:docMk/>
            <pc:sldMk cId="3471939438" sldId="261"/>
            <ac:spMk id="2" creationId="{7350C999-37B8-4340-88F3-2B89C3AD2B88}"/>
          </ac:spMkLst>
        </pc:spChg>
        <pc:spChg chg="mod">
          <ac:chgData name="Michelle B. Helfman" userId="5a6f2bf9-be3e-4bc0-af19-406f9ef23bb8" providerId="ADAL" clId="{8A7077A3-5D02-4B20-A02F-723AAFEC42D2}" dt="2022-04-21T21:35:02.050" v="2631" actId="27636"/>
          <ac:spMkLst>
            <pc:docMk/>
            <pc:sldMk cId="3471939438" sldId="261"/>
            <ac:spMk id="3" creationId="{195DDB66-A0E2-423F-B0EE-1A9F7E2F6865}"/>
          </ac:spMkLst>
        </pc:spChg>
        <pc:spChg chg="add mod">
          <ac:chgData name="Michelle B. Helfman" userId="5a6f2bf9-be3e-4bc0-af19-406f9ef23bb8" providerId="ADAL" clId="{8A7077A3-5D02-4B20-A02F-723AAFEC42D2}" dt="2022-04-21T20:51:44.525" v="2533" actId="1076"/>
          <ac:spMkLst>
            <pc:docMk/>
            <pc:sldMk cId="3471939438" sldId="261"/>
            <ac:spMk id="8" creationId="{A5A65F22-EC40-46C9-9A7C-3DC66BCD5EB9}"/>
          </ac:spMkLst>
        </pc:spChg>
        <pc:picChg chg="add del mod">
          <ac:chgData name="Michelle B. Helfman" userId="5a6f2bf9-be3e-4bc0-af19-406f9ef23bb8" providerId="ADAL" clId="{8A7077A3-5D02-4B20-A02F-723AAFEC42D2}" dt="2022-04-21T20:49:00.248" v="2494" actId="478"/>
          <ac:picMkLst>
            <pc:docMk/>
            <pc:sldMk cId="3471939438" sldId="261"/>
            <ac:picMk id="5" creationId="{1A8E61AA-CE3A-40FC-8F14-AA0275426B33}"/>
          </ac:picMkLst>
        </pc:picChg>
        <pc:picChg chg="add mod">
          <ac:chgData name="Michelle B. Helfman" userId="5a6f2bf9-be3e-4bc0-af19-406f9ef23bb8" providerId="ADAL" clId="{8A7077A3-5D02-4B20-A02F-723AAFEC42D2}" dt="2022-04-21T20:49:17.748" v="2499" actId="1076"/>
          <ac:picMkLst>
            <pc:docMk/>
            <pc:sldMk cId="3471939438" sldId="261"/>
            <ac:picMk id="7" creationId="{B311EDD9-4D06-4A07-8EC4-05CE6D77E95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consumeraffairs.com/finance/identity-theft-statistics.html" TargetMode="External"/><Relationship Id="rId3" Type="http://schemas.openxmlformats.org/officeDocument/2006/relationships/hyperlink" Target="https://trends.google.com/trends/explore?geo=US&amp;gprop=news&amp;q=/m/03c18t5,/m/018npy,/m/0582c,/m/027b9k,/m/0657nv" TargetMode="External"/><Relationship Id="rId7" Type="http://schemas.openxmlformats.org/officeDocument/2006/relationships/hyperlink" Target="https://www.safetydetectives.com/blog/ransomware-statistics/" TargetMode="External"/><Relationship Id="rId12" Type="http://schemas.openxmlformats.org/officeDocument/2006/relationships/hyperlink" Target="https://us.norton.com/internetsecurity-privacy-data-breaches-what-you-need-to-know.html" TargetMode="External"/><Relationship Id="rId2" Type="http://schemas.openxmlformats.org/officeDocument/2006/relationships/hyperlink" Target="https://www.ic3.gov/Media/PDF/AnnualReport/2021_IC3Report.pdf" TargetMode="External"/><Relationship Id="rId1" Type="http://schemas.openxmlformats.org/officeDocument/2006/relationships/slideLayout" Target="../slideLayouts/slideLayout2.xml"/><Relationship Id="rId6" Type="http://schemas.openxmlformats.org/officeDocument/2006/relationships/hyperlink" Target="https://www.kaspersky.com/about/press-releases/2021_over-half-of-ransomware-victims-pay-the-ransom-but-only-a-quarter-see-their-full-data-returned" TargetMode="External"/><Relationship Id="rId11" Type="http://schemas.openxmlformats.org/officeDocument/2006/relationships/hyperlink" Target="https://betanews.com/2022/02/21/the-most-expensive-data-breaches-of-the-2020s/" TargetMode="External"/><Relationship Id="rId5" Type="http://schemas.openxmlformats.org/officeDocument/2006/relationships/hyperlink" Target="https://www.safetydetectives.com/blog/malware-statistics/" TargetMode="External"/><Relationship Id="rId10" Type="http://schemas.openxmlformats.org/officeDocument/2006/relationships/hyperlink" Target="https://www.fbi.gov/scams-and-safety/common-scams-and-crimes/spoofing-and-phishing" TargetMode="External"/><Relationship Id="rId4" Type="http://schemas.openxmlformats.org/officeDocument/2006/relationships/hyperlink" Target="https://trends.google.com/trends/explore?geo=US&amp;gprop=news&amp;q=spoofing" TargetMode="External"/><Relationship Id="rId9" Type="http://schemas.openxmlformats.org/officeDocument/2006/relationships/hyperlink" Target="https://consumer.ftc.gov/articles/what-know-about-identity-thef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3302"/>
            <a:ext cx="8791575" cy="836023"/>
          </a:xfrm>
        </p:spPr>
        <p:txBody>
          <a:bodyPr/>
          <a:lstStyle/>
          <a:p>
            <a:pPr algn="ctr"/>
            <a:r>
              <a:rPr lang="en-US" b="1" dirty="0">
                <a:latin typeface="Calibri" panose="020F0502020204030204" pitchFamily="34" charset="0"/>
                <a:cs typeface="Calibri" panose="020F0502020204030204" pitchFamily="34" charset="0"/>
              </a:rPr>
              <a:t>What is cybercrime?</a:t>
            </a:r>
          </a:p>
        </p:txBody>
      </p:sp>
      <p:sp>
        <p:nvSpPr>
          <p:cNvPr id="3" name="Subtitle 2"/>
          <p:cNvSpPr>
            <a:spLocks noGrp="1"/>
          </p:cNvSpPr>
          <p:nvPr>
            <p:ph type="subTitle" idx="1"/>
          </p:nvPr>
        </p:nvSpPr>
        <p:spPr>
          <a:xfrm>
            <a:off x="1876424" y="3378926"/>
            <a:ext cx="8791575" cy="679268"/>
          </a:xfrm>
        </p:spPr>
        <p:txBody>
          <a:bodyPr>
            <a:normAutofit/>
          </a:bodyPr>
          <a:lstStyle/>
          <a:p>
            <a:pPr algn="ctr"/>
            <a:r>
              <a:rPr lang="en-US" sz="2800" dirty="0">
                <a:latin typeface="Calibri" panose="020F0502020204030204" pitchFamily="34" charset="0"/>
                <a:cs typeface="Calibri" panose="020F0502020204030204" pitchFamily="34" charset="0"/>
              </a:rPr>
              <a:t>who are the victims, And what is the cost?</a:t>
            </a:r>
            <a:endParaRPr lang="en-US" sz="2800" dirty="0"/>
          </a:p>
        </p:txBody>
      </p:sp>
      <p:sp>
        <p:nvSpPr>
          <p:cNvPr id="4" name="TextBox 3"/>
          <p:cNvSpPr txBox="1"/>
          <p:nvPr/>
        </p:nvSpPr>
        <p:spPr>
          <a:xfrm>
            <a:off x="10171611" y="6235337"/>
            <a:ext cx="1254035"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5/15/2022</a:t>
            </a:r>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8134709" y="4753155"/>
            <a:ext cx="1843774" cy="369332"/>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Michelle Helfman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9106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438"/>
            <a:ext cx="9905998" cy="494290"/>
          </a:xfrm>
        </p:spPr>
        <p:txBody>
          <a:bodyPr>
            <a:normAutofit fontScale="90000"/>
          </a:bodyPr>
          <a:lstStyle/>
          <a:p>
            <a:r>
              <a:rPr lang="en-US" b="1" dirty="0" smtClean="0">
                <a:latin typeface="Calibri" panose="020F0502020204030204" pitchFamily="34" charset="0"/>
                <a:cs typeface="Calibri" panose="020F0502020204030204" pitchFamily="34" charset="0"/>
              </a:rPr>
              <a:t>References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3" y="629728"/>
            <a:ext cx="10461116" cy="6055743"/>
          </a:xfrm>
        </p:spPr>
        <p:txBody>
          <a:bodyPr>
            <a:normAutofit/>
          </a:bodyPr>
          <a:lstStyle/>
          <a:p>
            <a:pPr marL="0" indent="0">
              <a:lnSpc>
                <a:spcPct val="75000"/>
              </a:lnSpc>
              <a:spcBef>
                <a:spcPts val="600"/>
              </a:spcBef>
              <a:buNone/>
            </a:pPr>
            <a:r>
              <a:rPr lang="en-US" sz="1550" dirty="0">
                <a:latin typeface="Calibri" panose="020F0502020204030204" pitchFamily="34" charset="0"/>
                <a:cs typeface="Calibri" panose="020F0502020204030204" pitchFamily="34" charset="0"/>
              </a:rPr>
              <a:t>Internet Crime Report 2021 (n.d.) Federal Bureau of Investigation   </a:t>
            </a: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2"/>
              </a:rPr>
              <a:t>https</a:t>
            </a:r>
            <a:r>
              <a:rPr lang="en-US" sz="1550" u="sng" dirty="0">
                <a:latin typeface="Calibri" panose="020F0502020204030204" pitchFamily="34" charset="0"/>
                <a:cs typeface="Calibri" panose="020F0502020204030204" pitchFamily="34" charset="0"/>
                <a:hlinkClick r:id="rId2"/>
              </a:rPr>
              <a:t>://www.ic3.gov/Media/PDF/AnnualReport/2021_IC3Report.pdf</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Google Trends. (n.d.). [Interest in Cybercrime]. Retrieved May 15, 2022  Part 1 &amp; Part 2</a:t>
            </a:r>
          </a:p>
          <a:p>
            <a:pPr marL="274320" indent="0">
              <a:lnSpc>
                <a:spcPct val="90000"/>
              </a:lnSpc>
              <a:spcBef>
                <a:spcPts val="600"/>
              </a:spcBef>
              <a:buNone/>
            </a:pPr>
            <a:r>
              <a:rPr lang="en-US" sz="1550" u="sng" dirty="0">
                <a:latin typeface="Calibri" panose="020F0502020204030204" pitchFamily="34" charset="0"/>
                <a:cs typeface="Calibri" panose="020F0502020204030204" pitchFamily="34" charset="0"/>
                <a:hlinkClick r:id="rId3"/>
              </a:rPr>
              <a:t>https://trends.google.com/trends/explore?geo=US&amp;gprop=news&amp;q=%2Fm%2F03c18t5,%2Fm%2F018npy,%2Fm%2F0582c,%2Fm%2F027b9k,%2Fm%2F0657nv</a:t>
            </a:r>
            <a:endParaRPr lang="en-US" sz="1550" u="sng" dirty="0">
              <a:latin typeface="Calibri" panose="020F0502020204030204" pitchFamily="34" charset="0"/>
              <a:cs typeface="Calibri" panose="020F0502020204030204" pitchFamily="34" charset="0"/>
            </a:endParaRPr>
          </a:p>
          <a:p>
            <a:pPr marL="274320" indent="0">
              <a:lnSpc>
                <a:spcPct val="75000"/>
              </a:lnSpc>
              <a:spcBef>
                <a:spcPts val="600"/>
              </a:spcBef>
              <a:buNone/>
            </a:pPr>
            <a:r>
              <a:rPr lang="en-US" sz="1550" u="sng" dirty="0">
                <a:latin typeface="Calibri" panose="020F0502020204030204" pitchFamily="34" charset="0"/>
                <a:cs typeface="Calibri" panose="020F0502020204030204" pitchFamily="34" charset="0"/>
                <a:hlinkClick r:id="rId4"/>
              </a:rPr>
              <a:t>https://trends.google.com/trends/explore?geo=US&amp;gprop=news&amp;q=spoofing</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Sanders, Andrew (n.d) </a:t>
            </a:r>
            <a:r>
              <a:rPr lang="en-US" sz="1550" i="1" dirty="0">
                <a:latin typeface="Calibri" panose="020F0502020204030204" pitchFamily="34" charset="0"/>
                <a:cs typeface="Calibri" panose="020F0502020204030204" pitchFamily="34" charset="0"/>
              </a:rPr>
              <a:t>15 (CRAZY) Malware and Virus Statistics, Trends &amp; Facts </a:t>
            </a:r>
            <a:r>
              <a:rPr lang="en-US" sz="1550" dirty="0">
                <a:latin typeface="Calibri" panose="020F0502020204030204" pitchFamily="34" charset="0"/>
                <a:cs typeface="Calibri" panose="020F0502020204030204" pitchFamily="34" charset="0"/>
              </a:rPr>
              <a:t> </a:t>
            </a: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5"/>
              </a:rPr>
              <a:t>https</a:t>
            </a:r>
            <a:r>
              <a:rPr lang="en-US" sz="1550" u="sng" dirty="0">
                <a:latin typeface="Calibri" panose="020F0502020204030204" pitchFamily="34" charset="0"/>
                <a:cs typeface="Calibri" panose="020F0502020204030204" pitchFamily="34" charset="0"/>
                <a:hlinkClick r:id="rId5"/>
              </a:rPr>
              <a:t>://www.safetydetectives.com/blog/malware-statistics/</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Over half of ransomware victims pay the ransom, but only a quarter see their full data returned </a:t>
            </a: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(March 30, 2021) Kaspersky  </a:t>
            </a:r>
          </a:p>
          <a:p>
            <a:pPr marL="274320" indent="0">
              <a:lnSpc>
                <a:spcPct val="75000"/>
              </a:lnSpc>
              <a:spcBef>
                <a:spcPts val="600"/>
              </a:spcBef>
              <a:buNone/>
            </a:pPr>
            <a:r>
              <a:rPr lang="en-US" sz="1550" u="sng" dirty="0">
                <a:latin typeface="Calibri" panose="020F0502020204030204" pitchFamily="34" charset="0"/>
                <a:cs typeface="Calibri" panose="020F0502020204030204" pitchFamily="34" charset="0"/>
                <a:hlinkClick r:id="rId6"/>
              </a:rPr>
              <a:t>https://www.kaspersky.com/about/press-releases/2021_over-half-of-ransomware-victims-pay-the-ransom-but-only-a-quarter-see-their-full-data-returned</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smtClean="0">
                <a:latin typeface="Calibri" panose="020F0502020204030204" pitchFamily="34" charset="0"/>
                <a:cs typeface="Calibri" panose="020F0502020204030204" pitchFamily="34" charset="0"/>
              </a:rPr>
              <a:t>C., Eric </a:t>
            </a:r>
            <a:r>
              <a:rPr lang="en-US" sz="1550" dirty="0">
                <a:latin typeface="Calibri" panose="020F0502020204030204" pitchFamily="34" charset="0"/>
                <a:cs typeface="Calibri" panose="020F0502020204030204" pitchFamily="34" charset="0"/>
              </a:rPr>
              <a:t>(n.d) </a:t>
            </a:r>
            <a:r>
              <a:rPr lang="en-US" sz="1550" i="1" dirty="0">
                <a:latin typeface="Calibri" panose="020F0502020204030204" pitchFamily="34" charset="0"/>
                <a:cs typeface="Calibri" panose="020F0502020204030204" pitchFamily="34" charset="0"/>
              </a:rPr>
              <a:t>Ransomware Facts, Trends &amp; Statistics for 2022</a:t>
            </a:r>
            <a:endParaRPr lang="en-US" sz="1550" dirty="0">
              <a:latin typeface="Calibri" panose="020F0502020204030204" pitchFamily="34" charset="0"/>
              <a:cs typeface="Calibri" panose="020F0502020204030204" pitchFamily="34" charset="0"/>
            </a:endParaRP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7"/>
              </a:rPr>
              <a:t>https</a:t>
            </a:r>
            <a:r>
              <a:rPr lang="en-US" sz="1550" u="sng" dirty="0">
                <a:latin typeface="Calibri" panose="020F0502020204030204" pitchFamily="34" charset="0"/>
                <a:cs typeface="Calibri" panose="020F0502020204030204" pitchFamily="34" charset="0"/>
                <a:hlinkClick r:id="rId7"/>
              </a:rPr>
              <a:t>://www.safetydetectives.com/blog/ransomware-statistics/</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Lawson, Lori (February 25, 2022) </a:t>
            </a:r>
            <a:r>
              <a:rPr lang="en-US" sz="1550" i="1" dirty="0">
                <a:latin typeface="Calibri" panose="020F0502020204030204" pitchFamily="34" charset="0"/>
                <a:cs typeface="Calibri" panose="020F0502020204030204" pitchFamily="34" charset="0"/>
              </a:rPr>
              <a:t>2021 Identity theft </a:t>
            </a:r>
            <a:r>
              <a:rPr lang="en-US" sz="1550" i="1" dirty="0" smtClean="0">
                <a:latin typeface="Calibri" panose="020F0502020204030204" pitchFamily="34" charset="0"/>
                <a:cs typeface="Calibri" panose="020F0502020204030204" pitchFamily="34" charset="0"/>
              </a:rPr>
              <a:t>statistic</a:t>
            </a:r>
            <a:endParaRPr lang="en-US" sz="1550" dirty="0">
              <a:latin typeface="Calibri" panose="020F0502020204030204" pitchFamily="34" charset="0"/>
              <a:cs typeface="Calibri" panose="020F0502020204030204" pitchFamily="34" charset="0"/>
            </a:endParaRP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8"/>
              </a:rPr>
              <a:t>https</a:t>
            </a:r>
            <a:r>
              <a:rPr lang="en-US" sz="1550" u="sng" dirty="0">
                <a:latin typeface="Calibri" panose="020F0502020204030204" pitchFamily="34" charset="0"/>
                <a:cs typeface="Calibri" panose="020F0502020204030204" pitchFamily="34" charset="0"/>
                <a:hlinkClick r:id="rId8"/>
              </a:rPr>
              <a:t>://www.consumeraffairs.com/finance/identity-theft-statistics.html</a:t>
            </a:r>
            <a:endParaRPr lang="en-US" sz="1550"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What To Know About Identity </a:t>
            </a:r>
            <a:r>
              <a:rPr lang="en-US" sz="1550" dirty="0" smtClean="0">
                <a:latin typeface="Calibri" panose="020F0502020204030204" pitchFamily="34" charset="0"/>
                <a:cs typeface="Calibri" panose="020F0502020204030204" pitchFamily="34" charset="0"/>
              </a:rPr>
              <a:t>Theft (</a:t>
            </a:r>
            <a:r>
              <a:rPr lang="en-US" sz="1550" dirty="0">
                <a:latin typeface="Calibri" panose="020F0502020204030204" pitchFamily="34" charset="0"/>
                <a:cs typeface="Calibri" panose="020F0502020204030204" pitchFamily="34" charset="0"/>
              </a:rPr>
              <a:t>n.d</a:t>
            </a:r>
            <a:r>
              <a:rPr lang="en-US" sz="1550" dirty="0" smtClean="0">
                <a:latin typeface="Calibri" panose="020F0502020204030204" pitchFamily="34" charset="0"/>
                <a:cs typeface="Calibri" panose="020F0502020204030204" pitchFamily="34" charset="0"/>
              </a:rPr>
              <a:t>.) Federal Trade Commission</a:t>
            </a: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9"/>
              </a:rPr>
              <a:t>https</a:t>
            </a:r>
            <a:r>
              <a:rPr lang="en-US" sz="1550" u="sng" dirty="0">
                <a:latin typeface="Calibri" panose="020F0502020204030204" pitchFamily="34" charset="0"/>
                <a:cs typeface="Calibri" panose="020F0502020204030204" pitchFamily="34" charset="0"/>
                <a:hlinkClick r:id="rId9"/>
              </a:rPr>
              <a:t>://</a:t>
            </a:r>
            <a:r>
              <a:rPr lang="en-US" sz="1550" u="sng" dirty="0" smtClean="0">
                <a:latin typeface="Calibri" panose="020F0502020204030204" pitchFamily="34" charset="0"/>
                <a:cs typeface="Calibri" panose="020F0502020204030204" pitchFamily="34" charset="0"/>
                <a:hlinkClick r:id="rId9"/>
              </a:rPr>
              <a:t>consumer.ftc.gov/articles/what-know-about-identity-theft</a:t>
            </a:r>
            <a:endParaRPr lang="en-US" sz="1550" u="sng" dirty="0" smtClean="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Scams and Safety (n.d.) Federal Bureau of Investigation   </a:t>
            </a: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10"/>
              </a:rPr>
              <a:t>https</a:t>
            </a:r>
            <a:r>
              <a:rPr lang="en-US" sz="1550" u="sng" dirty="0">
                <a:latin typeface="Calibri" panose="020F0502020204030204" pitchFamily="34" charset="0"/>
                <a:cs typeface="Calibri" panose="020F0502020204030204" pitchFamily="34" charset="0"/>
                <a:hlinkClick r:id="rId10"/>
              </a:rPr>
              <a:t>://www.fbi.gov/scams-and-safety/common-scams-and-crimes/spoofing-and-phishing</a:t>
            </a:r>
            <a:endParaRPr lang="en-US" sz="1550" u="sng" dirty="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a:latin typeface="Calibri" panose="020F0502020204030204" pitchFamily="34" charset="0"/>
                <a:cs typeface="Calibri" panose="020F0502020204030204" pitchFamily="34" charset="0"/>
              </a:rPr>
              <a:t>Baker, Ian (February 21, 2022) </a:t>
            </a:r>
            <a:r>
              <a:rPr lang="en-US" sz="1550" i="1" dirty="0">
                <a:latin typeface="Calibri" panose="020F0502020204030204" pitchFamily="34" charset="0"/>
                <a:cs typeface="Calibri" panose="020F0502020204030204" pitchFamily="34" charset="0"/>
              </a:rPr>
              <a:t>The most expensive data breaches of the </a:t>
            </a:r>
            <a:r>
              <a:rPr lang="en-US" sz="1550" i="1" dirty="0" smtClean="0">
                <a:latin typeface="Calibri" panose="020F0502020204030204" pitchFamily="34" charset="0"/>
                <a:cs typeface="Calibri" panose="020F0502020204030204" pitchFamily="34" charset="0"/>
              </a:rPr>
              <a:t>2020s</a:t>
            </a:r>
            <a:endParaRPr lang="en-US" sz="1550" dirty="0">
              <a:latin typeface="Calibri" panose="020F0502020204030204" pitchFamily="34" charset="0"/>
              <a:cs typeface="Calibri" panose="020F0502020204030204" pitchFamily="34" charset="0"/>
            </a:endParaRP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11"/>
              </a:rPr>
              <a:t>https</a:t>
            </a:r>
            <a:r>
              <a:rPr lang="en-US" sz="1550" u="sng" dirty="0">
                <a:latin typeface="Calibri" panose="020F0502020204030204" pitchFamily="34" charset="0"/>
                <a:cs typeface="Calibri" panose="020F0502020204030204" pitchFamily="34" charset="0"/>
                <a:hlinkClick r:id="rId11"/>
              </a:rPr>
              <a:t>://betanews.com/2022/02/21/the-most-expensive-data-breaches-of-the-2020s</a:t>
            </a:r>
            <a:r>
              <a:rPr lang="en-US" sz="1550" u="sng" dirty="0" smtClean="0">
                <a:latin typeface="Calibri" panose="020F0502020204030204" pitchFamily="34" charset="0"/>
                <a:cs typeface="Calibri" panose="020F0502020204030204" pitchFamily="34" charset="0"/>
                <a:hlinkClick r:id="rId11"/>
              </a:rPr>
              <a:t>/</a:t>
            </a:r>
            <a:endParaRPr lang="en-US" sz="1550" u="sng" dirty="0" smtClean="0">
              <a:latin typeface="Calibri" panose="020F0502020204030204" pitchFamily="34" charset="0"/>
              <a:cs typeface="Calibri" panose="020F0502020204030204" pitchFamily="34" charset="0"/>
            </a:endParaRPr>
          </a:p>
          <a:p>
            <a:pPr marL="0" indent="0">
              <a:lnSpc>
                <a:spcPct val="75000"/>
              </a:lnSpc>
              <a:spcBef>
                <a:spcPts val="600"/>
              </a:spcBef>
              <a:buNone/>
            </a:pPr>
            <a:r>
              <a:rPr lang="en-US" sz="1550" dirty="0" smtClean="0">
                <a:latin typeface="Calibri" panose="020F0502020204030204" pitchFamily="34" charset="0"/>
                <a:cs typeface="Calibri" panose="020F0502020204030204" pitchFamily="34" charset="0"/>
              </a:rPr>
              <a:t>Johansen, Allison Grace (March 10, 2020) </a:t>
            </a:r>
            <a:r>
              <a:rPr lang="en-US" sz="1550" i="1" dirty="0">
                <a:latin typeface="Calibri" panose="020F0502020204030204" pitchFamily="34" charset="0"/>
                <a:cs typeface="Calibri" panose="020F0502020204030204" pitchFamily="34" charset="0"/>
              </a:rPr>
              <a:t>What is a data breach</a:t>
            </a:r>
            <a:r>
              <a:rPr lang="en-US" sz="1550" i="1" dirty="0" smtClean="0">
                <a:latin typeface="Calibri" panose="020F0502020204030204" pitchFamily="34" charset="0"/>
                <a:cs typeface="Calibri" panose="020F0502020204030204" pitchFamily="34" charset="0"/>
              </a:rPr>
              <a:t>?</a:t>
            </a:r>
            <a:endParaRPr lang="en-US" sz="1550" dirty="0">
              <a:latin typeface="Calibri" panose="020F0502020204030204" pitchFamily="34" charset="0"/>
              <a:cs typeface="Calibri" panose="020F0502020204030204" pitchFamily="34" charset="0"/>
            </a:endParaRPr>
          </a:p>
          <a:p>
            <a:pPr marL="274320" indent="0">
              <a:lnSpc>
                <a:spcPct val="75000"/>
              </a:lnSpc>
              <a:spcBef>
                <a:spcPts val="600"/>
              </a:spcBef>
              <a:buNone/>
            </a:pPr>
            <a:r>
              <a:rPr lang="en-US" sz="1550" u="sng" dirty="0" smtClean="0">
                <a:latin typeface="Calibri" panose="020F0502020204030204" pitchFamily="34" charset="0"/>
                <a:cs typeface="Calibri" panose="020F0502020204030204" pitchFamily="34" charset="0"/>
                <a:hlinkClick r:id="rId12"/>
              </a:rPr>
              <a:t>https</a:t>
            </a:r>
            <a:r>
              <a:rPr lang="en-US" sz="1550" u="sng" dirty="0">
                <a:latin typeface="Calibri" panose="020F0502020204030204" pitchFamily="34" charset="0"/>
                <a:cs typeface="Calibri" panose="020F0502020204030204" pitchFamily="34" charset="0"/>
                <a:hlinkClick r:id="rId12"/>
              </a:rPr>
              <a:t>://us.norton.com/internetsecurity-privacy-data-breaches-what-you-need-to-know.html</a:t>
            </a:r>
            <a:endParaRPr lang="en-US" sz="15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158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040" y="463804"/>
            <a:ext cx="9905998" cy="424718"/>
          </a:xfrm>
        </p:spPr>
        <p:txBody>
          <a:bodyPr>
            <a:normAutofit fontScale="90000"/>
          </a:bodyPr>
          <a:lstStyle/>
          <a:p>
            <a:r>
              <a:rPr lang="en-US" b="1" dirty="0">
                <a:latin typeface="Calibri" panose="020F0502020204030204" pitchFamily="34" charset="0"/>
                <a:cs typeface="Calibri" panose="020F0502020204030204" pitchFamily="34" charset="0"/>
              </a:rPr>
              <a:t>What is CyberCrime?</a:t>
            </a:r>
          </a:p>
        </p:txBody>
      </p:sp>
      <p:sp>
        <p:nvSpPr>
          <p:cNvPr id="3" name="Content Placeholder 2"/>
          <p:cNvSpPr>
            <a:spLocks noGrp="1"/>
          </p:cNvSpPr>
          <p:nvPr>
            <p:ph idx="1"/>
          </p:nvPr>
        </p:nvSpPr>
        <p:spPr>
          <a:xfrm>
            <a:off x="948905" y="1873577"/>
            <a:ext cx="6346984" cy="4138996"/>
          </a:xfrm>
        </p:spPr>
        <p:txBody>
          <a:bodyPr>
            <a:normAutofit/>
          </a:bodyPr>
          <a:lstStyle/>
          <a:p>
            <a:pPr>
              <a:lnSpc>
                <a:spcPct val="100000"/>
              </a:lnSpc>
            </a:pPr>
            <a:r>
              <a:rPr lang="en-US" sz="1900" dirty="0" smtClean="0">
                <a:latin typeface="Calibri" panose="020F0502020204030204" pitchFamily="34" charset="0"/>
              </a:rPr>
              <a:t>Data </a:t>
            </a:r>
            <a:r>
              <a:rPr lang="en-US" sz="1900" dirty="0">
                <a:latin typeface="Calibri" panose="020F0502020204030204" pitchFamily="34" charset="0"/>
              </a:rPr>
              <a:t>Breach – Sensitive information is stolen from a secure location.</a:t>
            </a:r>
          </a:p>
          <a:p>
            <a:r>
              <a:rPr lang="en-US" sz="1900" dirty="0">
                <a:latin typeface="Calibri" panose="020F0502020204030204" pitchFamily="34" charset="0"/>
              </a:rPr>
              <a:t>Malware – Software created to cause damage or gain access to a computer/network</a:t>
            </a:r>
          </a:p>
          <a:p>
            <a:r>
              <a:rPr lang="en-US" sz="1900" dirty="0">
                <a:latin typeface="Calibri" panose="020F0502020204030204" pitchFamily="34" charset="0"/>
              </a:rPr>
              <a:t>Ransomware – Prevents you from accessing your information until a ransom is paid</a:t>
            </a:r>
          </a:p>
          <a:p>
            <a:r>
              <a:rPr lang="en-US" sz="1900" dirty="0">
                <a:latin typeface="Calibri" panose="020F0502020204030204" pitchFamily="34" charset="0"/>
              </a:rPr>
              <a:t>Identity Theft – Theft of personal information </a:t>
            </a:r>
            <a:r>
              <a:rPr lang="en-US" sz="1900" dirty="0" smtClean="0">
                <a:latin typeface="Calibri" panose="020F0502020204030204" pitchFamily="34" charset="0"/>
              </a:rPr>
              <a:t>then used to </a:t>
            </a:r>
            <a:r>
              <a:rPr lang="en-US" sz="1900" dirty="0">
                <a:latin typeface="Calibri" panose="020F0502020204030204" pitchFamily="34" charset="0"/>
              </a:rPr>
              <a:t>commit theft or fraud</a:t>
            </a:r>
          </a:p>
          <a:p>
            <a:r>
              <a:rPr lang="en-US" sz="1900" dirty="0">
                <a:latin typeface="Calibri" panose="020F0502020204030204" pitchFamily="34" charset="0"/>
              </a:rPr>
              <a:t>Spoofing and Phishing – schemes to trick someone into </a:t>
            </a:r>
            <a:r>
              <a:rPr lang="en-US" sz="1900" dirty="0" smtClean="0">
                <a:latin typeface="Calibri" panose="020F0502020204030204" pitchFamily="34" charset="0"/>
              </a:rPr>
              <a:t>providing </a:t>
            </a:r>
            <a:r>
              <a:rPr lang="en-US" sz="1900" dirty="0">
                <a:latin typeface="Calibri" panose="020F0502020204030204" pitchFamily="34" charset="0"/>
              </a:rPr>
              <a:t>sensitive </a:t>
            </a:r>
            <a:r>
              <a:rPr lang="en-US" sz="1900" dirty="0" smtClean="0">
                <a:latin typeface="Calibri" panose="020F0502020204030204" pitchFamily="34" charset="0"/>
              </a:rPr>
              <a:t>information</a:t>
            </a:r>
          </a:p>
        </p:txBody>
      </p:sp>
      <p:sp>
        <p:nvSpPr>
          <p:cNvPr id="7" name="TextBox 6"/>
          <p:cNvSpPr txBox="1"/>
          <p:nvPr/>
        </p:nvSpPr>
        <p:spPr>
          <a:xfrm>
            <a:off x="8988725" y="5261150"/>
            <a:ext cx="2605176"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Google Trends 5/16/2021 – 5/8/2022</a:t>
            </a:r>
            <a:endParaRPr lang="en-US" sz="1200" i="1" dirty="0">
              <a:latin typeface="Calibri" panose="020F0502020204030204" pitchFamily="34" charset="0"/>
              <a:cs typeface="Calibri" panose="020F0502020204030204" pitchFamily="34" charset="0"/>
            </a:endParaRPr>
          </a:p>
        </p:txBody>
      </p:sp>
      <p:sp>
        <p:nvSpPr>
          <p:cNvPr id="9" name="TextBox 8"/>
          <p:cNvSpPr txBox="1"/>
          <p:nvPr/>
        </p:nvSpPr>
        <p:spPr>
          <a:xfrm>
            <a:off x="948906" y="979503"/>
            <a:ext cx="9538756" cy="984885"/>
          </a:xfrm>
          <a:prstGeom prst="rect">
            <a:avLst/>
          </a:prstGeom>
          <a:noFill/>
        </p:spPr>
        <p:txBody>
          <a:bodyPr wrap="square" rtlCol="0">
            <a:spAutoFit/>
          </a:bodyPr>
          <a:lstStyle/>
          <a:p>
            <a:r>
              <a:rPr lang="en-US" sz="2000" dirty="0">
                <a:latin typeface="Calibri" panose="020F0502020204030204" pitchFamily="34" charset="0"/>
              </a:rPr>
              <a:t>Cybercrime uses a computer, a network and/or the internet to attack and steal information to intentionally harm individuals, corporations, or governments.  </a:t>
            </a:r>
          </a:p>
          <a:p>
            <a:endParaRPr lang="en-US" dirty="0"/>
          </a:p>
        </p:txBody>
      </p:sp>
      <p:sp>
        <p:nvSpPr>
          <p:cNvPr id="4" name="TextBox 3"/>
          <p:cNvSpPr txBox="1"/>
          <p:nvPr/>
        </p:nvSpPr>
        <p:spPr>
          <a:xfrm>
            <a:off x="948905" y="6221621"/>
            <a:ext cx="9853210" cy="276999"/>
          </a:xfrm>
          <a:prstGeom prst="rect">
            <a:avLst/>
          </a:prstGeom>
          <a:noFill/>
        </p:spPr>
        <p:txBody>
          <a:bodyPr wrap="none" rtlCol="0">
            <a:spAutoFit/>
          </a:bodyPr>
          <a:lstStyle/>
          <a:p>
            <a:r>
              <a:rPr lang="en-US" sz="1200" dirty="0" smtClean="0">
                <a:latin typeface="Calibri" panose="020F0502020204030204" pitchFamily="34" charset="0"/>
                <a:cs typeface="Calibri" panose="020F0502020204030204" pitchFamily="34" charset="0"/>
              </a:rPr>
              <a:t>Note – Hacking is a general term used to describe Data Breaches, Malware, Ransomware, Identity Theft, Phishing, Spoofing, and other forms of Cybercrime.</a:t>
            </a:r>
            <a:endParaRPr lang="en-US" sz="1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350036" y="2406770"/>
            <a:ext cx="4165780" cy="2819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8213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9CBF-1A02-4341-B9CA-29F0DCE6C43D}"/>
              </a:ext>
            </a:extLst>
          </p:cNvPr>
          <p:cNvSpPr>
            <a:spLocks noGrp="1"/>
          </p:cNvSpPr>
          <p:nvPr>
            <p:ph type="title"/>
          </p:nvPr>
        </p:nvSpPr>
        <p:spPr>
          <a:xfrm>
            <a:off x="1158666" y="507760"/>
            <a:ext cx="9905998" cy="475651"/>
          </a:xfrm>
        </p:spPr>
        <p:txBody>
          <a:bodyPr>
            <a:normAutofit fontScale="90000"/>
          </a:bodyPr>
          <a:lstStyle/>
          <a:p>
            <a:r>
              <a:rPr lang="en-US" b="1" dirty="0">
                <a:latin typeface="Calibri" panose="020F0502020204030204" pitchFamily="34" charset="0"/>
                <a:cs typeface="Calibri" panose="020F0502020204030204" pitchFamily="34" charset="0"/>
              </a:rPr>
              <a:t>Victims OF CYBERCRIME</a:t>
            </a:r>
          </a:p>
        </p:txBody>
      </p:sp>
      <p:sp>
        <p:nvSpPr>
          <p:cNvPr id="3" name="Content Placeholder 2">
            <a:extLst>
              <a:ext uri="{FF2B5EF4-FFF2-40B4-BE49-F238E27FC236}">
                <a16:creationId xmlns:a16="http://schemas.microsoft.com/office/drawing/2014/main" id="{320B716C-E04A-438C-AA6F-21526A1F583A}"/>
              </a:ext>
            </a:extLst>
          </p:cNvPr>
          <p:cNvSpPr>
            <a:spLocks noGrp="1"/>
          </p:cNvSpPr>
          <p:nvPr>
            <p:ph idx="1"/>
          </p:nvPr>
        </p:nvSpPr>
        <p:spPr>
          <a:xfrm>
            <a:off x="1158666" y="1289285"/>
            <a:ext cx="5858002" cy="4172494"/>
          </a:xfrm>
        </p:spPr>
        <p:txBody>
          <a:bodyPr>
            <a:noAutofit/>
          </a:bodyPr>
          <a:lstStyle/>
          <a:p>
            <a:pPr marL="0" indent="0">
              <a:buNone/>
            </a:pPr>
            <a:r>
              <a:rPr lang="en-US" sz="2000" dirty="0">
                <a:latin typeface="Calibri" panose="020F0502020204030204" pitchFamily="34" charset="0"/>
                <a:cs typeface="Calibri" panose="020F0502020204030204" pitchFamily="34" charset="0"/>
              </a:rPr>
              <a:t>When an institution (banks, hospitals) or large business (Macy’s, Target) is hacked and has data stolen, recovery is quick, and the news runs a story about it 6 months later.  When a person is a victim of cybercrime, they will spend months changing email addresses, user ids, and passwords, contacting creditors, and restoring their computers.  At the cost of billions of dollars per year and most individuals never know they have been attacked.  </a:t>
            </a:r>
            <a:r>
              <a:rPr lang="en-US" sz="2000" dirty="0" smtClean="0">
                <a:latin typeface="Calibri" panose="020F0502020204030204" pitchFamily="34" charset="0"/>
                <a:cs typeface="Calibri" panose="020F0502020204030204" pitchFamily="34" charset="0"/>
              </a:rPr>
              <a:t>Most people </a:t>
            </a:r>
            <a:r>
              <a:rPr lang="en-US" sz="2000" dirty="0">
                <a:latin typeface="Calibri" panose="020F0502020204030204" pitchFamily="34" charset="0"/>
                <a:cs typeface="Calibri" panose="020F0502020204030204" pitchFamily="34" charset="0"/>
              </a:rPr>
              <a:t>over 50 do not have the technical knowledge making them particularly vulnerable to cybercrime.</a:t>
            </a:r>
          </a:p>
        </p:txBody>
      </p:sp>
      <p:pic>
        <p:nvPicPr>
          <p:cNvPr id="4" name="Picture 3"/>
          <p:cNvPicPr>
            <a:picLocks noChangeAspect="1"/>
          </p:cNvPicPr>
          <p:nvPr/>
        </p:nvPicPr>
        <p:blipFill>
          <a:blip r:embed="rId2"/>
          <a:stretch>
            <a:fillRect/>
          </a:stretch>
        </p:blipFill>
        <p:spPr>
          <a:xfrm>
            <a:off x="7231445" y="1199606"/>
            <a:ext cx="3944680" cy="4680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18B70F9-BFAE-4257-B6FB-AACD3A089330}"/>
              </a:ext>
            </a:extLst>
          </p:cNvPr>
          <p:cNvSpPr txBox="1"/>
          <p:nvPr/>
        </p:nvSpPr>
        <p:spPr>
          <a:xfrm>
            <a:off x="9203785" y="5879736"/>
            <a:ext cx="2106410"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FBI Internet Crime Report 2021</a:t>
            </a:r>
          </a:p>
        </p:txBody>
      </p:sp>
    </p:spTree>
    <p:extLst>
      <p:ext uri="{BB962C8B-B14F-4D97-AF65-F5344CB8AC3E}">
        <p14:creationId xmlns:p14="http://schemas.microsoft.com/office/powerpoint/2010/main" val="114413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C999-37B8-4340-88F3-2B89C3AD2B88}"/>
              </a:ext>
            </a:extLst>
          </p:cNvPr>
          <p:cNvSpPr>
            <a:spLocks noGrp="1"/>
          </p:cNvSpPr>
          <p:nvPr>
            <p:ph type="title"/>
          </p:nvPr>
        </p:nvSpPr>
        <p:spPr>
          <a:xfrm>
            <a:off x="1150039" y="484036"/>
            <a:ext cx="9905998" cy="480659"/>
          </a:xfrm>
        </p:spPr>
        <p:txBody>
          <a:bodyPr>
            <a:normAutofit fontScale="90000"/>
          </a:bodyPr>
          <a:lstStyle/>
          <a:p>
            <a:r>
              <a:rPr lang="en-US" b="1" dirty="0">
                <a:latin typeface="Calibri" panose="020F0502020204030204" pitchFamily="34" charset="0"/>
                <a:cs typeface="Calibri" panose="020F0502020204030204" pitchFamily="34" charset="0"/>
              </a:rPr>
              <a:t>Types of Cybercrime – Malware </a:t>
            </a:r>
          </a:p>
        </p:txBody>
      </p:sp>
      <p:sp>
        <p:nvSpPr>
          <p:cNvPr id="3" name="Content Placeholder 2">
            <a:extLst>
              <a:ext uri="{FF2B5EF4-FFF2-40B4-BE49-F238E27FC236}">
                <a16:creationId xmlns:a16="http://schemas.microsoft.com/office/drawing/2014/main" id="{195DDB66-A0E2-423F-B0EE-1A9F7E2F6865}"/>
              </a:ext>
            </a:extLst>
          </p:cNvPr>
          <p:cNvSpPr>
            <a:spLocks noGrp="1"/>
          </p:cNvSpPr>
          <p:nvPr>
            <p:ph idx="1"/>
          </p:nvPr>
        </p:nvSpPr>
        <p:spPr>
          <a:xfrm>
            <a:off x="1150039" y="2811509"/>
            <a:ext cx="5949501" cy="2967296"/>
          </a:xfrm>
        </p:spPr>
        <p:txBody>
          <a:bodyPr>
            <a:normAutofit lnSpcReduction="10000"/>
          </a:bodyPr>
          <a:lstStyle/>
          <a:p>
            <a:r>
              <a:rPr lang="en-US" sz="2000" dirty="0" smtClean="0">
                <a:latin typeface="Calibri" panose="020F0502020204030204" pitchFamily="34" charset="0"/>
                <a:cs typeface="Calibri" panose="020F0502020204030204" pitchFamily="34" charset="0"/>
              </a:rPr>
              <a:t>38% of Malware is disguised as a Word </a:t>
            </a:r>
            <a:r>
              <a:rPr lang="en-US" sz="2000" dirty="0">
                <a:latin typeface="Calibri" panose="020F0502020204030204" pitchFamily="34" charset="0"/>
                <a:cs typeface="Calibri" panose="020F0502020204030204" pitchFamily="34" charset="0"/>
              </a:rPr>
              <a:t>d</a:t>
            </a:r>
            <a:r>
              <a:rPr lang="en-US" sz="2000" dirty="0" smtClean="0">
                <a:latin typeface="Calibri" panose="020F0502020204030204" pitchFamily="34" charset="0"/>
                <a:cs typeface="Calibri" panose="020F0502020204030204" pitchFamily="34" charset="0"/>
              </a:rPr>
              <a:t>ocument sent in emails.</a:t>
            </a:r>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Mobile malware targets older versions of Android phones.</a:t>
            </a:r>
          </a:p>
          <a:p>
            <a:r>
              <a:rPr lang="en-US" sz="2000" dirty="0" smtClean="0">
                <a:latin typeface="Calibri" panose="020F0502020204030204" pitchFamily="34" charset="0"/>
                <a:cs typeface="Calibri" panose="020F0502020204030204" pitchFamily="34" charset="0"/>
              </a:rPr>
              <a:t>24,000 malicious apps are blocked every day.</a:t>
            </a:r>
          </a:p>
          <a:p>
            <a:r>
              <a:rPr lang="en-US" sz="2000" dirty="0" smtClean="0">
                <a:latin typeface="Calibri" panose="020F0502020204030204" pitchFamily="34" charset="0"/>
                <a:cs typeface="Calibri" panose="020F0502020204030204" pitchFamily="34" charset="0"/>
              </a:rPr>
              <a:t>Hackers buy advertising space and send people to a webpage infected with malware.</a:t>
            </a:r>
          </a:p>
        </p:txBody>
      </p:sp>
      <p:pic>
        <p:nvPicPr>
          <p:cNvPr id="7" name="Picture 6">
            <a:extLst>
              <a:ext uri="{FF2B5EF4-FFF2-40B4-BE49-F238E27FC236}">
                <a16:creationId xmlns:a16="http://schemas.microsoft.com/office/drawing/2014/main" id="{B311EDD9-4D06-4A07-8EC4-05CE6D77E953}"/>
              </a:ext>
            </a:extLst>
          </p:cNvPr>
          <p:cNvPicPr>
            <a:picLocks noChangeAspect="1"/>
          </p:cNvPicPr>
          <p:nvPr/>
        </p:nvPicPr>
        <p:blipFill>
          <a:blip r:embed="rId2"/>
          <a:stretch>
            <a:fillRect/>
          </a:stretch>
        </p:blipFill>
        <p:spPr>
          <a:xfrm>
            <a:off x="7099540" y="2811509"/>
            <a:ext cx="3988439" cy="2801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A5A65F22-EC40-46C9-9A7C-3DC66BCD5EB9}"/>
              </a:ext>
            </a:extLst>
          </p:cNvPr>
          <p:cNvSpPr txBox="1"/>
          <p:nvPr/>
        </p:nvSpPr>
        <p:spPr>
          <a:xfrm>
            <a:off x="9834164" y="5640305"/>
            <a:ext cx="1221873"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SafetyDetectives</a:t>
            </a:r>
          </a:p>
        </p:txBody>
      </p:sp>
      <p:sp>
        <p:nvSpPr>
          <p:cNvPr id="5" name="TextBox 4"/>
          <p:cNvSpPr txBox="1"/>
          <p:nvPr/>
        </p:nvSpPr>
        <p:spPr>
          <a:xfrm>
            <a:off x="1150039" y="1114239"/>
            <a:ext cx="9905998"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Malware (malicious software) was developed to steal data and damage or destroy computers and computer systems. In March 2022 over 8 million new malware programs were identified.  This type of Cybercrime affects everyone resulting in ever-growing costs for businesses, institutions, and individuals. </a:t>
            </a:r>
          </a:p>
        </p:txBody>
      </p:sp>
    </p:spTree>
    <p:extLst>
      <p:ext uri="{BB962C8B-B14F-4D97-AF65-F5344CB8AC3E}">
        <p14:creationId xmlns:p14="http://schemas.microsoft.com/office/powerpoint/2010/main" val="3471939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292" y="474091"/>
            <a:ext cx="9905998" cy="528796"/>
          </a:xfrm>
        </p:spPr>
        <p:txBody>
          <a:bodyPr>
            <a:normAutofit fontScale="90000"/>
          </a:bodyPr>
          <a:lstStyle/>
          <a:p>
            <a:r>
              <a:rPr lang="en-US" b="1" dirty="0">
                <a:latin typeface="Calibri" panose="020F0502020204030204" pitchFamily="34" charset="0"/>
                <a:cs typeface="Calibri" panose="020F0502020204030204" pitchFamily="34" charset="0"/>
              </a:rPr>
              <a:t>Types of Cybercrime – </a:t>
            </a:r>
            <a:r>
              <a:rPr lang="en-US" b="1" dirty="0" smtClean="0">
                <a:latin typeface="Calibri" panose="020F0502020204030204" pitchFamily="34" charset="0"/>
                <a:cs typeface="Calibri" panose="020F0502020204030204" pitchFamily="34" charset="0"/>
              </a:rPr>
              <a:t>Ransomware</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76326" y="1252673"/>
            <a:ext cx="10209210" cy="785364"/>
          </a:xfrm>
        </p:spPr>
        <p:txBody>
          <a:bodyPr>
            <a:noAutofit/>
          </a:bodyPr>
          <a:lstStyle/>
          <a:p>
            <a:pPr marL="0" indent="0">
              <a:buNone/>
            </a:pPr>
            <a:r>
              <a:rPr lang="en-US" sz="2000" dirty="0">
                <a:latin typeface="Calibri" panose="020F0502020204030204" pitchFamily="34" charset="0"/>
                <a:cs typeface="Calibri" panose="020F0502020204030204" pitchFamily="34" charset="0"/>
              </a:rPr>
              <a:t>Ransomware is created to block access to computer systems using encryption until the money is paid.  There is no guarantee the computer(s) will be released if the ransom is paid.</a:t>
            </a: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875461" y="2918173"/>
            <a:ext cx="4410075" cy="2374656"/>
          </a:xfrm>
          <a:prstGeom prst="rect">
            <a:avLst/>
          </a:prstGeom>
          <a:ln w="34925">
            <a:solidFill>
              <a:schemeClr val="bg1">
                <a:alpha val="74000"/>
              </a:schemeClr>
            </a:solidFill>
          </a:ln>
        </p:spPr>
      </p:pic>
      <p:sp>
        <p:nvSpPr>
          <p:cNvPr id="6" name="TextBox 5"/>
          <p:cNvSpPr txBox="1"/>
          <p:nvPr/>
        </p:nvSpPr>
        <p:spPr>
          <a:xfrm>
            <a:off x="973348" y="2287823"/>
            <a:ext cx="5419724" cy="3635354"/>
          </a:xfrm>
          <a:prstGeom prst="rect">
            <a:avLst/>
          </a:prstGeom>
          <a:noFill/>
        </p:spPr>
        <p:txBody>
          <a:bodyPr wrap="square" rtlCol="0">
            <a:spAutoFit/>
          </a:bodyPr>
          <a:lstStyle/>
          <a:p>
            <a:pPr marL="228600" indent="-228600">
              <a:lnSpc>
                <a:spcPct val="110000"/>
              </a:lnSpc>
              <a:spcBef>
                <a:spcPts val="1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50% of victims paid the ransom, but only 25% of those who pay the ransom received their complete </a:t>
            </a:r>
            <a:r>
              <a:rPr lang="en-US" sz="2000" dirty="0" smtClean="0">
                <a:latin typeface="Calibri" panose="020F0502020204030204" pitchFamily="34" charset="0"/>
                <a:cs typeface="Calibri" panose="020F0502020204030204" pitchFamily="34" charset="0"/>
              </a:rPr>
              <a:t>data in return.</a:t>
            </a:r>
            <a:endParaRPr lang="en-US" sz="2000" dirty="0">
              <a:latin typeface="Calibri" panose="020F0502020204030204" pitchFamily="34" charset="0"/>
              <a:cs typeface="Calibri" panose="020F0502020204030204" pitchFamily="34" charset="0"/>
            </a:endParaRPr>
          </a:p>
          <a:p>
            <a:pPr marL="228600" indent="-228600">
              <a:lnSpc>
                <a:spcPct val="110000"/>
              </a:lnSpc>
              <a:spcBef>
                <a:spcPts val="1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Ransomware attacks increased 800% during the pandemic.</a:t>
            </a:r>
          </a:p>
          <a:p>
            <a:pPr marL="228600" indent="-228600">
              <a:lnSpc>
                <a:spcPct val="110000"/>
              </a:lnSpc>
              <a:spcBef>
                <a:spcPts val="1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85% of attacks target windows </a:t>
            </a:r>
            <a:r>
              <a:rPr lang="en-US" sz="2000" dirty="0" smtClean="0">
                <a:latin typeface="Calibri" panose="020F0502020204030204" pitchFamily="34" charset="0"/>
                <a:cs typeface="Calibri" panose="020F0502020204030204" pitchFamily="34" charset="0"/>
              </a:rPr>
              <a:t>systems.</a:t>
            </a:r>
            <a:endParaRPr lang="en-US" sz="2000" dirty="0">
              <a:latin typeface="Calibri" panose="020F0502020204030204" pitchFamily="34" charset="0"/>
              <a:cs typeface="Calibri" panose="020F0502020204030204" pitchFamily="34" charset="0"/>
            </a:endParaRPr>
          </a:p>
          <a:p>
            <a:pPr marL="228600" indent="-228600">
              <a:lnSpc>
                <a:spcPct val="110000"/>
              </a:lnSpc>
              <a:spcBef>
                <a:spcPts val="1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In 2021, ransomware accounted for $50 million in lost revenue</a:t>
            </a:r>
            <a:r>
              <a:rPr lang="en-US" sz="2000" dirty="0" smtClean="0">
                <a:latin typeface="Calibri" panose="020F0502020204030204" pitchFamily="34" charset="0"/>
                <a:cs typeface="Calibri" panose="020F0502020204030204" pitchFamily="34" charset="0"/>
              </a:rPr>
              <a:t>.</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 average ransom is now over $6,000.</a:t>
            </a:r>
            <a:endParaRPr lang="en-US" sz="2000" dirty="0">
              <a:latin typeface="Calibri" panose="020F0502020204030204" pitchFamily="34" charset="0"/>
              <a:cs typeface="Calibri" panose="020F0502020204030204" pitchFamily="34" charset="0"/>
            </a:endParaRPr>
          </a:p>
        </p:txBody>
      </p:sp>
      <p:sp>
        <p:nvSpPr>
          <p:cNvPr id="7" name="TextBox 6"/>
          <p:cNvSpPr txBox="1"/>
          <p:nvPr/>
        </p:nvSpPr>
        <p:spPr>
          <a:xfrm>
            <a:off x="10482303" y="5350047"/>
            <a:ext cx="803233" cy="276999"/>
          </a:xfrm>
          <a:prstGeom prst="rect">
            <a:avLst/>
          </a:prstGeom>
          <a:noFill/>
        </p:spPr>
        <p:txBody>
          <a:bodyPr wrap="none" rtlCol="0">
            <a:spAutoFit/>
          </a:bodyPr>
          <a:lstStyle/>
          <a:p>
            <a:r>
              <a:rPr lang="en-US" sz="1200" i="1" dirty="0" smtClean="0">
                <a:latin typeface="Calibri" panose="020F0502020204030204" pitchFamily="34" charset="0"/>
                <a:cs typeface="Calibri" panose="020F0502020204030204" pitchFamily="34" charset="0"/>
              </a:rPr>
              <a:t>Kaspersky</a:t>
            </a:r>
            <a:endParaRPr lang="en-US" sz="12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823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93866"/>
            <a:ext cx="9905998" cy="364893"/>
          </a:xfrm>
        </p:spPr>
        <p:txBody>
          <a:bodyPr>
            <a:normAutofit fontScale="90000"/>
          </a:bodyPr>
          <a:lstStyle/>
          <a:p>
            <a:r>
              <a:rPr lang="en-US" b="1" dirty="0">
                <a:latin typeface="Calibri" panose="020F0502020204030204" pitchFamily="34" charset="0"/>
                <a:cs typeface="Calibri" panose="020F0502020204030204" pitchFamily="34" charset="0"/>
              </a:rPr>
              <a:t>Types of Cybercrime – </a:t>
            </a:r>
            <a:r>
              <a:rPr lang="en-US" b="1" dirty="0" smtClean="0">
                <a:latin typeface="Calibri" panose="020F0502020204030204" pitchFamily="34" charset="0"/>
                <a:cs typeface="Calibri" panose="020F0502020204030204" pitchFamily="34" charset="0"/>
              </a:rPr>
              <a:t>Identity Theft</a:t>
            </a:r>
            <a:endParaRPr lang="en-US" dirty="0"/>
          </a:p>
        </p:txBody>
      </p:sp>
      <p:sp>
        <p:nvSpPr>
          <p:cNvPr id="3" name="Content Placeholder 2"/>
          <p:cNvSpPr>
            <a:spLocks noGrp="1"/>
          </p:cNvSpPr>
          <p:nvPr>
            <p:ph idx="1"/>
          </p:nvPr>
        </p:nvSpPr>
        <p:spPr>
          <a:xfrm>
            <a:off x="854015" y="921265"/>
            <a:ext cx="10627744" cy="1629673"/>
          </a:xfrm>
        </p:spPr>
        <p:txBody>
          <a:bodyPr>
            <a:normAutofit/>
          </a:bodyPr>
          <a:lstStyle/>
          <a:p>
            <a:pPr marL="0" indent="0">
              <a:buNone/>
            </a:pPr>
            <a:r>
              <a:rPr lang="en-US" sz="1900" dirty="0">
                <a:latin typeface="Calibri" panose="020F0502020204030204" pitchFamily="34" charset="0"/>
                <a:cs typeface="Calibri" panose="020F0502020204030204" pitchFamily="34" charset="0"/>
              </a:rPr>
              <a:t>Identity Theft is when someone steals and uses personal identification, like a name or Social Security or driver's license number, without permission to commit fraud or other crimes.  The cybercriminal uses this account information to take over the victim's accounts, apply for credit </a:t>
            </a:r>
            <a:r>
              <a:rPr lang="en-US" sz="1900" dirty="0" smtClean="0">
                <a:latin typeface="Calibri" panose="020F0502020204030204" pitchFamily="34" charset="0"/>
                <a:cs typeface="Calibri" panose="020F0502020204030204" pitchFamily="34" charset="0"/>
              </a:rPr>
              <a:t>cards</a:t>
            </a:r>
            <a:r>
              <a:rPr lang="en-US" sz="1900" dirty="0">
                <a:latin typeface="Calibri" panose="020F0502020204030204" pitchFamily="34" charset="0"/>
                <a:cs typeface="Calibri" panose="020F0502020204030204" pitchFamily="34" charset="0"/>
              </a:rPr>
              <a:t>, make purchases, draining bank accounts, essentially taking over their lives. </a:t>
            </a:r>
            <a:endParaRPr lang="en-US" sz="1900" dirty="0" smtClean="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449311" y="2898474"/>
            <a:ext cx="4161844" cy="2446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952558" y="5407442"/>
            <a:ext cx="1529201" cy="276999"/>
          </a:xfrm>
          <a:prstGeom prst="rect">
            <a:avLst/>
          </a:prstGeom>
          <a:noFill/>
        </p:spPr>
        <p:txBody>
          <a:bodyPr wrap="none" rtlCol="0">
            <a:spAutoFit/>
          </a:bodyPr>
          <a:lstStyle/>
          <a:p>
            <a:r>
              <a:rPr lang="en-US" sz="1200" i="1" dirty="0" smtClean="0">
                <a:latin typeface="Calibri" panose="020F0502020204030204" pitchFamily="34" charset="0"/>
                <a:cs typeface="Calibri" panose="020F0502020204030204" pitchFamily="34" charset="0"/>
              </a:rPr>
              <a:t>ConsumerAffairs.com</a:t>
            </a:r>
            <a:endParaRPr lang="en-US" sz="1200" i="1" dirty="0">
              <a:latin typeface="Calibri" panose="020F0502020204030204" pitchFamily="34" charset="0"/>
              <a:cs typeface="Calibri" panose="020F0502020204030204" pitchFamily="34" charset="0"/>
            </a:endParaRPr>
          </a:p>
        </p:txBody>
      </p:sp>
      <p:sp>
        <p:nvSpPr>
          <p:cNvPr id="6" name="TextBox 5"/>
          <p:cNvSpPr txBox="1"/>
          <p:nvPr/>
        </p:nvSpPr>
        <p:spPr>
          <a:xfrm>
            <a:off x="854015" y="2484048"/>
            <a:ext cx="6340415" cy="3564053"/>
          </a:xfrm>
          <a:prstGeom prst="rect">
            <a:avLst/>
          </a:prstGeom>
          <a:noFill/>
        </p:spPr>
        <p:txBody>
          <a:bodyPr wrap="square" rtlCol="0">
            <a:spAutoFit/>
          </a:bodyPr>
          <a:lstStyle/>
          <a:p>
            <a:pPr marL="228600" indent="-228600">
              <a:lnSpc>
                <a:spcPct val="110000"/>
              </a:lnSpc>
              <a:spcBef>
                <a:spcPts val="900"/>
              </a:spcBef>
              <a:buFont typeface="Arial" panose="020B0604020202020204" pitchFamily="34" charset="0"/>
              <a:buChar char="•"/>
            </a:pPr>
            <a:r>
              <a:rPr lang="en-US" sz="1900" dirty="0">
                <a:latin typeface="Calibri" panose="020F0502020204030204" pitchFamily="34" charset="0"/>
                <a:cs typeface="Calibri" panose="020F0502020204030204" pitchFamily="34" charset="0"/>
              </a:rPr>
              <a:t>Children and Seniors are at most risk of Identity Theft</a:t>
            </a:r>
            <a:r>
              <a:rPr lang="en-US" sz="1900" dirty="0" smtClean="0">
                <a:latin typeface="Calibri" panose="020F0502020204030204" pitchFamily="34" charset="0"/>
                <a:cs typeface="Calibri" panose="020F0502020204030204" pitchFamily="34" charset="0"/>
              </a:rPr>
              <a:t>.</a:t>
            </a:r>
          </a:p>
          <a:p>
            <a:pPr marL="228600" indent="-228600">
              <a:lnSpc>
                <a:spcPct val="110000"/>
              </a:lnSpc>
              <a:spcBef>
                <a:spcPts val="9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Losses tied to child ID fraud average $737 per family.</a:t>
            </a:r>
            <a:endParaRPr lang="en-US" sz="1900" dirty="0">
              <a:latin typeface="Calibri" panose="020F0502020204030204" pitchFamily="34" charset="0"/>
              <a:cs typeface="Calibri" panose="020F0502020204030204" pitchFamily="34" charset="0"/>
            </a:endParaRPr>
          </a:p>
          <a:p>
            <a:pPr marL="228600" indent="-228600">
              <a:lnSpc>
                <a:spcPct val="110000"/>
              </a:lnSpc>
              <a:spcBef>
                <a:spcPts val="9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Identity thieves can use your medical insurance or steal your tax refund</a:t>
            </a:r>
          </a:p>
          <a:p>
            <a:pPr marL="228600" indent="-228600">
              <a:lnSpc>
                <a:spcPct val="110000"/>
              </a:lnSpc>
              <a:spcBef>
                <a:spcPts val="9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Fake identities can be created and used, if arrested.</a:t>
            </a:r>
          </a:p>
          <a:p>
            <a:pPr marL="228600" indent="-228600">
              <a:lnSpc>
                <a:spcPct val="110000"/>
              </a:lnSpc>
              <a:spcBef>
                <a:spcPts val="9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After assuming your identity, thieves can transfer the title of your home and sell it.</a:t>
            </a:r>
          </a:p>
          <a:p>
            <a:pPr marL="228600" indent="-228600">
              <a:lnSpc>
                <a:spcPct val="110000"/>
              </a:lnSpc>
              <a:spcBef>
                <a:spcPts val="9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It can take years to restore credit, return stolen money and property, and prove fraudulent purchases.</a:t>
            </a:r>
          </a:p>
        </p:txBody>
      </p:sp>
    </p:spTree>
    <p:extLst>
      <p:ext uri="{BB962C8B-B14F-4D97-AF65-F5344CB8AC3E}">
        <p14:creationId xmlns:p14="http://schemas.microsoft.com/office/powerpoint/2010/main" val="971237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8738"/>
            <a:ext cx="9905998" cy="565235"/>
          </a:xfrm>
        </p:spPr>
        <p:txBody>
          <a:bodyPr>
            <a:normAutofit fontScale="90000"/>
          </a:bodyPr>
          <a:lstStyle/>
          <a:p>
            <a:r>
              <a:rPr lang="en-US" b="1" dirty="0">
                <a:latin typeface="Calibri" panose="020F0502020204030204" pitchFamily="34" charset="0"/>
                <a:cs typeface="Calibri" panose="020F0502020204030204" pitchFamily="34" charset="0"/>
              </a:rPr>
              <a:t>Types of Cybercrime – </a:t>
            </a:r>
            <a:r>
              <a:rPr lang="en-US" b="1" dirty="0" smtClean="0">
                <a:latin typeface="Calibri" panose="020F0502020204030204" pitchFamily="34" charset="0"/>
                <a:cs typeface="Calibri" panose="020F0502020204030204" pitchFamily="34" charset="0"/>
              </a:rPr>
              <a:t>Spoofing and Phishing</a:t>
            </a:r>
            <a:endParaRPr lang="en-US" dirty="0"/>
          </a:p>
        </p:txBody>
      </p:sp>
      <p:sp>
        <p:nvSpPr>
          <p:cNvPr id="3" name="Content Placeholder 2"/>
          <p:cNvSpPr>
            <a:spLocks noGrp="1"/>
          </p:cNvSpPr>
          <p:nvPr>
            <p:ph idx="1"/>
          </p:nvPr>
        </p:nvSpPr>
        <p:spPr>
          <a:xfrm>
            <a:off x="1141412" y="1023657"/>
            <a:ext cx="9905999" cy="1682150"/>
          </a:xfrm>
        </p:spPr>
        <p:txBody>
          <a:bodyPr>
            <a:normAutofit/>
          </a:bodyPr>
          <a:lstStyle/>
          <a:p>
            <a:pPr marL="0" indent="0">
              <a:buNone/>
            </a:pPr>
            <a:r>
              <a:rPr lang="en-US" sz="2000" dirty="0">
                <a:latin typeface="Calibri" panose="020F0502020204030204" pitchFamily="34" charset="0"/>
                <a:cs typeface="Calibri" panose="020F0502020204030204" pitchFamily="34" charset="0"/>
              </a:rPr>
              <a:t>Phishing uses unsolicited email, text messages, and telephone calls purportedly from a legitimate company requesting personal, financial, and login credentials.  Spoofing is email addresses, and phone numbers that appear legitimate used to make mass </a:t>
            </a:r>
            <a:r>
              <a:rPr lang="en-US" sz="2000" dirty="0" smtClean="0">
                <a:latin typeface="Calibri" panose="020F0502020204030204" pitchFamily="34" charset="0"/>
                <a:cs typeface="Calibri" panose="020F0502020204030204" pitchFamily="34" charset="0"/>
              </a:rPr>
              <a:t>rob calls </a:t>
            </a:r>
            <a:r>
              <a:rPr lang="en-US" sz="2000" dirty="0">
                <a:latin typeface="Calibri" panose="020F0502020204030204" pitchFamily="34" charset="0"/>
                <a:cs typeface="Calibri" panose="020F0502020204030204" pitchFamily="34" charset="0"/>
              </a:rPr>
              <a:t>and send mass emails.  Both are used in connection with other crime types. </a:t>
            </a:r>
          </a:p>
        </p:txBody>
      </p:sp>
      <p:sp>
        <p:nvSpPr>
          <p:cNvPr id="5" name="TextBox 4"/>
          <p:cNvSpPr txBox="1"/>
          <p:nvPr/>
        </p:nvSpPr>
        <p:spPr>
          <a:xfrm>
            <a:off x="1150171" y="2870662"/>
            <a:ext cx="6363437" cy="3026470"/>
          </a:xfrm>
          <a:prstGeom prst="rect">
            <a:avLst/>
          </a:prstGeom>
          <a:noFill/>
        </p:spPr>
        <p:txBody>
          <a:bodyPr wrap="square" rtlCol="0">
            <a:spAutoFit/>
          </a:bodyPr>
          <a:lstStyle/>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Spoofed emails look like they come from family members asking for favors or money.</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Spoofing has affected the stock market by appearing to increase demand.</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Phishing emails send you to realistic looking websites where you are tricked into entering your personal information.</a:t>
            </a:r>
          </a:p>
          <a:p>
            <a:endParaRPr lang="en-US" sz="2000" dirty="0" smtClean="0">
              <a:latin typeface="Calibri" panose="020F0502020204030204" pitchFamily="34" charset="0"/>
              <a:cs typeface="Calibri" panose="020F0502020204030204" pitchFamily="34" charset="0"/>
            </a:endParaRPr>
          </a:p>
        </p:txBody>
      </p:sp>
      <p:sp>
        <p:nvSpPr>
          <p:cNvPr id="6" name="TextBox 5"/>
          <p:cNvSpPr txBox="1"/>
          <p:nvPr/>
        </p:nvSpPr>
        <p:spPr>
          <a:xfrm>
            <a:off x="9458586" y="5382065"/>
            <a:ext cx="2152569" cy="276999"/>
          </a:xfrm>
          <a:prstGeom prst="rect">
            <a:avLst/>
          </a:prstGeom>
          <a:noFill/>
        </p:spPr>
        <p:txBody>
          <a:bodyPr wrap="square" rtlCol="0">
            <a:spAutoFit/>
          </a:bodyPr>
          <a:lstStyle/>
          <a:p>
            <a:r>
              <a:rPr lang="en-US" sz="1200" i="1" dirty="0">
                <a:latin typeface="Calibri" panose="020F0502020204030204" pitchFamily="34" charset="0"/>
                <a:cs typeface="Calibri" panose="020F0502020204030204" pitchFamily="34" charset="0"/>
              </a:rPr>
              <a:t>FBI Internet Crime Report 2021</a:t>
            </a:r>
          </a:p>
        </p:txBody>
      </p:sp>
      <p:pic>
        <p:nvPicPr>
          <p:cNvPr id="7" name="Picture 6"/>
          <p:cNvPicPr>
            <a:picLocks noChangeAspect="1"/>
          </p:cNvPicPr>
          <p:nvPr/>
        </p:nvPicPr>
        <p:blipFill>
          <a:blip r:embed="rId2"/>
          <a:stretch>
            <a:fillRect/>
          </a:stretch>
        </p:blipFill>
        <p:spPr>
          <a:xfrm>
            <a:off x="7513608" y="2948300"/>
            <a:ext cx="4019909" cy="2433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6073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3DD2-4DCE-407A-B40C-8762B9A45C31}"/>
              </a:ext>
            </a:extLst>
          </p:cNvPr>
          <p:cNvSpPr>
            <a:spLocks noGrp="1"/>
          </p:cNvSpPr>
          <p:nvPr>
            <p:ph type="title"/>
          </p:nvPr>
        </p:nvSpPr>
        <p:spPr>
          <a:xfrm>
            <a:off x="1141412" y="499352"/>
            <a:ext cx="9905998" cy="503447"/>
          </a:xfrm>
        </p:spPr>
        <p:txBody>
          <a:bodyPr>
            <a:normAutofit fontScale="90000"/>
          </a:bodyPr>
          <a:lstStyle/>
          <a:p>
            <a:r>
              <a:rPr lang="en-US" b="1" dirty="0">
                <a:latin typeface="Calibri" panose="020F0502020204030204" pitchFamily="34" charset="0"/>
                <a:cs typeface="Calibri" panose="020F0502020204030204" pitchFamily="34" charset="0"/>
              </a:rPr>
              <a:t>Types of Cybercrime – Data Breach</a:t>
            </a:r>
          </a:p>
        </p:txBody>
      </p:sp>
      <p:sp>
        <p:nvSpPr>
          <p:cNvPr id="3" name="Content Placeholder 2">
            <a:extLst>
              <a:ext uri="{FF2B5EF4-FFF2-40B4-BE49-F238E27FC236}">
                <a16:creationId xmlns:a16="http://schemas.microsoft.com/office/drawing/2014/main" id="{DBF44707-39BD-465F-A41F-7392B844B683}"/>
              </a:ext>
            </a:extLst>
          </p:cNvPr>
          <p:cNvSpPr>
            <a:spLocks noGrp="1"/>
          </p:cNvSpPr>
          <p:nvPr>
            <p:ph idx="1"/>
          </p:nvPr>
        </p:nvSpPr>
        <p:spPr>
          <a:xfrm>
            <a:off x="1141412" y="1039005"/>
            <a:ext cx="10409358" cy="1548920"/>
          </a:xfrm>
        </p:spPr>
        <p:txBody>
          <a:bodyPr>
            <a:normAutofit/>
          </a:bodyPr>
          <a:lstStyle/>
          <a:p>
            <a:pPr marL="0" indent="0">
              <a:buNone/>
            </a:pPr>
            <a:r>
              <a:rPr lang="en-US" sz="1900" dirty="0">
                <a:latin typeface="Calibri" panose="020F0502020204030204" pitchFamily="34" charset="0"/>
                <a:cs typeface="Calibri" panose="020F0502020204030204" pitchFamily="34" charset="0"/>
              </a:rPr>
              <a:t>Data Breaches affect everyone; sensitive information is stolen from an institution, business, or personal devices.  Data breaches are profitable for hackers seeking personally identifiable information to steal money, compromise identities, or sell over the dark web.  They are a costly expense that can damage lives and reputations and take time to repair. </a:t>
            </a:r>
          </a:p>
        </p:txBody>
      </p:sp>
      <p:sp>
        <p:nvSpPr>
          <p:cNvPr id="5" name="TextBox 4"/>
          <p:cNvSpPr txBox="1"/>
          <p:nvPr/>
        </p:nvSpPr>
        <p:spPr>
          <a:xfrm>
            <a:off x="10566373" y="5598780"/>
            <a:ext cx="793807" cy="276999"/>
          </a:xfrm>
          <a:prstGeom prst="rect">
            <a:avLst/>
          </a:prstGeom>
          <a:noFill/>
        </p:spPr>
        <p:txBody>
          <a:bodyPr wrap="none" rtlCol="0">
            <a:spAutoFit/>
          </a:bodyPr>
          <a:lstStyle/>
          <a:p>
            <a:r>
              <a:rPr lang="en-US" sz="1200" i="1" dirty="0" smtClean="0">
                <a:latin typeface="Calibri" panose="020F0502020204030204" pitchFamily="34" charset="0"/>
                <a:cs typeface="Calibri" panose="020F0502020204030204" pitchFamily="34" charset="0"/>
              </a:rPr>
              <a:t>Betanews</a:t>
            </a:r>
            <a:endParaRPr lang="en-US" sz="1200" i="1" dirty="0">
              <a:latin typeface="Calibri" panose="020F0502020204030204" pitchFamily="34" charset="0"/>
              <a:cs typeface="Calibri" panose="020F0502020204030204" pitchFamily="34" charset="0"/>
            </a:endParaRPr>
          </a:p>
        </p:txBody>
      </p:sp>
      <p:sp>
        <p:nvSpPr>
          <p:cNvPr id="4" name="TextBox 3"/>
          <p:cNvSpPr txBox="1"/>
          <p:nvPr/>
        </p:nvSpPr>
        <p:spPr>
          <a:xfrm>
            <a:off x="1037895" y="2624131"/>
            <a:ext cx="6366805" cy="3693319"/>
          </a:xfrm>
          <a:prstGeom prst="rect">
            <a:avLst/>
          </a:prstGeom>
          <a:noFill/>
        </p:spPr>
        <p:txBody>
          <a:bodyPr wrap="square" rtlCol="0">
            <a:spAutoFit/>
          </a:bodyPr>
          <a:lstStyle/>
          <a:p>
            <a:pPr marL="228600" indent="-228600">
              <a:lnSpc>
                <a:spcPct val="110000"/>
              </a:lnSpc>
              <a:spcBef>
                <a:spcPts val="1000"/>
              </a:spcBef>
              <a:buFont typeface="Arial" panose="020B0604020202020204" pitchFamily="34" charset="0"/>
              <a:buChar char="•"/>
            </a:pPr>
            <a:r>
              <a:rPr lang="en-US" sz="1900" dirty="0">
                <a:latin typeface="Calibri" panose="020F0502020204030204" pitchFamily="34" charset="0"/>
                <a:cs typeface="Calibri" panose="020F0502020204030204" pitchFamily="34" charset="0"/>
              </a:rPr>
              <a:t>Data Breaches are caused by out-of-date software or security flaws creating holes for malware to sneak on computers, phishing scams getting someone to reveal their ID/Password, and realistic emails containing links to malicious websites</a:t>
            </a:r>
            <a:r>
              <a:rPr lang="en-US" sz="1900" dirty="0" smtClean="0">
                <a:latin typeface="Calibri" panose="020F0502020204030204" pitchFamily="34" charset="0"/>
                <a:cs typeface="Calibri" panose="020F0502020204030204" pitchFamily="34" charset="0"/>
              </a:rPr>
              <a:t>.</a:t>
            </a:r>
          </a:p>
          <a:p>
            <a:pPr marL="228600" indent="-228600">
              <a:lnSpc>
                <a:spcPct val="110000"/>
              </a:lnSpc>
              <a:spcBef>
                <a:spcPts val="10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In 2020 the average cost of a data breach was $8.64 million.</a:t>
            </a:r>
          </a:p>
          <a:p>
            <a:pPr marL="228600" indent="-228600">
              <a:lnSpc>
                <a:spcPct val="110000"/>
              </a:lnSpc>
              <a:spcBef>
                <a:spcPts val="10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Hackers can be in a business’s computers for weeks, months, even years before being discovered.</a:t>
            </a:r>
          </a:p>
          <a:p>
            <a:pPr marL="228600" indent="-228600">
              <a:lnSpc>
                <a:spcPct val="110000"/>
              </a:lnSpc>
              <a:spcBef>
                <a:spcPts val="1000"/>
              </a:spcBef>
              <a:buFont typeface="Arial" panose="020B0604020202020204" pitchFamily="34" charset="0"/>
              <a:buChar char="•"/>
            </a:pPr>
            <a:r>
              <a:rPr lang="en-US" sz="1900" dirty="0" smtClean="0">
                <a:latin typeface="Calibri" panose="020F0502020204030204" pitchFamily="34" charset="0"/>
                <a:cs typeface="Calibri" panose="020F0502020204030204" pitchFamily="34" charset="0"/>
              </a:rPr>
              <a:t>Compensation from companies and institutions may only be credit monitoring for a year.</a:t>
            </a:r>
          </a:p>
        </p:txBody>
      </p:sp>
      <p:pic>
        <p:nvPicPr>
          <p:cNvPr id="6" name="Picture 5"/>
          <p:cNvPicPr>
            <a:picLocks noChangeAspect="1"/>
          </p:cNvPicPr>
          <p:nvPr/>
        </p:nvPicPr>
        <p:blipFill>
          <a:blip r:embed="rId2"/>
          <a:stretch>
            <a:fillRect/>
          </a:stretch>
        </p:blipFill>
        <p:spPr>
          <a:xfrm>
            <a:off x="7530860" y="3067060"/>
            <a:ext cx="3829320" cy="2484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128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038" y="465828"/>
            <a:ext cx="9905998" cy="422694"/>
          </a:xfrm>
        </p:spPr>
        <p:txBody>
          <a:bodyPr>
            <a:normAutofit fontScale="90000"/>
          </a:bodyPr>
          <a:lstStyle/>
          <a:p>
            <a:r>
              <a:rPr lang="en-US" b="1" dirty="0" smtClean="0">
                <a:latin typeface="Calibri" panose="020F0502020204030204" pitchFamily="34" charset="0"/>
                <a:cs typeface="Calibri" panose="020F0502020204030204" pitchFamily="34" charset="0"/>
              </a:rPr>
              <a:t>CONCLUSION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55148" y="1024537"/>
            <a:ext cx="10403457" cy="1632400"/>
          </a:xfrm>
        </p:spPr>
        <p:txBody>
          <a:bodyPr>
            <a:normAutofit/>
          </a:bodyPr>
          <a:lstStyle/>
          <a:p>
            <a:pPr marL="0" indent="0">
              <a:buNone/>
            </a:pPr>
            <a:r>
              <a:rPr lang="en-US" sz="2000" dirty="0">
                <a:latin typeface="Calibri" panose="020F0502020204030204" pitchFamily="34" charset="0"/>
                <a:cs typeface="Calibri" panose="020F0502020204030204" pitchFamily="34" charset="0"/>
              </a:rPr>
              <a:t>If you have never been a victim of cybercrime, you know a victim of cybercrime.  There are stories in the news about ransomware and data breaches.  Employers send emails to trick/train you to spot phishing and spoofing.  Corporation have training </a:t>
            </a:r>
            <a:r>
              <a:rPr lang="en-US" sz="2000" dirty="0" smtClean="0">
                <a:latin typeface="Calibri" panose="020F0502020204030204" pitchFamily="34" charset="0"/>
                <a:cs typeface="Calibri" panose="020F0502020204030204" pitchFamily="34" charset="0"/>
              </a:rPr>
              <a:t>classes </a:t>
            </a:r>
            <a:r>
              <a:rPr lang="en-US" sz="2000" dirty="0">
                <a:latin typeface="Calibri" panose="020F0502020204030204" pitchFamily="34" charset="0"/>
                <a:cs typeface="Calibri" panose="020F0502020204030204" pitchFamily="34" charset="0"/>
              </a:rPr>
              <a:t>in cybercrime, but </a:t>
            </a:r>
            <a:r>
              <a:rPr lang="en-US" sz="2000" dirty="0" smtClean="0">
                <a:latin typeface="Calibri" panose="020F0502020204030204" pitchFamily="34" charset="0"/>
                <a:cs typeface="Calibri" panose="020F0502020204030204" pitchFamily="34" charset="0"/>
              </a:rPr>
              <a:t>what can a person do to protect themselves. </a:t>
            </a:r>
            <a:endParaRPr lang="en-US" sz="2000" dirty="0">
              <a:latin typeface="Calibri" panose="020F0502020204030204" pitchFamily="34" charset="0"/>
              <a:cs typeface="Calibri" panose="020F0502020204030204" pitchFamily="34" charset="0"/>
            </a:endParaRPr>
          </a:p>
        </p:txBody>
      </p:sp>
      <p:sp>
        <p:nvSpPr>
          <p:cNvPr id="4" name="TextBox 3"/>
          <p:cNvSpPr txBox="1"/>
          <p:nvPr/>
        </p:nvSpPr>
        <p:spPr>
          <a:xfrm>
            <a:off x="1055148" y="2562045"/>
            <a:ext cx="10254082" cy="3908762"/>
          </a:xfrm>
          <a:prstGeom prst="rect">
            <a:avLst/>
          </a:prstGeom>
          <a:noFill/>
        </p:spPr>
        <p:txBody>
          <a:bodyPr wrap="square" rtlCol="0">
            <a:spAutoFit/>
          </a:bodyPr>
          <a:lstStyle/>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Keep your software (especially security software) up to date.  Scan your computer for viruses and malware regularly.</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Create strong passwords.</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Don’t overshare on social media; it might give away answers to security questions.</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Talk to your children about the acceptable use of internet and managing personal questions.</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Monitor your credit, bank accounts, and online presence.</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Compare email addresses with the sender’s name and check for spelling anomalies.</a:t>
            </a:r>
          </a:p>
          <a:p>
            <a:pPr marL="228600" indent="-228600">
              <a:lnSpc>
                <a:spcPct val="110000"/>
              </a:lnSpc>
              <a:spcBef>
                <a:spcPts val="1000"/>
              </a:spcBef>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Never follow links inside emails to sites where you need to provide personal information, go directly to those sites only if you are familiar with them.</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8703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2793</TotalTime>
  <Words>1248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What is cybercrime?</vt:lpstr>
      <vt:lpstr>What is CyberCrime?</vt:lpstr>
      <vt:lpstr>Victims OF CYBERCRIME</vt:lpstr>
      <vt:lpstr>Types of Cybercrime – Malware </vt:lpstr>
      <vt:lpstr>Types of Cybercrime – Ransomware</vt:lpstr>
      <vt:lpstr>Types of Cybercrime – Identity Theft</vt:lpstr>
      <vt:lpstr>Types of Cybercrime – Spoofing and Phishing</vt:lpstr>
      <vt:lpstr>Types of Cybercrime – Data Breach</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New User</dc:creator>
  <cp:lastModifiedBy>New User</cp:lastModifiedBy>
  <cp:revision>147</cp:revision>
  <dcterms:created xsi:type="dcterms:W3CDTF">2022-04-19T02:41:21Z</dcterms:created>
  <dcterms:modified xsi:type="dcterms:W3CDTF">2022-05-16T01:06:58Z</dcterms:modified>
  <cp:contentStatus/>
</cp:coreProperties>
</file>