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65" r:id="rId5"/>
    <p:sldId id="259" r:id="rId6"/>
    <p:sldId id="266" r:id="rId7"/>
    <p:sldId id="267" r:id="rId8"/>
    <p:sldId id="268" r:id="rId9"/>
    <p:sldId id="269" r:id="rId10"/>
    <p:sldId id="270" r:id="rId11"/>
    <p:sldId id="271" r:id="rId12"/>
    <p:sldId id="272" r:id="rId13"/>
    <p:sldId id="261" r:id="rId14"/>
    <p:sldId id="274" r:id="rId15"/>
    <p:sldId id="275" r:id="rId16"/>
    <p:sldId id="276" r:id="rId17"/>
    <p:sldId id="279" r:id="rId18"/>
    <p:sldId id="282" r:id="rId19"/>
    <p:sldId id="280" r:id="rId20"/>
    <p:sldId id="281"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60"/>
  </p:normalViewPr>
  <p:slideViewPr>
    <p:cSldViewPr snapToGrid="0">
      <p:cViewPr varScale="1">
        <p:scale>
          <a:sx n="76" d="100"/>
          <a:sy n="76" d="100"/>
        </p:scale>
        <p:origin x="778" y="53"/>
      </p:cViewPr>
      <p:guideLst>
        <p:guide orient="horz" pos="2160"/>
        <p:guide pos="288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13EE0-DD97-459E-922F-44A1DE08AD51}" type="datetimeFigureOut">
              <a:rPr lang="en-IN" smtClean="0"/>
              <a:t>25-06-2024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D7EC59-E5D4-4B4D-A9CE-0475D0A2E26B}" type="slidenum">
              <a:rPr lang="en-IN" smtClean="0"/>
              <a:t>‹#›</a:t>
            </a:fld>
            <a:endParaRPr lang="en-IN"/>
          </a:p>
        </p:txBody>
      </p:sp>
    </p:spTree>
    <p:extLst>
      <p:ext uri="{BB962C8B-B14F-4D97-AF65-F5344CB8AC3E}">
        <p14:creationId xmlns:p14="http://schemas.microsoft.com/office/powerpoint/2010/main" val="1127674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F433-1CAE-477E-8C32-8B79F30331EA}"/>
              </a:ext>
            </a:extLst>
          </p:cNvPr>
          <p:cNvSpPr>
            <a:spLocks noGrp="1"/>
          </p:cNvSpPr>
          <p:nvPr>
            <p:ph type="ctrTitle"/>
          </p:nvPr>
        </p:nvSpPr>
        <p:spPr>
          <a:xfrm>
            <a:off x="1422400" y="228600"/>
            <a:ext cx="9245600" cy="990600"/>
          </a:xfrm>
        </p:spPr>
        <p:txBody>
          <a:bodyPr wrap="square" anchor="b">
            <a:noAutofit/>
          </a:bodyPr>
          <a:lstStyle>
            <a:lvl1pPr algn="ctr">
              <a:defRPr sz="6600">
                <a:solidFill>
                  <a:srgbClr val="FFFFFF"/>
                </a:solidFill>
              </a:defRPr>
            </a:lvl1pPr>
          </a:lstStyle>
          <a:p>
            <a:r>
              <a:rPr lang="en-US"/>
              <a:t>Click to edit Master title style</a:t>
            </a:r>
          </a:p>
        </p:txBody>
      </p:sp>
      <p:sp>
        <p:nvSpPr>
          <p:cNvPr id="3" name="Subtitle 2">
            <a:extLst>
              <a:ext uri="{FF2B5EF4-FFF2-40B4-BE49-F238E27FC236}">
                <a16:creationId xmlns:a16="http://schemas.microsoft.com/office/drawing/2014/main" id="{BBE362E7-E657-4773-B0DE-8B661C3FD3E0}"/>
              </a:ext>
            </a:extLst>
          </p:cNvPr>
          <p:cNvSpPr>
            <a:spLocks noGrp="1"/>
          </p:cNvSpPr>
          <p:nvPr>
            <p:ph type="subTitle" idx="1"/>
          </p:nvPr>
        </p:nvSpPr>
        <p:spPr>
          <a:xfrm>
            <a:off x="1828800" y="1143000"/>
            <a:ext cx="8432800" cy="533400"/>
          </a:xfrm>
        </p:spPr>
        <p:txBody>
          <a:bodyPr wrap="square">
            <a:noAutofit/>
          </a:bodyPr>
          <a:lstStyle>
            <a:lvl1pPr marL="0" indent="0" algn="ctr">
              <a:buNone/>
              <a:defRPr sz="36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B3F58B-1BB1-47AE-907D-015CB0E6B7E9}"/>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5" name="Footer Placeholder 4">
            <a:extLst>
              <a:ext uri="{FF2B5EF4-FFF2-40B4-BE49-F238E27FC236}">
                <a16:creationId xmlns:a16="http://schemas.microsoft.com/office/drawing/2014/main" id="{1642608C-8BC9-475A-B4E3-59D77FB20935}"/>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0D6D608A-7B5D-4178-BB43-1CB2E2D56CBA}"/>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4493872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3344-9AB0-4610-B81D-30CA546973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6BF0F-6098-4BD5-B472-7ED76233DD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805B0D-6FF3-49AB-B363-5E22C8BF5C33}"/>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5" name="Footer Placeholder 4">
            <a:extLst>
              <a:ext uri="{FF2B5EF4-FFF2-40B4-BE49-F238E27FC236}">
                <a16:creationId xmlns:a16="http://schemas.microsoft.com/office/drawing/2014/main" id="{176CBF87-0CE2-4CB0-BA36-2E6B56B84709}"/>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9F05526C-E9AE-4F6A-8DC1-C048D090A5B7}"/>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56454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5E2C9-501A-4B4D-92FB-1FDAB9FF2985}"/>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8683D-983A-443D-8768-C42A6CDEBDEB}"/>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6AB092-9ED9-4D2C-A219-76771BC0FACF}"/>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5" name="Footer Placeholder 4">
            <a:extLst>
              <a:ext uri="{FF2B5EF4-FFF2-40B4-BE49-F238E27FC236}">
                <a16:creationId xmlns:a16="http://schemas.microsoft.com/office/drawing/2014/main" id="{F00A88D6-9D15-43C3-BAFF-DCC3877775BF}"/>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E21333F9-8F57-4551-BF8F-9707D7ED914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1073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D1A0-31A3-4EA7-8D84-828F84197B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5760A-FC17-437C-9A43-2BE933CC6B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3CD50-0C67-4CA6-A288-14DD652685D1}"/>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5" name="Footer Placeholder 4">
            <a:extLst>
              <a:ext uri="{FF2B5EF4-FFF2-40B4-BE49-F238E27FC236}">
                <a16:creationId xmlns:a16="http://schemas.microsoft.com/office/drawing/2014/main" id="{FC69B2CE-FBA9-4F05-A590-D14307A74707}"/>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BD568FE9-108E-4FD8-9E19-E80BDC21EBEA}"/>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46133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8A9B1-A214-4D72-9629-CF61CC9E7CF8}"/>
              </a:ext>
            </a:extLst>
          </p:cNvPr>
          <p:cNvSpPr>
            <a:spLocks noGrp="1"/>
          </p:cNvSpPr>
          <p:nvPr>
            <p:ph type="title"/>
          </p:nvPr>
        </p:nvSpPr>
        <p:spPr>
          <a:xfrm>
            <a:off x="406400" y="1709740"/>
            <a:ext cx="11379200" cy="2852737"/>
          </a:xfrm>
        </p:spPr>
        <p:txBody>
          <a:bodyPr anchor="b">
            <a:normAutofit/>
          </a:bodyPr>
          <a:lstStyle>
            <a:lvl1pPr>
              <a:defRPr sz="4400">
                <a:solidFill>
                  <a:srgbClr val="000000"/>
                </a:solidFill>
              </a:defRPr>
            </a:lvl1pPr>
          </a:lstStyle>
          <a:p>
            <a:r>
              <a:rPr lang="en-US"/>
              <a:t>Click to edit Master title style</a:t>
            </a:r>
          </a:p>
        </p:txBody>
      </p:sp>
      <p:sp>
        <p:nvSpPr>
          <p:cNvPr id="3" name="Text Placeholder 2">
            <a:extLst>
              <a:ext uri="{FF2B5EF4-FFF2-40B4-BE49-F238E27FC236}">
                <a16:creationId xmlns:a16="http://schemas.microsoft.com/office/drawing/2014/main" id="{7C202552-F2B8-401D-AF33-F60C94D6AD5E}"/>
              </a:ext>
            </a:extLst>
          </p:cNvPr>
          <p:cNvSpPr>
            <a:spLocks noGrp="1"/>
          </p:cNvSpPr>
          <p:nvPr>
            <p:ph type="body" idx="1"/>
          </p:nvPr>
        </p:nvSpPr>
        <p:spPr>
          <a:xfrm>
            <a:off x="406400" y="4589465"/>
            <a:ext cx="11379200" cy="1500187"/>
          </a:xfrm>
        </p:spPr>
        <p:txBody>
          <a:bodyPr/>
          <a:lstStyle>
            <a:lvl1pPr marL="0" indent="0" algn="l">
              <a:buNone/>
              <a:defRPr sz="2400">
                <a:solidFill>
                  <a:srgbClr val="0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CD65D7-E5C9-4A2E-901B-D1B8F9360DC6}"/>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5" name="Footer Placeholder 4">
            <a:extLst>
              <a:ext uri="{FF2B5EF4-FFF2-40B4-BE49-F238E27FC236}">
                <a16:creationId xmlns:a16="http://schemas.microsoft.com/office/drawing/2014/main" id="{087573BE-5E4D-48CB-9F50-6AD9EBC2C2D2}"/>
              </a:ext>
            </a:extLst>
          </p:cNvPr>
          <p:cNvSpPr>
            <a:spLocks noGrp="1"/>
          </p:cNvSpPr>
          <p:nvPr>
            <p:ph type="ftr" sz="quarter" idx="11"/>
          </p:nvPr>
        </p:nvSpPr>
        <p:spPr/>
        <p:txBody>
          <a:body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54A5BD73-F1E6-4A61-9094-5B079F8679F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2950666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A356-6F8C-480A-A714-90AC36740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4CE66-C769-4392-9D37-0C8888B2CDCA}"/>
              </a:ext>
            </a:extLst>
          </p:cNvPr>
          <p:cNvSpPr>
            <a:spLocks noGrp="1"/>
          </p:cNvSpPr>
          <p:nvPr>
            <p:ph sz="half" idx="1"/>
          </p:nvPr>
        </p:nvSpPr>
        <p:spPr>
          <a:xfrm>
            <a:off x="406400" y="1825625"/>
            <a:ext cx="5672667"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36F996-2645-48F9-83AB-D75E4A585E7D}"/>
              </a:ext>
            </a:extLst>
          </p:cNvPr>
          <p:cNvSpPr>
            <a:spLocks noGrp="1"/>
          </p:cNvSpPr>
          <p:nvPr>
            <p:ph sz="half" idx="2"/>
          </p:nvPr>
        </p:nvSpPr>
        <p:spPr>
          <a:xfrm>
            <a:off x="6112933" y="1825625"/>
            <a:ext cx="5672667" cy="4343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2800F-7DB9-4F38-A156-AF2AC47C4481}"/>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6" name="Footer Placeholder 5">
            <a:extLst>
              <a:ext uri="{FF2B5EF4-FFF2-40B4-BE49-F238E27FC236}">
                <a16:creationId xmlns:a16="http://schemas.microsoft.com/office/drawing/2014/main" id="{8B6B71F5-3D72-460D-81E8-747A59432B67}"/>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F525438A-108C-4C6B-86A4-A441DDF1BF50}"/>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809581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3D0C6-B890-4CC8-845D-3124EF06877C}"/>
              </a:ext>
            </a:extLst>
          </p:cNvPr>
          <p:cNvSpPr>
            <a:spLocks noGrp="1"/>
          </p:cNvSpPr>
          <p:nvPr>
            <p:ph type="title"/>
          </p:nvPr>
        </p:nvSpPr>
        <p:spPr>
          <a:xfrm>
            <a:off x="406400" y="152400"/>
            <a:ext cx="10261600" cy="1143000"/>
          </a:xfrm>
        </p:spPr>
        <p:txBody>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74F85E-5E67-4BAC-9F99-0794F47917DB}"/>
              </a:ext>
            </a:extLst>
          </p:cNvPr>
          <p:cNvSpPr>
            <a:spLocks noGrp="1"/>
          </p:cNvSpPr>
          <p:nvPr>
            <p:ph type="body" idx="1"/>
          </p:nvPr>
        </p:nvSpPr>
        <p:spPr>
          <a:xfrm>
            <a:off x="406400" y="1622425"/>
            <a:ext cx="5672667" cy="635000"/>
          </a:xfrm>
        </p:spPr>
        <p:txBody>
          <a:bodyPr anchor="b">
            <a:norm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E1950D-9FC6-45C6-B303-7E2DA51CF63E}"/>
              </a:ext>
            </a:extLst>
          </p:cNvPr>
          <p:cNvSpPr>
            <a:spLocks noGrp="1"/>
          </p:cNvSpPr>
          <p:nvPr>
            <p:ph sz="half" idx="2"/>
          </p:nvPr>
        </p:nvSpPr>
        <p:spPr>
          <a:xfrm>
            <a:off x="406400" y="2270125"/>
            <a:ext cx="5672667" cy="389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99DF54-A3E5-4D1A-B02F-79CC327A6B9D}"/>
              </a:ext>
            </a:extLst>
          </p:cNvPr>
          <p:cNvSpPr>
            <a:spLocks noGrp="1"/>
          </p:cNvSpPr>
          <p:nvPr>
            <p:ph type="body" sz="quarter" idx="3"/>
          </p:nvPr>
        </p:nvSpPr>
        <p:spPr>
          <a:xfrm>
            <a:off x="6112933" y="1622425"/>
            <a:ext cx="5672667" cy="635000"/>
          </a:xfrm>
        </p:spPr>
        <p:txBody>
          <a:bodyPr anchor="b">
            <a:normAutofit/>
          </a:bodyPr>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AF09FD7-61A0-498E-A849-8FE26DC425B8}"/>
              </a:ext>
            </a:extLst>
          </p:cNvPr>
          <p:cNvSpPr>
            <a:spLocks noGrp="1"/>
          </p:cNvSpPr>
          <p:nvPr>
            <p:ph sz="quarter" idx="4"/>
          </p:nvPr>
        </p:nvSpPr>
        <p:spPr>
          <a:xfrm>
            <a:off x="6112933" y="2270125"/>
            <a:ext cx="5672667" cy="38989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A27EF-BF96-4C40-9DB3-748578737D38}"/>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8" name="Footer Placeholder 7">
            <a:extLst>
              <a:ext uri="{FF2B5EF4-FFF2-40B4-BE49-F238E27FC236}">
                <a16:creationId xmlns:a16="http://schemas.microsoft.com/office/drawing/2014/main" id="{32C5B1C2-253A-4E54-B4F6-3964B5760AE7}"/>
              </a:ext>
            </a:extLst>
          </p:cNvPr>
          <p:cNvSpPr>
            <a:spLocks noGrp="1"/>
          </p:cNvSpPr>
          <p:nvPr>
            <p:ph type="ftr" sz="quarter" idx="11"/>
          </p:nvPr>
        </p:nvSpPr>
        <p:spPr/>
        <p:txBody>
          <a:bodyPr/>
          <a:lstStyle/>
          <a:p>
            <a:r>
              <a:rPr lang="en-IN"/>
              <a:t>PowerPlugs Templates for PowerPoint Preview</a:t>
            </a:r>
            <a:endParaRPr lang="en-US"/>
          </a:p>
        </p:txBody>
      </p:sp>
      <p:sp>
        <p:nvSpPr>
          <p:cNvPr id="9" name="Slide Number Placeholder 8">
            <a:extLst>
              <a:ext uri="{FF2B5EF4-FFF2-40B4-BE49-F238E27FC236}">
                <a16:creationId xmlns:a16="http://schemas.microsoft.com/office/drawing/2014/main" id="{88685552-8B28-42ED-98B8-C088EDE89C7E}"/>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183506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756D-E7A3-4F10-813F-3D1927E994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F3A0DD-49A9-4590-8AC8-4A0AEF0F9AAF}"/>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4" name="Footer Placeholder 3">
            <a:extLst>
              <a:ext uri="{FF2B5EF4-FFF2-40B4-BE49-F238E27FC236}">
                <a16:creationId xmlns:a16="http://schemas.microsoft.com/office/drawing/2014/main" id="{6A9D0FD0-7125-4F74-9EB4-C0DDBFB6D6D0}"/>
              </a:ext>
            </a:extLst>
          </p:cNvPr>
          <p:cNvSpPr>
            <a:spLocks noGrp="1"/>
          </p:cNvSpPr>
          <p:nvPr>
            <p:ph type="ftr" sz="quarter" idx="11"/>
          </p:nvPr>
        </p:nvSpPr>
        <p:spPr/>
        <p:txBody>
          <a:bodyPr/>
          <a:lstStyle/>
          <a:p>
            <a:r>
              <a:rPr lang="en-IN"/>
              <a:t>PowerPlugs Templates for PowerPoint Preview</a:t>
            </a:r>
            <a:endParaRPr lang="en-US"/>
          </a:p>
        </p:txBody>
      </p:sp>
      <p:sp>
        <p:nvSpPr>
          <p:cNvPr id="5" name="Slide Number Placeholder 4">
            <a:extLst>
              <a:ext uri="{FF2B5EF4-FFF2-40B4-BE49-F238E27FC236}">
                <a16:creationId xmlns:a16="http://schemas.microsoft.com/office/drawing/2014/main" id="{6E06834E-D582-453B-BC55-A96570268484}"/>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1927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4A91E-9A3E-44AD-8322-CB3578AB29BF}"/>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3" name="Footer Placeholder 2">
            <a:extLst>
              <a:ext uri="{FF2B5EF4-FFF2-40B4-BE49-F238E27FC236}">
                <a16:creationId xmlns:a16="http://schemas.microsoft.com/office/drawing/2014/main" id="{6258BABB-901B-4853-A951-24232876609C}"/>
              </a:ext>
            </a:extLst>
          </p:cNvPr>
          <p:cNvSpPr>
            <a:spLocks noGrp="1"/>
          </p:cNvSpPr>
          <p:nvPr>
            <p:ph type="ftr" sz="quarter" idx="11"/>
          </p:nvPr>
        </p:nvSpPr>
        <p:spPr/>
        <p:txBody>
          <a:bodyPr/>
          <a:lstStyle/>
          <a:p>
            <a:r>
              <a:rPr lang="en-IN"/>
              <a:t>PowerPlugs Templates for PowerPoint Preview</a:t>
            </a:r>
            <a:endParaRPr lang="en-US"/>
          </a:p>
        </p:txBody>
      </p:sp>
      <p:sp>
        <p:nvSpPr>
          <p:cNvPr id="4" name="Slide Number Placeholder 3">
            <a:extLst>
              <a:ext uri="{FF2B5EF4-FFF2-40B4-BE49-F238E27FC236}">
                <a16:creationId xmlns:a16="http://schemas.microsoft.com/office/drawing/2014/main" id="{AFD91467-89AA-47CC-9921-435743B6DB3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729790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BCBE3-7499-4604-BB77-94DCF77A62D4}"/>
              </a:ext>
            </a:extLst>
          </p:cNvPr>
          <p:cNvSpPr>
            <a:spLocks noGrp="1"/>
          </p:cNvSpPr>
          <p:nvPr>
            <p:ph type="title"/>
          </p:nvPr>
        </p:nvSpPr>
        <p:spPr>
          <a:xfrm>
            <a:off x="406400" y="152400"/>
            <a:ext cx="10261600" cy="1143000"/>
          </a:xfrm>
        </p:spPr>
        <p:txBody>
          <a:bodyPr anchor="ctr">
            <a:noAutofit/>
          </a:bodyPr>
          <a:lstStyle>
            <a:lvl1pPr algn="l">
              <a:defRPr sz="4400"/>
            </a:lvl1pPr>
          </a:lstStyle>
          <a:p>
            <a:r>
              <a:rPr lang="en-US"/>
              <a:t>Click to edit Master title style</a:t>
            </a:r>
          </a:p>
        </p:txBody>
      </p:sp>
      <p:sp>
        <p:nvSpPr>
          <p:cNvPr id="3" name="Content Placeholder 2">
            <a:extLst>
              <a:ext uri="{FF2B5EF4-FFF2-40B4-BE49-F238E27FC236}">
                <a16:creationId xmlns:a16="http://schemas.microsoft.com/office/drawing/2014/main" id="{1CD83CAB-10F0-4B5A-917C-6D2F8415516F}"/>
              </a:ext>
            </a:extLst>
          </p:cNvPr>
          <p:cNvSpPr>
            <a:spLocks noGrp="1"/>
          </p:cNvSpPr>
          <p:nvPr>
            <p:ph idx="1"/>
          </p:nvPr>
        </p:nvSpPr>
        <p:spPr>
          <a:xfrm>
            <a:off x="4171245" y="1851025"/>
            <a:ext cx="7428089" cy="4343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E4C22-0A97-4D5A-B697-9E9DDE3CD2F7}"/>
              </a:ext>
            </a:extLst>
          </p:cNvPr>
          <p:cNvSpPr>
            <a:spLocks noGrp="1"/>
          </p:cNvSpPr>
          <p:nvPr>
            <p:ph type="body" sz="half" idx="2"/>
          </p:nvPr>
        </p:nvSpPr>
        <p:spPr>
          <a:xfrm>
            <a:off x="406401" y="1851025"/>
            <a:ext cx="3730977" cy="4343400"/>
          </a:xfrm>
        </p:spPr>
        <p:txBody>
          <a:bodyPr tIns="86400">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E9B5C8-BC4A-4122-B8D1-324E2D187F75}"/>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6" name="Footer Placeholder 5">
            <a:extLst>
              <a:ext uri="{FF2B5EF4-FFF2-40B4-BE49-F238E27FC236}">
                <a16:creationId xmlns:a16="http://schemas.microsoft.com/office/drawing/2014/main" id="{C12D4018-2C8E-4E13-815A-04988366F532}"/>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48AFD6A3-5ADC-4047-9EB4-8CF5AF4BDA91}"/>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1734593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4D4E-0112-4388-9E28-74BBDBB5F919}"/>
              </a:ext>
            </a:extLst>
          </p:cNvPr>
          <p:cNvSpPr>
            <a:spLocks noGrp="1"/>
          </p:cNvSpPr>
          <p:nvPr>
            <p:ph type="title"/>
          </p:nvPr>
        </p:nvSpPr>
        <p:spPr>
          <a:xfrm>
            <a:off x="406400" y="152400"/>
            <a:ext cx="10261600" cy="1143000"/>
          </a:xfrm>
        </p:spPr>
        <p:txBody>
          <a:bodyPr anchor="ctr">
            <a:noAutofit/>
          </a:bodyPr>
          <a:lstStyle>
            <a:lvl1pPr algn="l">
              <a:defRPr sz="4400"/>
            </a:lvl1pPr>
          </a:lstStyle>
          <a:p>
            <a:r>
              <a:rPr lang="en-US"/>
              <a:t>Click to edit Master title style</a:t>
            </a:r>
          </a:p>
        </p:txBody>
      </p:sp>
      <p:sp>
        <p:nvSpPr>
          <p:cNvPr id="3" name="Picture Placeholder 2">
            <a:extLst>
              <a:ext uri="{FF2B5EF4-FFF2-40B4-BE49-F238E27FC236}">
                <a16:creationId xmlns:a16="http://schemas.microsoft.com/office/drawing/2014/main" id="{D0090C37-339F-49EE-9872-381D65F67B2E}"/>
              </a:ext>
            </a:extLst>
          </p:cNvPr>
          <p:cNvSpPr>
            <a:spLocks noGrp="1"/>
          </p:cNvSpPr>
          <p:nvPr>
            <p:ph type="pic" idx="1"/>
          </p:nvPr>
        </p:nvSpPr>
        <p:spPr>
          <a:xfrm>
            <a:off x="2607734" y="1825625"/>
            <a:ext cx="6976533" cy="39243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91B574E-7496-4B63-8D17-D81C7E064087}"/>
              </a:ext>
            </a:extLst>
          </p:cNvPr>
          <p:cNvSpPr>
            <a:spLocks noGrp="1"/>
          </p:cNvSpPr>
          <p:nvPr>
            <p:ph type="body" sz="half" idx="2"/>
          </p:nvPr>
        </p:nvSpPr>
        <p:spPr>
          <a:xfrm>
            <a:off x="1862667" y="5775325"/>
            <a:ext cx="8466667" cy="424732"/>
          </a:xfrm>
        </p:spPr>
        <p:txBody>
          <a:bodyPr>
            <a:spAutoFit/>
          </a:bodyPr>
          <a:lstStyle>
            <a:lvl1pPr marL="0" indent="0" algn="ctr">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489EFE-5D3D-45B1-91D2-32B90AD7ADE7}"/>
              </a:ext>
            </a:extLst>
          </p:cNvPr>
          <p:cNvSpPr>
            <a:spLocks noGrp="1"/>
          </p:cNvSpPr>
          <p:nvPr>
            <p:ph type="dt" sz="half" idx="10"/>
          </p:nvPr>
        </p:nvSpPr>
        <p:spPr/>
        <p:txBody>
          <a:bodyPr/>
          <a:lstStyle/>
          <a:p>
            <a:fld id="{23D72329-1DDB-4EFD-B18E-180334A8D4EF}" type="datetimeFigureOut">
              <a:rPr lang="en-US" smtClean="0"/>
              <a:t>6/25/2024</a:t>
            </a:fld>
            <a:endParaRPr lang="en-US"/>
          </a:p>
        </p:txBody>
      </p:sp>
      <p:sp>
        <p:nvSpPr>
          <p:cNvPr id="6" name="Footer Placeholder 5">
            <a:extLst>
              <a:ext uri="{FF2B5EF4-FFF2-40B4-BE49-F238E27FC236}">
                <a16:creationId xmlns:a16="http://schemas.microsoft.com/office/drawing/2014/main" id="{C6E75EBD-6E2C-4733-87AD-3A1B3B1C26FB}"/>
              </a:ext>
            </a:extLst>
          </p:cNvPr>
          <p:cNvSpPr>
            <a:spLocks noGrp="1"/>
          </p:cNvSpPr>
          <p:nvPr>
            <p:ph type="ftr" sz="quarter" idx="11"/>
          </p:nvPr>
        </p:nvSpPr>
        <p:spPr/>
        <p:txBody>
          <a:bodyPr/>
          <a:lstStyle/>
          <a:p>
            <a:r>
              <a:rPr lang="en-IN"/>
              <a:t>PowerPlugs Templates for PowerPoint Preview</a:t>
            </a:r>
            <a:endParaRPr lang="en-US"/>
          </a:p>
        </p:txBody>
      </p:sp>
      <p:sp>
        <p:nvSpPr>
          <p:cNvPr id="7" name="Slide Number Placeholder 6">
            <a:extLst>
              <a:ext uri="{FF2B5EF4-FFF2-40B4-BE49-F238E27FC236}">
                <a16:creationId xmlns:a16="http://schemas.microsoft.com/office/drawing/2014/main" id="{1AA665FE-E926-431C-B6D7-8F65994111B2}"/>
              </a:ext>
            </a:extLst>
          </p:cNvPr>
          <p:cNvSpPr>
            <a:spLocks noGrp="1"/>
          </p:cNvSpPr>
          <p:nvPr>
            <p:ph type="sldNum" sz="quarter" idx="12"/>
          </p:nvPr>
        </p:nvSpPr>
        <p:spPr/>
        <p:txBody>
          <a:bodyPr/>
          <a:lstStyle/>
          <a:p>
            <a:fld id="{5DD17A0F-4821-4802-8EF4-96BC11F9F858}" type="slidenum">
              <a:rPr lang="en-US" smtClean="0"/>
              <a:t>‹#›</a:t>
            </a:fld>
            <a:endParaRPr lang="en-US"/>
          </a:p>
        </p:txBody>
      </p:sp>
    </p:spTree>
    <p:extLst>
      <p:ext uri="{BB962C8B-B14F-4D97-AF65-F5344CB8AC3E}">
        <p14:creationId xmlns:p14="http://schemas.microsoft.com/office/powerpoint/2010/main" val="383540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6831AC-D821-4D45-86AE-9DF70C7459F9}"/>
              </a:ext>
            </a:extLst>
          </p:cNvPr>
          <p:cNvSpPr>
            <a:spLocks noGrp="1"/>
          </p:cNvSpPr>
          <p:nvPr>
            <p:ph type="title"/>
          </p:nvPr>
        </p:nvSpPr>
        <p:spPr>
          <a:xfrm>
            <a:off x="406400" y="152400"/>
            <a:ext cx="10261600" cy="1143000"/>
          </a:xfrm>
          <a:prstGeom prst="rect">
            <a:avLst/>
          </a:prstGeom>
        </p:spPr>
        <p:txBody>
          <a:bodyPr vert="horz" wrap="square"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79F8B2-EC91-421F-9512-17A08B2B9178}"/>
              </a:ext>
            </a:extLst>
          </p:cNvPr>
          <p:cNvSpPr>
            <a:spLocks noGrp="1"/>
          </p:cNvSpPr>
          <p:nvPr>
            <p:ph type="body" idx="1"/>
          </p:nvPr>
        </p:nvSpPr>
        <p:spPr>
          <a:xfrm>
            <a:off x="406400" y="1825625"/>
            <a:ext cx="11379200" cy="4343400"/>
          </a:xfrm>
          <a:prstGeom prst="rect">
            <a:avLst/>
          </a:prstGeom>
        </p:spPr>
        <p:txBody>
          <a:bodyPr vert="horz" wrap="square"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93589-AF80-4982-BC15-2AD0A18D71E8}"/>
              </a:ext>
            </a:extLst>
          </p:cNvPr>
          <p:cNvSpPr>
            <a:spLocks noGrp="1"/>
          </p:cNvSpPr>
          <p:nvPr>
            <p:ph type="dt" sz="half" idx="2"/>
          </p:nvPr>
        </p:nvSpPr>
        <p:spPr>
          <a:xfrm>
            <a:off x="838200" y="6438240"/>
            <a:ext cx="2743200" cy="365125"/>
          </a:xfrm>
          <a:prstGeom prst="rect">
            <a:avLst/>
          </a:prstGeom>
        </p:spPr>
        <p:txBody>
          <a:bodyPr vert="horz" lIns="91440" tIns="45720" rIns="91440" bIns="45720" rtlCol="0" anchor="ctr"/>
          <a:lstStyle>
            <a:lvl1pPr algn="l">
              <a:defRPr sz="1200">
                <a:solidFill>
                  <a:srgbClr val="000000"/>
                </a:solidFill>
              </a:defRPr>
            </a:lvl1pPr>
          </a:lstStyle>
          <a:p>
            <a:fld id="{23D72329-1DDB-4EFD-B18E-180334A8D4EF}" type="datetimeFigureOut">
              <a:rPr lang="en-US" smtClean="0"/>
              <a:pPr/>
              <a:t>6/25/2024</a:t>
            </a:fld>
            <a:endParaRPr lang="en-US"/>
          </a:p>
        </p:txBody>
      </p:sp>
      <p:sp>
        <p:nvSpPr>
          <p:cNvPr id="5" name="Footer Placeholder 4">
            <a:extLst>
              <a:ext uri="{FF2B5EF4-FFF2-40B4-BE49-F238E27FC236}">
                <a16:creationId xmlns:a16="http://schemas.microsoft.com/office/drawing/2014/main" id="{97CDA16D-7C57-4B41-BBF9-07B74CD68E8B}"/>
              </a:ext>
            </a:extLst>
          </p:cNvPr>
          <p:cNvSpPr>
            <a:spLocks noGrp="1"/>
          </p:cNvSpPr>
          <p:nvPr>
            <p:ph type="ftr" sz="quarter" idx="3"/>
          </p:nvPr>
        </p:nvSpPr>
        <p:spPr>
          <a:xfrm>
            <a:off x="4038600" y="6438240"/>
            <a:ext cx="4114800" cy="365125"/>
          </a:xfrm>
          <a:prstGeom prst="rect">
            <a:avLst/>
          </a:prstGeom>
        </p:spPr>
        <p:txBody>
          <a:bodyPr vert="horz" lIns="91440" tIns="45720" rIns="91440" bIns="45720" rtlCol="0" anchor="ctr"/>
          <a:lstStyle>
            <a:lvl1pPr algn="ctr">
              <a:defRPr sz="1200">
                <a:solidFill>
                  <a:srgbClr val="000000"/>
                </a:solidFill>
              </a:defRPr>
            </a:lvl1pPr>
          </a:lstStyle>
          <a:p>
            <a:r>
              <a:rPr lang="en-IN"/>
              <a:t>PowerPlugs Templates for PowerPoint Preview</a:t>
            </a:r>
            <a:endParaRPr lang="en-US"/>
          </a:p>
        </p:txBody>
      </p:sp>
      <p:sp>
        <p:nvSpPr>
          <p:cNvPr id="6" name="Slide Number Placeholder 5">
            <a:extLst>
              <a:ext uri="{FF2B5EF4-FFF2-40B4-BE49-F238E27FC236}">
                <a16:creationId xmlns:a16="http://schemas.microsoft.com/office/drawing/2014/main" id="{1F94B4F6-58AD-4E4A-8C29-997EBD568B0D}"/>
              </a:ext>
            </a:extLst>
          </p:cNvPr>
          <p:cNvSpPr>
            <a:spLocks noGrp="1"/>
          </p:cNvSpPr>
          <p:nvPr>
            <p:ph type="sldNum" sz="quarter" idx="4"/>
          </p:nvPr>
        </p:nvSpPr>
        <p:spPr>
          <a:xfrm>
            <a:off x="8610600" y="6438240"/>
            <a:ext cx="2743200" cy="365125"/>
          </a:xfrm>
          <a:prstGeom prst="rect">
            <a:avLst/>
          </a:prstGeom>
        </p:spPr>
        <p:txBody>
          <a:bodyPr vert="horz" lIns="91440" tIns="45720" rIns="91440" bIns="45720" rtlCol="0" anchor="ctr"/>
          <a:lstStyle>
            <a:lvl1pPr algn="r">
              <a:defRPr sz="1200">
                <a:solidFill>
                  <a:srgbClr val="000000"/>
                </a:solidFill>
              </a:defRPr>
            </a:lvl1pPr>
          </a:lstStyle>
          <a:p>
            <a:fld id="{5DD17A0F-4821-4802-8EF4-96BC11F9F858}" type="slidenum">
              <a:rPr lang="en-US" smtClean="0"/>
              <a:pPr/>
              <a:t>‹#›</a:t>
            </a:fld>
            <a:endParaRPr lang="en-US"/>
          </a:p>
        </p:txBody>
      </p:sp>
    </p:spTree>
    <p:extLst>
      <p:ext uri="{BB962C8B-B14F-4D97-AF65-F5344CB8AC3E}">
        <p14:creationId xmlns:p14="http://schemas.microsoft.com/office/powerpoint/2010/main" val="332513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1" dirty="0">
                <a:solidFill>
                  <a:schemeClr val="tx1"/>
                </a:solidFill>
              </a:rPr>
              <a:t>Have Women Finally Caught Up To Men?</a:t>
            </a:r>
          </a:p>
        </p:txBody>
      </p:sp>
      <p:sp>
        <p:nvSpPr>
          <p:cNvPr id="5" name="Title 4"/>
          <p:cNvSpPr>
            <a:spLocks noGrp="1"/>
          </p:cNvSpPr>
          <p:nvPr>
            <p:ph type="ctrTitle"/>
          </p:nvPr>
        </p:nvSpPr>
        <p:spPr/>
        <p:txBody>
          <a:bodyPr/>
          <a:lstStyle/>
          <a:p>
            <a:r>
              <a:rPr lang="en-US" b="1" dirty="0">
                <a:solidFill>
                  <a:schemeClr val="tx1"/>
                </a:solidFill>
              </a:rPr>
              <a:t>Males vs. Females</a:t>
            </a:r>
          </a:p>
        </p:txBody>
      </p:sp>
      <p:sp>
        <p:nvSpPr>
          <p:cNvPr id="2" name="TextBox 1"/>
          <p:cNvSpPr txBox="1"/>
          <p:nvPr/>
        </p:nvSpPr>
        <p:spPr>
          <a:xfrm>
            <a:off x="7804728" y="6410036"/>
            <a:ext cx="4234236" cy="369332"/>
          </a:xfrm>
          <a:prstGeom prst="rect">
            <a:avLst/>
          </a:prstGeom>
          <a:noFill/>
        </p:spPr>
        <p:txBody>
          <a:bodyPr wrap="none" rtlCol="0">
            <a:spAutoFit/>
          </a:bodyPr>
          <a:lstStyle/>
          <a:p>
            <a:r>
              <a:rPr lang="en-US" b="1" dirty="0"/>
              <a:t>Michelle Helfman Final Project – 3/4/2023</a:t>
            </a:r>
          </a:p>
        </p:txBody>
      </p:sp>
      <p:sp>
        <p:nvSpPr>
          <p:cNvPr id="3" name="TextBox 2"/>
          <p:cNvSpPr txBox="1"/>
          <p:nvPr/>
        </p:nvSpPr>
        <p:spPr>
          <a:xfrm>
            <a:off x="1422400" y="2253673"/>
            <a:ext cx="2350515" cy="584775"/>
          </a:xfrm>
          <a:prstGeom prst="rect">
            <a:avLst/>
          </a:prstGeom>
          <a:noFill/>
        </p:spPr>
        <p:txBody>
          <a:bodyPr wrap="none" rtlCol="0">
            <a:spAutoFit/>
          </a:bodyPr>
          <a:lstStyle/>
          <a:p>
            <a:r>
              <a:rPr lang="en-US" sz="3200" b="1" dirty="0"/>
              <a:t>Employment</a:t>
            </a:r>
          </a:p>
        </p:txBody>
      </p:sp>
      <p:sp>
        <p:nvSpPr>
          <p:cNvPr id="6" name="TextBox 5"/>
          <p:cNvSpPr txBox="1"/>
          <p:nvPr/>
        </p:nvSpPr>
        <p:spPr>
          <a:xfrm>
            <a:off x="5726545" y="3229842"/>
            <a:ext cx="1869999" cy="584775"/>
          </a:xfrm>
          <a:prstGeom prst="rect">
            <a:avLst/>
          </a:prstGeom>
          <a:noFill/>
        </p:spPr>
        <p:txBody>
          <a:bodyPr wrap="none" rtlCol="0">
            <a:spAutoFit/>
          </a:bodyPr>
          <a:lstStyle/>
          <a:p>
            <a:r>
              <a:rPr lang="en-US" sz="3200" b="1" dirty="0"/>
              <a:t>Education</a:t>
            </a:r>
          </a:p>
        </p:txBody>
      </p:sp>
      <p:sp>
        <p:nvSpPr>
          <p:cNvPr id="7" name="TextBox 6"/>
          <p:cNvSpPr txBox="1"/>
          <p:nvPr/>
        </p:nvSpPr>
        <p:spPr>
          <a:xfrm>
            <a:off x="8118764" y="2253672"/>
            <a:ext cx="1444242" cy="584775"/>
          </a:xfrm>
          <a:prstGeom prst="rect">
            <a:avLst/>
          </a:prstGeom>
          <a:noFill/>
        </p:spPr>
        <p:txBody>
          <a:bodyPr wrap="none" rtlCol="0">
            <a:spAutoFit/>
          </a:bodyPr>
          <a:lstStyle/>
          <a:p>
            <a:r>
              <a:rPr lang="en-US" sz="3200" b="1" dirty="0"/>
              <a:t>Income</a:t>
            </a:r>
          </a:p>
        </p:txBody>
      </p:sp>
    </p:spTree>
    <p:extLst>
      <p:ext uri="{BB962C8B-B14F-4D97-AF65-F5344CB8AC3E}">
        <p14:creationId xmlns:p14="http://schemas.microsoft.com/office/powerpoint/2010/main" val="33288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4"/>
            <a:ext cx="6067552" cy="4233497"/>
          </a:xfrm>
        </p:spPr>
        <p:txBody>
          <a:bodyPr>
            <a:normAutofit fontScale="92500" lnSpcReduction="10000"/>
          </a:bodyPr>
          <a:lstStyle/>
          <a:p>
            <a:r>
              <a:rPr lang="en-US" sz="2000" dirty="0"/>
              <a:t>Observing the combined records for males and females in the United States gives an overall view of the 2021 high school graduation rate.</a:t>
            </a:r>
          </a:p>
          <a:p>
            <a:pPr marL="342900" indent="-342900"/>
            <a:r>
              <a:rPr lang="en-US" sz="2000" dirty="0"/>
              <a:t>The combined mean is 90.76%</a:t>
            </a:r>
          </a:p>
          <a:p>
            <a:pPr marL="342900" indent="-342900"/>
            <a:r>
              <a:rPr lang="en-US" sz="2000" dirty="0"/>
              <a:t>The mode is based on gender.</a:t>
            </a:r>
          </a:p>
          <a:p>
            <a:pPr marL="800100" lvl="1" indent="-342900"/>
            <a:r>
              <a:rPr lang="en-US" sz="2000" dirty="0">
                <a:solidFill>
                  <a:schemeClr val="tx1"/>
                </a:solidFill>
              </a:rPr>
              <a:t>Male = 94.1%</a:t>
            </a:r>
          </a:p>
          <a:p>
            <a:pPr marL="800100" lvl="1" indent="-342900"/>
            <a:r>
              <a:rPr lang="en-US" sz="2000" dirty="0">
                <a:solidFill>
                  <a:schemeClr val="tx1"/>
                </a:solidFill>
              </a:rPr>
              <a:t>Female = No Modes</a:t>
            </a:r>
          </a:p>
          <a:p>
            <a:pPr marL="342900" indent="-342900"/>
            <a:r>
              <a:rPr lang="en-US" sz="2000" dirty="0"/>
              <a:t>The combined variance is 7.27.</a:t>
            </a:r>
          </a:p>
          <a:p>
            <a:pPr marL="342900" indent="-342900"/>
            <a:r>
              <a:rPr lang="en-US" sz="2000" dirty="0"/>
              <a:t>The combined standard deviation is 2.69.</a:t>
            </a:r>
          </a:p>
          <a:p>
            <a:pPr marL="342900" indent="-342900"/>
            <a:r>
              <a:rPr lang="en-US" sz="2000" dirty="0"/>
              <a:t>While there is a less than 1.5% gap in the displayed lower rate,  there are no true outliers because the percentages are evenly distributed on both ends of the graph.  The gap is due to the binning of the results.</a:t>
            </a:r>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a:ln>
                  <a:noFill/>
                </a:ln>
                <a:solidFill>
                  <a:prstClr val="black"/>
                </a:solidFill>
                <a:effectLst/>
                <a:uLnTx/>
                <a:uFillTx/>
                <a:latin typeface="Calibri Light"/>
                <a:ea typeface="+mj-ea"/>
                <a:cs typeface="+mj-cs"/>
              </a:rPr>
              <a:t>Males vs. Females – Histograms </a:t>
            </a:r>
          </a:p>
          <a:p>
            <a:r>
              <a:rPr lang="en-US" sz="4100" b="1" dirty="0">
                <a:solidFill>
                  <a:prstClr val="black"/>
                </a:solidFill>
              </a:rPr>
              <a:t>High School Graduation Rate </a:t>
            </a:r>
            <a:r>
              <a:rPr kumimoji="0" lang="en-US" sz="4100" b="1" i="0" u="none" strike="noStrike" kern="1200" cap="none" spc="0" normalizeH="0" baseline="0" noProof="0" dirty="0">
                <a:ln>
                  <a:noFill/>
                </a:ln>
                <a:solidFill>
                  <a:prstClr val="black"/>
                </a:solidFill>
                <a:effectLst/>
                <a:uLnTx/>
                <a:uFillTx/>
                <a:latin typeface="Calibri Light"/>
                <a:ea typeface="+mj-ea"/>
                <a:cs typeface="+mj-cs"/>
              </a:rPr>
              <a:t>– Page 2</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2" name="Picture 1"/>
          <p:cNvPicPr>
            <a:picLocks noChangeAspect="1"/>
          </p:cNvPicPr>
          <p:nvPr/>
        </p:nvPicPr>
        <p:blipFill>
          <a:blip r:embed="rId2"/>
          <a:stretch>
            <a:fillRect/>
          </a:stretch>
        </p:blipFill>
        <p:spPr>
          <a:xfrm>
            <a:off x="6839712" y="2417591"/>
            <a:ext cx="4928616" cy="37364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8928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792224"/>
            <a:ext cx="6524752" cy="4928616"/>
          </a:xfrm>
        </p:spPr>
        <p:txBody>
          <a:bodyPr>
            <a:normAutofit lnSpcReduction="10000"/>
          </a:bodyPr>
          <a:lstStyle/>
          <a:p>
            <a:pPr marL="342900" indent="-342900"/>
            <a:r>
              <a:rPr lang="en-US" sz="2000" dirty="0"/>
              <a:t>College graduation rates have always been considerably lower than high school. In 1960, the graduation rates were 9.7% to 5.8% favoring men.  In 2021 the graduation rates are 32.7% to 35.4% favoring women</a:t>
            </a:r>
          </a:p>
          <a:p>
            <a:pPr marL="342900" indent="-342900"/>
            <a:r>
              <a:rPr lang="en-US" sz="2000" dirty="0"/>
              <a:t>The maximum graduate rate is 35.4% in favor of women.</a:t>
            </a:r>
          </a:p>
          <a:p>
            <a:pPr marL="342900" indent="-342900"/>
            <a:r>
              <a:rPr lang="en-US" sz="2000" dirty="0"/>
              <a:t>The minimum graduate rate is 21.5% for men.</a:t>
            </a:r>
          </a:p>
          <a:p>
            <a:pPr marL="342900" indent="-342900"/>
            <a:r>
              <a:rPr lang="en-US" sz="2000" dirty="0">
                <a:solidFill>
                  <a:schemeClr val="tx1"/>
                </a:solidFill>
              </a:rPr>
              <a:t>A mix of genders comprises the top five </a:t>
            </a:r>
            <a:r>
              <a:rPr lang="en-US" sz="2000" dirty="0"/>
              <a:t>graduation </a:t>
            </a:r>
            <a:r>
              <a:rPr lang="en-US" sz="2000" dirty="0">
                <a:solidFill>
                  <a:schemeClr val="tx1"/>
                </a:solidFill>
              </a:rPr>
              <a:t>rates by state – Vermont (</a:t>
            </a:r>
            <a:r>
              <a:rPr lang="en-US" sz="2000" dirty="0"/>
              <a:t>48.1 F</a:t>
            </a:r>
            <a:r>
              <a:rPr lang="en-US" sz="2000" dirty="0">
                <a:solidFill>
                  <a:schemeClr val="tx1"/>
                </a:solidFill>
              </a:rPr>
              <a:t>), Massachusetts (47.4F), Colorado (46.0F), Massachusetts (45.8M), and Maryland (43.6F).</a:t>
            </a:r>
          </a:p>
          <a:p>
            <a:pPr marL="342900" indent="-342900"/>
            <a:r>
              <a:rPr lang="en-US" sz="2000" dirty="0"/>
              <a:t>Men dominate the lowest five graduation rates by state – Mississippi (21.5), West Virginia (22.8), Arkansas (23.8), Louisiana (24.5), and Kentucky (25.0).</a:t>
            </a:r>
          </a:p>
          <a:p>
            <a:pPr marL="0" indent="0">
              <a:buNone/>
            </a:pPr>
            <a:r>
              <a:rPr lang="en-US" sz="2000" dirty="0"/>
              <a:t>While graduation rates have increased for both men and women because college has become more accessible, it is only recent that women are graduating at a higher rate than men</a:t>
            </a:r>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a:ln>
                  <a:noFill/>
                </a:ln>
                <a:solidFill>
                  <a:prstClr val="black"/>
                </a:solidFill>
                <a:effectLst/>
                <a:uLnTx/>
                <a:uFillTx/>
                <a:latin typeface="Calibri Light"/>
                <a:ea typeface="+mj-ea"/>
                <a:cs typeface="+mj-cs"/>
              </a:rPr>
              <a:t>Males vs. Females – Histograms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a:ln>
                  <a:noFill/>
                </a:ln>
                <a:solidFill>
                  <a:prstClr val="black"/>
                </a:solidFill>
                <a:effectLst/>
                <a:uLnTx/>
                <a:uFillTx/>
                <a:latin typeface="Calibri Light"/>
                <a:ea typeface="+mj-ea"/>
                <a:cs typeface="+mj-cs"/>
              </a:rPr>
              <a:t>College School</a:t>
            </a:r>
            <a:r>
              <a:rPr kumimoji="0" lang="en-US" sz="4100" b="1" i="0" u="none" strike="noStrike" kern="1200" cap="none" spc="0" normalizeH="0" noProof="0" dirty="0">
                <a:ln>
                  <a:noFill/>
                </a:ln>
                <a:solidFill>
                  <a:prstClr val="black"/>
                </a:solidFill>
                <a:effectLst/>
                <a:uLnTx/>
                <a:uFillTx/>
                <a:latin typeface="Calibri Light"/>
                <a:ea typeface="+mj-ea"/>
                <a:cs typeface="+mj-cs"/>
              </a:rPr>
              <a:t> Graduation Rate</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6" name="Picture 5"/>
          <p:cNvPicPr>
            <a:picLocks noChangeAspect="1"/>
          </p:cNvPicPr>
          <p:nvPr/>
        </p:nvPicPr>
        <p:blipFill>
          <a:blip r:embed="rId2"/>
          <a:stretch>
            <a:fillRect/>
          </a:stretch>
        </p:blipFill>
        <p:spPr>
          <a:xfrm>
            <a:off x="7058787" y="2660142"/>
            <a:ext cx="4499229" cy="33241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1913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4"/>
            <a:ext cx="6067552" cy="4233497"/>
          </a:xfrm>
        </p:spPr>
        <p:txBody>
          <a:bodyPr>
            <a:normAutofit fontScale="92500" lnSpcReduction="10000"/>
          </a:bodyPr>
          <a:lstStyle/>
          <a:p>
            <a:r>
              <a:rPr lang="en-US" sz="2000" dirty="0"/>
              <a:t>Observing the combined records for males and females in the United States gives an overall view of the 2021 college school graduation rate.</a:t>
            </a:r>
          </a:p>
          <a:p>
            <a:pPr marL="342900" indent="-342900"/>
            <a:r>
              <a:rPr lang="en-US" sz="2000" dirty="0"/>
              <a:t>The combined mean is 34.07%</a:t>
            </a:r>
          </a:p>
          <a:p>
            <a:pPr marL="342900" indent="-342900"/>
            <a:r>
              <a:rPr lang="en-US" sz="2000" dirty="0"/>
              <a:t>The mode is based on gender.</a:t>
            </a:r>
          </a:p>
          <a:p>
            <a:pPr marL="800100" lvl="1" indent="-342900"/>
            <a:r>
              <a:rPr lang="en-US" sz="2000" dirty="0">
                <a:solidFill>
                  <a:schemeClr val="tx1"/>
                </a:solidFill>
              </a:rPr>
              <a:t>Male = 32.3</a:t>
            </a:r>
          </a:p>
          <a:p>
            <a:pPr marL="800100" lvl="1" indent="-342900"/>
            <a:r>
              <a:rPr lang="en-US" sz="2000" dirty="0">
                <a:solidFill>
                  <a:schemeClr val="tx1"/>
                </a:solidFill>
              </a:rPr>
              <a:t>Female = 33.7%</a:t>
            </a:r>
          </a:p>
          <a:p>
            <a:pPr marL="342900" indent="-342900"/>
            <a:r>
              <a:rPr lang="en-US" sz="2000" dirty="0"/>
              <a:t>The combined variance is 32.26.</a:t>
            </a:r>
          </a:p>
          <a:p>
            <a:pPr marL="342900" indent="-342900"/>
            <a:r>
              <a:rPr lang="en-US" sz="2000" dirty="0"/>
              <a:t>The combined standard deviation is 5.68.</a:t>
            </a:r>
          </a:p>
          <a:p>
            <a:pPr marL="342900" indent="-342900"/>
            <a:r>
              <a:rPr lang="en-US" sz="2000" dirty="0"/>
              <a:t>While there is a less than 1.5% gap in the displayed upper rate,  there are no true outliers because the percentages are evenly distributed on both ends of the graph.  The gap is due to the binning of the results.</a:t>
            </a:r>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a:ln>
                  <a:noFill/>
                </a:ln>
                <a:solidFill>
                  <a:prstClr val="black"/>
                </a:solidFill>
                <a:effectLst/>
                <a:uLnTx/>
                <a:uFillTx/>
                <a:latin typeface="Calibri Light"/>
                <a:ea typeface="+mj-ea"/>
                <a:cs typeface="+mj-cs"/>
              </a:rPr>
              <a:t>Males vs. Females – Histograms </a:t>
            </a:r>
          </a:p>
          <a:p>
            <a:r>
              <a:rPr lang="en-US" sz="4100" b="1" dirty="0">
                <a:solidFill>
                  <a:prstClr val="black"/>
                </a:solidFill>
              </a:rPr>
              <a:t>College School Graduation Rate </a:t>
            </a:r>
            <a:r>
              <a:rPr kumimoji="0" lang="en-US" sz="4100" b="1" i="0" u="none" strike="noStrike" kern="1200" cap="none" spc="0" normalizeH="0" baseline="0" noProof="0" dirty="0">
                <a:ln>
                  <a:noFill/>
                </a:ln>
                <a:solidFill>
                  <a:prstClr val="black"/>
                </a:solidFill>
                <a:effectLst/>
                <a:uLnTx/>
                <a:uFillTx/>
                <a:latin typeface="Calibri Light"/>
                <a:ea typeface="+mj-ea"/>
                <a:cs typeface="+mj-cs"/>
              </a:rPr>
              <a:t>– Page 2</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3" name="Picture 2"/>
          <p:cNvPicPr>
            <a:picLocks noChangeAspect="1"/>
          </p:cNvPicPr>
          <p:nvPr/>
        </p:nvPicPr>
        <p:blipFill>
          <a:blip r:embed="rId2"/>
          <a:stretch>
            <a:fillRect/>
          </a:stretch>
        </p:blipFill>
        <p:spPr>
          <a:xfrm>
            <a:off x="6757416" y="2276094"/>
            <a:ext cx="5038344" cy="3974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7804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a:solidFill>
                  <a:prstClr val="black"/>
                </a:solidFill>
              </a:rPr>
              <a:t>Males vs. Females – PMF Comparison </a:t>
            </a:r>
            <a:br>
              <a:rPr lang="en-US" b="1" dirty="0">
                <a:solidFill>
                  <a:prstClr val="black"/>
                </a:solidFill>
              </a:rPr>
            </a:br>
            <a:r>
              <a:rPr lang="en-US" b="1" dirty="0">
                <a:solidFill>
                  <a:prstClr val="black"/>
                </a:solidFill>
              </a:rPr>
              <a:t>High School Graduation Rate</a:t>
            </a:r>
            <a:endParaRPr lang="en-US" dirty="0"/>
          </a:p>
        </p:txBody>
      </p:sp>
      <p:pic>
        <p:nvPicPr>
          <p:cNvPr id="2" name="Picture 1"/>
          <p:cNvPicPr>
            <a:picLocks noChangeAspect="1"/>
          </p:cNvPicPr>
          <p:nvPr/>
        </p:nvPicPr>
        <p:blipFill>
          <a:blip r:embed="rId2"/>
          <a:stretch>
            <a:fillRect/>
          </a:stretch>
        </p:blipFill>
        <p:spPr>
          <a:xfrm>
            <a:off x="7479792" y="2109030"/>
            <a:ext cx="4249518" cy="43283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329184" y="2520442"/>
            <a:ext cx="6757416" cy="3139321"/>
          </a:xfrm>
          <a:prstGeom prst="rect">
            <a:avLst/>
          </a:prstGeom>
          <a:noFill/>
        </p:spPr>
        <p:txBody>
          <a:bodyPr wrap="square" rtlCol="0">
            <a:spAutoFit/>
          </a:bodyPr>
          <a:lstStyle/>
          <a:p>
            <a:r>
              <a:rPr lang="en-US" sz="2200" dirty="0"/>
              <a:t>Comparing the Probability Mass Functions (PMFs) confirms that women graduate from high school at a higher rate than men.  </a:t>
            </a:r>
          </a:p>
          <a:p>
            <a:endParaRPr lang="en-US" sz="2200" dirty="0"/>
          </a:p>
          <a:p>
            <a:r>
              <a:rPr lang="en-US" sz="2200" dirty="0"/>
              <a:t>The graph depicts the probability that a given state and gender will have a particular graduation rate.  There is a greater chance that a state will have a graduation rate of 94.1% for women than 84.9%.  For men, 88.3% and 92.6% have the greatest probability of a state graduation rate.</a:t>
            </a:r>
          </a:p>
        </p:txBody>
      </p:sp>
    </p:spTree>
    <p:extLst>
      <p:ext uri="{BB962C8B-B14F-4D97-AF65-F5344CB8AC3E}">
        <p14:creationId xmlns:p14="http://schemas.microsoft.com/office/powerpoint/2010/main" val="722533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a:solidFill>
                  <a:prstClr val="black"/>
                </a:solidFill>
              </a:rPr>
              <a:t>Males vs. Females – CDF Analysis </a:t>
            </a:r>
            <a:br>
              <a:rPr lang="en-US" b="1" dirty="0">
                <a:solidFill>
                  <a:prstClr val="black"/>
                </a:solidFill>
              </a:rPr>
            </a:br>
            <a:r>
              <a:rPr lang="en-US" b="1" dirty="0">
                <a:solidFill>
                  <a:prstClr val="black"/>
                </a:solidFill>
              </a:rPr>
              <a:t>College Graduation Rate</a:t>
            </a:r>
            <a:endParaRPr lang="en-US" dirty="0"/>
          </a:p>
        </p:txBody>
      </p:sp>
      <p:sp>
        <p:nvSpPr>
          <p:cNvPr id="6" name="TextBox 5"/>
          <p:cNvSpPr txBox="1"/>
          <p:nvPr/>
        </p:nvSpPr>
        <p:spPr>
          <a:xfrm>
            <a:off x="795528" y="2501580"/>
            <a:ext cx="5861304" cy="3477875"/>
          </a:xfrm>
          <a:prstGeom prst="rect">
            <a:avLst/>
          </a:prstGeom>
          <a:noFill/>
        </p:spPr>
        <p:txBody>
          <a:bodyPr wrap="square" rtlCol="0">
            <a:spAutoFit/>
          </a:bodyPr>
          <a:lstStyle/>
          <a:p>
            <a:r>
              <a:rPr lang="en-US" sz="2200" dirty="0"/>
              <a:t>Comparing the male and female Cumulative Distribution Functions (CDFs), a given probability will have a lower state college graduation rate for men than women.</a:t>
            </a:r>
          </a:p>
          <a:p>
            <a:endParaRPr lang="en-US" sz="2200" dirty="0"/>
          </a:p>
          <a:p>
            <a:r>
              <a:rPr lang="en-US" sz="2200" dirty="0"/>
              <a:t>When using a 0.6 probability, men have a graduation rate of approximately &lt;= 33.5%, and women have an approximate rate of &lt;= 36%.  At 0.99, the graduation rates for men and women are &lt;= 45.5% and &lt;= 48%, respectively</a:t>
            </a:r>
          </a:p>
        </p:txBody>
      </p:sp>
      <p:pic>
        <p:nvPicPr>
          <p:cNvPr id="2" name="Picture 1"/>
          <p:cNvPicPr>
            <a:picLocks noChangeAspect="1"/>
          </p:cNvPicPr>
          <p:nvPr/>
        </p:nvPicPr>
        <p:blipFill>
          <a:blip r:embed="rId2"/>
          <a:stretch>
            <a:fillRect/>
          </a:stretch>
        </p:blipFill>
        <p:spPr>
          <a:xfrm>
            <a:off x="6830568" y="2399224"/>
            <a:ext cx="5065776" cy="3682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3545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prstClr val="black"/>
                </a:solidFill>
              </a:rPr>
              <a:t>Males vs. Females – Analytical Distribution</a:t>
            </a:r>
            <a:br>
              <a:rPr lang="en-US" b="1" dirty="0">
                <a:solidFill>
                  <a:prstClr val="black"/>
                </a:solidFill>
              </a:rPr>
            </a:br>
            <a:r>
              <a:rPr lang="en-US" b="1" dirty="0">
                <a:solidFill>
                  <a:schemeClr val="tx1"/>
                </a:solidFill>
              </a:rPr>
              <a:t>Income - Compare observed CDF to model</a:t>
            </a:r>
            <a:endParaRPr lang="en-US" dirty="0"/>
          </a:p>
        </p:txBody>
      </p:sp>
      <p:sp>
        <p:nvSpPr>
          <p:cNvPr id="6" name="TextBox 5"/>
          <p:cNvSpPr txBox="1"/>
          <p:nvPr/>
        </p:nvSpPr>
        <p:spPr>
          <a:xfrm>
            <a:off x="740664" y="2624814"/>
            <a:ext cx="5861304" cy="2123658"/>
          </a:xfrm>
          <a:prstGeom prst="rect">
            <a:avLst/>
          </a:prstGeom>
          <a:noFill/>
        </p:spPr>
        <p:txBody>
          <a:bodyPr wrap="square" rtlCol="0">
            <a:spAutoFit/>
          </a:bodyPr>
          <a:lstStyle/>
          <a:p>
            <a:r>
              <a:rPr lang="en-US" sz="2200" dirty="0"/>
              <a:t>Distributions generally do not create a smooth line; there are "hills" and "valleys.”  In this case, the distribution line hugs instead of overlaying the model.  The model extends beyond both ends of the distribution, allowing non-existent information to be considered.  </a:t>
            </a:r>
          </a:p>
        </p:txBody>
      </p:sp>
      <p:pic>
        <p:nvPicPr>
          <p:cNvPr id="2" name="Picture 1"/>
          <p:cNvPicPr>
            <a:picLocks noChangeAspect="1"/>
          </p:cNvPicPr>
          <p:nvPr/>
        </p:nvPicPr>
        <p:blipFill>
          <a:blip r:embed="rId2"/>
          <a:stretch>
            <a:fillRect/>
          </a:stretch>
        </p:blipFill>
        <p:spPr>
          <a:xfrm>
            <a:off x="7114032" y="2556920"/>
            <a:ext cx="4663440" cy="3647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95948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defRPr/>
            </a:pPr>
            <a:r>
              <a:rPr lang="en-US" b="1" dirty="0">
                <a:solidFill>
                  <a:prstClr val="black"/>
                </a:solidFill>
              </a:rPr>
              <a:t>Males vs. Females – Analytical Distribution</a:t>
            </a:r>
            <a:br>
              <a:rPr lang="en-US" b="1" dirty="0">
                <a:solidFill>
                  <a:prstClr val="black"/>
                </a:solidFill>
              </a:rPr>
            </a:br>
            <a:r>
              <a:rPr lang="en-US" b="1" dirty="0">
                <a:solidFill>
                  <a:schemeClr val="tx1"/>
                </a:solidFill>
              </a:rPr>
              <a:t>Income - Compare CDFs</a:t>
            </a:r>
            <a:endParaRPr lang="en-US" dirty="0"/>
          </a:p>
        </p:txBody>
      </p:sp>
      <p:sp>
        <p:nvSpPr>
          <p:cNvPr id="6" name="TextBox 5"/>
          <p:cNvSpPr txBox="1"/>
          <p:nvPr/>
        </p:nvSpPr>
        <p:spPr>
          <a:xfrm>
            <a:off x="795528" y="2501580"/>
            <a:ext cx="5861304" cy="3477875"/>
          </a:xfrm>
          <a:prstGeom prst="rect">
            <a:avLst/>
          </a:prstGeom>
          <a:noFill/>
        </p:spPr>
        <p:txBody>
          <a:bodyPr wrap="square" rtlCol="0">
            <a:spAutoFit/>
          </a:bodyPr>
          <a:lstStyle/>
          <a:p>
            <a:r>
              <a:rPr lang="en-US" sz="2200" dirty="0"/>
              <a:t>Comparing the male and female Cumulative Distribution Functions (CDFs), a given probability will have a lower annual income by state for women than men.  </a:t>
            </a:r>
          </a:p>
          <a:p>
            <a:endParaRPr lang="en-US" sz="2200" dirty="0"/>
          </a:p>
          <a:p>
            <a:r>
              <a:rPr lang="en-US" sz="2200" dirty="0"/>
              <a:t>When using a 0.6 probability, men have a graduation rate of approximately &lt;= $47,000, and women have an approximate rate of &lt;= $37,500.  At 0.99, the graduation rates for men and women are &lt;= $61,000 and &lt;= $50,000, respectively</a:t>
            </a:r>
          </a:p>
        </p:txBody>
      </p:sp>
      <p:pic>
        <p:nvPicPr>
          <p:cNvPr id="3" name="Picture 2"/>
          <p:cNvPicPr>
            <a:picLocks noChangeAspect="1"/>
          </p:cNvPicPr>
          <p:nvPr/>
        </p:nvPicPr>
        <p:blipFill>
          <a:blip r:embed="rId2"/>
          <a:stretch>
            <a:fillRect/>
          </a:stretch>
        </p:blipFill>
        <p:spPr>
          <a:xfrm>
            <a:off x="7040880" y="2484217"/>
            <a:ext cx="4746688" cy="34952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157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Correlation and Causation</a:t>
            </a:r>
            <a:br>
              <a:rPr lang="en-US" b="1" dirty="0">
                <a:solidFill>
                  <a:schemeClr val="tx1"/>
                </a:solidFill>
              </a:rPr>
            </a:br>
            <a:r>
              <a:rPr lang="en-US" b="1" dirty="0">
                <a:solidFill>
                  <a:schemeClr val="tx1"/>
                </a:solidFill>
              </a:rPr>
              <a:t>Labor Participation and Employment</a:t>
            </a:r>
            <a:endParaRPr lang="en-US" dirty="0">
              <a:solidFill>
                <a:schemeClr val="tx1"/>
              </a:solidFill>
            </a:endParaRPr>
          </a:p>
        </p:txBody>
      </p:sp>
      <p:sp>
        <p:nvSpPr>
          <p:cNvPr id="6" name="TextBox 5"/>
          <p:cNvSpPr txBox="1"/>
          <p:nvPr/>
        </p:nvSpPr>
        <p:spPr>
          <a:xfrm>
            <a:off x="406400" y="1896280"/>
            <a:ext cx="6163056" cy="4712572"/>
          </a:xfrm>
          <a:prstGeom prst="rect">
            <a:avLst/>
          </a:prstGeom>
          <a:noFill/>
        </p:spPr>
        <p:txBody>
          <a:bodyPr wrap="square" rtlCol="0">
            <a:spAutoFit/>
          </a:bodyPr>
          <a:lstStyle/>
          <a:p>
            <a:pPr>
              <a:lnSpc>
                <a:spcPts val="2000"/>
              </a:lnSpc>
            </a:pPr>
            <a:r>
              <a:rPr lang="en-US" sz="2000" dirty="0"/>
              <a:t>At above 90%, there is a direct correlation between Labor Participation and Employment. This also explains the causation; you have to be available to work and looking for work to ultimately be employed.  A covariance greater than 1 reinforces the correlation information.</a:t>
            </a:r>
          </a:p>
          <a:p>
            <a:pPr>
              <a:lnSpc>
                <a:spcPts val="2000"/>
              </a:lnSpc>
            </a:pPr>
            <a:endParaRPr lang="en-US" sz="2000" dirty="0"/>
          </a:p>
          <a:p>
            <a:pPr>
              <a:lnSpc>
                <a:spcPts val="2000"/>
              </a:lnSpc>
            </a:pPr>
            <a:r>
              <a:rPr lang="en-US" sz="2000" dirty="0"/>
              <a:t>The combined graph depicts a positive correlation; as the percentage of labor participation increases, so does the employment percentage for each state.</a:t>
            </a:r>
          </a:p>
          <a:p>
            <a:pPr>
              <a:lnSpc>
                <a:spcPts val="2000"/>
              </a:lnSpc>
            </a:pPr>
            <a:endParaRPr lang="en-US" sz="2000" dirty="0"/>
          </a:p>
          <a:p>
            <a:pPr>
              <a:lnSpc>
                <a:spcPts val="2000"/>
              </a:lnSpc>
            </a:pPr>
            <a:r>
              <a:rPr lang="en-US" sz="2000" dirty="0"/>
              <a:t>Two outliers also appear for Hawaii and Alaska.  These states have more significant seasonal employment:  Hawaii due to tourism and Alaska because of weather and the remote population location.</a:t>
            </a:r>
          </a:p>
          <a:p>
            <a:pPr>
              <a:lnSpc>
                <a:spcPts val="2000"/>
              </a:lnSpc>
            </a:pPr>
            <a:endParaRPr lang="en-US" sz="2000" dirty="0"/>
          </a:p>
          <a:p>
            <a:pPr marL="342900" indent="-342900">
              <a:lnSpc>
                <a:spcPts val="2000"/>
              </a:lnSpc>
              <a:buFont typeface="Arial" panose="020B0604020202020204" pitchFamily="34" charset="0"/>
              <a:buChar char="•"/>
            </a:pPr>
            <a:r>
              <a:rPr lang="en-US" sz="2000" dirty="0"/>
              <a:t>Covariance =  25.58</a:t>
            </a:r>
          </a:p>
          <a:p>
            <a:pPr marL="342900" indent="-342900">
              <a:lnSpc>
                <a:spcPts val="2000"/>
              </a:lnSpc>
              <a:buFont typeface="Arial" panose="020B0604020202020204" pitchFamily="34" charset="0"/>
              <a:buChar char="•"/>
            </a:pPr>
            <a:r>
              <a:rPr lang="en-US" sz="2000" dirty="0"/>
              <a:t>Pearson Correlation = 0.930</a:t>
            </a:r>
          </a:p>
          <a:p>
            <a:pPr marL="342900" indent="-342900">
              <a:lnSpc>
                <a:spcPts val="2000"/>
              </a:lnSpc>
              <a:buFont typeface="Arial" panose="020B0604020202020204" pitchFamily="34" charset="0"/>
              <a:buChar char="•"/>
            </a:pPr>
            <a:r>
              <a:rPr lang="en-US" sz="2000" dirty="0"/>
              <a:t>Spearman Correlation = 0.920</a:t>
            </a:r>
          </a:p>
        </p:txBody>
      </p:sp>
      <p:pic>
        <p:nvPicPr>
          <p:cNvPr id="2" name="Picture 1"/>
          <p:cNvPicPr>
            <a:picLocks noChangeAspect="1"/>
          </p:cNvPicPr>
          <p:nvPr/>
        </p:nvPicPr>
        <p:blipFill>
          <a:blip r:embed="rId2"/>
          <a:stretch>
            <a:fillRect/>
          </a:stretch>
        </p:blipFill>
        <p:spPr>
          <a:xfrm>
            <a:off x="6784848" y="2357549"/>
            <a:ext cx="5029200" cy="3790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380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Correlation and Causation</a:t>
            </a:r>
            <a:br>
              <a:rPr lang="en-US" b="1" dirty="0">
                <a:solidFill>
                  <a:schemeClr val="tx1"/>
                </a:solidFill>
              </a:rPr>
            </a:br>
            <a:r>
              <a:rPr lang="en-US" b="1" dirty="0">
                <a:solidFill>
                  <a:schemeClr val="tx1"/>
                </a:solidFill>
              </a:rPr>
              <a:t>Employment and Income</a:t>
            </a:r>
            <a:endParaRPr lang="en-US" dirty="0">
              <a:solidFill>
                <a:schemeClr val="tx1"/>
              </a:solidFill>
            </a:endParaRPr>
          </a:p>
        </p:txBody>
      </p:sp>
      <p:sp>
        <p:nvSpPr>
          <p:cNvPr id="6" name="TextBox 5"/>
          <p:cNvSpPr txBox="1"/>
          <p:nvPr/>
        </p:nvSpPr>
        <p:spPr>
          <a:xfrm>
            <a:off x="406400" y="2392947"/>
            <a:ext cx="6163056" cy="3426579"/>
          </a:xfrm>
          <a:prstGeom prst="rect">
            <a:avLst/>
          </a:prstGeom>
          <a:noFill/>
        </p:spPr>
        <p:txBody>
          <a:bodyPr wrap="square" rtlCol="0">
            <a:spAutoFit/>
          </a:bodyPr>
          <a:lstStyle/>
          <a:p>
            <a:pPr>
              <a:lnSpc>
                <a:spcPts val="2000"/>
              </a:lnSpc>
            </a:pPr>
            <a:r>
              <a:rPr lang="en-US" sz="2000" dirty="0"/>
              <a:t>At approx. 55%, there is a weaker correlation between Employment and Income. A larger state employment rate leads to a greater annual income per state.  A covariance greater than 1 reinforces the correlation information even when a percentage and a large number are compared.</a:t>
            </a:r>
          </a:p>
          <a:p>
            <a:pPr>
              <a:lnSpc>
                <a:spcPts val="2000"/>
              </a:lnSpc>
            </a:pPr>
            <a:endParaRPr lang="en-US" sz="2000" dirty="0"/>
          </a:p>
          <a:p>
            <a:pPr>
              <a:lnSpc>
                <a:spcPts val="2000"/>
              </a:lnSpc>
            </a:pPr>
            <a:r>
              <a:rPr lang="en-US" sz="2000" dirty="0"/>
              <a:t>The combined graph depicts a positive correlation since it is trending upward; as the percentage of employment increases, the annual income may increase for each state.</a:t>
            </a:r>
          </a:p>
          <a:p>
            <a:pPr>
              <a:lnSpc>
                <a:spcPts val="2000"/>
              </a:lnSpc>
            </a:pPr>
            <a:endParaRPr lang="en-US" sz="2000" dirty="0"/>
          </a:p>
          <a:p>
            <a:pPr marL="342900" indent="-342900">
              <a:lnSpc>
                <a:spcPts val="2000"/>
              </a:lnSpc>
              <a:buFont typeface="Arial" panose="020B0604020202020204" pitchFamily="34" charset="0"/>
              <a:buChar char="•"/>
            </a:pPr>
            <a:r>
              <a:rPr lang="en-US" sz="2000" dirty="0"/>
              <a:t>Covariance =  26023.45</a:t>
            </a:r>
          </a:p>
          <a:p>
            <a:pPr marL="342900" indent="-342900">
              <a:lnSpc>
                <a:spcPts val="2000"/>
              </a:lnSpc>
              <a:buFont typeface="Arial" panose="020B0604020202020204" pitchFamily="34" charset="0"/>
              <a:buChar char="•"/>
            </a:pPr>
            <a:r>
              <a:rPr lang="en-US" sz="2000" dirty="0"/>
              <a:t>Pearson Correlation = 0.578</a:t>
            </a:r>
          </a:p>
          <a:p>
            <a:pPr marL="342900" indent="-342900">
              <a:lnSpc>
                <a:spcPts val="2000"/>
              </a:lnSpc>
              <a:buFont typeface="Arial" panose="020B0604020202020204" pitchFamily="34" charset="0"/>
              <a:buChar char="•"/>
            </a:pPr>
            <a:r>
              <a:rPr lang="en-US" sz="2000" dirty="0"/>
              <a:t>Spearman Correlation = 0.595</a:t>
            </a:r>
          </a:p>
        </p:txBody>
      </p:sp>
      <p:pic>
        <p:nvPicPr>
          <p:cNvPr id="3" name="Picture 2"/>
          <p:cNvPicPr>
            <a:picLocks noChangeAspect="1"/>
          </p:cNvPicPr>
          <p:nvPr/>
        </p:nvPicPr>
        <p:blipFill>
          <a:blip r:embed="rId2"/>
          <a:stretch>
            <a:fillRect/>
          </a:stretch>
        </p:blipFill>
        <p:spPr>
          <a:xfrm>
            <a:off x="6830568" y="2143697"/>
            <a:ext cx="4959731" cy="36758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58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Hypothesis Testing</a:t>
            </a:r>
            <a:br>
              <a:rPr lang="en-US" b="1" dirty="0">
                <a:solidFill>
                  <a:schemeClr val="tx1"/>
                </a:solidFill>
              </a:rPr>
            </a:br>
            <a:r>
              <a:rPr lang="en-US" b="1" dirty="0">
                <a:solidFill>
                  <a:schemeClr val="tx1"/>
                </a:solidFill>
              </a:rPr>
              <a:t>Women make 83% of Men's Income.</a:t>
            </a:r>
            <a:endParaRPr lang="en-US" dirty="0">
              <a:solidFill>
                <a:schemeClr val="tx1"/>
              </a:solidFill>
            </a:endParaRPr>
          </a:p>
        </p:txBody>
      </p:sp>
      <p:sp>
        <p:nvSpPr>
          <p:cNvPr id="6" name="TextBox 5"/>
          <p:cNvSpPr txBox="1"/>
          <p:nvPr/>
        </p:nvSpPr>
        <p:spPr>
          <a:xfrm>
            <a:off x="470408" y="2418759"/>
            <a:ext cx="6163056" cy="3785652"/>
          </a:xfrm>
          <a:prstGeom prst="rect">
            <a:avLst/>
          </a:prstGeom>
          <a:noFill/>
        </p:spPr>
        <p:txBody>
          <a:bodyPr wrap="square" rtlCol="0">
            <a:spAutoFit/>
          </a:bodyPr>
          <a:lstStyle/>
          <a:p>
            <a:r>
              <a:rPr lang="en-US" sz="2000" dirty="0"/>
              <a:t>It is commonly thought that the average woman's income is 83% of what men make.  The Status of Women in the United States website says it's 79.2%.  After creating the means of all the state's incomes by gender and comparing the mean incomes of men to women, women make 77.7% of the mean of men's incomes.</a:t>
            </a:r>
          </a:p>
          <a:p>
            <a:endParaRPr lang="en-US" sz="2000" dirty="0"/>
          </a:p>
          <a:p>
            <a:pPr marL="342900" indent="-342900">
              <a:buFont typeface="Arial" panose="020B0604020202020204" pitchFamily="34" charset="0"/>
              <a:buChar char="•"/>
            </a:pPr>
            <a:r>
              <a:rPr lang="en-US" sz="2000" dirty="0"/>
              <a:t>The P-Value = 1.0</a:t>
            </a:r>
          </a:p>
          <a:p>
            <a:pPr marL="342900" indent="-342900">
              <a:buFont typeface="Arial" panose="020B0604020202020204" pitchFamily="34" charset="0"/>
              <a:buChar char="•"/>
            </a:pPr>
            <a:r>
              <a:rPr lang="en-US" sz="2000" dirty="0"/>
              <a:t>The Mean of women’s Income = $36229.78</a:t>
            </a:r>
          </a:p>
          <a:p>
            <a:pPr marL="342900" indent="-342900">
              <a:buFont typeface="Arial" panose="020B0604020202020204" pitchFamily="34" charset="0"/>
              <a:buChar char="•"/>
            </a:pPr>
            <a:r>
              <a:rPr lang="en-US" sz="2000" dirty="0"/>
              <a:t>The Mean of men’s Income = $46619.62</a:t>
            </a:r>
          </a:p>
          <a:p>
            <a:pPr marL="342900" indent="-342900">
              <a:buFont typeface="Arial" panose="020B0604020202020204" pitchFamily="34" charset="0"/>
              <a:buChar char="•"/>
            </a:pPr>
            <a:r>
              <a:rPr lang="en-US" sz="2000" dirty="0"/>
              <a:t>The Income of Women is 77.71% of Men</a:t>
            </a:r>
          </a:p>
          <a:p>
            <a:endParaRPr lang="en-US" sz="2000" dirty="0"/>
          </a:p>
        </p:txBody>
      </p:sp>
      <p:pic>
        <p:nvPicPr>
          <p:cNvPr id="2" name="Picture 1"/>
          <p:cNvPicPr>
            <a:picLocks noChangeAspect="1"/>
          </p:cNvPicPr>
          <p:nvPr/>
        </p:nvPicPr>
        <p:blipFill>
          <a:blip r:embed="rId2"/>
          <a:stretch>
            <a:fillRect/>
          </a:stretch>
        </p:blipFill>
        <p:spPr>
          <a:xfrm>
            <a:off x="6978337" y="2487167"/>
            <a:ext cx="4773798" cy="36488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9788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06400" y="2237105"/>
            <a:ext cx="11379200" cy="4072256"/>
          </a:xfrm>
        </p:spPr>
        <p:txBody>
          <a:bodyPr>
            <a:normAutofit/>
          </a:bodyPr>
          <a:lstStyle/>
          <a:p>
            <a:r>
              <a:rPr lang="en-US" sz="2400" dirty="0"/>
              <a:t>It’s a man’s world.</a:t>
            </a:r>
          </a:p>
          <a:p>
            <a:r>
              <a:rPr lang="en-US" sz="2400" dirty="0"/>
              <a:t>A woman’s place is in the home.</a:t>
            </a:r>
          </a:p>
          <a:p>
            <a:r>
              <a:rPr lang="en-US" sz="2400" dirty="0"/>
              <a:t>A woman doesn’t need equal pay because there’s a man to </a:t>
            </a:r>
            <a:r>
              <a:rPr lang="en-US" sz="2400"/>
              <a:t>take care </a:t>
            </a:r>
            <a:r>
              <a:rPr lang="en-US" sz="2400" dirty="0"/>
              <a:t>of her.</a:t>
            </a:r>
          </a:p>
          <a:p>
            <a:pPr marL="0" indent="0">
              <a:buNone/>
            </a:pPr>
            <a:r>
              <a:rPr lang="en-US" sz="2400" dirty="0"/>
              <a:t>These are some of the historical perceptions of men and women.  Women were expected to take care of the family home and raise children, while men went out into the world earning money to provide for the family.  At the same time, women graduated from school at a greater rate than men, but more men graduated from college than women.  </a:t>
            </a:r>
          </a:p>
          <a:p>
            <a:pPr marL="0" indent="0">
              <a:buNone/>
            </a:pPr>
            <a:r>
              <a:rPr lang="en-US" sz="2400" dirty="0"/>
              <a:t>It is now 2023, and women have made great strides in the areas of Employment, Education, and Income, but have they caught up with men?</a:t>
            </a:r>
          </a:p>
        </p:txBody>
      </p:sp>
      <p:sp>
        <p:nvSpPr>
          <p:cNvPr id="7" name="Title 6"/>
          <p:cNvSpPr>
            <a:spLocks noGrp="1"/>
          </p:cNvSpPr>
          <p:nvPr>
            <p:ph type="title"/>
          </p:nvPr>
        </p:nvSpPr>
        <p:spPr>
          <a:xfrm>
            <a:off x="406400" y="454152"/>
            <a:ext cx="9222232" cy="789432"/>
          </a:xfrm>
        </p:spPr>
        <p:txBody>
          <a:bodyPr>
            <a:normAutofit/>
          </a:bodyPr>
          <a:lstStyle/>
          <a:p>
            <a:r>
              <a:rPr lang="en-US" sz="4100" b="1" dirty="0">
                <a:solidFill>
                  <a:schemeClr val="tx1"/>
                </a:solidFill>
              </a:rPr>
              <a:t>Males vs. Females</a:t>
            </a:r>
            <a:endParaRPr lang="en-US" sz="4100" dirty="0"/>
          </a:p>
        </p:txBody>
      </p:sp>
    </p:spTree>
    <p:extLst>
      <p:ext uri="{BB962C8B-B14F-4D97-AF65-F5344CB8AC3E}">
        <p14:creationId xmlns:p14="http://schemas.microsoft.com/office/powerpoint/2010/main" val="3700376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defRPr/>
            </a:pPr>
            <a:r>
              <a:rPr lang="en-US" b="1" dirty="0">
                <a:solidFill>
                  <a:schemeClr val="tx1"/>
                </a:solidFill>
              </a:rPr>
              <a:t>Males vs. Females – Least Squares Regression</a:t>
            </a:r>
            <a:br>
              <a:rPr lang="en-US" b="1" dirty="0">
                <a:solidFill>
                  <a:schemeClr val="tx1"/>
                </a:solidFill>
              </a:rPr>
            </a:br>
            <a:r>
              <a:rPr lang="en-US" b="1" dirty="0">
                <a:solidFill>
                  <a:schemeClr val="tx1"/>
                </a:solidFill>
              </a:rPr>
              <a:t>Labor Participation and Employment</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7296912" y="1874019"/>
            <a:ext cx="3804730" cy="29325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p:cNvSpPr txBox="1"/>
          <p:nvPr/>
        </p:nvSpPr>
        <p:spPr>
          <a:xfrm>
            <a:off x="991743" y="5385156"/>
            <a:ext cx="10323576" cy="1015663"/>
          </a:xfrm>
          <a:prstGeom prst="rect">
            <a:avLst/>
          </a:prstGeom>
          <a:noFill/>
        </p:spPr>
        <p:txBody>
          <a:bodyPr wrap="square" rtlCol="0">
            <a:spAutoFit/>
          </a:bodyPr>
          <a:lstStyle/>
          <a:p>
            <a:r>
              <a:rPr lang="en-US" sz="2000" dirty="0"/>
              <a:t>This represents a positive correlation, and the clustering around the regression line depicts the closeness of the relationship between Labor Participation, and Employment, the R-squared of 0.866 reinforces that this is a positive linear relationship.</a:t>
            </a:r>
          </a:p>
        </p:txBody>
      </p:sp>
      <p:pic>
        <p:nvPicPr>
          <p:cNvPr id="6" name="Picture 5"/>
          <p:cNvPicPr>
            <a:picLocks noChangeAspect="1"/>
          </p:cNvPicPr>
          <p:nvPr/>
        </p:nvPicPr>
        <p:blipFill>
          <a:blip r:embed="rId3"/>
          <a:stretch>
            <a:fillRect/>
          </a:stretch>
        </p:blipFill>
        <p:spPr>
          <a:xfrm>
            <a:off x="874800" y="1874018"/>
            <a:ext cx="5567221" cy="3072886"/>
          </a:xfrm>
          <a:prstGeom prst="rect">
            <a:avLst/>
          </a:prstGeom>
        </p:spPr>
      </p:pic>
    </p:spTree>
    <p:extLst>
      <p:ext uri="{BB962C8B-B14F-4D97-AF65-F5344CB8AC3E}">
        <p14:creationId xmlns:p14="http://schemas.microsoft.com/office/powerpoint/2010/main" val="213793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945897" y="2061337"/>
            <a:ext cx="10182351" cy="4184015"/>
          </a:xfrm>
        </p:spPr>
        <p:txBody>
          <a:bodyPr>
            <a:normAutofit/>
          </a:bodyPr>
          <a:lstStyle/>
          <a:p>
            <a:r>
              <a:rPr lang="en-US" sz="2400" dirty="0"/>
              <a:t>The historically significant differences in education, employment, and income have shrunk considerably.  Women have recently surpassed men in high school and college graduation rates.  The difference in labor participation and employment rates has dropped from over 40% to single digits.  Women have made great strides in closing the wage gap from 40% to 23%, and by the year 2058, women may begin to approach income equality.</a:t>
            </a:r>
          </a:p>
          <a:p>
            <a:endParaRPr lang="en-US" sz="2400" dirty="0"/>
          </a:p>
          <a:p>
            <a:r>
              <a:rPr lang="en-US" sz="2400" dirty="0"/>
              <a:t>National trends in education, employment, and income show increased percentages nationwide.  Yet, there is still a long way to go. </a:t>
            </a:r>
          </a:p>
          <a:p>
            <a:endParaRPr lang="en-US" sz="2400" dirty="0"/>
          </a:p>
          <a:p>
            <a:endParaRPr lang="en-US" sz="2400" dirty="0"/>
          </a:p>
          <a:p>
            <a:endParaRPr lang="en-US" sz="2400" dirty="0"/>
          </a:p>
          <a:p>
            <a:endParaRPr lang="en-US" sz="2400" dirty="0"/>
          </a:p>
        </p:txBody>
      </p:sp>
      <p:sp>
        <p:nvSpPr>
          <p:cNvPr id="9" name="Title 8"/>
          <p:cNvSpPr>
            <a:spLocks noGrp="1"/>
          </p:cNvSpPr>
          <p:nvPr>
            <p:ph type="title"/>
          </p:nvPr>
        </p:nvSpPr>
        <p:spPr/>
        <p:txBody>
          <a:bodyPr/>
          <a:lstStyle/>
          <a:p>
            <a:r>
              <a:rPr lang="en-US" b="1" dirty="0">
                <a:solidFill>
                  <a:schemeClr val="tx1"/>
                </a:solidFill>
              </a:rPr>
              <a:t>Males vs. Females – Conclusion</a:t>
            </a:r>
            <a:endParaRPr lang="en-US" dirty="0"/>
          </a:p>
        </p:txBody>
      </p:sp>
    </p:spTree>
    <p:extLst>
      <p:ext uri="{BB962C8B-B14F-4D97-AF65-F5344CB8AC3E}">
        <p14:creationId xmlns:p14="http://schemas.microsoft.com/office/powerpoint/2010/main" val="547694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88112" y="1947672"/>
            <a:ext cx="6387592" cy="4681728"/>
          </a:xfrm>
        </p:spPr>
        <p:txBody>
          <a:bodyPr>
            <a:normAutofit/>
          </a:bodyPr>
          <a:lstStyle/>
          <a:p>
            <a:r>
              <a:rPr lang="en-US" sz="2000" dirty="0"/>
              <a:t>In 1960, men dominated the labor market 98/42, more than 50 percentage points over women.  In 2021, the difference is eight percentage points, 82/74, still favoring men.</a:t>
            </a:r>
          </a:p>
          <a:p>
            <a:pPr marL="342900" indent="-342900">
              <a:buFont typeface="Arial" panose="020B0604020202020204" pitchFamily="34" charset="0"/>
              <a:buChar char="•"/>
            </a:pPr>
            <a:r>
              <a:rPr lang="en-US" sz="2000" dirty="0"/>
              <a:t>The maximum labor participation rate is 88.4% for men.</a:t>
            </a:r>
          </a:p>
          <a:p>
            <a:pPr marL="342900" indent="-342900">
              <a:buFont typeface="Arial" panose="020B0604020202020204" pitchFamily="34" charset="0"/>
              <a:buChar char="•"/>
            </a:pPr>
            <a:r>
              <a:rPr lang="en-US" sz="2000" dirty="0"/>
              <a:t>The minimum labor participation rate is 65% for women.</a:t>
            </a:r>
          </a:p>
          <a:p>
            <a:pPr marL="342900" indent="-342900">
              <a:buFont typeface="Arial" panose="020B0604020202020204" pitchFamily="34" charset="0"/>
              <a:buChar char="•"/>
            </a:pPr>
            <a:r>
              <a:rPr lang="en-US" sz="2000" dirty="0"/>
              <a:t>Men dominate the top five labor participation rates by state – Utah (88.4), Nebraska (87.2), Minnesota (86.9), North Dakota (86.9), and Wyoming (86.3).</a:t>
            </a:r>
          </a:p>
          <a:p>
            <a:pPr marL="342900" indent="-342900">
              <a:buFont typeface="Arial" panose="020B0604020202020204" pitchFamily="34" charset="0"/>
              <a:buChar char="•"/>
            </a:pPr>
            <a:r>
              <a:rPr lang="en-US" sz="2000" dirty="0"/>
              <a:t>The lowest five participation rates by state are all women – West Virginia (65.0), Alabama (67.8), New Mexico (68.5), Mississippi (68.7), and Kentucky (69.1).</a:t>
            </a:r>
          </a:p>
          <a:p>
            <a:r>
              <a:rPr lang="en-US" sz="2000" dirty="0"/>
              <a:t>While the gap has closed significantly, men still participate in the labor market at a greater rate than women. </a:t>
            </a:r>
          </a:p>
        </p:txBody>
      </p:sp>
      <p:sp>
        <p:nvSpPr>
          <p:cNvPr id="6"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a:solidFill>
                  <a:schemeClr val="tx1"/>
                </a:solidFill>
              </a:rPr>
              <a:t>Males vs. Females – Histograms </a:t>
            </a:r>
          </a:p>
          <a:p>
            <a:r>
              <a:rPr lang="en-US" sz="4100" b="1" dirty="0">
                <a:solidFill>
                  <a:schemeClr val="tx1"/>
                </a:solidFill>
              </a:rPr>
              <a:t>Labor Participation Rate</a:t>
            </a:r>
            <a:endParaRPr lang="en-US" sz="4100" dirty="0"/>
          </a:p>
        </p:txBody>
      </p:sp>
      <p:pic>
        <p:nvPicPr>
          <p:cNvPr id="3" name="Picture 2"/>
          <p:cNvPicPr>
            <a:picLocks noChangeAspect="1"/>
          </p:cNvPicPr>
          <p:nvPr/>
        </p:nvPicPr>
        <p:blipFill>
          <a:blip r:embed="rId2"/>
          <a:stretch>
            <a:fillRect/>
          </a:stretch>
        </p:blipFill>
        <p:spPr>
          <a:xfrm>
            <a:off x="6917245" y="2467855"/>
            <a:ext cx="4814507" cy="35499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0764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06400" y="2295142"/>
            <a:ext cx="6177280" cy="3895344"/>
          </a:xfrm>
        </p:spPr>
        <p:txBody>
          <a:bodyPr>
            <a:normAutofit/>
          </a:bodyPr>
          <a:lstStyle/>
          <a:p>
            <a:r>
              <a:rPr lang="en-US" sz="2000" dirty="0"/>
              <a:t>Observing records for both males and females combined gives a view into the 2021 United States labor participation rate as a whole.</a:t>
            </a:r>
          </a:p>
          <a:p>
            <a:pPr marL="342900" indent="-342900">
              <a:buFont typeface="Arial" panose="020B0604020202020204" pitchFamily="34" charset="0"/>
              <a:buChar char="•"/>
            </a:pPr>
            <a:r>
              <a:rPr lang="en-US" sz="2000" dirty="0"/>
              <a:t>The combined mean is 78.2%</a:t>
            </a:r>
          </a:p>
          <a:p>
            <a:pPr marL="342900" indent="-342900">
              <a:buFont typeface="Arial" panose="020B0604020202020204" pitchFamily="34" charset="0"/>
              <a:buChar char="•"/>
            </a:pPr>
            <a:r>
              <a:rPr lang="en-US" sz="2000" dirty="0"/>
              <a:t>The mode is based on gender.</a:t>
            </a:r>
          </a:p>
          <a:p>
            <a:pPr marL="800100" lvl="1" indent="-342900">
              <a:buFont typeface="Arial" panose="020B0604020202020204" pitchFamily="34" charset="0"/>
              <a:buChar char="•"/>
            </a:pPr>
            <a:r>
              <a:rPr lang="en-US" dirty="0">
                <a:solidFill>
                  <a:schemeClr val="tx1"/>
                </a:solidFill>
              </a:rPr>
              <a:t>Male = 81.3%</a:t>
            </a:r>
          </a:p>
          <a:p>
            <a:pPr marL="800100" lvl="1" indent="-342900">
              <a:buFont typeface="Arial" panose="020B0604020202020204" pitchFamily="34" charset="0"/>
              <a:buChar char="•"/>
            </a:pPr>
            <a:r>
              <a:rPr lang="en-US" dirty="0">
                <a:solidFill>
                  <a:schemeClr val="tx1"/>
                </a:solidFill>
              </a:rPr>
              <a:t>Female = 81.8%</a:t>
            </a:r>
          </a:p>
          <a:p>
            <a:pPr marL="342900" indent="-342900">
              <a:buFont typeface="Arial" panose="020B0604020202020204" pitchFamily="34" charset="0"/>
              <a:buChar char="•"/>
            </a:pPr>
            <a:r>
              <a:rPr lang="en-US" sz="2000" dirty="0"/>
              <a:t>The combined variance is 28.23.</a:t>
            </a:r>
          </a:p>
          <a:p>
            <a:pPr marL="342900" indent="-342900">
              <a:buFont typeface="Arial" panose="020B0604020202020204" pitchFamily="34" charset="0"/>
              <a:buChar char="•"/>
            </a:pPr>
            <a:r>
              <a:rPr lang="en-US" sz="2000" dirty="0"/>
              <a:t>The combined standard deviation is 5.3.</a:t>
            </a:r>
          </a:p>
          <a:p>
            <a:pPr marL="342900" indent="-342900">
              <a:buFont typeface="Arial" panose="020B0604020202020204" pitchFamily="34" charset="0"/>
              <a:buChar char="•"/>
            </a:pPr>
            <a:r>
              <a:rPr lang="en-US" sz="2000" dirty="0"/>
              <a:t>The outlier is West Virginia at 65%.</a:t>
            </a:r>
          </a:p>
        </p:txBody>
      </p:sp>
      <p:sp>
        <p:nvSpPr>
          <p:cNvPr id="6"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a:solidFill>
                  <a:schemeClr val="tx1"/>
                </a:solidFill>
              </a:rPr>
              <a:t>Males vs. Females – Histograms </a:t>
            </a:r>
          </a:p>
          <a:p>
            <a:r>
              <a:rPr lang="en-US" sz="4100" b="1" dirty="0">
                <a:solidFill>
                  <a:schemeClr val="tx1"/>
                </a:solidFill>
              </a:rPr>
              <a:t>Labor Participation Rate – Page 2</a:t>
            </a:r>
            <a:endParaRPr lang="en-US" sz="4100" dirty="0"/>
          </a:p>
        </p:txBody>
      </p:sp>
      <p:pic>
        <p:nvPicPr>
          <p:cNvPr id="2" name="Picture 1"/>
          <p:cNvPicPr>
            <a:picLocks noChangeAspect="1"/>
          </p:cNvPicPr>
          <p:nvPr/>
        </p:nvPicPr>
        <p:blipFill>
          <a:blip r:embed="rId2"/>
          <a:stretch>
            <a:fillRect/>
          </a:stretch>
        </p:blipFill>
        <p:spPr>
          <a:xfrm>
            <a:off x="6793992" y="2411443"/>
            <a:ext cx="4984501" cy="36627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5269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847088"/>
            <a:ext cx="6451600" cy="4745736"/>
          </a:xfrm>
        </p:spPr>
        <p:txBody>
          <a:bodyPr>
            <a:normAutofit/>
          </a:bodyPr>
          <a:lstStyle/>
          <a:p>
            <a:pPr marL="342900" indent="-342900"/>
            <a:r>
              <a:rPr lang="en-US" sz="2000" dirty="0"/>
              <a:t>Like labor participation, the employment rate in 1960 heavily favored men by 40 percentage points at 78/36.  In 2021, the difference is six percentage points, 76/70, still favoring men.</a:t>
            </a:r>
          </a:p>
          <a:p>
            <a:pPr marL="342900" indent="-342900"/>
            <a:r>
              <a:rPr lang="en-US" sz="2000" dirty="0"/>
              <a:t>The maximum employment rate is 85% for men.</a:t>
            </a:r>
          </a:p>
          <a:p>
            <a:pPr marL="342900" indent="-342900"/>
            <a:r>
              <a:rPr lang="en-US" sz="2000" dirty="0"/>
              <a:t>The minimum employment rate is 61.7% for women.</a:t>
            </a:r>
          </a:p>
          <a:p>
            <a:pPr marL="342900" indent="-342900"/>
            <a:r>
              <a:rPr lang="en-US" sz="2000" dirty="0">
                <a:solidFill>
                  <a:schemeClr val="tx1"/>
                </a:solidFill>
              </a:rPr>
              <a:t>Men dominate the top five </a:t>
            </a:r>
            <a:r>
              <a:rPr lang="en-US" sz="2000" dirty="0"/>
              <a:t>employment </a:t>
            </a:r>
            <a:r>
              <a:rPr lang="en-US" sz="2000" dirty="0">
                <a:solidFill>
                  <a:schemeClr val="tx1"/>
                </a:solidFill>
              </a:rPr>
              <a:t>rates by state – Utah (85.0), Nebraska (84.3), New Hampshire (82.7), Iowa (82.4), and Minnesota (82.4).</a:t>
            </a:r>
          </a:p>
          <a:p>
            <a:pPr marL="342900" indent="-342900"/>
            <a:r>
              <a:rPr lang="en-US" sz="2000" dirty="0"/>
              <a:t>The lowest five employment rates by state are all women – West Virginia (61.7), New Mexico (63.1), Mississippi (64.1), Alabama (64.2), and Louisiana (64.6).</a:t>
            </a:r>
          </a:p>
          <a:p>
            <a:pPr marL="0" indent="0">
              <a:buNone/>
            </a:pPr>
            <a:r>
              <a:rPr lang="en-US" sz="2000" dirty="0"/>
              <a:t>The difference in employment and labor participation rates is the unemployment rate for 2021.</a:t>
            </a:r>
          </a:p>
          <a:p>
            <a:pPr marL="342900" indent="-342900"/>
            <a:endParaRPr lang="en-US" dirty="0"/>
          </a:p>
          <a:p>
            <a:endParaRPr lang="en-US" dirty="0"/>
          </a:p>
        </p:txBody>
      </p:sp>
      <p:pic>
        <p:nvPicPr>
          <p:cNvPr id="2" name="Picture 1"/>
          <p:cNvPicPr>
            <a:picLocks noChangeAspect="1"/>
          </p:cNvPicPr>
          <p:nvPr/>
        </p:nvPicPr>
        <p:blipFill>
          <a:blip r:embed="rId2"/>
          <a:stretch>
            <a:fillRect/>
          </a:stretch>
        </p:blipFill>
        <p:spPr>
          <a:xfrm>
            <a:off x="7031735" y="2254015"/>
            <a:ext cx="4919473" cy="35570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a:solidFill>
                  <a:schemeClr val="tx1"/>
                </a:solidFill>
              </a:rPr>
              <a:t>Males vs. Females – Histograms </a:t>
            </a:r>
          </a:p>
          <a:p>
            <a:r>
              <a:rPr lang="en-US" sz="4100" b="1" dirty="0">
                <a:solidFill>
                  <a:schemeClr val="tx1"/>
                </a:solidFill>
              </a:rPr>
              <a:t>Employment Rate</a:t>
            </a:r>
            <a:endParaRPr lang="en-US" sz="4100" dirty="0"/>
          </a:p>
        </p:txBody>
      </p:sp>
    </p:spTree>
    <p:extLst>
      <p:ext uri="{BB962C8B-B14F-4D97-AF65-F5344CB8AC3E}">
        <p14:creationId xmlns:p14="http://schemas.microsoft.com/office/powerpoint/2010/main" val="33360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5"/>
            <a:ext cx="6067552" cy="4005072"/>
          </a:xfrm>
        </p:spPr>
        <p:txBody>
          <a:bodyPr>
            <a:normAutofit/>
          </a:bodyPr>
          <a:lstStyle/>
          <a:p>
            <a:r>
              <a:rPr lang="en-US" sz="2000" dirty="0"/>
              <a:t>Observing the combined records for males and females in the United States gives an overall view of the 2021 employment rate.</a:t>
            </a:r>
          </a:p>
          <a:p>
            <a:pPr marL="342900" indent="-342900"/>
            <a:r>
              <a:rPr lang="en-US" sz="2000" dirty="0"/>
              <a:t>The combined mean is 73.3%</a:t>
            </a:r>
          </a:p>
          <a:p>
            <a:pPr marL="342900" indent="-342900"/>
            <a:r>
              <a:rPr lang="en-US" sz="2000" dirty="0"/>
              <a:t>The mode is based on gender.</a:t>
            </a:r>
          </a:p>
          <a:p>
            <a:pPr marL="800100" lvl="1" indent="-342900"/>
            <a:r>
              <a:rPr lang="en-US" sz="2000" dirty="0">
                <a:solidFill>
                  <a:schemeClr val="tx1"/>
                </a:solidFill>
              </a:rPr>
              <a:t>Male = 65.9%</a:t>
            </a:r>
          </a:p>
          <a:p>
            <a:pPr marL="800100" lvl="1" indent="-342900"/>
            <a:r>
              <a:rPr lang="en-US" sz="2000" dirty="0">
                <a:solidFill>
                  <a:schemeClr val="tx1"/>
                </a:solidFill>
              </a:rPr>
              <a:t>Female = 76.1%, 76.7%, and 78.1%</a:t>
            </a:r>
          </a:p>
          <a:p>
            <a:pPr marL="342900" indent="-342900"/>
            <a:r>
              <a:rPr lang="en-US" sz="2000" dirty="0"/>
              <a:t>The combined variance is 27.31.</a:t>
            </a:r>
          </a:p>
          <a:p>
            <a:pPr marL="342900" indent="-342900"/>
            <a:r>
              <a:rPr lang="en-US" sz="2000" dirty="0"/>
              <a:t>The combined standard deviation is 5.2.</a:t>
            </a:r>
          </a:p>
          <a:p>
            <a:pPr marL="342900" indent="-342900"/>
            <a:r>
              <a:rPr lang="en-US" sz="2000" dirty="0"/>
              <a:t>There are no outliers because the records are evenly distributed on both ends of the graph.</a:t>
            </a:r>
            <a:endParaRPr lang="en-US"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a:solidFill>
                  <a:schemeClr val="tx1"/>
                </a:solidFill>
              </a:rPr>
              <a:t>Males vs. Females – Histograms </a:t>
            </a:r>
          </a:p>
          <a:p>
            <a:r>
              <a:rPr lang="en-US" sz="4100" b="1" dirty="0">
                <a:solidFill>
                  <a:schemeClr val="tx1"/>
                </a:solidFill>
              </a:rPr>
              <a:t>Employment Rate – Page 2</a:t>
            </a:r>
            <a:endParaRPr lang="en-US" sz="4100" dirty="0"/>
          </a:p>
        </p:txBody>
      </p:sp>
      <p:pic>
        <p:nvPicPr>
          <p:cNvPr id="3" name="Picture 2"/>
          <p:cNvPicPr>
            <a:picLocks noChangeAspect="1"/>
          </p:cNvPicPr>
          <p:nvPr/>
        </p:nvPicPr>
        <p:blipFill>
          <a:blip r:embed="rId2"/>
          <a:stretch>
            <a:fillRect/>
          </a:stretch>
        </p:blipFill>
        <p:spPr>
          <a:xfrm>
            <a:off x="6729984" y="2176653"/>
            <a:ext cx="5169027" cy="39497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185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682496"/>
            <a:ext cx="6369304" cy="4882896"/>
          </a:xfrm>
        </p:spPr>
        <p:txBody>
          <a:bodyPr>
            <a:normAutofit/>
          </a:bodyPr>
          <a:lstStyle/>
          <a:p>
            <a:pPr marL="342900" indent="-342900"/>
            <a:r>
              <a:rPr lang="en-US" sz="2000" dirty="0"/>
              <a:t>In 1960, men earned $43,095*, and women earned $26,148*.  Women’s income was 60% of what men earned.  In 2021, the wage gap by gender is $46,619 for men and $36,229 for women</a:t>
            </a:r>
          </a:p>
          <a:p>
            <a:pPr marL="342900" indent="-342900"/>
            <a:r>
              <a:rPr lang="en-US" sz="2000" dirty="0"/>
              <a:t>The maximum annual income earned is $61,914 by men.</a:t>
            </a:r>
          </a:p>
          <a:p>
            <a:pPr marL="342900" indent="-342900"/>
            <a:r>
              <a:rPr lang="en-US" sz="2000" dirty="0"/>
              <a:t>The minimum annual income earned is $24,324 by women.</a:t>
            </a:r>
          </a:p>
          <a:p>
            <a:pPr marL="342900" indent="-342900"/>
            <a:r>
              <a:rPr lang="en-US" sz="2000" dirty="0">
                <a:solidFill>
                  <a:schemeClr val="tx1"/>
                </a:solidFill>
              </a:rPr>
              <a:t>Men dominate the top five states for annual income – California ($61,914), Maryland ($61,488), Massachusetts ($60,189), Washington ($59,651), and New Jersey ($59,128).</a:t>
            </a:r>
          </a:p>
          <a:p>
            <a:pPr marL="342900" indent="-342900"/>
            <a:r>
              <a:rPr lang="en-US" sz="2000" dirty="0"/>
              <a:t>The five lowest annual incomes are all earned by women – Arkansas ($27,159), Louisiana ($26,390), West Virginia ($26,041), Alabama ($25,681), and Mississippi ($24,324).</a:t>
            </a:r>
            <a:endParaRPr lang="en-US"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a:solidFill>
                  <a:schemeClr val="tx1"/>
                </a:solidFill>
              </a:rPr>
              <a:t>Males vs. Females – Histograms </a:t>
            </a:r>
          </a:p>
          <a:p>
            <a:r>
              <a:rPr lang="en-US" sz="4100" b="1" dirty="0">
                <a:solidFill>
                  <a:schemeClr val="tx1"/>
                </a:solidFill>
              </a:rPr>
              <a:t>Annual Income ($s) </a:t>
            </a:r>
            <a:endParaRPr lang="en-US" sz="4100" dirty="0"/>
          </a:p>
        </p:txBody>
      </p:sp>
      <p:pic>
        <p:nvPicPr>
          <p:cNvPr id="3" name="Picture 2"/>
          <p:cNvPicPr>
            <a:picLocks noChangeAspect="1"/>
          </p:cNvPicPr>
          <p:nvPr/>
        </p:nvPicPr>
        <p:blipFill>
          <a:blip r:embed="rId2"/>
          <a:stretch>
            <a:fillRect/>
          </a:stretch>
        </p:blipFill>
        <p:spPr>
          <a:xfrm>
            <a:off x="6876288" y="2229993"/>
            <a:ext cx="5001768" cy="37203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9528048" y="6351283"/>
            <a:ext cx="2450030" cy="338554"/>
          </a:xfrm>
          <a:prstGeom prst="rect">
            <a:avLst/>
          </a:prstGeom>
          <a:noFill/>
        </p:spPr>
        <p:txBody>
          <a:bodyPr wrap="none" rtlCol="0">
            <a:spAutoFit/>
          </a:bodyPr>
          <a:lstStyle/>
          <a:p>
            <a:r>
              <a:rPr lang="en-US" sz="1600" b="1" dirty="0"/>
              <a:t>* Adjusted to 2021 dollars </a:t>
            </a:r>
          </a:p>
        </p:txBody>
      </p:sp>
    </p:spTree>
    <p:extLst>
      <p:ext uri="{BB962C8B-B14F-4D97-AF65-F5344CB8AC3E}">
        <p14:creationId xmlns:p14="http://schemas.microsoft.com/office/powerpoint/2010/main" val="1300578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2149014"/>
            <a:ext cx="6067552" cy="4462098"/>
          </a:xfrm>
        </p:spPr>
        <p:txBody>
          <a:bodyPr>
            <a:normAutofit/>
          </a:bodyPr>
          <a:lstStyle/>
          <a:p>
            <a:r>
              <a:rPr lang="en-US" sz="2000" dirty="0"/>
              <a:t>Observing the combined records for males and females in the United States gives an overall view of the annual income for 2021.</a:t>
            </a:r>
          </a:p>
          <a:p>
            <a:pPr marL="342900" indent="-342900"/>
            <a:r>
              <a:rPr lang="en-US" sz="2000" dirty="0"/>
              <a:t>The combined mean is $41,424</a:t>
            </a:r>
          </a:p>
          <a:p>
            <a:pPr marL="342900" indent="-342900"/>
            <a:r>
              <a:rPr lang="en-US" sz="2000" dirty="0"/>
              <a:t>The mode is based on gender.</a:t>
            </a:r>
          </a:p>
          <a:p>
            <a:pPr marL="800100" lvl="1" indent="-342900"/>
            <a:r>
              <a:rPr lang="en-US" sz="2000" dirty="0">
                <a:solidFill>
                  <a:schemeClr val="tx1"/>
                </a:solidFill>
              </a:rPr>
              <a:t>Male = $42,304</a:t>
            </a:r>
          </a:p>
          <a:p>
            <a:pPr marL="800100" lvl="1" indent="-342900"/>
            <a:r>
              <a:rPr lang="en-US" sz="2000" dirty="0">
                <a:solidFill>
                  <a:schemeClr val="tx1"/>
                </a:solidFill>
              </a:rPr>
              <a:t>Female = $47,011</a:t>
            </a:r>
          </a:p>
          <a:p>
            <a:pPr marL="342900" indent="-342900"/>
            <a:r>
              <a:rPr lang="en-US" sz="2000" dirty="0"/>
              <a:t>The combined variance is 755542078.15.</a:t>
            </a:r>
          </a:p>
          <a:p>
            <a:pPr marL="342900" indent="-342900"/>
            <a:r>
              <a:rPr lang="en-US" sz="2000" dirty="0"/>
              <a:t>The combined standard deviation is 8691.5.</a:t>
            </a:r>
          </a:p>
          <a:p>
            <a:pPr marL="342900" indent="-342900"/>
            <a:r>
              <a:rPr lang="en-US" sz="2000" dirty="0"/>
              <a:t>While there is a $1500 gap in the displayed income,  there are no outliers because the incomes are evenly distributed on both ends of the graph.  The gap is due to the binning of the results.</a:t>
            </a:r>
            <a:endParaRPr lang="en-US" dirty="0"/>
          </a:p>
          <a:p>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r>
              <a:rPr lang="en-US" sz="4100" b="1" dirty="0">
                <a:solidFill>
                  <a:schemeClr val="tx1"/>
                </a:solidFill>
              </a:rPr>
              <a:t>Males vs. Females – Histograms </a:t>
            </a:r>
          </a:p>
          <a:p>
            <a:r>
              <a:rPr lang="en-US" sz="4100" b="1" dirty="0">
                <a:solidFill>
                  <a:schemeClr val="tx1"/>
                </a:solidFill>
              </a:rPr>
              <a:t>Annual Income ($s) – Page 2</a:t>
            </a:r>
            <a:endParaRPr lang="en-US" sz="4100" dirty="0"/>
          </a:p>
        </p:txBody>
      </p:sp>
      <p:pic>
        <p:nvPicPr>
          <p:cNvPr id="2" name="Picture 1"/>
          <p:cNvPicPr>
            <a:picLocks noChangeAspect="1"/>
          </p:cNvPicPr>
          <p:nvPr/>
        </p:nvPicPr>
        <p:blipFill>
          <a:blip r:embed="rId2"/>
          <a:stretch>
            <a:fillRect/>
          </a:stretch>
        </p:blipFill>
        <p:spPr>
          <a:xfrm>
            <a:off x="6611112" y="2243348"/>
            <a:ext cx="5160434" cy="39107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283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305816" y="1792224"/>
            <a:ext cx="6524752" cy="4928616"/>
          </a:xfrm>
        </p:spPr>
        <p:txBody>
          <a:bodyPr>
            <a:normAutofit/>
          </a:bodyPr>
          <a:lstStyle/>
          <a:p>
            <a:pPr marL="342900" indent="-342900"/>
            <a:r>
              <a:rPr lang="en-US" sz="2000" dirty="0"/>
              <a:t>39.5% of Men completed high school in 1960, and women had a graduation rate of 42.5%.  The numbers increased to 89.9% for men and 91.6% for women in 2021</a:t>
            </a:r>
          </a:p>
          <a:p>
            <a:pPr marL="342900" indent="-342900"/>
            <a:r>
              <a:rPr lang="en-US" sz="2000" dirty="0"/>
              <a:t>The maximum graduate rate is 91.6% in favor of women.</a:t>
            </a:r>
          </a:p>
          <a:p>
            <a:pPr marL="342900" indent="-342900"/>
            <a:r>
              <a:rPr lang="en-US" sz="2000" dirty="0"/>
              <a:t>The minimum graduate rate is 83.9% for men.</a:t>
            </a:r>
          </a:p>
          <a:p>
            <a:pPr marL="342900" indent="-342900"/>
            <a:r>
              <a:rPr lang="en-US" sz="2000" dirty="0">
                <a:solidFill>
                  <a:schemeClr val="tx1"/>
                </a:solidFill>
              </a:rPr>
              <a:t>Women dominate the top five </a:t>
            </a:r>
            <a:r>
              <a:rPr lang="en-US" sz="2000" dirty="0"/>
              <a:t>graduation </a:t>
            </a:r>
            <a:r>
              <a:rPr lang="en-US" sz="2000" dirty="0">
                <a:solidFill>
                  <a:schemeClr val="tx1"/>
                </a:solidFill>
              </a:rPr>
              <a:t>rates by state – Vermont (96.1), Maine (95.7), Montana (95.3), New Hampshire (94.7), and Minnesota (94.6).</a:t>
            </a:r>
          </a:p>
          <a:p>
            <a:pPr marL="342900" indent="-342900"/>
            <a:r>
              <a:rPr lang="en-US" sz="2000" dirty="0"/>
              <a:t>The lowest five graduation rates by state are a mix of genders – California (83.9M), Mississippi (84M), Louisiana (84.3M), Texas (84.6M), and California (84.9F).</a:t>
            </a:r>
          </a:p>
          <a:p>
            <a:pPr marL="0" indent="0">
              <a:buNone/>
            </a:pPr>
            <a:r>
              <a:rPr lang="en-US" sz="2000" dirty="0"/>
              <a:t>High school graduation rates for men and women have historically been within a few percentage points but have fluctuated on which gender had the most graduates</a:t>
            </a:r>
            <a:endParaRPr lang="en-US" dirty="0"/>
          </a:p>
        </p:txBody>
      </p:sp>
      <p:sp>
        <p:nvSpPr>
          <p:cNvPr id="7" name="Title 6"/>
          <p:cNvSpPr txBox="1">
            <a:spLocks/>
          </p:cNvSpPr>
          <p:nvPr/>
        </p:nvSpPr>
        <p:spPr>
          <a:xfrm>
            <a:off x="305816" y="100584"/>
            <a:ext cx="9222232" cy="1417320"/>
          </a:xfrm>
          <a:prstGeom prst="rect">
            <a:avLst/>
          </a:prstGeom>
        </p:spPr>
        <p:txBody>
          <a:bodyPr vert="horz" wrap="square" lIns="91440" tIns="45720" rIns="91440" bIns="45720" rtlCol="0" anchor="b">
            <a:noAutofit/>
          </a:bodyPr>
          <a:lstStyle>
            <a:lvl1pPr algn="l" defTabSz="914400" rtl="0" eaLnBrk="1" latinLnBrk="0" hangingPunct="1">
              <a:lnSpc>
                <a:spcPct val="90000"/>
              </a:lnSpc>
              <a:spcBef>
                <a:spcPct val="0"/>
              </a:spcBef>
              <a:buNone/>
              <a:defRPr sz="4400" kern="1200">
                <a:solidFill>
                  <a:srgbClr val="000000"/>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a:ln>
                  <a:noFill/>
                </a:ln>
                <a:solidFill>
                  <a:prstClr val="black"/>
                </a:solidFill>
                <a:effectLst/>
                <a:uLnTx/>
                <a:uFillTx/>
                <a:latin typeface="Calibri Light"/>
                <a:ea typeface="+mj-ea"/>
                <a:cs typeface="+mj-cs"/>
              </a:rPr>
              <a:t>Males vs. Females – Histograms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100" b="1" i="0" u="none" strike="noStrike" kern="1200" cap="none" spc="0" normalizeH="0" baseline="0" noProof="0" dirty="0">
                <a:ln>
                  <a:noFill/>
                </a:ln>
                <a:solidFill>
                  <a:prstClr val="black"/>
                </a:solidFill>
                <a:effectLst/>
                <a:uLnTx/>
                <a:uFillTx/>
                <a:latin typeface="Calibri Light"/>
                <a:ea typeface="+mj-ea"/>
                <a:cs typeface="+mj-cs"/>
              </a:rPr>
              <a:t>High School</a:t>
            </a:r>
            <a:r>
              <a:rPr kumimoji="0" lang="en-US" sz="4100" b="1" i="0" u="none" strike="noStrike" kern="1200" cap="none" spc="0" normalizeH="0" noProof="0" dirty="0">
                <a:ln>
                  <a:noFill/>
                </a:ln>
                <a:solidFill>
                  <a:prstClr val="black"/>
                </a:solidFill>
                <a:effectLst/>
                <a:uLnTx/>
                <a:uFillTx/>
                <a:latin typeface="Calibri Light"/>
                <a:ea typeface="+mj-ea"/>
                <a:cs typeface="+mj-cs"/>
              </a:rPr>
              <a:t> Graduation Rate</a:t>
            </a:r>
            <a:endParaRPr kumimoji="0" lang="en-US" sz="4100" b="0" i="0" u="none" strike="noStrike" kern="1200" cap="none" spc="0" normalizeH="0" baseline="0" noProof="0" dirty="0">
              <a:ln>
                <a:noFill/>
              </a:ln>
              <a:solidFill>
                <a:srgbClr val="000000"/>
              </a:solidFill>
              <a:effectLst/>
              <a:uLnTx/>
              <a:uFillTx/>
              <a:latin typeface="Calibri Light"/>
              <a:ea typeface="+mj-ea"/>
              <a:cs typeface="+mj-cs"/>
            </a:endParaRPr>
          </a:p>
        </p:txBody>
      </p:sp>
      <p:pic>
        <p:nvPicPr>
          <p:cNvPr id="3" name="Picture 2"/>
          <p:cNvPicPr>
            <a:picLocks noChangeAspect="1"/>
          </p:cNvPicPr>
          <p:nvPr/>
        </p:nvPicPr>
        <p:blipFill>
          <a:blip r:embed="rId2"/>
          <a:stretch>
            <a:fillRect/>
          </a:stretch>
        </p:blipFill>
        <p:spPr>
          <a:xfrm>
            <a:off x="6949440" y="2503463"/>
            <a:ext cx="4901184" cy="34796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16599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lenFemale_am_21_PowerPlugs_Template_soyx.v17.11.w_print.potx" id="{57A28687-5290-45BF-8ACC-2219C50E2987}" vid="{C8F8AAFD-BDFC-41FB-8F59-EEE9B0CDF4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MalenFemale_am_21_PowerPlugs_Template_soyx.v18.01.w_print</Template>
  <TotalTime>1865</TotalTime>
  <Words>2246</Words>
  <Application>Microsoft Office PowerPoint</Application>
  <PresentationFormat>Widescreen</PresentationFormat>
  <Paragraphs>149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Males vs. Females</vt:lpstr>
      <vt:lpstr>Males vs. Females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Males vs. Females – PMF Comparison  High School Graduation Rate</vt:lpstr>
      <vt:lpstr>Males vs. Females – CDF Analysis  College Graduation Rate</vt:lpstr>
      <vt:lpstr>Males vs. Females – Analytical Distribution Income - Compare observed CDF to model</vt:lpstr>
      <vt:lpstr>Males vs. Females – Analytical Distribution Income - Compare CDFs</vt:lpstr>
      <vt:lpstr>Males vs. Females – Correlation and Causation Labor Participation and Employment</vt:lpstr>
      <vt:lpstr>Males vs. Females – Correlation and Causation Employment and Income</vt:lpstr>
      <vt:lpstr>Males vs. Females – Hypothesis Testing Women make 83% of Men's Income.</vt:lpstr>
      <vt:lpstr>Males vs. Females – Least Squares Regression Labor Participation and Employment</vt:lpstr>
      <vt:lpstr>Males vs. Females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 User</dc:creator>
  <cp:lastModifiedBy>Michelle Helfman</cp:lastModifiedBy>
  <cp:revision>105</cp:revision>
  <dcterms:created xsi:type="dcterms:W3CDTF">2023-03-02T21:10:33Z</dcterms:created>
  <dcterms:modified xsi:type="dcterms:W3CDTF">2024-06-26T01:56:26Z</dcterms:modified>
  <cp:contentStatus/>
</cp:coreProperties>
</file>