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61" r:id="rId5"/>
    <p:sldId id="266" r:id="rId6"/>
    <p:sldId id="267" r:id="rId7"/>
    <p:sldId id="270" r:id="rId8"/>
    <p:sldId id="268" r:id="rId9"/>
    <p:sldId id="271" r:id="rId10"/>
    <p:sldId id="272" r:id="rId11"/>
    <p:sldId id="269" r:id="rId12"/>
    <p:sldId id="273" r:id="rId13"/>
  </p:sldIdLst>
  <p:sldSz cx="12192000" cy="6858000"/>
  <p:notesSz cx="6858000" cy="9144000"/>
  <p:embeddedFontLst>
    <p:embeddedFont>
      <p:font typeface="Calibri Light" panose="020F0302020204030204" pitchFamily="34" charset="0"/>
      <p:regular r:id="rId15"/>
      <p:italic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guide orient="horz" pos="2160"/>
        <p:guide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13EE0-DD97-459E-922F-44A1DE08AD51}" type="datetimeFigureOut">
              <a:rPr lang="en-IN" smtClean="0"/>
              <a:t>21-01-2024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D7EC59-E5D4-4B4D-A9CE-0475D0A2E26B}" type="slidenum">
              <a:rPr lang="en-IN" smtClean="0"/>
              <a:t>‹#›</a:t>
            </a:fld>
            <a:endParaRPr lang="en-IN"/>
          </a:p>
        </p:txBody>
      </p:sp>
    </p:spTree>
    <p:extLst>
      <p:ext uri="{BB962C8B-B14F-4D97-AF65-F5344CB8AC3E}">
        <p14:creationId xmlns:p14="http://schemas.microsoft.com/office/powerpoint/2010/main" val="11276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F433-1CAE-477E-8C32-8B79F30331EA}"/>
              </a:ext>
            </a:extLst>
          </p:cNvPr>
          <p:cNvSpPr>
            <a:spLocks noGrp="1"/>
          </p:cNvSpPr>
          <p:nvPr>
            <p:ph type="ctrTitle"/>
          </p:nvPr>
        </p:nvSpPr>
        <p:spPr>
          <a:xfrm>
            <a:off x="675218" y="76201"/>
            <a:ext cx="12187767" cy="1128713"/>
          </a:xfrm>
        </p:spPr>
        <p:txBody>
          <a:bodyPr wrap="square" anchor="b">
            <a:normAutofit/>
          </a:bodyPr>
          <a:lstStyle>
            <a:lvl1pPr algn="ctr">
              <a:defRPr sz="6600">
                <a:solidFill>
                  <a:srgbClr val="FFFF00"/>
                </a:solidFill>
              </a:defRPr>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BBE362E7-E657-4773-B0DE-8B661C3FD3E0}"/>
              </a:ext>
            </a:extLst>
          </p:cNvPr>
          <p:cNvSpPr>
            <a:spLocks noGrp="1"/>
          </p:cNvSpPr>
          <p:nvPr>
            <p:ph type="subTitle" idx="1"/>
          </p:nvPr>
        </p:nvSpPr>
        <p:spPr>
          <a:xfrm>
            <a:off x="2032000" y="1281112"/>
            <a:ext cx="9474200" cy="685800"/>
          </a:xfrm>
        </p:spPr>
        <p:txBody>
          <a:bodyPr wrap="square">
            <a:normAutofit/>
          </a:bodyPr>
          <a:lstStyle>
            <a:lvl1pPr marL="0" indent="0" algn="ctr">
              <a:buNone/>
              <a:defRPr sz="36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09B3F58B-1BB1-47AE-907D-015CB0E6B7E9}"/>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5" name="Footer Placeholder 4">
            <a:extLst>
              <a:ext uri="{FF2B5EF4-FFF2-40B4-BE49-F238E27FC236}">
                <a16:creationId xmlns:a16="http://schemas.microsoft.com/office/drawing/2014/main" id="{1642608C-8BC9-475A-B4E3-59D77FB20935}"/>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0D6D608A-7B5D-4178-BB43-1CB2E2D56CB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4493872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3344-9AB0-4610-B81D-30CA546973C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05F6BF0F-6098-4BD5-B472-7ED76233DD9A}"/>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55805B0D-6FF3-49AB-B363-5E22C8BF5C33}"/>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5" name="Footer Placeholder 4">
            <a:extLst>
              <a:ext uri="{FF2B5EF4-FFF2-40B4-BE49-F238E27FC236}">
                <a16:creationId xmlns:a16="http://schemas.microsoft.com/office/drawing/2014/main" id="{176CBF87-0CE2-4CB0-BA36-2E6B56B84709}"/>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9F05526C-E9AE-4F6A-8DC1-C048D090A5B7}"/>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56454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5E2C9-501A-4B4D-92FB-1FDAB9FF2985}"/>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D838683D-983A-443D-8768-C42A6CDEBDEB}"/>
              </a:ext>
            </a:extLst>
          </p:cNvPr>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76AB092-9ED9-4D2C-A219-76771BC0FACF}"/>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5" name="Footer Placeholder 4">
            <a:extLst>
              <a:ext uri="{FF2B5EF4-FFF2-40B4-BE49-F238E27FC236}">
                <a16:creationId xmlns:a16="http://schemas.microsoft.com/office/drawing/2014/main" id="{F00A88D6-9D15-43C3-BAFF-DCC3877775BF}"/>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E21333F9-8F57-4551-BF8F-9707D7ED914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1073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D1A0-31A3-4EA7-8D84-828F84197B6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455760A-FC17-437C-9A43-2BE933CC6B0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823CD50-0C67-4CA6-A288-14DD652685D1}"/>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5" name="Footer Placeholder 4">
            <a:extLst>
              <a:ext uri="{FF2B5EF4-FFF2-40B4-BE49-F238E27FC236}">
                <a16:creationId xmlns:a16="http://schemas.microsoft.com/office/drawing/2014/main" id="{FC69B2CE-FBA9-4F05-A590-D14307A74707}"/>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BD568FE9-108E-4FD8-9E19-E80BDC21EBE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4613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A9B1-A214-4D72-9629-CF61CC9E7CF8}"/>
              </a:ext>
            </a:extLst>
          </p:cNvPr>
          <p:cNvSpPr>
            <a:spLocks noGrp="1"/>
          </p:cNvSpPr>
          <p:nvPr>
            <p:ph type="title"/>
          </p:nvPr>
        </p:nvSpPr>
        <p:spPr>
          <a:xfrm>
            <a:off x="1686984" y="1709740"/>
            <a:ext cx="10471149" cy="2852737"/>
          </a:xfrm>
        </p:spPr>
        <p:txBody>
          <a:bodyPr anchor="b">
            <a:normAutofit/>
          </a:bodyPr>
          <a:lstStyle>
            <a:lvl1pPr>
              <a:defRPr sz="4400">
                <a:solidFill>
                  <a:srgbClr val="000000"/>
                </a:solidFill>
              </a:defRPr>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C202552-F2B8-401D-AF33-F60C94D6AD5E}"/>
              </a:ext>
            </a:extLst>
          </p:cNvPr>
          <p:cNvSpPr>
            <a:spLocks noGrp="1"/>
          </p:cNvSpPr>
          <p:nvPr>
            <p:ph type="body" idx="1"/>
          </p:nvPr>
        </p:nvSpPr>
        <p:spPr>
          <a:xfrm>
            <a:off x="1686984" y="4589465"/>
            <a:ext cx="10471149" cy="1500187"/>
          </a:xfrm>
        </p:spPr>
        <p:txBody>
          <a:bodyPr/>
          <a:lstStyle>
            <a:lvl1pPr marL="0" indent="0" algn="l">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A6CD65D7-E5C9-4A2E-901B-D1B8F9360DC6}"/>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5" name="Footer Placeholder 4">
            <a:extLst>
              <a:ext uri="{FF2B5EF4-FFF2-40B4-BE49-F238E27FC236}">
                <a16:creationId xmlns:a16="http://schemas.microsoft.com/office/drawing/2014/main" id="{087573BE-5E4D-48CB-9F50-6AD9EBC2C2D2}"/>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54A5BD73-F1E6-4A61-9094-5B079F8679F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95066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A356-6F8C-480A-A714-90AC3674016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904CE66-C769-4392-9D37-0C8888B2CDCA}"/>
              </a:ext>
            </a:extLst>
          </p:cNvPr>
          <p:cNvSpPr>
            <a:spLocks noGrp="1"/>
          </p:cNvSpPr>
          <p:nvPr>
            <p:ph sz="half" idx="1"/>
          </p:nvPr>
        </p:nvSpPr>
        <p:spPr>
          <a:xfrm>
            <a:off x="1686985" y="1825625"/>
            <a:ext cx="521864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2A36F996-2645-48F9-83AB-D75E4A585E7D}"/>
              </a:ext>
            </a:extLst>
          </p:cNvPr>
          <p:cNvSpPr>
            <a:spLocks noGrp="1"/>
          </p:cNvSpPr>
          <p:nvPr>
            <p:ph sz="half" idx="2"/>
          </p:nvPr>
        </p:nvSpPr>
        <p:spPr>
          <a:xfrm>
            <a:off x="6939493" y="1825625"/>
            <a:ext cx="521864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5152800F-7DB9-4F38-A156-AF2AC47C4481}"/>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6" name="Footer Placeholder 5">
            <a:extLst>
              <a:ext uri="{FF2B5EF4-FFF2-40B4-BE49-F238E27FC236}">
                <a16:creationId xmlns:a16="http://schemas.microsoft.com/office/drawing/2014/main" id="{8B6B71F5-3D72-460D-81E8-747A59432B67}"/>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F525438A-108C-4C6B-86A4-A441DDF1BF50}"/>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0958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D0C6-B890-4CC8-845D-3124EF06877C}"/>
              </a:ext>
            </a:extLst>
          </p:cNvPr>
          <p:cNvSpPr>
            <a:spLocks noGrp="1"/>
          </p:cNvSpPr>
          <p:nvPr>
            <p:ph type="title"/>
          </p:nvPr>
        </p:nvSpPr>
        <p:spPr>
          <a:xfrm>
            <a:off x="711200" y="303214"/>
            <a:ext cx="11480800" cy="1265237"/>
          </a:xfrm>
        </p:spPr>
        <p:txBody>
          <a:bodyPr/>
          <a:lstStyle>
            <a:lvl1pPr algn="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074F85E-5E67-4BAC-9F99-0794F47917DB}"/>
              </a:ext>
            </a:extLst>
          </p:cNvPr>
          <p:cNvSpPr>
            <a:spLocks noGrp="1"/>
          </p:cNvSpPr>
          <p:nvPr>
            <p:ph type="body" idx="1"/>
          </p:nvPr>
        </p:nvSpPr>
        <p:spPr>
          <a:xfrm>
            <a:off x="1686985" y="1622425"/>
            <a:ext cx="5218641"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5E1950D-9FC6-45C6-B303-7E2DA51CF63E}"/>
              </a:ext>
            </a:extLst>
          </p:cNvPr>
          <p:cNvSpPr>
            <a:spLocks noGrp="1"/>
          </p:cNvSpPr>
          <p:nvPr>
            <p:ph sz="half" idx="2"/>
          </p:nvPr>
        </p:nvSpPr>
        <p:spPr>
          <a:xfrm>
            <a:off x="1686985" y="2270125"/>
            <a:ext cx="5218641" cy="3906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8499DF54-A3E5-4D1A-B02F-79CC327A6B9D}"/>
              </a:ext>
            </a:extLst>
          </p:cNvPr>
          <p:cNvSpPr>
            <a:spLocks noGrp="1"/>
          </p:cNvSpPr>
          <p:nvPr>
            <p:ph type="body" sz="quarter" idx="3"/>
          </p:nvPr>
        </p:nvSpPr>
        <p:spPr>
          <a:xfrm>
            <a:off x="6939493" y="1622425"/>
            <a:ext cx="5218641"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2AF09FD7-61A0-498E-A849-8FE26DC425B8}"/>
              </a:ext>
            </a:extLst>
          </p:cNvPr>
          <p:cNvSpPr>
            <a:spLocks noGrp="1"/>
          </p:cNvSpPr>
          <p:nvPr>
            <p:ph sz="quarter" idx="4"/>
          </p:nvPr>
        </p:nvSpPr>
        <p:spPr>
          <a:xfrm>
            <a:off x="6939493" y="2270125"/>
            <a:ext cx="5218641" cy="3906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287A27EF-BF96-4C40-9DB3-748578737D38}"/>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8" name="Footer Placeholder 7">
            <a:extLst>
              <a:ext uri="{FF2B5EF4-FFF2-40B4-BE49-F238E27FC236}">
                <a16:creationId xmlns:a16="http://schemas.microsoft.com/office/drawing/2014/main" id="{32C5B1C2-253A-4E54-B4F6-3964B5760AE7}"/>
              </a:ext>
            </a:extLst>
          </p:cNvPr>
          <p:cNvSpPr>
            <a:spLocks noGrp="1"/>
          </p:cNvSpPr>
          <p:nvPr>
            <p:ph type="ftr" sz="quarter" idx="11"/>
          </p:nvPr>
        </p:nvSpPr>
        <p:spPr/>
        <p:txBody>
          <a:bodyPr/>
          <a:lstStyle/>
          <a:p>
            <a:r>
              <a:rPr lang="en-IN"/>
              <a:t>PowerPlugs Templates for PowerPoint Preview</a:t>
            </a:r>
            <a:endParaRPr lang="en-US"/>
          </a:p>
        </p:txBody>
      </p:sp>
      <p:sp>
        <p:nvSpPr>
          <p:cNvPr id="9" name="Slide Number Placeholder 8">
            <a:extLst>
              <a:ext uri="{FF2B5EF4-FFF2-40B4-BE49-F238E27FC236}">
                <a16:creationId xmlns:a16="http://schemas.microsoft.com/office/drawing/2014/main" id="{88685552-8B28-42ED-98B8-C088EDE89C7E}"/>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835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756D-E7A3-4F10-813F-3D1927E994D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EF3A0DD-49A9-4590-8AC8-4A0AEF0F9AAF}"/>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4" name="Footer Placeholder 3">
            <a:extLst>
              <a:ext uri="{FF2B5EF4-FFF2-40B4-BE49-F238E27FC236}">
                <a16:creationId xmlns:a16="http://schemas.microsoft.com/office/drawing/2014/main" id="{6A9D0FD0-7125-4F74-9EB4-C0DDBFB6D6D0}"/>
              </a:ext>
            </a:extLst>
          </p:cNvPr>
          <p:cNvSpPr>
            <a:spLocks noGrp="1"/>
          </p:cNvSpPr>
          <p:nvPr>
            <p:ph type="ftr" sz="quarter" idx="11"/>
          </p:nvPr>
        </p:nvSpPr>
        <p:spPr/>
        <p:txBody>
          <a:bodyPr/>
          <a:lstStyle/>
          <a:p>
            <a:r>
              <a:rPr lang="en-IN"/>
              <a:t>PowerPlugs Templates for PowerPoint Preview</a:t>
            </a:r>
            <a:endParaRPr lang="en-US"/>
          </a:p>
        </p:txBody>
      </p:sp>
      <p:sp>
        <p:nvSpPr>
          <p:cNvPr id="5" name="Slide Number Placeholder 4">
            <a:extLst>
              <a:ext uri="{FF2B5EF4-FFF2-40B4-BE49-F238E27FC236}">
                <a16:creationId xmlns:a16="http://schemas.microsoft.com/office/drawing/2014/main" id="{6E06834E-D582-453B-BC55-A96570268484}"/>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927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A91E-9A3E-44AD-8322-CB3578AB29BF}"/>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3" name="Footer Placeholder 2">
            <a:extLst>
              <a:ext uri="{FF2B5EF4-FFF2-40B4-BE49-F238E27FC236}">
                <a16:creationId xmlns:a16="http://schemas.microsoft.com/office/drawing/2014/main" id="{6258BABB-901B-4853-A951-24232876609C}"/>
              </a:ext>
            </a:extLst>
          </p:cNvPr>
          <p:cNvSpPr>
            <a:spLocks noGrp="1"/>
          </p:cNvSpPr>
          <p:nvPr>
            <p:ph type="ftr" sz="quarter" idx="11"/>
          </p:nvPr>
        </p:nvSpPr>
        <p:spPr/>
        <p:txBody>
          <a:bodyPr/>
          <a:lstStyle/>
          <a:p>
            <a:r>
              <a:rPr lang="en-IN"/>
              <a:t>PowerPlugs Templates for PowerPoint Preview</a:t>
            </a:r>
            <a:endParaRPr lang="en-US"/>
          </a:p>
        </p:txBody>
      </p:sp>
      <p:sp>
        <p:nvSpPr>
          <p:cNvPr id="4" name="Slide Number Placeholder 3">
            <a:extLst>
              <a:ext uri="{FF2B5EF4-FFF2-40B4-BE49-F238E27FC236}">
                <a16:creationId xmlns:a16="http://schemas.microsoft.com/office/drawing/2014/main" id="{AFD91467-89AA-47CC-9921-435743B6DB3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72979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BE3-7499-4604-BB77-94DCF77A62D4}"/>
              </a:ext>
            </a:extLst>
          </p:cNvPr>
          <p:cNvSpPr>
            <a:spLocks noGrp="1"/>
          </p:cNvSpPr>
          <p:nvPr>
            <p:ph type="title"/>
          </p:nvPr>
        </p:nvSpPr>
        <p:spPr>
          <a:xfrm>
            <a:off x="711200" y="303214"/>
            <a:ext cx="11480800" cy="1265237"/>
          </a:xfrm>
        </p:spPr>
        <p:txBody>
          <a:bodyPr anchor="ctr">
            <a:noAutofit/>
          </a:bodyPr>
          <a:lstStyle>
            <a:lvl1pPr algn="l">
              <a:defRPr sz="4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1CD83CAB-10F0-4B5A-917C-6D2F8415516F}"/>
              </a:ext>
            </a:extLst>
          </p:cNvPr>
          <p:cNvSpPr>
            <a:spLocks noGrp="1"/>
          </p:cNvSpPr>
          <p:nvPr>
            <p:ph idx="1"/>
          </p:nvPr>
        </p:nvSpPr>
        <p:spPr>
          <a:xfrm>
            <a:off x="5024969" y="1851025"/>
            <a:ext cx="6574367" cy="4351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F6CE4C22-0A97-4D5A-B697-9E9DDE3CD2F7}"/>
              </a:ext>
            </a:extLst>
          </p:cNvPr>
          <p:cNvSpPr>
            <a:spLocks noGrp="1"/>
          </p:cNvSpPr>
          <p:nvPr>
            <p:ph type="body" sz="half" idx="2"/>
          </p:nvPr>
        </p:nvSpPr>
        <p:spPr>
          <a:xfrm>
            <a:off x="1686986" y="1851025"/>
            <a:ext cx="3304116" cy="4351338"/>
          </a:xfrm>
        </p:spPr>
        <p:txBody>
          <a:bodyPr tIns="8640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1E9B5C8-BC4A-4122-B8D1-324E2D187F75}"/>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6" name="Footer Placeholder 5">
            <a:extLst>
              <a:ext uri="{FF2B5EF4-FFF2-40B4-BE49-F238E27FC236}">
                <a16:creationId xmlns:a16="http://schemas.microsoft.com/office/drawing/2014/main" id="{C12D4018-2C8E-4E13-815A-04988366F532}"/>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48AFD6A3-5ADC-4047-9EB4-8CF5AF4BDA91}"/>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7345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4D4E-0112-4388-9E28-74BBDBB5F919}"/>
              </a:ext>
            </a:extLst>
          </p:cNvPr>
          <p:cNvSpPr>
            <a:spLocks noGrp="1"/>
          </p:cNvSpPr>
          <p:nvPr>
            <p:ph type="title"/>
          </p:nvPr>
        </p:nvSpPr>
        <p:spPr>
          <a:xfrm>
            <a:off x="711200" y="303214"/>
            <a:ext cx="11480800" cy="1265237"/>
          </a:xfrm>
        </p:spPr>
        <p:txBody>
          <a:bodyPr anchor="ctr">
            <a:noAutofit/>
          </a:bodyPr>
          <a:lstStyle>
            <a:lvl1pPr algn="l">
              <a:defRPr sz="4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D0090C37-339F-49EE-9872-381D65F67B2E}"/>
              </a:ext>
            </a:extLst>
          </p:cNvPr>
          <p:cNvSpPr>
            <a:spLocks noGrp="1"/>
          </p:cNvSpPr>
          <p:nvPr>
            <p:ph type="pic" idx="1"/>
          </p:nvPr>
        </p:nvSpPr>
        <p:spPr>
          <a:xfrm>
            <a:off x="3427236" y="1825625"/>
            <a:ext cx="6990645" cy="3932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F91B574E-7496-4B63-8D17-D81C7E064087}"/>
              </a:ext>
            </a:extLst>
          </p:cNvPr>
          <p:cNvSpPr>
            <a:spLocks noGrp="1"/>
          </p:cNvSpPr>
          <p:nvPr>
            <p:ph type="body" sz="half" idx="2"/>
          </p:nvPr>
        </p:nvSpPr>
        <p:spPr>
          <a:xfrm>
            <a:off x="2689225" y="5783263"/>
            <a:ext cx="8466667" cy="424732"/>
          </a:xfrm>
        </p:spPr>
        <p:txBody>
          <a:bodyPr>
            <a:spAutoFit/>
          </a:bodyPr>
          <a:lstStyle>
            <a:lvl1pPr marL="0" indent="0" algn="ctr">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D7489EFE-5D3D-45B1-91D2-32B90AD7ADE7}"/>
              </a:ext>
            </a:extLst>
          </p:cNvPr>
          <p:cNvSpPr>
            <a:spLocks noGrp="1"/>
          </p:cNvSpPr>
          <p:nvPr>
            <p:ph type="dt" sz="half" idx="10"/>
          </p:nvPr>
        </p:nvSpPr>
        <p:spPr/>
        <p:txBody>
          <a:bodyPr/>
          <a:lstStyle/>
          <a:p>
            <a:fld id="{23D72329-1DDB-4EFD-B18E-180334A8D4EF}" type="datetimeFigureOut">
              <a:rPr lang="en-US" smtClean="0"/>
              <a:t>1/21/2024</a:t>
            </a:fld>
            <a:endParaRPr lang="en-US"/>
          </a:p>
        </p:txBody>
      </p:sp>
      <p:sp>
        <p:nvSpPr>
          <p:cNvPr id="6" name="Footer Placeholder 5">
            <a:extLst>
              <a:ext uri="{FF2B5EF4-FFF2-40B4-BE49-F238E27FC236}">
                <a16:creationId xmlns:a16="http://schemas.microsoft.com/office/drawing/2014/main" id="{C6E75EBD-6E2C-4733-87AD-3A1B3B1C26FB}"/>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1AA665FE-E926-431C-B6D7-8F65994111B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3540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831AC-D821-4D45-86AE-9DF70C7459F9}"/>
              </a:ext>
            </a:extLst>
          </p:cNvPr>
          <p:cNvSpPr>
            <a:spLocks noGrp="1"/>
          </p:cNvSpPr>
          <p:nvPr>
            <p:ph type="title"/>
          </p:nvPr>
        </p:nvSpPr>
        <p:spPr>
          <a:xfrm>
            <a:off x="711200" y="303214"/>
            <a:ext cx="11480800" cy="1265237"/>
          </a:xfrm>
          <a:prstGeom prst="rect">
            <a:avLst/>
          </a:prstGeom>
        </p:spPr>
        <p:txBody>
          <a:bodyPr vert="horz" wrap="square"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8979F8B2-EC91-421F-9512-17A08B2B9178}"/>
              </a:ext>
            </a:extLst>
          </p:cNvPr>
          <p:cNvSpPr>
            <a:spLocks noGrp="1"/>
          </p:cNvSpPr>
          <p:nvPr>
            <p:ph type="body" idx="1"/>
          </p:nvPr>
        </p:nvSpPr>
        <p:spPr>
          <a:xfrm>
            <a:off x="1686984" y="1825625"/>
            <a:ext cx="10471149" cy="4351338"/>
          </a:xfrm>
          <a:prstGeom prst="rect">
            <a:avLst/>
          </a:prstGeom>
        </p:spPr>
        <p:txBody>
          <a:bodyPr vert="horz" wrap="square"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3589-AF80-4982-BC15-2AD0A18D71E8}"/>
              </a:ext>
            </a:extLst>
          </p:cNvPr>
          <p:cNvSpPr>
            <a:spLocks noGrp="1"/>
          </p:cNvSpPr>
          <p:nvPr>
            <p:ph type="dt" sz="half" idx="2"/>
          </p:nvPr>
        </p:nvSpPr>
        <p:spPr>
          <a:xfrm>
            <a:off x="838200" y="6438240"/>
            <a:ext cx="2743200" cy="365125"/>
          </a:xfrm>
          <a:prstGeom prst="rect">
            <a:avLst/>
          </a:prstGeom>
        </p:spPr>
        <p:txBody>
          <a:bodyPr vert="horz" lIns="91440" tIns="45720" rIns="91440" bIns="45720" rtlCol="0" anchor="ctr"/>
          <a:lstStyle>
            <a:lvl1pPr algn="l">
              <a:defRPr sz="1200">
                <a:solidFill>
                  <a:srgbClr val="000000"/>
                </a:solidFill>
              </a:defRPr>
            </a:lvl1pPr>
          </a:lstStyle>
          <a:p>
            <a:fld id="{23D72329-1DDB-4EFD-B18E-180334A8D4EF}" type="datetimeFigureOut">
              <a:rPr lang="en-US" smtClean="0"/>
              <a:pPr/>
              <a:t>1/21/2024</a:t>
            </a:fld>
            <a:endParaRPr lang="en-US"/>
          </a:p>
        </p:txBody>
      </p:sp>
      <p:sp>
        <p:nvSpPr>
          <p:cNvPr id="5" name="Footer Placeholder 4">
            <a:extLst>
              <a:ext uri="{FF2B5EF4-FFF2-40B4-BE49-F238E27FC236}">
                <a16:creationId xmlns:a16="http://schemas.microsoft.com/office/drawing/2014/main" id="{97CDA16D-7C57-4B41-BBF9-07B74CD68E8B}"/>
              </a:ext>
            </a:extLst>
          </p:cNvPr>
          <p:cNvSpPr>
            <a:spLocks noGrp="1"/>
          </p:cNvSpPr>
          <p:nvPr>
            <p:ph type="ftr" sz="quarter" idx="3"/>
          </p:nvPr>
        </p:nvSpPr>
        <p:spPr>
          <a:xfrm>
            <a:off x="4038600" y="6438240"/>
            <a:ext cx="4114800" cy="365125"/>
          </a:xfrm>
          <a:prstGeom prst="rect">
            <a:avLst/>
          </a:prstGeom>
        </p:spPr>
        <p:txBody>
          <a:bodyPr vert="horz" lIns="91440" tIns="45720" rIns="91440" bIns="45720" rtlCol="0" anchor="ctr"/>
          <a:lstStyle>
            <a:lvl1pPr algn="ctr">
              <a:defRPr sz="1200">
                <a:solidFill>
                  <a:srgbClr val="000000"/>
                </a:solidFill>
              </a:defRPr>
            </a:lvl1p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1F94B4F6-58AD-4E4A-8C29-997EBD568B0D}"/>
              </a:ext>
            </a:extLst>
          </p:cNvPr>
          <p:cNvSpPr>
            <a:spLocks noGrp="1"/>
          </p:cNvSpPr>
          <p:nvPr>
            <p:ph type="sldNum" sz="quarter" idx="4"/>
          </p:nvPr>
        </p:nvSpPr>
        <p:spPr>
          <a:xfrm>
            <a:off x="8610600" y="6438240"/>
            <a:ext cx="2743200" cy="365125"/>
          </a:xfrm>
          <a:prstGeom prst="rect">
            <a:avLst/>
          </a:prstGeom>
        </p:spPr>
        <p:txBody>
          <a:bodyPr vert="horz" lIns="91440" tIns="45720" rIns="91440" bIns="45720" rtlCol="0" anchor="ctr"/>
          <a:lstStyle>
            <a:lvl1pPr algn="r">
              <a:defRPr sz="1200">
                <a:solidFill>
                  <a:srgbClr val="000000"/>
                </a:solidFill>
              </a:defRPr>
            </a:lvl1pPr>
          </a:lstStyle>
          <a:p>
            <a:fld id="{5DD17A0F-4821-4802-8EF4-96BC11F9F858}" type="slidenum">
              <a:rPr lang="en-US" smtClean="0"/>
              <a:pPr/>
              <a:t>‹#›</a:t>
            </a:fld>
            <a:endParaRPr lang="en-US"/>
          </a:p>
        </p:txBody>
      </p:sp>
    </p:spTree>
    <p:extLst>
      <p:ext uri="{BB962C8B-B14F-4D97-AF65-F5344CB8AC3E}">
        <p14:creationId xmlns:p14="http://schemas.microsoft.com/office/powerpoint/2010/main" val="332513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647688" y="4947856"/>
            <a:ext cx="5352288" cy="1562672"/>
          </a:xfrm>
        </p:spPr>
        <p:txBody>
          <a:bodyPr>
            <a:normAutofit lnSpcReduction="10000"/>
          </a:bodyPr>
          <a:lstStyle/>
          <a:p>
            <a:r>
              <a:rPr lang="en-US" sz="2000" dirty="0" smtClean="0"/>
              <a:t>Bellevue University</a:t>
            </a:r>
          </a:p>
          <a:p>
            <a:r>
              <a:rPr lang="en-US" sz="2000" dirty="0"/>
              <a:t>DSC640-T302 Data Presentation &amp; </a:t>
            </a:r>
            <a:r>
              <a:rPr lang="en-US" sz="2000" dirty="0" smtClean="0"/>
              <a:t>Visualizations</a:t>
            </a:r>
          </a:p>
          <a:p>
            <a:r>
              <a:rPr lang="en-US" sz="2000" dirty="0" smtClean="0"/>
              <a:t>Michelle </a:t>
            </a:r>
            <a:r>
              <a:rPr lang="en-US" sz="2000" dirty="0" err="1" smtClean="0"/>
              <a:t>Helfman</a:t>
            </a:r>
            <a:endParaRPr lang="en-US" sz="2000" dirty="0" smtClean="0"/>
          </a:p>
          <a:p>
            <a:r>
              <a:rPr lang="en-US" sz="2000" dirty="0" smtClean="0"/>
              <a:t>January 19, 2024</a:t>
            </a:r>
            <a:endParaRPr lang="en-US" sz="2000" dirty="0"/>
          </a:p>
        </p:txBody>
      </p:sp>
      <p:sp>
        <p:nvSpPr>
          <p:cNvPr id="5" name="Title 4"/>
          <p:cNvSpPr>
            <a:spLocks noGrp="1"/>
          </p:cNvSpPr>
          <p:nvPr>
            <p:ph type="ctrTitle"/>
          </p:nvPr>
        </p:nvSpPr>
        <p:spPr>
          <a:xfrm>
            <a:off x="2459736" y="438912"/>
            <a:ext cx="7278625" cy="2219899"/>
          </a:xfrm>
        </p:spPr>
        <p:txBody>
          <a:bodyPr>
            <a:normAutofit fontScale="90000"/>
          </a:bodyPr>
          <a:lstStyle/>
          <a:p>
            <a:pPr>
              <a:lnSpc>
                <a:spcPct val="85000"/>
              </a:lnSpc>
            </a:pPr>
            <a:r>
              <a:rPr lang="en-US" b="1" dirty="0" smtClean="0">
                <a:solidFill>
                  <a:schemeClr val="tx1"/>
                </a:solidFill>
                <a:latin typeface="+mn-lt"/>
              </a:rPr>
              <a:t>The Effect of Accidents on Air Travel</a:t>
            </a:r>
            <a:br>
              <a:rPr lang="en-US" b="1" dirty="0" smtClean="0">
                <a:solidFill>
                  <a:schemeClr val="tx1"/>
                </a:solidFill>
                <a:latin typeface="+mn-lt"/>
              </a:rPr>
            </a:br>
            <a:r>
              <a:rPr lang="en-US" sz="4400" b="1" dirty="0" smtClean="0">
                <a:solidFill>
                  <a:schemeClr val="tx1"/>
                </a:solidFill>
                <a:latin typeface="+mn-lt"/>
              </a:rPr>
              <a:t>Executive Summary</a:t>
            </a:r>
            <a:endParaRPr lang="en-US" sz="4400" b="1" dirty="0">
              <a:solidFill>
                <a:schemeClr val="tx1"/>
              </a:solidFill>
              <a:latin typeface="+mn-lt"/>
            </a:endParaRPr>
          </a:p>
        </p:txBody>
      </p:sp>
    </p:spTree>
    <p:extLst>
      <p:ext uri="{BB962C8B-B14F-4D97-AF65-F5344CB8AC3E}">
        <p14:creationId xmlns:p14="http://schemas.microsoft.com/office/powerpoint/2010/main" val="33288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17964" y="487943"/>
            <a:ext cx="4257964" cy="768204"/>
          </a:xfrm>
        </p:spPr>
        <p:txBody>
          <a:bodyPr/>
          <a:lstStyle/>
          <a:p>
            <a:r>
              <a:rPr lang="en-US" b="1" dirty="0" smtClean="0">
                <a:latin typeface="+mn-lt"/>
              </a:rPr>
              <a:t>Revenue Growth</a:t>
            </a:r>
            <a:endParaRPr lang="en-US" b="1" dirty="0">
              <a:latin typeface="+mn-lt"/>
            </a:endParaRPr>
          </a:p>
        </p:txBody>
      </p:sp>
      <p:pic>
        <p:nvPicPr>
          <p:cNvPr id="2" name="Picture 1"/>
          <p:cNvPicPr>
            <a:picLocks noChangeAspect="1"/>
          </p:cNvPicPr>
          <p:nvPr/>
        </p:nvPicPr>
        <p:blipFill>
          <a:blip r:embed="rId2"/>
          <a:stretch>
            <a:fillRect/>
          </a:stretch>
        </p:blipFill>
        <p:spPr>
          <a:xfrm>
            <a:off x="1477819" y="1382373"/>
            <a:ext cx="5430982" cy="361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7453747" y="1395332"/>
            <a:ext cx="3879272" cy="3619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4483177" y="5042893"/>
            <a:ext cx="2548198" cy="276999"/>
          </a:xfrm>
          <a:prstGeom prst="rect">
            <a:avLst/>
          </a:prstGeom>
        </p:spPr>
        <p:txBody>
          <a:bodyPr wrap="none">
            <a:spAutoFit/>
          </a:bodyPr>
          <a:lstStyle/>
          <a:p>
            <a:r>
              <a:rPr lang="en-US" sz="1200" i="1" dirty="0"/>
              <a:t>Massachusetts Institute of Technology</a:t>
            </a:r>
          </a:p>
        </p:txBody>
      </p:sp>
      <p:sp>
        <p:nvSpPr>
          <p:cNvPr id="7" name="Rectangle 6"/>
          <p:cNvSpPr/>
          <p:nvPr/>
        </p:nvSpPr>
        <p:spPr>
          <a:xfrm>
            <a:off x="8907395" y="5042893"/>
            <a:ext cx="2548198" cy="276999"/>
          </a:xfrm>
          <a:prstGeom prst="rect">
            <a:avLst/>
          </a:prstGeom>
        </p:spPr>
        <p:txBody>
          <a:bodyPr wrap="none">
            <a:spAutoFit/>
          </a:bodyPr>
          <a:lstStyle/>
          <a:p>
            <a:r>
              <a:rPr lang="en-US" sz="1200" i="1" dirty="0"/>
              <a:t>Massachusetts Institute of Technology</a:t>
            </a:r>
          </a:p>
        </p:txBody>
      </p:sp>
      <p:sp>
        <p:nvSpPr>
          <p:cNvPr id="8" name="TextBox 7"/>
          <p:cNvSpPr txBox="1"/>
          <p:nvPr/>
        </p:nvSpPr>
        <p:spPr>
          <a:xfrm>
            <a:off x="1477819" y="5319638"/>
            <a:ext cx="5191883" cy="1015663"/>
          </a:xfrm>
          <a:prstGeom prst="rect">
            <a:avLst/>
          </a:prstGeom>
          <a:noFill/>
        </p:spPr>
        <p:txBody>
          <a:bodyPr wrap="square" rtlCol="0">
            <a:spAutoFit/>
          </a:bodyPr>
          <a:lstStyle/>
          <a:p>
            <a:r>
              <a:rPr lang="en-US" sz="2000" dirty="0" smtClean="0"/>
              <a:t>An increase in the number of passengers and low fuel costs contribute </a:t>
            </a:r>
            <a:r>
              <a:rPr lang="en-US" sz="2000" dirty="0"/>
              <a:t>to the steady increase in airline </a:t>
            </a:r>
            <a:r>
              <a:rPr lang="en-US" sz="2000" dirty="0" smtClean="0"/>
              <a:t>revenue </a:t>
            </a:r>
            <a:r>
              <a:rPr lang="en-US" sz="2000" dirty="0"/>
              <a:t>per </a:t>
            </a:r>
            <a:r>
              <a:rPr lang="en-US" sz="2000" dirty="0" smtClean="0"/>
              <a:t>year.</a:t>
            </a:r>
            <a:endParaRPr lang="en-US" sz="2000" dirty="0"/>
          </a:p>
        </p:txBody>
      </p:sp>
      <p:sp>
        <p:nvSpPr>
          <p:cNvPr id="9" name="TextBox 8"/>
          <p:cNvSpPr txBox="1"/>
          <p:nvPr/>
        </p:nvSpPr>
        <p:spPr>
          <a:xfrm>
            <a:off x="7210202" y="5319638"/>
            <a:ext cx="4929715" cy="1323439"/>
          </a:xfrm>
          <a:prstGeom prst="rect">
            <a:avLst/>
          </a:prstGeom>
          <a:noFill/>
        </p:spPr>
        <p:txBody>
          <a:bodyPr wrap="square" rtlCol="0">
            <a:spAutoFit/>
          </a:bodyPr>
          <a:lstStyle/>
          <a:p>
            <a:r>
              <a:rPr lang="en-US" sz="2000" dirty="0" smtClean="0"/>
              <a:t>The three airlines with both domestic and international flights had the most revenue, with over $200 billion.  Southwest Airlines is low-cost and primarily offers domestic flights.</a:t>
            </a:r>
            <a:endParaRPr lang="en-US" sz="2000" dirty="0"/>
          </a:p>
        </p:txBody>
      </p:sp>
      <p:sp>
        <p:nvSpPr>
          <p:cNvPr id="11" name="Rectangle 10"/>
          <p:cNvSpPr/>
          <p:nvPr/>
        </p:nvSpPr>
        <p:spPr>
          <a:xfrm>
            <a:off x="1145011" y="6488668"/>
            <a:ext cx="3403111" cy="338554"/>
          </a:xfrm>
          <a:prstGeom prst="rect">
            <a:avLst/>
          </a:prstGeom>
        </p:spPr>
        <p:txBody>
          <a:bodyPr wrap="none">
            <a:spAutoFit/>
          </a:bodyPr>
          <a:lstStyle/>
          <a:p>
            <a:r>
              <a:rPr lang="en-US" sz="1600" i="1" dirty="0"/>
              <a:t>Note – Pre-Pandemic information only </a:t>
            </a:r>
          </a:p>
        </p:txBody>
      </p:sp>
    </p:spTree>
    <p:extLst>
      <p:ext uri="{BB962C8B-B14F-4D97-AF65-F5344CB8AC3E}">
        <p14:creationId xmlns:p14="http://schemas.microsoft.com/office/powerpoint/2010/main" val="330407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599" y="518322"/>
            <a:ext cx="7130473" cy="731259"/>
          </a:xfrm>
        </p:spPr>
        <p:txBody>
          <a:bodyPr>
            <a:normAutofit/>
          </a:bodyPr>
          <a:lstStyle/>
          <a:p>
            <a:r>
              <a:rPr lang="en-US" b="1" dirty="0" smtClean="0">
                <a:latin typeface="+mn-lt"/>
              </a:rPr>
              <a:t>Southwest Airlines</a:t>
            </a:r>
            <a:endParaRPr lang="en-US" b="1" dirty="0">
              <a:latin typeface="+mn-lt"/>
            </a:endParaRPr>
          </a:p>
        </p:txBody>
      </p:sp>
      <p:sp>
        <p:nvSpPr>
          <p:cNvPr id="3" name="TextBox 2"/>
          <p:cNvSpPr txBox="1"/>
          <p:nvPr/>
        </p:nvSpPr>
        <p:spPr>
          <a:xfrm>
            <a:off x="4010736" y="4516528"/>
            <a:ext cx="2548198" cy="276999"/>
          </a:xfrm>
          <a:prstGeom prst="rect">
            <a:avLst/>
          </a:prstGeom>
          <a:noFill/>
        </p:spPr>
        <p:txBody>
          <a:bodyPr wrap="none" rtlCol="0">
            <a:spAutoFit/>
          </a:bodyPr>
          <a:lstStyle/>
          <a:p>
            <a:r>
              <a:rPr lang="en-US" sz="1200" i="1" dirty="0"/>
              <a:t>Massachusetts Institute of </a:t>
            </a:r>
            <a:r>
              <a:rPr lang="en-US" sz="1200" i="1" dirty="0" smtClean="0"/>
              <a:t>Technology</a:t>
            </a:r>
            <a:endParaRPr lang="en-US" sz="1200" i="1" dirty="0"/>
          </a:p>
        </p:txBody>
      </p:sp>
      <p:pic>
        <p:nvPicPr>
          <p:cNvPr id="5" name="Picture 4"/>
          <p:cNvPicPr>
            <a:picLocks noChangeAspect="1"/>
          </p:cNvPicPr>
          <p:nvPr/>
        </p:nvPicPr>
        <p:blipFill>
          <a:blip r:embed="rId2"/>
          <a:stretch>
            <a:fillRect/>
          </a:stretch>
        </p:blipFill>
        <p:spPr>
          <a:xfrm>
            <a:off x="1556249" y="1249581"/>
            <a:ext cx="4863023" cy="3266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761018" y="1244789"/>
            <a:ext cx="4858327" cy="3271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9273231" y="4516528"/>
            <a:ext cx="2548198" cy="276999"/>
          </a:xfrm>
          <a:prstGeom prst="rect">
            <a:avLst/>
          </a:prstGeom>
          <a:noFill/>
        </p:spPr>
        <p:txBody>
          <a:bodyPr wrap="none" rtlCol="0">
            <a:spAutoFit/>
          </a:bodyPr>
          <a:lstStyle/>
          <a:p>
            <a:r>
              <a:rPr lang="en-US" sz="1200" i="1" dirty="0"/>
              <a:t>Massachusetts Institute of </a:t>
            </a:r>
            <a:r>
              <a:rPr lang="en-US" sz="1200" i="1" dirty="0" smtClean="0"/>
              <a:t>Technology</a:t>
            </a:r>
            <a:endParaRPr lang="en-US" sz="1200" i="1" dirty="0"/>
          </a:p>
        </p:txBody>
      </p:sp>
      <p:sp>
        <p:nvSpPr>
          <p:cNvPr id="8" name="TextBox 7"/>
          <p:cNvSpPr txBox="1"/>
          <p:nvPr/>
        </p:nvSpPr>
        <p:spPr>
          <a:xfrm>
            <a:off x="1556249" y="4894252"/>
            <a:ext cx="1041861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number of passengers and </a:t>
            </a:r>
            <a:r>
              <a:rPr lang="en-US" sz="2000" dirty="0"/>
              <a:t>revenue have had steady growth since 2010, but have </a:t>
            </a:r>
            <a:r>
              <a:rPr lang="en-US" sz="2000" dirty="0" smtClean="0"/>
              <a:t>begun to level off in the past two years.</a:t>
            </a:r>
          </a:p>
          <a:p>
            <a:pPr marL="285750" indent="-285750">
              <a:buFont typeface="Arial" panose="020B0604020202020204" pitchFamily="34" charset="0"/>
              <a:buChar char="•"/>
            </a:pPr>
            <a:r>
              <a:rPr lang="en-US" sz="2000" dirty="0" smtClean="0"/>
              <a:t>Southwest Airlines has consistently had the highest domestic market share for at least </a:t>
            </a:r>
            <a:r>
              <a:rPr lang="en-US" sz="2000" smtClean="0"/>
              <a:t>10 years.</a:t>
            </a:r>
            <a:endParaRPr lang="en-US" sz="2000" dirty="0" smtClean="0"/>
          </a:p>
          <a:p>
            <a:pPr marL="285750" indent="-285750">
              <a:buFont typeface="Arial" panose="020B0604020202020204" pitchFamily="34" charset="0"/>
              <a:buChar char="•"/>
            </a:pPr>
            <a:r>
              <a:rPr lang="en-US" sz="2000" dirty="0" smtClean="0"/>
              <a:t>Customer satisfaction has remained the highest of the major US-based airlines, with only a small downtick due to the December computer outages in 2022.</a:t>
            </a:r>
            <a:endParaRPr lang="en-US" sz="2000" dirty="0"/>
          </a:p>
        </p:txBody>
      </p:sp>
      <p:sp>
        <p:nvSpPr>
          <p:cNvPr id="9" name="Rectangle 8"/>
          <p:cNvSpPr/>
          <p:nvPr/>
        </p:nvSpPr>
        <p:spPr>
          <a:xfrm>
            <a:off x="8109230" y="6488668"/>
            <a:ext cx="3403111" cy="338554"/>
          </a:xfrm>
          <a:prstGeom prst="rect">
            <a:avLst/>
          </a:prstGeom>
        </p:spPr>
        <p:txBody>
          <a:bodyPr wrap="none">
            <a:spAutoFit/>
          </a:bodyPr>
          <a:lstStyle/>
          <a:p>
            <a:r>
              <a:rPr lang="en-US" sz="1600" i="1" dirty="0"/>
              <a:t>Note – Pre-Pandemic information only </a:t>
            </a:r>
          </a:p>
        </p:txBody>
      </p:sp>
    </p:spTree>
    <p:extLst>
      <p:ext uri="{BB962C8B-B14F-4D97-AF65-F5344CB8AC3E}">
        <p14:creationId xmlns:p14="http://schemas.microsoft.com/office/powerpoint/2010/main" val="50788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4909" y="718852"/>
            <a:ext cx="2983345" cy="814386"/>
          </a:xfrm>
        </p:spPr>
        <p:txBody>
          <a:bodyPr>
            <a:normAutofit/>
          </a:bodyPr>
          <a:lstStyle/>
          <a:p>
            <a:r>
              <a:rPr lang="en-US" b="1" dirty="0" smtClean="0">
                <a:latin typeface="+mn-lt"/>
              </a:rPr>
              <a:t>Conclusion</a:t>
            </a:r>
            <a:endParaRPr lang="en-US" b="1" dirty="0">
              <a:latin typeface="+mn-lt"/>
            </a:endParaRPr>
          </a:p>
        </p:txBody>
      </p:sp>
      <p:sp>
        <p:nvSpPr>
          <p:cNvPr id="8" name="TextBox 7"/>
          <p:cNvSpPr txBox="1"/>
          <p:nvPr/>
        </p:nvSpPr>
        <p:spPr>
          <a:xfrm>
            <a:off x="1902691" y="2225964"/>
            <a:ext cx="933796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With technological advancements in the air and on the ground, flying is the safest way to travel.</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Accidents and fatalities continue to decrease as equipment and robust safety procedures are updated.</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Negative publicity does not have an impact on the number of passengers or revenue growth.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Customer satisfaction remains high for all the major US-based airlines.</a:t>
            </a:r>
            <a:endParaRPr lang="en-US" sz="2400" dirty="0"/>
          </a:p>
        </p:txBody>
      </p:sp>
    </p:spTree>
    <p:extLst>
      <p:ext uri="{BB962C8B-B14F-4D97-AF65-F5344CB8AC3E}">
        <p14:creationId xmlns:p14="http://schemas.microsoft.com/office/powerpoint/2010/main" val="302712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5015" y="1400753"/>
            <a:ext cx="10471149" cy="5129356"/>
          </a:xfrm>
        </p:spPr>
        <p:txBody>
          <a:bodyPr>
            <a:normAutofit lnSpcReduction="10000"/>
          </a:bodyPr>
          <a:lstStyle/>
          <a:p>
            <a:pPr marL="0" indent="0">
              <a:buNone/>
            </a:pPr>
            <a:r>
              <a:rPr lang="en-US" sz="2400" dirty="0" smtClean="0"/>
              <a:t>Airline accidents are big news; the story dominates the 24/7 news cycle for days.  Postings on Facebook and X (formerly known as Twitter) spread misinformation and create distrust.  The ensuing investigations keep the story in everyone’s mind, not allowing air carriers to move on.  Major motor vehicle crashes are so commonplace that unless a highway is closed for an extended period, the local news station doesn’t mention it, and drivers just work around the accident.  </a:t>
            </a:r>
            <a:endParaRPr lang="en-US" sz="2400" dirty="0"/>
          </a:p>
          <a:p>
            <a:pPr marL="0" indent="0">
              <a:buNone/>
            </a:pPr>
            <a:endParaRPr lang="en-US" sz="2400" dirty="0" smtClean="0"/>
          </a:p>
          <a:p>
            <a:pPr marL="0" indent="0">
              <a:buNone/>
            </a:pPr>
            <a:r>
              <a:rPr lang="en-US" sz="2400" dirty="0" smtClean="0"/>
              <a:t>Does all the publicity have an effect on air travel?</a:t>
            </a:r>
          </a:p>
          <a:p>
            <a:r>
              <a:rPr lang="en-US" sz="2400" dirty="0" smtClean="0"/>
              <a:t>Compare airline and motor vehicle accident statistics.</a:t>
            </a:r>
          </a:p>
          <a:p>
            <a:r>
              <a:rPr lang="en-US" sz="2400" dirty="0" smtClean="0"/>
              <a:t>Explore airline accidents and fatalities</a:t>
            </a:r>
          </a:p>
          <a:p>
            <a:r>
              <a:rPr lang="en-US" sz="2400" dirty="0" smtClean="0"/>
              <a:t>The effect of negative publicity on market share, number of passengers, customer satisfaction, and revenue for major US-based airlines.</a:t>
            </a:r>
          </a:p>
          <a:p>
            <a:r>
              <a:rPr lang="en-US" sz="2400" dirty="0" smtClean="0"/>
              <a:t>Was Southwest Airlines affected by recent accidents?</a:t>
            </a:r>
          </a:p>
        </p:txBody>
      </p:sp>
      <p:sp>
        <p:nvSpPr>
          <p:cNvPr id="7" name="Title 6"/>
          <p:cNvSpPr>
            <a:spLocks noGrp="1"/>
          </p:cNvSpPr>
          <p:nvPr>
            <p:ph type="title"/>
          </p:nvPr>
        </p:nvSpPr>
        <p:spPr>
          <a:xfrm>
            <a:off x="1525015" y="348935"/>
            <a:ext cx="10223639" cy="766634"/>
          </a:xfrm>
        </p:spPr>
        <p:txBody>
          <a:bodyPr>
            <a:normAutofit/>
          </a:bodyPr>
          <a:lstStyle/>
          <a:p>
            <a:r>
              <a:rPr lang="en-US" b="1" dirty="0" smtClean="0">
                <a:latin typeface="+mn-lt"/>
              </a:rPr>
              <a:t>Airline </a:t>
            </a:r>
            <a:r>
              <a:rPr lang="en-US" b="1" dirty="0">
                <a:latin typeface="+mn-lt"/>
              </a:rPr>
              <a:t>A</a:t>
            </a:r>
            <a:r>
              <a:rPr lang="en-US" b="1" dirty="0" smtClean="0">
                <a:latin typeface="+mn-lt"/>
              </a:rPr>
              <a:t>ccidents - The Lead Off Story</a:t>
            </a:r>
            <a:endParaRPr lang="en-US" b="1" dirty="0">
              <a:latin typeface="+mn-lt"/>
            </a:endParaRPr>
          </a:p>
        </p:txBody>
      </p:sp>
    </p:spTree>
    <p:extLst>
      <p:ext uri="{BB962C8B-B14F-4D97-AF65-F5344CB8AC3E}">
        <p14:creationId xmlns:p14="http://schemas.microsoft.com/office/powerpoint/2010/main" val="370037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8113" y="283463"/>
            <a:ext cx="8961342" cy="795529"/>
          </a:xfrm>
        </p:spPr>
        <p:txBody>
          <a:bodyPr>
            <a:normAutofit fontScale="90000"/>
          </a:bodyPr>
          <a:lstStyle/>
          <a:p>
            <a:r>
              <a:rPr lang="en-US" b="1" dirty="0" smtClean="0">
                <a:latin typeface="+mn-lt"/>
              </a:rPr>
              <a:t>Airline vs Motor Vehicle Statistics 2019</a:t>
            </a:r>
            <a:endParaRPr lang="en-US" b="1" dirty="0">
              <a:latin typeface="+mn-lt"/>
            </a:endParaRPr>
          </a:p>
        </p:txBody>
      </p:sp>
      <p:pic>
        <p:nvPicPr>
          <p:cNvPr id="2" name="Picture 1"/>
          <p:cNvPicPr>
            <a:picLocks noChangeAspect="1"/>
          </p:cNvPicPr>
          <p:nvPr/>
        </p:nvPicPr>
        <p:blipFill>
          <a:blip r:embed="rId2"/>
          <a:stretch>
            <a:fillRect/>
          </a:stretch>
        </p:blipFill>
        <p:spPr>
          <a:xfrm>
            <a:off x="1568113" y="1402766"/>
            <a:ext cx="9940396" cy="2458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8798561" y="3974222"/>
            <a:ext cx="2330510" cy="276999"/>
          </a:xfrm>
          <a:prstGeom prst="rect">
            <a:avLst/>
          </a:prstGeom>
          <a:noFill/>
        </p:spPr>
        <p:txBody>
          <a:bodyPr wrap="none" rtlCol="0">
            <a:spAutoFit/>
          </a:bodyPr>
          <a:lstStyle/>
          <a:p>
            <a:r>
              <a:rPr lang="en-US" sz="1200" i="1" dirty="0" smtClean="0"/>
              <a:t>Bureau of Transportation Statistics</a:t>
            </a:r>
            <a:endParaRPr lang="en-US" sz="1200" i="1" dirty="0"/>
          </a:p>
        </p:txBody>
      </p:sp>
      <p:sp>
        <p:nvSpPr>
          <p:cNvPr id="4" name="TextBox 3"/>
          <p:cNvSpPr txBox="1"/>
          <p:nvPr/>
        </p:nvSpPr>
        <p:spPr>
          <a:xfrm>
            <a:off x="1454104" y="4364643"/>
            <a:ext cx="1016841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Miles traveled by US-based airlines is less than 1% of motor vehicle miles traveled.</a:t>
            </a:r>
          </a:p>
          <a:p>
            <a:pPr marL="342900" indent="-342900">
              <a:buFont typeface="Arial" panose="020B0604020202020204" pitchFamily="34" charset="0"/>
              <a:buChar char="•"/>
            </a:pPr>
            <a:r>
              <a:rPr lang="en-US" sz="2400" dirty="0" smtClean="0"/>
              <a:t>Airline accidents and fatalities are effectively 0 compared to motor vehicle crashes.  </a:t>
            </a:r>
          </a:p>
          <a:p>
            <a:pPr marL="342900" indent="-342900">
              <a:buFont typeface="Arial" panose="020B0604020202020204" pitchFamily="34" charset="0"/>
              <a:buChar char="•"/>
            </a:pPr>
            <a:r>
              <a:rPr lang="en-US" sz="2400" dirty="0" smtClean="0"/>
              <a:t>Major airplane crashes can have hundreds of fatalities, while hundreds of motor vehicles have less than 2 fatalities per crash.</a:t>
            </a:r>
            <a:endParaRPr lang="en-US" sz="2400" dirty="0"/>
          </a:p>
        </p:txBody>
      </p:sp>
    </p:spTree>
    <p:extLst>
      <p:ext uri="{BB962C8B-B14F-4D97-AF65-F5344CB8AC3E}">
        <p14:creationId xmlns:p14="http://schemas.microsoft.com/office/powerpoint/2010/main" val="41076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0946" y="409722"/>
            <a:ext cx="7980218" cy="858074"/>
          </a:xfrm>
        </p:spPr>
        <p:txBody>
          <a:bodyPr/>
          <a:lstStyle/>
          <a:p>
            <a:r>
              <a:rPr lang="en-US" b="1" dirty="0" smtClean="0">
                <a:latin typeface="+mn-lt"/>
              </a:rPr>
              <a:t>Air Travel – Worldwide Statistics</a:t>
            </a:r>
            <a:endParaRPr lang="en-US" b="1" dirty="0">
              <a:latin typeface="+mn-lt"/>
            </a:endParaRPr>
          </a:p>
        </p:txBody>
      </p:sp>
      <p:sp>
        <p:nvSpPr>
          <p:cNvPr id="3" name="TextBox 2"/>
          <p:cNvSpPr txBox="1"/>
          <p:nvPr/>
        </p:nvSpPr>
        <p:spPr>
          <a:xfrm>
            <a:off x="10299828" y="4553744"/>
            <a:ext cx="968535" cy="276999"/>
          </a:xfrm>
          <a:prstGeom prst="rect">
            <a:avLst/>
          </a:prstGeom>
          <a:noFill/>
        </p:spPr>
        <p:txBody>
          <a:bodyPr wrap="none" rtlCol="0">
            <a:spAutoFit/>
          </a:bodyPr>
          <a:lstStyle/>
          <a:p>
            <a:r>
              <a:rPr lang="en-US" sz="1200" i="1" dirty="0" smtClean="0"/>
              <a:t>Google Docs</a:t>
            </a:r>
            <a:endParaRPr lang="en-US" sz="1200" i="1" dirty="0"/>
          </a:p>
        </p:txBody>
      </p:sp>
      <p:pic>
        <p:nvPicPr>
          <p:cNvPr id="7" name="Picture 6"/>
          <p:cNvPicPr>
            <a:picLocks noChangeAspect="1"/>
          </p:cNvPicPr>
          <p:nvPr/>
        </p:nvPicPr>
        <p:blipFill>
          <a:blip r:embed="rId2"/>
          <a:stretch>
            <a:fillRect/>
          </a:stretch>
        </p:blipFill>
        <p:spPr>
          <a:xfrm>
            <a:off x="2000314" y="1267796"/>
            <a:ext cx="9153235" cy="3201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2000314" y="5227782"/>
            <a:ext cx="9462013"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There have always been a small number of fatal accidents, but even 1 crash can have hundreds of fatalities.</a:t>
            </a:r>
          </a:p>
          <a:p>
            <a:pPr marL="285750" indent="-285750">
              <a:buFont typeface="Arial" panose="020B0604020202020204" pitchFamily="34" charset="0"/>
              <a:buChar char="•"/>
            </a:pPr>
            <a:r>
              <a:rPr lang="en-US" sz="2200" dirty="0" smtClean="0"/>
              <a:t>Two crashes in 2014 accounted for 537 deaths (56%)</a:t>
            </a:r>
            <a:endParaRPr lang="en-US" sz="2200" dirty="0"/>
          </a:p>
        </p:txBody>
      </p:sp>
    </p:spTree>
    <p:extLst>
      <p:ext uri="{BB962C8B-B14F-4D97-AF65-F5344CB8AC3E}">
        <p14:creationId xmlns:p14="http://schemas.microsoft.com/office/powerpoint/2010/main" val="72253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5062" y="376367"/>
            <a:ext cx="10248026" cy="730058"/>
          </a:xfrm>
        </p:spPr>
        <p:txBody>
          <a:bodyPr>
            <a:noAutofit/>
          </a:bodyPr>
          <a:lstStyle/>
          <a:p>
            <a:r>
              <a:rPr lang="en-US" sz="4200" b="1" dirty="0" smtClean="0">
                <a:latin typeface="+mn-lt"/>
              </a:rPr>
              <a:t>Decrease in Fatal Accidents In Recent Years</a:t>
            </a:r>
            <a:endParaRPr lang="en-US" sz="4200" b="1" dirty="0">
              <a:latin typeface="+mn-lt"/>
            </a:endParaRPr>
          </a:p>
        </p:txBody>
      </p:sp>
      <p:sp>
        <p:nvSpPr>
          <p:cNvPr id="3" name="TextBox 2"/>
          <p:cNvSpPr txBox="1"/>
          <p:nvPr/>
        </p:nvSpPr>
        <p:spPr>
          <a:xfrm>
            <a:off x="10776537" y="6482443"/>
            <a:ext cx="858697" cy="276999"/>
          </a:xfrm>
          <a:prstGeom prst="rect">
            <a:avLst/>
          </a:prstGeom>
          <a:noFill/>
        </p:spPr>
        <p:txBody>
          <a:bodyPr wrap="square" rtlCol="0">
            <a:spAutoFit/>
          </a:bodyPr>
          <a:lstStyle/>
          <a:p>
            <a:r>
              <a:rPr lang="en-US" sz="1200" i="1" dirty="0"/>
              <a:t>d</a:t>
            </a:r>
            <a:r>
              <a:rPr lang="en-US" sz="1200" i="1" dirty="0" smtClean="0"/>
              <a:t>ata.world</a:t>
            </a:r>
            <a:endParaRPr lang="en-US" sz="1200" i="1" dirty="0"/>
          </a:p>
        </p:txBody>
      </p:sp>
      <p:pic>
        <p:nvPicPr>
          <p:cNvPr id="6" name="Picture 5"/>
          <p:cNvPicPr>
            <a:picLocks noChangeAspect="1"/>
          </p:cNvPicPr>
          <p:nvPr/>
        </p:nvPicPr>
        <p:blipFill>
          <a:blip r:embed="rId2"/>
          <a:stretch>
            <a:fillRect/>
          </a:stretch>
        </p:blipFill>
        <p:spPr>
          <a:xfrm>
            <a:off x="5395722" y="1176710"/>
            <a:ext cx="6112787" cy="5305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403927" y="1745673"/>
            <a:ext cx="3991796"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Advances in technology in air traffic control and the cockpit have decreased fatal accidents significantly</a:t>
            </a:r>
          </a:p>
          <a:p>
            <a:pPr marL="285750" indent="-285750">
              <a:buFont typeface="Arial" panose="020B0604020202020204" pitchFamily="34" charset="0"/>
              <a:buChar char="•"/>
            </a:pPr>
            <a:r>
              <a:rPr lang="en-US" sz="2200" dirty="0" smtClean="0"/>
              <a:t>Better aircraft design and maintenance.</a:t>
            </a:r>
          </a:p>
          <a:p>
            <a:pPr marL="285750" indent="-285750">
              <a:buFont typeface="Arial" panose="020B0604020202020204" pitchFamily="34" charset="0"/>
              <a:buChar char="•"/>
            </a:pPr>
            <a:r>
              <a:rPr lang="en-US" sz="2200" dirty="0" smtClean="0"/>
              <a:t>More comprehensive safety procedures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Southwest Airlines has had 0 fatal accidents.</a:t>
            </a:r>
          </a:p>
        </p:txBody>
      </p:sp>
    </p:spTree>
    <p:extLst>
      <p:ext uri="{BB962C8B-B14F-4D97-AF65-F5344CB8AC3E}">
        <p14:creationId xmlns:p14="http://schemas.microsoft.com/office/powerpoint/2010/main" val="38433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2224" y="2360614"/>
            <a:ext cx="9704832" cy="2065082"/>
          </a:xfrm>
        </p:spPr>
        <p:txBody>
          <a:bodyPr>
            <a:noAutofit/>
          </a:bodyPr>
          <a:lstStyle/>
          <a:p>
            <a:pPr algn="ctr"/>
            <a:r>
              <a:rPr lang="en-US" sz="5400" b="1" dirty="0" smtClean="0">
                <a:latin typeface="+mn-lt"/>
              </a:rPr>
              <a:t>Have Recent Accidents Affected Air Travel?</a:t>
            </a:r>
            <a:endParaRPr lang="en-US" sz="5400" b="1" dirty="0">
              <a:latin typeface="+mn-lt"/>
            </a:endParaRPr>
          </a:p>
        </p:txBody>
      </p:sp>
    </p:spTree>
    <p:extLst>
      <p:ext uri="{BB962C8B-B14F-4D97-AF65-F5344CB8AC3E}">
        <p14:creationId xmlns:p14="http://schemas.microsoft.com/office/powerpoint/2010/main" val="416487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3309" y="487042"/>
            <a:ext cx="9781310" cy="722022"/>
          </a:xfrm>
        </p:spPr>
        <p:txBody>
          <a:bodyPr>
            <a:normAutofit/>
          </a:bodyPr>
          <a:lstStyle/>
          <a:p>
            <a:r>
              <a:rPr lang="en-US" b="1" dirty="0">
                <a:latin typeface="+mn-lt"/>
              </a:rPr>
              <a:t>Market </a:t>
            </a:r>
            <a:r>
              <a:rPr lang="en-US" b="1" dirty="0" smtClean="0">
                <a:latin typeface="+mn-lt"/>
              </a:rPr>
              <a:t>Share</a:t>
            </a:r>
            <a:endParaRPr lang="en-US" b="1" dirty="0">
              <a:latin typeface="+mn-lt"/>
            </a:endParaRPr>
          </a:p>
        </p:txBody>
      </p:sp>
      <p:pic>
        <p:nvPicPr>
          <p:cNvPr id="2" name="Picture 1"/>
          <p:cNvPicPr>
            <a:picLocks noChangeAspect="1"/>
          </p:cNvPicPr>
          <p:nvPr/>
        </p:nvPicPr>
        <p:blipFill>
          <a:blip r:embed="rId2"/>
          <a:stretch>
            <a:fillRect/>
          </a:stretch>
        </p:blipFill>
        <p:spPr>
          <a:xfrm>
            <a:off x="1930010" y="1468582"/>
            <a:ext cx="9587736" cy="3757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858270" y="5374160"/>
            <a:ext cx="659476" cy="276999"/>
          </a:xfrm>
          <a:prstGeom prst="rect">
            <a:avLst/>
          </a:prstGeom>
          <a:noFill/>
        </p:spPr>
        <p:txBody>
          <a:bodyPr wrap="none" rtlCol="0">
            <a:spAutoFit/>
          </a:bodyPr>
          <a:lstStyle/>
          <a:p>
            <a:r>
              <a:rPr lang="en-US" sz="1200" i="1" dirty="0" smtClean="0"/>
              <a:t>Statista</a:t>
            </a:r>
            <a:endParaRPr lang="en-US" sz="1200" i="1" dirty="0"/>
          </a:p>
        </p:txBody>
      </p:sp>
      <p:sp>
        <p:nvSpPr>
          <p:cNvPr id="5" name="TextBox 4"/>
          <p:cNvSpPr txBox="1"/>
          <p:nvPr/>
        </p:nvSpPr>
        <p:spPr>
          <a:xfrm>
            <a:off x="1930010" y="5745325"/>
            <a:ext cx="9393382" cy="646331"/>
          </a:xfrm>
          <a:prstGeom prst="rect">
            <a:avLst/>
          </a:prstGeom>
          <a:noFill/>
        </p:spPr>
        <p:txBody>
          <a:bodyPr wrap="square" rtlCol="0">
            <a:spAutoFit/>
          </a:bodyPr>
          <a:lstStyle/>
          <a:p>
            <a:r>
              <a:rPr lang="en-US" dirty="0" smtClean="0"/>
              <a:t>Market share is not susceptible to outside forces, including accidents and fatalities.  Even during the pandemic, market share between the major US-based airlines remained stable.</a:t>
            </a:r>
            <a:endParaRPr lang="en-US" dirty="0"/>
          </a:p>
        </p:txBody>
      </p:sp>
    </p:spTree>
    <p:extLst>
      <p:ext uri="{BB962C8B-B14F-4D97-AF65-F5344CB8AC3E}">
        <p14:creationId xmlns:p14="http://schemas.microsoft.com/office/powerpoint/2010/main" val="45999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8655" y="460232"/>
            <a:ext cx="5172364" cy="766473"/>
          </a:xfrm>
        </p:spPr>
        <p:txBody>
          <a:bodyPr>
            <a:normAutofit/>
          </a:bodyPr>
          <a:lstStyle/>
          <a:p>
            <a:r>
              <a:rPr lang="en-US" b="1" dirty="0" smtClean="0">
                <a:latin typeface="+mn-lt"/>
              </a:rPr>
              <a:t>Passenger Growth</a:t>
            </a:r>
            <a:endParaRPr lang="en-US" b="1" dirty="0">
              <a:latin typeface="+mn-lt"/>
            </a:endParaRPr>
          </a:p>
        </p:txBody>
      </p:sp>
      <p:pic>
        <p:nvPicPr>
          <p:cNvPr id="3" name="Picture 2"/>
          <p:cNvPicPr>
            <a:picLocks noChangeAspect="1"/>
          </p:cNvPicPr>
          <p:nvPr/>
        </p:nvPicPr>
        <p:blipFill>
          <a:blip r:embed="rId2"/>
          <a:stretch>
            <a:fillRect/>
          </a:stretch>
        </p:blipFill>
        <p:spPr>
          <a:xfrm>
            <a:off x="7474564" y="1393863"/>
            <a:ext cx="3812273" cy="3335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8925520" y="4805164"/>
            <a:ext cx="2548198" cy="276999"/>
          </a:xfrm>
          <a:prstGeom prst="rect">
            <a:avLst/>
          </a:prstGeom>
          <a:noFill/>
        </p:spPr>
        <p:txBody>
          <a:bodyPr wrap="none" rtlCol="0">
            <a:spAutoFit/>
          </a:bodyPr>
          <a:lstStyle/>
          <a:p>
            <a:r>
              <a:rPr lang="en-US" sz="1200" i="1" dirty="0" smtClean="0"/>
              <a:t>Massachusetts Institute of Technology</a:t>
            </a:r>
            <a:endParaRPr lang="en-US" sz="1200" i="1" dirty="0"/>
          </a:p>
        </p:txBody>
      </p:sp>
      <p:sp>
        <p:nvSpPr>
          <p:cNvPr id="8" name="TextBox 7"/>
          <p:cNvSpPr txBox="1"/>
          <p:nvPr/>
        </p:nvSpPr>
        <p:spPr>
          <a:xfrm>
            <a:off x="4277476" y="4869124"/>
            <a:ext cx="2548198" cy="276999"/>
          </a:xfrm>
          <a:prstGeom prst="rect">
            <a:avLst/>
          </a:prstGeom>
          <a:noFill/>
        </p:spPr>
        <p:txBody>
          <a:bodyPr wrap="none" rtlCol="0">
            <a:spAutoFit/>
          </a:bodyPr>
          <a:lstStyle/>
          <a:p>
            <a:r>
              <a:rPr lang="en-US" sz="1200" i="1" dirty="0"/>
              <a:t>Massachusetts Institute of </a:t>
            </a:r>
            <a:r>
              <a:rPr lang="en-US" sz="1200" i="1" dirty="0" smtClean="0"/>
              <a:t>Technology</a:t>
            </a:r>
            <a:endParaRPr lang="en-US" sz="1200" i="1" dirty="0"/>
          </a:p>
        </p:txBody>
      </p:sp>
      <p:pic>
        <p:nvPicPr>
          <p:cNvPr id="9" name="Picture 8"/>
          <p:cNvPicPr>
            <a:picLocks noChangeAspect="1"/>
          </p:cNvPicPr>
          <p:nvPr/>
        </p:nvPicPr>
        <p:blipFill>
          <a:blip r:embed="rId3"/>
          <a:stretch>
            <a:fillRect/>
          </a:stretch>
        </p:blipFill>
        <p:spPr>
          <a:xfrm>
            <a:off x="1688958" y="1393862"/>
            <a:ext cx="5136716" cy="3335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8488217" y="6519446"/>
            <a:ext cx="3422805" cy="338554"/>
          </a:xfrm>
          <a:prstGeom prst="rect">
            <a:avLst/>
          </a:prstGeom>
          <a:noFill/>
        </p:spPr>
        <p:txBody>
          <a:bodyPr wrap="square" rtlCol="0">
            <a:spAutoFit/>
          </a:bodyPr>
          <a:lstStyle/>
          <a:p>
            <a:r>
              <a:rPr lang="en-US" sz="1600" i="1" dirty="0" smtClean="0"/>
              <a:t>Note – Pre-Pandemic information only </a:t>
            </a:r>
            <a:endParaRPr lang="en-US" sz="1600" i="1" dirty="0"/>
          </a:p>
        </p:txBody>
      </p:sp>
      <p:sp>
        <p:nvSpPr>
          <p:cNvPr id="12" name="TextBox 11"/>
          <p:cNvSpPr txBox="1"/>
          <p:nvPr/>
        </p:nvSpPr>
        <p:spPr>
          <a:xfrm>
            <a:off x="1588655" y="5200640"/>
            <a:ext cx="5172364" cy="1200329"/>
          </a:xfrm>
          <a:prstGeom prst="rect">
            <a:avLst/>
          </a:prstGeom>
          <a:noFill/>
        </p:spPr>
        <p:txBody>
          <a:bodyPr wrap="square" rtlCol="0">
            <a:spAutoFit/>
          </a:bodyPr>
          <a:lstStyle/>
          <a:p>
            <a:r>
              <a:rPr lang="en-US" sz="2400" dirty="0" smtClean="0"/>
              <a:t>Low airfares and higher standards of living contribute to the steady increase in airline passengers per year</a:t>
            </a:r>
            <a:endParaRPr lang="en-US" sz="2400" dirty="0"/>
          </a:p>
        </p:txBody>
      </p:sp>
      <p:sp>
        <p:nvSpPr>
          <p:cNvPr id="13" name="TextBox 12"/>
          <p:cNvSpPr txBox="1"/>
          <p:nvPr/>
        </p:nvSpPr>
        <p:spPr>
          <a:xfrm>
            <a:off x="7474373" y="5200640"/>
            <a:ext cx="3999345" cy="1200329"/>
          </a:xfrm>
          <a:prstGeom prst="rect">
            <a:avLst/>
          </a:prstGeom>
          <a:noFill/>
        </p:spPr>
        <p:txBody>
          <a:bodyPr wrap="square" rtlCol="0">
            <a:spAutoFit/>
          </a:bodyPr>
          <a:lstStyle/>
          <a:p>
            <a:r>
              <a:rPr lang="en-US" sz="2400" dirty="0" smtClean="0"/>
              <a:t>Southwest Airlines has the largest number of passengers during this 10-year period.</a:t>
            </a:r>
            <a:endParaRPr lang="en-US" sz="2400" dirty="0"/>
          </a:p>
        </p:txBody>
      </p:sp>
    </p:spTree>
    <p:extLst>
      <p:ext uri="{BB962C8B-B14F-4D97-AF65-F5344CB8AC3E}">
        <p14:creationId xmlns:p14="http://schemas.microsoft.com/office/powerpoint/2010/main" val="252760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1782" y="552596"/>
            <a:ext cx="5329382" cy="740495"/>
          </a:xfrm>
        </p:spPr>
        <p:txBody>
          <a:bodyPr/>
          <a:lstStyle/>
          <a:p>
            <a:r>
              <a:rPr lang="en-US" b="1" dirty="0" smtClean="0">
                <a:latin typeface="+mn-lt"/>
              </a:rPr>
              <a:t>Customer Satisfaction</a:t>
            </a:r>
            <a:endParaRPr lang="en-US" b="1" dirty="0">
              <a:latin typeface="+mn-lt"/>
            </a:endParaRPr>
          </a:p>
        </p:txBody>
      </p:sp>
      <p:pic>
        <p:nvPicPr>
          <p:cNvPr id="2" name="Picture 1"/>
          <p:cNvPicPr>
            <a:picLocks noChangeAspect="1"/>
          </p:cNvPicPr>
          <p:nvPr/>
        </p:nvPicPr>
        <p:blipFill>
          <a:blip r:embed="rId2"/>
          <a:stretch>
            <a:fillRect/>
          </a:stretch>
        </p:blipFill>
        <p:spPr>
          <a:xfrm>
            <a:off x="2189017" y="1293091"/>
            <a:ext cx="8478983" cy="3921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0167202" y="5293683"/>
            <a:ext cx="653192" cy="276999"/>
          </a:xfrm>
          <a:prstGeom prst="rect">
            <a:avLst/>
          </a:prstGeom>
        </p:spPr>
        <p:txBody>
          <a:bodyPr wrap="none">
            <a:spAutoFit/>
          </a:bodyPr>
          <a:lstStyle/>
          <a:p>
            <a:r>
              <a:rPr lang="en-US" sz="1200" i="1" dirty="0"/>
              <a:t>Statista</a:t>
            </a:r>
          </a:p>
        </p:txBody>
      </p:sp>
      <p:sp>
        <p:nvSpPr>
          <p:cNvPr id="5" name="TextBox 4"/>
          <p:cNvSpPr txBox="1"/>
          <p:nvPr/>
        </p:nvSpPr>
        <p:spPr>
          <a:xfrm>
            <a:off x="1671782" y="5483456"/>
            <a:ext cx="9772073"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All Major US-based airlines have maintained above 70% customer satisfaction rates since 2016</a:t>
            </a:r>
          </a:p>
          <a:p>
            <a:pPr marL="285750" indent="-285750">
              <a:buFont typeface="Arial" panose="020B0604020202020204" pitchFamily="34" charset="0"/>
              <a:buChar char="•"/>
            </a:pPr>
            <a:r>
              <a:rPr lang="en-US" sz="2200" dirty="0" smtClean="0"/>
              <a:t>Southwest Airlines consistently has been at 70% or above since 1995, ranking #1</a:t>
            </a:r>
            <a:endParaRPr lang="en-US" sz="2200" dirty="0"/>
          </a:p>
        </p:txBody>
      </p:sp>
    </p:spTree>
    <p:extLst>
      <p:ext uri="{BB962C8B-B14F-4D97-AF65-F5344CB8AC3E}">
        <p14:creationId xmlns:p14="http://schemas.microsoft.com/office/powerpoint/2010/main" val="405760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Space_co_47_PowerPlugs_Template_8uix.v17.12.w_print.potx" id="{C297D9D9-69EC-4CA6-B299-8BDFF94359CF}" vid="{1881C076-DAFA-44A4-9909-012AD32B4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Global_Space_co_47_PowerPlugs_Template_8uix.v18.01.w_print</Template>
  <TotalTime>851</TotalTime>
  <Words>636</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 Light</vt:lpstr>
      <vt:lpstr>Calibri</vt:lpstr>
      <vt:lpstr>Office Theme</vt:lpstr>
      <vt:lpstr>The Effect of Accidents on Air Travel Executive Summary</vt:lpstr>
      <vt:lpstr>Airline Accidents - The Lead Off Story</vt:lpstr>
      <vt:lpstr>Airline vs Motor Vehicle Statistics 2019</vt:lpstr>
      <vt:lpstr>Air Travel – Worldwide Statistics</vt:lpstr>
      <vt:lpstr>Decrease in Fatal Accidents In Recent Years</vt:lpstr>
      <vt:lpstr>Have Recent Accidents Affected Air Travel?</vt:lpstr>
      <vt:lpstr>Market Share</vt:lpstr>
      <vt:lpstr>Passenger Growth</vt:lpstr>
      <vt:lpstr>Customer Satisfaction</vt:lpstr>
      <vt:lpstr>Revenue Growth</vt:lpstr>
      <vt:lpstr>Southwest Airlines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 User</dc:creator>
  <cp:lastModifiedBy>New User</cp:lastModifiedBy>
  <cp:revision>52</cp:revision>
  <dcterms:created xsi:type="dcterms:W3CDTF">2024-01-19T01:56:45Z</dcterms:created>
  <dcterms:modified xsi:type="dcterms:W3CDTF">2024-01-22T01:58:24Z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